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7" r:id="rId3"/>
    <p:sldId id="295" r:id="rId4"/>
    <p:sldId id="292" r:id="rId5"/>
    <p:sldId id="293" r:id="rId6"/>
    <p:sldId id="290" r:id="rId7"/>
    <p:sldId id="289" r:id="rId8"/>
    <p:sldId id="291" r:id="rId9"/>
    <p:sldId id="296" r:id="rId10"/>
  </p:sldIdLst>
  <p:sldSz cx="9144000" cy="5715000" type="screen16x1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2" y="-678"/>
      </p:cViewPr>
      <p:guideLst>
        <p:guide orient="horz" pos="1680"/>
        <p:guide pos="4128"/>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3222433"/>
            <a:ext cx="9144000" cy="249256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22243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210259"/>
            <a:ext cx="9144000" cy="1905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333500"/>
            <a:ext cx="9144000" cy="42545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4210456"/>
            <a:ext cx="5637010" cy="73509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
        <p:nvSpPr>
          <p:cNvPr id="2" name="Title 1"/>
          <p:cNvSpPr>
            <a:spLocks noGrp="1"/>
          </p:cNvSpPr>
          <p:nvPr>
            <p:ph type="ctrTitle"/>
          </p:nvPr>
        </p:nvSpPr>
        <p:spPr>
          <a:xfrm>
            <a:off x="817584" y="2610242"/>
            <a:ext cx="7175351" cy="1494306"/>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222433"/>
            <a:ext cx="9144000" cy="249256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22243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210259"/>
            <a:ext cx="9144000" cy="1905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333500"/>
            <a:ext cx="9144000" cy="42545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952501"/>
            <a:ext cx="4114800" cy="260650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842072"/>
            <a:ext cx="3694114" cy="180251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319266-61E3-4F67-B612-F950DCAA1871}" type="slidenum">
              <a:rPr lang="en-US" smtClean="0"/>
              <a:pPr/>
              <a:t>‹#›</a:t>
            </a:fld>
            <a:endParaRPr lang="en-US" dirty="0"/>
          </a:p>
        </p:txBody>
      </p:sp>
      <p:sp>
        <p:nvSpPr>
          <p:cNvPr id="2" name="Title 1"/>
          <p:cNvSpPr>
            <a:spLocks noGrp="1"/>
          </p:cNvSpPr>
          <p:nvPr>
            <p:ph type="title"/>
          </p:nvPr>
        </p:nvSpPr>
        <p:spPr>
          <a:xfrm>
            <a:off x="727268" y="3720351"/>
            <a:ext cx="6383538" cy="9525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609599"/>
            <a:ext cx="6400800" cy="289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13764"/>
            <a:ext cx="2057400" cy="4365283"/>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6" y="609601"/>
            <a:ext cx="4829287" cy="40789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609600"/>
            <a:ext cx="6400800" cy="289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
        <p:nvSpPr>
          <p:cNvPr id="8" name="Title 7"/>
          <p:cNvSpPr>
            <a:spLocks noGrp="1"/>
          </p:cNvSpPr>
          <p:nvPr>
            <p:ph type="title"/>
          </p:nvPr>
        </p:nvSpPr>
        <p:spPr>
          <a:xfrm>
            <a:off x="533400" y="254000"/>
            <a:ext cx="8153400" cy="952500"/>
          </a:xfrm>
        </p:spPr>
        <p:txBody>
          <a:bodyPr/>
          <a:lstStyle>
            <a:lvl1pPr>
              <a:defRPr sz="3200"/>
            </a:lvl1pPr>
          </a:lstStyle>
          <a:p>
            <a:r>
              <a:rPr lang="en-US" smtClean="0"/>
              <a:t>Click to edit Master title style</a:t>
            </a:r>
            <a:endParaRPr lang="en-US"/>
          </a:p>
        </p:txBody>
      </p:sp>
      <p:sp>
        <p:nvSpPr>
          <p:cNvPr id="10" name="Content Placeholder 9"/>
          <p:cNvSpPr>
            <a:spLocks noGrp="1"/>
          </p:cNvSpPr>
          <p:nvPr>
            <p:ph sz="quarter" idx="13"/>
          </p:nvPr>
        </p:nvSpPr>
        <p:spPr>
          <a:xfrm>
            <a:off x="990600" y="1333500"/>
            <a:ext cx="7772400" cy="3619500"/>
          </a:xfrm>
        </p:spPr>
        <p:txBody>
          <a:bodyPr>
            <a:normAutofit/>
          </a:bodyPr>
          <a:lstStyle>
            <a:lvl1pPr>
              <a:defRPr sz="2000"/>
            </a:lvl1pPr>
            <a:lvl2pPr>
              <a:defRPr sz="18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10106091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222433"/>
            <a:ext cx="9144000" cy="249256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22243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210259"/>
            <a:ext cx="9144000" cy="1905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333500"/>
            <a:ext cx="9144000" cy="42545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1810541"/>
            <a:ext cx="5966666" cy="2019455"/>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3839592"/>
            <a:ext cx="5970494" cy="696217"/>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319266-61E3-4F67-B612-F950DCAA1871}"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609599"/>
            <a:ext cx="3346704" cy="289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609600"/>
            <a:ext cx="3346704" cy="289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609601"/>
            <a:ext cx="3346704" cy="533135"/>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166939"/>
            <a:ext cx="3346704" cy="22860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609601"/>
            <a:ext cx="3346704" cy="533135"/>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165860"/>
            <a:ext cx="3346704" cy="22860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319266-61E3-4F67-B612-F950DCAA1871}"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8" y="1841501"/>
            <a:ext cx="3636085" cy="1048744"/>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8" y="609600"/>
            <a:ext cx="4017085" cy="4078942"/>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2914835"/>
            <a:ext cx="3388660" cy="17829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65441-ADA7-4DB6-A39E-C7D4D913F1DF}" type="datetimeFigureOut">
              <a:rPr lang="en-US" smtClean="0"/>
              <a:pPr/>
              <a:t>9/27/2015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319266-61E3-4F67-B612-F950DCAA1871}"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4254500"/>
            <a:ext cx="9144000" cy="14605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42545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140253"/>
            <a:ext cx="9144000" cy="1905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333500"/>
            <a:ext cx="9144000" cy="42545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92" y="3643473"/>
            <a:ext cx="6512511" cy="9525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610217"/>
            <a:ext cx="6400800" cy="2895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5143501"/>
            <a:ext cx="2514600" cy="304271"/>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DB65441-ADA7-4DB6-A39E-C7D4D913F1DF}" type="datetimeFigureOut">
              <a:rPr lang="en-US" smtClean="0"/>
              <a:pPr/>
              <a:t>9/27/2015</a:t>
            </a:fld>
            <a:endParaRPr lang="en-US" dirty="0"/>
          </a:p>
        </p:txBody>
      </p:sp>
      <p:sp>
        <p:nvSpPr>
          <p:cNvPr id="5" name="Footer Placeholder 4"/>
          <p:cNvSpPr>
            <a:spLocks noGrp="1"/>
          </p:cNvSpPr>
          <p:nvPr>
            <p:ph type="ftr" sz="quarter" idx="3"/>
          </p:nvPr>
        </p:nvSpPr>
        <p:spPr>
          <a:xfrm>
            <a:off x="457202" y="5143501"/>
            <a:ext cx="3352801" cy="304271"/>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5143501"/>
            <a:ext cx="1828800" cy="304271"/>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8319266-61E3-4F67-B612-F950DCAA187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9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182880" indent="0">
              <a:buNone/>
            </a:pPr>
            <a:r>
              <a:rPr lang="en-US" sz="6600" dirty="0" smtClean="0"/>
              <a:t>Being In Christ</a:t>
            </a:r>
            <a:endParaRPr lang="en-US" sz="6600" dirty="0"/>
          </a:p>
        </p:txBody>
      </p:sp>
    </p:spTree>
    <p:extLst>
      <p:ext uri="{BB962C8B-B14F-4D97-AF65-F5344CB8AC3E}">
        <p14:creationId xmlns="" xmlns:p14="http://schemas.microsoft.com/office/powerpoint/2010/main" val="3181803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76200" y="127000"/>
            <a:ext cx="8839200" cy="5461000"/>
          </a:xfrm>
        </p:spPr>
        <p:txBody>
          <a:bodyPr>
            <a:normAutofit fontScale="92500" lnSpcReduction="10000"/>
          </a:bodyPr>
          <a:lstStyle/>
          <a:p>
            <a:r>
              <a:rPr lang="en-US" dirty="0"/>
              <a:t>Eph 1:3-14  Blessed be the God and Father of our Lord Jesus Christ, who has blessed us with every spiritual blessing in the heavenly places in Christ,  4  just as He chose us in Him before the foundation of the world, that we should be holy and without blame before Him in love,  5  having predestined us to adoption as sons by Jesus Christ to Himself, according to the good pleasure of His will,  6  to the praise of the glory of His grace, by which He made us accepted in the Beloved.  7  In Him we have redemption through His blood, the forgiveness of sins, according to the riches of His grace  8  which He made to abound toward us in all wisdom and prudence,  9  having made known to us the mystery of His will, according to His good pleasure which He purposed in Himself,  10  that in the dispensation of the fullness of the times He might gather together in one all things in Christ, both which are in heaven and which are on earth—in Him.  11  In Him also we have obtained an inheritance, being predestined according to the purpose of Him who works all things according to the counsel of His will,  12  that we who first trusted in Christ should be to the praise of His glory.  13  In Him you also trusted, after you heard the word of truth, the gospel of your salvation; in whom also, having believed, you were sealed with the Holy Spirit of promise,  14  who is the guarantee of our inheritance until the redemption of the purchased possession, to the praise of His glory.</a:t>
            </a:r>
          </a:p>
          <a:p>
            <a:endParaRPr lang="en-US" dirty="0"/>
          </a:p>
        </p:txBody>
      </p:sp>
      <p:cxnSp>
        <p:nvCxnSpPr>
          <p:cNvPr id="6" name="Straight Connector 5"/>
          <p:cNvCxnSpPr/>
          <p:nvPr/>
        </p:nvCxnSpPr>
        <p:spPr>
          <a:xfrm>
            <a:off x="7086600" y="647700"/>
            <a:ext cx="304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391400" y="647700"/>
            <a:ext cx="76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14600" y="952500"/>
            <a:ext cx="76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38400" y="1943100"/>
            <a:ext cx="161713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953000" y="3314700"/>
            <a:ext cx="990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71600" y="3009900"/>
            <a:ext cx="121073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19600" y="1943100"/>
            <a:ext cx="76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86200" y="3543300"/>
            <a:ext cx="76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181600" y="3543300"/>
            <a:ext cx="76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715000" y="4445000"/>
            <a:ext cx="76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696200" y="4699000"/>
            <a:ext cx="990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3478823" y="3746501"/>
            <a:ext cx="5638800" cy="1939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Every Spiritual Blessing, in Christ:</a:t>
            </a:r>
          </a:p>
          <a:p>
            <a:pPr lvl="1"/>
            <a:r>
              <a:rPr lang="en-US" dirty="0"/>
              <a:t>He chose us</a:t>
            </a:r>
          </a:p>
          <a:p>
            <a:pPr lvl="1"/>
            <a:r>
              <a:rPr lang="en-US" dirty="0"/>
              <a:t>He predestined us to adoption as sons</a:t>
            </a:r>
          </a:p>
          <a:p>
            <a:pPr lvl="1"/>
            <a:r>
              <a:rPr lang="en-US" dirty="0"/>
              <a:t>We have redemption, the forgiveness of sins</a:t>
            </a:r>
          </a:p>
          <a:p>
            <a:pPr lvl="1"/>
            <a:r>
              <a:rPr lang="en-US" dirty="0"/>
              <a:t>He made known the mystery of His will</a:t>
            </a:r>
          </a:p>
          <a:p>
            <a:pPr lvl="1"/>
            <a:r>
              <a:rPr lang="en-US" dirty="0"/>
              <a:t>We have obtained an inheritance</a:t>
            </a:r>
          </a:p>
          <a:p>
            <a:pPr lvl="1"/>
            <a:r>
              <a:rPr lang="en-US" dirty="0"/>
              <a:t>We were sealed with the Holy Spirit</a:t>
            </a:r>
          </a:p>
        </p:txBody>
      </p:sp>
      <p:cxnSp>
        <p:nvCxnSpPr>
          <p:cNvPr id="16" name="Straight Connector 15"/>
          <p:cNvCxnSpPr/>
          <p:nvPr/>
        </p:nvCxnSpPr>
        <p:spPr>
          <a:xfrm>
            <a:off x="6172200" y="5143500"/>
            <a:ext cx="203004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69101" y="4579327"/>
            <a:ext cx="121073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7718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4">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left)">
                                      <p:cBhvr>
                                        <p:cTn id="43" dur="500"/>
                                        <p:tgtEl>
                                          <p:spTgt spid="20"/>
                                        </p:tgtEl>
                                      </p:cBhvr>
                                    </p:animEffect>
                                  </p:childTnLst>
                                </p:cTn>
                              </p:par>
                            </p:childTnLst>
                          </p:cTn>
                        </p:par>
                        <p:par>
                          <p:cTn id="44" fill="hold">
                            <p:stCondLst>
                              <p:cond delay="4500"/>
                            </p:stCondLst>
                            <p:childTnLst>
                              <p:par>
                                <p:cTn id="45" presetID="22" presetClass="entr" presetSubtype="8" fill="hold"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5000"/>
                            </p:stCondLst>
                            <p:childTnLst>
                              <p:par>
                                <p:cTn id="49" presetID="22" presetClass="entr" presetSubtype="8"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down)">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left)">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wipe(left)">
                                      <p:cBhvr>
                                        <p:cTn id="6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Mystery…</a:t>
            </a:r>
            <a:endParaRPr lang="en-US" dirty="0"/>
          </a:p>
        </p:txBody>
      </p:sp>
      <p:sp>
        <p:nvSpPr>
          <p:cNvPr id="3" name="Content Placeholder 2"/>
          <p:cNvSpPr>
            <a:spLocks noGrp="1"/>
          </p:cNvSpPr>
          <p:nvPr>
            <p:ph sz="quarter" idx="13"/>
          </p:nvPr>
        </p:nvSpPr>
        <p:spPr>
          <a:xfrm>
            <a:off x="304800" y="825500"/>
            <a:ext cx="8686800" cy="4762500"/>
          </a:xfrm>
        </p:spPr>
        <p:txBody>
          <a:bodyPr>
            <a:normAutofit fontScale="70000" lnSpcReduction="20000"/>
          </a:bodyPr>
          <a:lstStyle/>
          <a:p>
            <a:r>
              <a:rPr lang="en-US" dirty="0" smtClean="0"/>
              <a:t>Rom 16:25-26  Now to Him who is able to establish you according to my gospel and the preaching of Jesus Christ, according to the revelation of the mystery kept secret since the world began  26  but now made manifest, and by the prophetic Scriptures made known to all nations…</a:t>
            </a:r>
          </a:p>
          <a:p>
            <a:endParaRPr lang="en-US" dirty="0" smtClean="0"/>
          </a:p>
          <a:p>
            <a:r>
              <a:rPr lang="en-US" dirty="0" smtClean="0"/>
              <a:t>1Co 2:7  But we speak the wisdom of God in a mystery, the hidden wisdom which God ordained before the ages for our glory,</a:t>
            </a:r>
          </a:p>
          <a:p>
            <a:endParaRPr lang="en-US" dirty="0" smtClean="0"/>
          </a:p>
          <a:p>
            <a:r>
              <a:rPr lang="en-US" dirty="0" smtClean="0"/>
              <a:t>Eph 1:9-10  having made known to us the mystery of His will, according to His good pleasure which He purposed in Himself,  10  that in the dispensation of the fullness of the times He might gather together in one all things in Christ, both which are in heaven and which are on earth—in Him.</a:t>
            </a:r>
          </a:p>
          <a:p>
            <a:endParaRPr lang="en-US" dirty="0" smtClean="0"/>
          </a:p>
          <a:p>
            <a:r>
              <a:rPr lang="en-US" dirty="0" smtClean="0"/>
              <a:t>Eph 3:3-6  how that by revelation He made known to me the mystery (as I have briefly written already,  4  by which, when you read, you may understand my knowledge in the mystery of Christ),  5  which in other ages was not made known to the sons of men, as it has now been revealed by the Spirit to His holy apostles and prophets:  6  that the Gentiles should be fellow heirs, of the same body, and partakers of His promise in Christ through the gospel,</a:t>
            </a:r>
          </a:p>
          <a:p>
            <a:endParaRPr lang="en-US" dirty="0" smtClean="0"/>
          </a:p>
          <a:p>
            <a:r>
              <a:rPr lang="en-US" dirty="0" smtClean="0"/>
              <a:t>Eph 6:18-20  praying always with all prayer and supplication in the Spirit, being watchful to this end with all perseverance and supplication for all the saints— 19  and for me, that utterance may be given to me, that I may open my mouth boldly to make known the mystery of the gospel,  20  for which I am an ambassador in chains; that in it I may speak boldly, as I ought to speak.</a:t>
            </a:r>
            <a:endParaRPr lang="en-US" dirty="0"/>
          </a:p>
        </p:txBody>
      </p:sp>
    </p:spTree>
    <p:extLst>
      <p:ext uri="{BB962C8B-B14F-4D97-AF65-F5344CB8AC3E}">
        <p14:creationId xmlns="" xmlns:p14="http://schemas.microsoft.com/office/powerpoint/2010/main" val="418045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reesms\AppData\Local\Microsoft\Windows\Temporary Internet Files\Content.IE5\MZ9VF2KM\MP900384793[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20041782">
            <a:off x="4589413" y="1890918"/>
            <a:ext cx="382614" cy="37829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p:txBody>
          <a:bodyPr/>
          <a:lstStyle/>
          <a:p>
            <a:pPr marL="0" indent="0">
              <a:buNone/>
            </a:pPr>
            <a:r>
              <a:rPr lang="en-US" dirty="0" smtClean="0"/>
              <a:t>A Brief History of the Mystery…</a:t>
            </a:r>
            <a:endParaRPr lang="en-US" dirty="0"/>
          </a:p>
        </p:txBody>
      </p:sp>
      <p:sp>
        <p:nvSpPr>
          <p:cNvPr id="27" name="Content Placeholder 26"/>
          <p:cNvSpPr>
            <a:spLocks noGrp="1"/>
          </p:cNvSpPr>
          <p:nvPr>
            <p:ph sz="quarter" idx="13"/>
          </p:nvPr>
        </p:nvSpPr>
        <p:spPr>
          <a:xfrm>
            <a:off x="762000" y="2730500"/>
            <a:ext cx="8001000" cy="2222500"/>
          </a:xfrm>
        </p:spPr>
        <p:txBody>
          <a:bodyPr/>
          <a:lstStyle/>
          <a:p>
            <a:r>
              <a:rPr lang="en-US" dirty="0" smtClean="0"/>
              <a:t>What was the mystery? (3:6)</a:t>
            </a:r>
          </a:p>
          <a:p>
            <a:r>
              <a:rPr lang="en-US" dirty="0" smtClean="0"/>
              <a:t>When did the mysterious event occur? (1:9-10)</a:t>
            </a:r>
          </a:p>
          <a:p>
            <a:r>
              <a:rPr lang="en-US" dirty="0"/>
              <a:t>To whom was </a:t>
            </a:r>
            <a:r>
              <a:rPr lang="en-US" dirty="0" smtClean="0"/>
              <a:t>the </a:t>
            </a:r>
            <a:r>
              <a:rPr lang="en-US" dirty="0"/>
              <a:t>mystery revealed</a:t>
            </a:r>
            <a:r>
              <a:rPr lang="en-US" dirty="0" smtClean="0"/>
              <a:t>? (3:4-5)</a:t>
            </a:r>
            <a:endParaRPr lang="en-US" dirty="0"/>
          </a:p>
          <a:p>
            <a:r>
              <a:rPr lang="en-US" dirty="0" smtClean="0"/>
              <a:t>When was the mystery revealed and explained? (6:19)</a:t>
            </a:r>
          </a:p>
          <a:p>
            <a:r>
              <a:rPr lang="en-US" dirty="0" smtClean="0"/>
              <a:t>When was the mystery planned? (1:4, 2:10, Rom 16:26, 1 </a:t>
            </a:r>
            <a:r>
              <a:rPr lang="en-US" dirty="0" err="1" smtClean="0"/>
              <a:t>Cor</a:t>
            </a:r>
            <a:r>
              <a:rPr lang="en-US" dirty="0" smtClean="0"/>
              <a:t> 2:7)</a:t>
            </a:r>
            <a:endParaRPr lang="en-US" dirty="0"/>
          </a:p>
        </p:txBody>
      </p:sp>
      <p:cxnSp>
        <p:nvCxnSpPr>
          <p:cNvPr id="5" name="Straight Connector 4"/>
          <p:cNvCxnSpPr/>
          <p:nvPr/>
        </p:nvCxnSpPr>
        <p:spPr>
          <a:xfrm>
            <a:off x="1447800" y="2286000"/>
            <a:ext cx="5943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Explosion 1 5"/>
          <p:cNvSpPr/>
          <p:nvPr/>
        </p:nvSpPr>
        <p:spPr>
          <a:xfrm>
            <a:off x="1295400" y="2159000"/>
            <a:ext cx="304800" cy="2540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Explosion 1 6"/>
          <p:cNvSpPr/>
          <p:nvPr/>
        </p:nvSpPr>
        <p:spPr>
          <a:xfrm>
            <a:off x="7239000" y="2189892"/>
            <a:ext cx="304800" cy="2540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7696200" y="2303162"/>
            <a:ext cx="1143000" cy="0"/>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2316892"/>
            <a:ext cx="1143000" cy="0"/>
          </a:xfrm>
          <a:prstGeom prst="line">
            <a:avLst/>
          </a:prstGeom>
          <a:ln w="5715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13842" y="1856373"/>
            <a:ext cx="769763" cy="276999"/>
          </a:xfrm>
          <a:prstGeom prst="rect">
            <a:avLst/>
          </a:prstGeom>
          <a:noFill/>
        </p:spPr>
        <p:txBody>
          <a:bodyPr wrap="none" rtlCol="0">
            <a:spAutoFit/>
          </a:bodyPr>
          <a:lstStyle/>
          <a:p>
            <a:r>
              <a:rPr lang="en-US" sz="1200" dirty="0" smtClean="0"/>
              <a:t>Creation</a:t>
            </a:r>
            <a:endParaRPr lang="en-US" sz="1200" dirty="0"/>
          </a:p>
        </p:txBody>
      </p:sp>
      <p:sp>
        <p:nvSpPr>
          <p:cNvPr id="12" name="TextBox 11"/>
          <p:cNvSpPr txBox="1"/>
          <p:nvPr/>
        </p:nvSpPr>
        <p:spPr>
          <a:xfrm>
            <a:off x="7076398" y="1779428"/>
            <a:ext cx="667170" cy="461665"/>
          </a:xfrm>
          <a:prstGeom prst="rect">
            <a:avLst/>
          </a:prstGeom>
          <a:noFill/>
        </p:spPr>
        <p:txBody>
          <a:bodyPr wrap="none" rtlCol="0">
            <a:spAutoFit/>
          </a:bodyPr>
          <a:lstStyle/>
          <a:p>
            <a:pPr algn="ctr"/>
            <a:r>
              <a:rPr lang="en-US" sz="1200" dirty="0" smtClean="0"/>
              <a:t>End of </a:t>
            </a:r>
          </a:p>
          <a:p>
            <a:pPr algn="ctr"/>
            <a:r>
              <a:rPr lang="en-US" sz="1200" dirty="0" smtClean="0"/>
              <a:t>Time</a:t>
            </a:r>
            <a:endParaRPr lang="en-US" sz="1200" dirty="0"/>
          </a:p>
        </p:txBody>
      </p:sp>
      <p:cxnSp>
        <p:nvCxnSpPr>
          <p:cNvPr id="15" name="Straight Connector 14"/>
          <p:cNvCxnSpPr/>
          <p:nvPr/>
        </p:nvCxnSpPr>
        <p:spPr>
          <a:xfrm flipV="1">
            <a:off x="2362200" y="2080063"/>
            <a:ext cx="152400" cy="2059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514600" y="2080065"/>
            <a:ext cx="2209800" cy="714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69299" y="1866954"/>
            <a:ext cx="1177695" cy="276999"/>
          </a:xfrm>
          <a:prstGeom prst="rect">
            <a:avLst/>
          </a:prstGeom>
          <a:noFill/>
        </p:spPr>
        <p:txBody>
          <a:bodyPr wrap="none" rtlCol="0">
            <a:spAutoFit/>
          </a:bodyPr>
          <a:lstStyle/>
          <a:p>
            <a:r>
              <a:rPr lang="en-US" sz="1200" dirty="0" smtClean="0"/>
              <a:t>Chosen People</a:t>
            </a:r>
            <a:endParaRPr lang="en-US" sz="1200" dirty="0"/>
          </a:p>
        </p:txBody>
      </p:sp>
      <p:cxnSp>
        <p:nvCxnSpPr>
          <p:cNvPr id="20" name="Straight Connector 19"/>
          <p:cNvCxnSpPr/>
          <p:nvPr/>
        </p:nvCxnSpPr>
        <p:spPr>
          <a:xfrm flipV="1">
            <a:off x="4780723" y="1779428"/>
            <a:ext cx="271383" cy="50657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2" idx="0"/>
          </p:cNvCxnSpPr>
          <p:nvPr/>
        </p:nvCxnSpPr>
        <p:spPr>
          <a:xfrm flipV="1">
            <a:off x="5052103" y="1779428"/>
            <a:ext cx="2357880" cy="357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680308" y="1548594"/>
            <a:ext cx="1177695" cy="276999"/>
          </a:xfrm>
          <a:prstGeom prst="rect">
            <a:avLst/>
          </a:prstGeom>
          <a:noFill/>
        </p:spPr>
        <p:txBody>
          <a:bodyPr wrap="none" rtlCol="0">
            <a:spAutoFit/>
          </a:bodyPr>
          <a:lstStyle/>
          <a:p>
            <a:r>
              <a:rPr lang="en-US" sz="1200" dirty="0" smtClean="0"/>
              <a:t>Chosen People</a:t>
            </a:r>
            <a:endParaRPr lang="en-US" sz="1200" dirty="0"/>
          </a:p>
        </p:txBody>
      </p:sp>
      <p:sp>
        <p:nvSpPr>
          <p:cNvPr id="29" name="TextBox 28"/>
          <p:cNvSpPr txBox="1"/>
          <p:nvPr/>
        </p:nvSpPr>
        <p:spPr>
          <a:xfrm>
            <a:off x="5680305" y="1840207"/>
            <a:ext cx="1300356" cy="276999"/>
          </a:xfrm>
          <a:prstGeom prst="rect">
            <a:avLst/>
          </a:prstGeom>
          <a:noFill/>
        </p:spPr>
        <p:txBody>
          <a:bodyPr wrap="none" rtlCol="0">
            <a:spAutoFit/>
          </a:bodyPr>
          <a:lstStyle/>
          <a:p>
            <a:r>
              <a:rPr lang="en-US" sz="1200" dirty="0" smtClean="0"/>
              <a:t>Jew and Gentile</a:t>
            </a:r>
            <a:endParaRPr lang="en-US" sz="1200" dirty="0"/>
          </a:p>
        </p:txBody>
      </p:sp>
      <p:sp>
        <p:nvSpPr>
          <p:cNvPr id="30" name="TextBox 29"/>
          <p:cNvSpPr txBox="1"/>
          <p:nvPr/>
        </p:nvSpPr>
        <p:spPr>
          <a:xfrm>
            <a:off x="4130545" y="2413001"/>
            <a:ext cx="1008609" cy="461665"/>
          </a:xfrm>
          <a:prstGeom prst="rect">
            <a:avLst/>
          </a:prstGeom>
          <a:noFill/>
        </p:spPr>
        <p:txBody>
          <a:bodyPr wrap="none" rtlCol="0">
            <a:spAutoFit/>
          </a:bodyPr>
          <a:lstStyle/>
          <a:p>
            <a:pPr algn="ctr"/>
            <a:r>
              <a:rPr lang="en-US" sz="1200" dirty="0" smtClean="0"/>
              <a:t>The fullness</a:t>
            </a:r>
          </a:p>
          <a:p>
            <a:pPr algn="ctr"/>
            <a:r>
              <a:rPr lang="en-US" sz="1200" dirty="0"/>
              <a:t>o</a:t>
            </a:r>
            <a:r>
              <a:rPr lang="en-US" sz="1200" dirty="0" smtClean="0"/>
              <a:t>f times</a:t>
            </a:r>
            <a:endParaRPr lang="en-US" sz="1200" dirty="0"/>
          </a:p>
        </p:txBody>
      </p:sp>
      <p:sp>
        <p:nvSpPr>
          <p:cNvPr id="28" name="TextBox 27"/>
          <p:cNvSpPr txBox="1"/>
          <p:nvPr/>
        </p:nvSpPr>
        <p:spPr>
          <a:xfrm>
            <a:off x="457200" y="4794537"/>
            <a:ext cx="7170104" cy="369332"/>
          </a:xfrm>
          <a:prstGeom prst="rect">
            <a:avLst/>
          </a:prstGeom>
          <a:noFill/>
        </p:spPr>
        <p:txBody>
          <a:bodyPr wrap="none" rtlCol="0">
            <a:spAutoFit/>
          </a:bodyPr>
          <a:lstStyle/>
          <a:p>
            <a:r>
              <a:rPr lang="en-US" dirty="0" smtClean="0"/>
              <a:t>Predestined</a:t>
            </a:r>
            <a:r>
              <a:rPr lang="en-US" dirty="0"/>
              <a:t>:  To fix upon, decide, or decree in advance; foreordain</a:t>
            </a:r>
          </a:p>
        </p:txBody>
      </p:sp>
    </p:spTree>
    <p:extLst>
      <p:ext uri="{BB962C8B-B14F-4D97-AF65-F5344CB8AC3E}">
        <p14:creationId xmlns="" xmlns:p14="http://schemas.microsoft.com/office/powerpoint/2010/main" val="376647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par>
                                <p:cTn id="16" presetID="22" presetClass="entr" presetSubtype="8"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fade">
                                      <p:cBhvr>
                                        <p:cTn id="26" dur="500"/>
                                        <p:tgtEl>
                                          <p:spTgt spid="102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par>
                                <p:cTn id="32" presetID="22" presetClass="entr" presetSubtype="8"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left)">
                                      <p:cBhvr>
                                        <p:cTn id="34" dur="500"/>
                                        <p:tgtEl>
                                          <p:spTgt spid="22"/>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wipe(left)">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7">
                                            <p:txEl>
                                              <p:pRg st="0" end="0"/>
                                            </p:txEl>
                                          </p:spTgt>
                                        </p:tgtEl>
                                        <p:attrNameLst>
                                          <p:attrName>style.visibility</p:attrName>
                                        </p:attrNameLst>
                                      </p:cBhvr>
                                      <p:to>
                                        <p:strVal val="visible"/>
                                      </p:to>
                                    </p:set>
                                    <p:animEffect transition="in" filter="fade">
                                      <p:cBhvr>
                                        <p:cTn id="52" dur="500"/>
                                        <p:tgtEl>
                                          <p:spTgt spid="27">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7">
                                            <p:txEl>
                                              <p:pRg st="1" end="1"/>
                                            </p:txEl>
                                          </p:spTgt>
                                        </p:tgtEl>
                                        <p:attrNameLst>
                                          <p:attrName>style.visibility</p:attrName>
                                        </p:attrNameLst>
                                      </p:cBhvr>
                                      <p:to>
                                        <p:strVal val="visible"/>
                                      </p:to>
                                    </p:set>
                                    <p:animEffect transition="in" filter="fade">
                                      <p:cBhvr>
                                        <p:cTn id="57" dur="500"/>
                                        <p:tgtEl>
                                          <p:spTgt spid="27">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7">
                                            <p:txEl>
                                              <p:pRg st="2" end="2"/>
                                            </p:txEl>
                                          </p:spTgt>
                                        </p:tgtEl>
                                        <p:attrNameLst>
                                          <p:attrName>style.visibility</p:attrName>
                                        </p:attrNameLst>
                                      </p:cBhvr>
                                      <p:to>
                                        <p:strVal val="visible"/>
                                      </p:to>
                                    </p:set>
                                    <p:animEffect transition="in" filter="fade">
                                      <p:cBhvr>
                                        <p:cTn id="62" dur="500"/>
                                        <p:tgtEl>
                                          <p:spTgt spid="27">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7">
                                            <p:txEl>
                                              <p:pRg st="3" end="3"/>
                                            </p:txEl>
                                          </p:spTgt>
                                        </p:tgtEl>
                                        <p:attrNameLst>
                                          <p:attrName>style.visibility</p:attrName>
                                        </p:attrNameLst>
                                      </p:cBhvr>
                                      <p:to>
                                        <p:strVal val="visible"/>
                                      </p:to>
                                    </p:set>
                                    <p:animEffect transition="in" filter="fade">
                                      <p:cBhvr>
                                        <p:cTn id="67" dur="500"/>
                                        <p:tgtEl>
                                          <p:spTgt spid="27">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7">
                                            <p:txEl>
                                              <p:pRg st="4" end="4"/>
                                            </p:txEl>
                                          </p:spTgt>
                                        </p:tgtEl>
                                        <p:attrNameLst>
                                          <p:attrName>style.visibility</p:attrName>
                                        </p:attrNameLst>
                                      </p:cBhvr>
                                      <p:to>
                                        <p:strVal val="visible"/>
                                      </p:to>
                                    </p:set>
                                    <p:animEffect transition="in" filter="fade">
                                      <p:cBhvr>
                                        <p:cTn id="72" dur="500"/>
                                        <p:tgtEl>
                                          <p:spTgt spid="27">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P spid="19" grpId="0"/>
      <p:bldP spid="24" grpId="0"/>
      <p:bldP spid="29" grpId="0"/>
      <p:bldP spid="30"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en-US" dirty="0" smtClean="0"/>
              <a:t>Predestined</a:t>
            </a:r>
            <a:endParaRPr lang="en-US" sz="2000" dirty="0"/>
          </a:p>
        </p:txBody>
      </p:sp>
      <p:sp>
        <p:nvSpPr>
          <p:cNvPr id="3" name="Content Placeholder 2"/>
          <p:cNvSpPr>
            <a:spLocks noGrp="1"/>
          </p:cNvSpPr>
          <p:nvPr>
            <p:ph sz="quarter" idx="13"/>
          </p:nvPr>
        </p:nvSpPr>
        <p:spPr>
          <a:xfrm>
            <a:off x="304800" y="952500"/>
            <a:ext cx="8458200" cy="4419600"/>
          </a:xfrm>
        </p:spPr>
        <p:txBody>
          <a:bodyPr>
            <a:noAutofit/>
          </a:bodyPr>
          <a:lstStyle/>
          <a:p>
            <a:r>
              <a:rPr lang="en-US" sz="1400" b="1" dirty="0"/>
              <a:t>Act 4:27-28</a:t>
            </a:r>
          </a:p>
          <a:p>
            <a:r>
              <a:rPr lang="en-US" sz="1400" dirty="0"/>
              <a:t>27 "For truly against Your holy Servant Jesus, whom You anointed, both Herod and Pontius Pilate, with the Gentiles and the people of Israel, were gathered together 28 to do whatever Your hand and Your purpose </a:t>
            </a:r>
            <a:r>
              <a:rPr lang="en-US" sz="1400" u="sng" dirty="0"/>
              <a:t>determined before </a:t>
            </a:r>
            <a:r>
              <a:rPr lang="en-US" sz="1400" dirty="0" smtClean="0"/>
              <a:t>to </a:t>
            </a:r>
            <a:r>
              <a:rPr lang="en-US" sz="1400" dirty="0"/>
              <a:t>be done</a:t>
            </a:r>
            <a:r>
              <a:rPr lang="en-US" sz="1400" dirty="0" smtClean="0"/>
              <a:t>.</a:t>
            </a:r>
          </a:p>
          <a:p>
            <a:r>
              <a:rPr lang="en-US" sz="1400" b="1" dirty="0"/>
              <a:t>2Th 2:13</a:t>
            </a:r>
          </a:p>
          <a:p>
            <a:r>
              <a:rPr lang="en-US" sz="1400" dirty="0"/>
              <a:t>13 But we should always give thanks to God for you, brethren beloved by the Lord, because God </a:t>
            </a:r>
            <a:r>
              <a:rPr lang="en-US" sz="1400" u="sng" dirty="0"/>
              <a:t>has chosen you from the beginning</a:t>
            </a:r>
            <a:r>
              <a:rPr lang="en-US" sz="1400" dirty="0"/>
              <a:t> for salvation through sanctification by the Spirit and faith in the truth</a:t>
            </a:r>
            <a:r>
              <a:rPr lang="en-US" sz="1400" dirty="0" smtClean="0"/>
              <a:t>.</a:t>
            </a:r>
          </a:p>
          <a:p>
            <a:r>
              <a:rPr lang="en-US" sz="1400" b="1" dirty="0" smtClean="0"/>
              <a:t>Rom </a:t>
            </a:r>
            <a:r>
              <a:rPr lang="en-US" sz="1400" b="1" dirty="0"/>
              <a:t>8:28-30</a:t>
            </a:r>
          </a:p>
          <a:p>
            <a:r>
              <a:rPr lang="en-US" sz="1400" dirty="0"/>
              <a:t>And we know that God causes all things to work together for good to those who love God, to those who are called according to His purpose. 29 For those whom He foreknew, He also </a:t>
            </a:r>
            <a:r>
              <a:rPr lang="en-US" sz="1400" u="sng" dirty="0"/>
              <a:t>predestined</a:t>
            </a:r>
            <a:r>
              <a:rPr lang="en-US" sz="1400" dirty="0"/>
              <a:t> to become conformed to the image of His Son, so that He would be the firstborn among many brethren; 30 and these whom He </a:t>
            </a:r>
            <a:r>
              <a:rPr lang="en-US" sz="1400" u="sng" dirty="0"/>
              <a:t>predestined</a:t>
            </a:r>
            <a:r>
              <a:rPr lang="en-US" sz="1400" dirty="0"/>
              <a:t>, He also called; and these whom He called, He also justified; and these whom He justified, He also glorified</a:t>
            </a:r>
            <a:r>
              <a:rPr lang="en-US" sz="1400" dirty="0" smtClean="0"/>
              <a:t>.</a:t>
            </a:r>
          </a:p>
          <a:p>
            <a:r>
              <a:rPr lang="en-US" sz="1400" b="1" dirty="0"/>
              <a:t>1Co 2:6-7</a:t>
            </a:r>
          </a:p>
          <a:p>
            <a:r>
              <a:rPr lang="en-US" sz="1400" dirty="0"/>
              <a:t>Yet we do speak wisdom among those who are mature; a wisdom, however, not of this age nor of the rulers of this age, who are passing away; 7 but we speak God's wisdom in a mystery, the hidden wisdom which God </a:t>
            </a:r>
            <a:r>
              <a:rPr lang="en-US" sz="1400" u="sng" dirty="0"/>
              <a:t>predestined</a:t>
            </a:r>
            <a:r>
              <a:rPr lang="en-US" sz="1400" dirty="0"/>
              <a:t> before the ages to our glory;</a:t>
            </a:r>
            <a:endParaRPr lang="en-US" sz="1400" dirty="0" smtClean="0"/>
          </a:p>
          <a:p>
            <a:endParaRPr lang="en-US" sz="1200" dirty="0"/>
          </a:p>
        </p:txBody>
      </p:sp>
    </p:spTree>
    <p:extLst>
      <p:ext uri="{BB962C8B-B14F-4D97-AF65-F5344CB8AC3E}">
        <p14:creationId xmlns="" xmlns:p14="http://schemas.microsoft.com/office/powerpoint/2010/main" val="2133863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Christ, We Are</a:t>
            </a:r>
            <a:endParaRPr lang="en-US" dirty="0"/>
          </a:p>
        </p:txBody>
      </p:sp>
      <p:sp>
        <p:nvSpPr>
          <p:cNvPr id="3" name="Content Placeholder 2"/>
          <p:cNvSpPr>
            <a:spLocks noGrp="1"/>
          </p:cNvSpPr>
          <p:nvPr>
            <p:ph sz="quarter" idx="13"/>
          </p:nvPr>
        </p:nvSpPr>
        <p:spPr>
          <a:xfrm>
            <a:off x="228600" y="1333500"/>
            <a:ext cx="8534400" cy="3619500"/>
          </a:xfrm>
        </p:spPr>
        <p:txBody>
          <a:bodyPr>
            <a:normAutofit fontScale="92500" lnSpcReduction="20000"/>
          </a:bodyPr>
          <a:lstStyle/>
          <a:p>
            <a:r>
              <a:rPr lang="en-US" dirty="0"/>
              <a:t>A new </a:t>
            </a:r>
            <a:r>
              <a:rPr lang="en-US" dirty="0" smtClean="0"/>
              <a:t>creation </a:t>
            </a:r>
            <a:r>
              <a:rPr lang="en-US" sz="1500" dirty="0" smtClean="0"/>
              <a:t>(2 </a:t>
            </a:r>
            <a:r>
              <a:rPr lang="en-US" sz="1500" dirty="0" err="1" smtClean="0"/>
              <a:t>Cor</a:t>
            </a:r>
            <a:r>
              <a:rPr lang="en-US" sz="1500" dirty="0" smtClean="0"/>
              <a:t> 5:17)</a:t>
            </a:r>
            <a:endParaRPr lang="en-US" sz="1500" dirty="0"/>
          </a:p>
          <a:p>
            <a:r>
              <a:rPr lang="en-US" dirty="0"/>
              <a:t>Created for good </a:t>
            </a:r>
            <a:r>
              <a:rPr lang="en-US" dirty="0" smtClean="0"/>
              <a:t>works </a:t>
            </a:r>
            <a:r>
              <a:rPr lang="en-US" sz="1500" dirty="0" smtClean="0"/>
              <a:t>(Eph 2:10)</a:t>
            </a:r>
            <a:endParaRPr lang="en-US" sz="1500" dirty="0"/>
          </a:p>
          <a:p>
            <a:r>
              <a:rPr lang="en-US" dirty="0"/>
              <a:t>Fragrance of Christ and God’s word to the </a:t>
            </a:r>
            <a:r>
              <a:rPr lang="en-US" dirty="0" smtClean="0"/>
              <a:t>world </a:t>
            </a:r>
            <a:r>
              <a:rPr lang="en-US" sz="1500" dirty="0" smtClean="0"/>
              <a:t>(2 </a:t>
            </a:r>
            <a:r>
              <a:rPr lang="en-US" sz="1500" dirty="0" err="1" smtClean="0"/>
              <a:t>Cor</a:t>
            </a:r>
            <a:r>
              <a:rPr lang="en-US" sz="1500" dirty="0" smtClean="0"/>
              <a:t> 2:14-15)</a:t>
            </a:r>
            <a:endParaRPr lang="en-US" sz="1500" dirty="0"/>
          </a:p>
          <a:p>
            <a:r>
              <a:rPr lang="en-US" dirty="0" smtClean="0"/>
              <a:t>One body, made of many members </a:t>
            </a:r>
            <a:r>
              <a:rPr lang="en-US" sz="1500" dirty="0" smtClean="0"/>
              <a:t>(Rom 12:4-5, Gal 3:28, 5:6)</a:t>
            </a:r>
          </a:p>
          <a:p>
            <a:pPr lvl="1"/>
            <a:r>
              <a:rPr lang="en-US" dirty="0" smtClean="0"/>
              <a:t>Fellow workers </a:t>
            </a:r>
            <a:r>
              <a:rPr lang="en-US" sz="1500" dirty="0" smtClean="0"/>
              <a:t>(Rom 16:6,7,9,10, 1 </a:t>
            </a:r>
            <a:r>
              <a:rPr lang="en-US" sz="1500" dirty="0" err="1" smtClean="0"/>
              <a:t>Cor</a:t>
            </a:r>
            <a:r>
              <a:rPr lang="en-US" sz="1500" dirty="0" smtClean="0"/>
              <a:t> 16:24)</a:t>
            </a:r>
          </a:p>
          <a:p>
            <a:pPr lvl="1"/>
            <a:r>
              <a:rPr lang="en-US" dirty="0"/>
              <a:t>Encouraged </a:t>
            </a:r>
            <a:r>
              <a:rPr lang="en-US" dirty="0" smtClean="0"/>
              <a:t>together </a:t>
            </a:r>
            <a:r>
              <a:rPr lang="en-US" sz="1500" dirty="0" smtClean="0"/>
              <a:t>(Phil 2:1-4)</a:t>
            </a:r>
            <a:endParaRPr lang="en-US" sz="1500" dirty="0"/>
          </a:p>
          <a:p>
            <a:r>
              <a:rPr lang="en-US" dirty="0" smtClean="0"/>
              <a:t>The church, the sanctified, those who call upon Jesus </a:t>
            </a:r>
            <a:r>
              <a:rPr lang="en-US" sz="1500" dirty="0" smtClean="0"/>
              <a:t>(1 </a:t>
            </a:r>
            <a:r>
              <a:rPr lang="en-US" sz="1500" dirty="0" err="1" smtClean="0"/>
              <a:t>Cor</a:t>
            </a:r>
            <a:r>
              <a:rPr lang="en-US" sz="1500" dirty="0" smtClean="0"/>
              <a:t> 1:2)</a:t>
            </a:r>
          </a:p>
          <a:p>
            <a:r>
              <a:rPr lang="en-US" dirty="0" smtClean="0"/>
              <a:t>Able to grow</a:t>
            </a:r>
          </a:p>
          <a:p>
            <a:pPr lvl="1"/>
            <a:r>
              <a:rPr lang="en-US" dirty="0" smtClean="0"/>
              <a:t>Infants </a:t>
            </a:r>
            <a:r>
              <a:rPr lang="en-US" sz="1500" dirty="0" smtClean="0"/>
              <a:t>(1 </a:t>
            </a:r>
            <a:r>
              <a:rPr lang="en-US" sz="1500" dirty="0" err="1" smtClean="0"/>
              <a:t>Cor</a:t>
            </a:r>
            <a:r>
              <a:rPr lang="en-US" sz="1500" dirty="0" smtClean="0"/>
              <a:t> 3:1)</a:t>
            </a:r>
          </a:p>
          <a:p>
            <a:pPr lvl="1"/>
            <a:r>
              <a:rPr lang="en-US" dirty="0" smtClean="0"/>
              <a:t>Tutors, Fathers </a:t>
            </a:r>
            <a:r>
              <a:rPr lang="en-US" sz="1500" dirty="0" smtClean="0"/>
              <a:t>(1 </a:t>
            </a:r>
            <a:r>
              <a:rPr lang="en-US" sz="1500" dirty="0" err="1" smtClean="0"/>
              <a:t>Cor</a:t>
            </a:r>
            <a:r>
              <a:rPr lang="en-US" sz="1500" dirty="0" smtClean="0"/>
              <a:t> 4:15-17)</a:t>
            </a:r>
            <a:endParaRPr lang="en-US" dirty="0" smtClean="0"/>
          </a:p>
          <a:p>
            <a:r>
              <a:rPr lang="en-US" dirty="0" smtClean="0"/>
              <a:t>Thankful </a:t>
            </a:r>
            <a:r>
              <a:rPr lang="en-US" sz="1400" dirty="0" smtClean="0"/>
              <a:t>(1 </a:t>
            </a:r>
            <a:r>
              <a:rPr lang="en-US" sz="1400" dirty="0" err="1" smtClean="0"/>
              <a:t>Thess</a:t>
            </a:r>
            <a:r>
              <a:rPr lang="en-US" sz="1400" dirty="0" smtClean="0"/>
              <a:t> 5:18)</a:t>
            </a:r>
            <a:endParaRPr lang="en-US" dirty="0" smtClean="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597570" y="3746500"/>
            <a:ext cx="3546433" cy="19685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09489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 Christ, We Have</a:t>
            </a:r>
            <a:endParaRPr lang="en-US" dirty="0"/>
          </a:p>
        </p:txBody>
      </p:sp>
      <p:sp>
        <p:nvSpPr>
          <p:cNvPr id="5" name="Content Placeholder 4"/>
          <p:cNvSpPr>
            <a:spLocks noGrp="1"/>
          </p:cNvSpPr>
          <p:nvPr>
            <p:ph sz="quarter" idx="13"/>
          </p:nvPr>
        </p:nvSpPr>
        <p:spPr>
          <a:xfrm>
            <a:off x="76200" y="1104900"/>
            <a:ext cx="8534400" cy="3619500"/>
          </a:xfrm>
        </p:spPr>
        <p:txBody>
          <a:bodyPr>
            <a:noAutofit/>
          </a:bodyPr>
          <a:lstStyle/>
          <a:p>
            <a:r>
              <a:rPr lang="en-US" dirty="0" smtClean="0"/>
              <a:t>Redemption </a:t>
            </a:r>
            <a:r>
              <a:rPr lang="en-US" sz="1400" dirty="0" smtClean="0"/>
              <a:t>(Rom 3:21-24, 2 Tim 2:10)</a:t>
            </a:r>
          </a:p>
          <a:p>
            <a:pPr lvl="1"/>
            <a:r>
              <a:rPr lang="en-US" dirty="0" smtClean="0"/>
              <a:t>Sanctification </a:t>
            </a:r>
            <a:r>
              <a:rPr lang="en-US" sz="1400" dirty="0" smtClean="0"/>
              <a:t>(1 </a:t>
            </a:r>
            <a:r>
              <a:rPr lang="en-US" sz="1400" dirty="0" err="1" smtClean="0"/>
              <a:t>Cor</a:t>
            </a:r>
            <a:r>
              <a:rPr lang="en-US" sz="1400" dirty="0" smtClean="0"/>
              <a:t> 1:2)</a:t>
            </a:r>
          </a:p>
          <a:p>
            <a:pPr lvl="1"/>
            <a:r>
              <a:rPr lang="en-US" dirty="0" smtClean="0"/>
              <a:t>No Condemnation </a:t>
            </a:r>
            <a:r>
              <a:rPr lang="en-US" sz="1400" dirty="0" smtClean="0"/>
              <a:t>(Rom 8:1-2, Eph 4:32)</a:t>
            </a:r>
          </a:p>
          <a:p>
            <a:pPr lvl="1"/>
            <a:r>
              <a:rPr lang="en-US" dirty="0" smtClean="0"/>
              <a:t>Eternal Life </a:t>
            </a:r>
            <a:r>
              <a:rPr lang="en-US" sz="1400" dirty="0" smtClean="0"/>
              <a:t>(Rom 6:23, 1 </a:t>
            </a:r>
            <a:r>
              <a:rPr lang="en-US" sz="1400" dirty="0" err="1" smtClean="0"/>
              <a:t>Cor</a:t>
            </a:r>
            <a:r>
              <a:rPr lang="en-US" sz="1400" dirty="0" smtClean="0"/>
              <a:t> 15:16-22, 2 Tim 1:1)</a:t>
            </a:r>
          </a:p>
          <a:p>
            <a:r>
              <a:rPr lang="en-US" dirty="0" smtClean="0"/>
              <a:t>Can not be separated from God </a:t>
            </a:r>
            <a:r>
              <a:rPr lang="en-US" sz="1400" dirty="0" smtClean="0"/>
              <a:t>(Rom 8:38-39)</a:t>
            </a:r>
          </a:p>
          <a:p>
            <a:pPr lvl="1"/>
            <a:r>
              <a:rPr lang="en-US" dirty="0" smtClean="0"/>
              <a:t>The veil between God and man removed </a:t>
            </a:r>
            <a:r>
              <a:rPr lang="en-US" sz="1400" dirty="0" smtClean="0"/>
              <a:t>(2 </a:t>
            </a:r>
            <a:r>
              <a:rPr lang="en-US" sz="1400" dirty="0" err="1" smtClean="0"/>
              <a:t>Cor</a:t>
            </a:r>
            <a:r>
              <a:rPr lang="en-US" sz="1400" dirty="0" smtClean="0"/>
              <a:t> 3:14-16)</a:t>
            </a:r>
          </a:p>
          <a:p>
            <a:r>
              <a:rPr lang="en-US" dirty="0" smtClean="0"/>
              <a:t>Liberty </a:t>
            </a:r>
            <a:r>
              <a:rPr lang="en-US" sz="1400" dirty="0" smtClean="0"/>
              <a:t>(Gal 2:4)</a:t>
            </a:r>
          </a:p>
          <a:p>
            <a:r>
              <a:rPr lang="en-US" dirty="0" smtClean="0"/>
              <a:t>Reason for boasting </a:t>
            </a:r>
            <a:r>
              <a:rPr lang="en-US" sz="1400" dirty="0" smtClean="0"/>
              <a:t>(Rom 15:17)</a:t>
            </a:r>
          </a:p>
          <a:p>
            <a:r>
              <a:rPr lang="en-US" dirty="0" smtClean="0"/>
              <a:t>Full confidence </a:t>
            </a:r>
            <a:r>
              <a:rPr lang="en-US" sz="1400" dirty="0" smtClean="0"/>
              <a:t>(Col 2:9-17, Phil 4:7, 1 </a:t>
            </a:r>
            <a:r>
              <a:rPr lang="en-US" sz="1400" dirty="0" err="1" smtClean="0"/>
              <a:t>Thes</a:t>
            </a:r>
            <a:r>
              <a:rPr lang="en-US" sz="1400" dirty="0" smtClean="0"/>
              <a:t> 4:16. 1 John 5;13)</a:t>
            </a:r>
            <a:endParaRPr lang="en-US" dirty="0" smtClean="0"/>
          </a:p>
          <a:p>
            <a:r>
              <a:rPr lang="en-US" dirty="0" smtClean="0"/>
              <a:t>Purpose </a:t>
            </a:r>
            <a:r>
              <a:rPr lang="en-US" sz="1400" dirty="0" smtClean="0"/>
              <a:t>(Phil 3:14)</a:t>
            </a:r>
            <a:endParaRPr lang="en-US" dirty="0" smtClean="0"/>
          </a:p>
          <a:p>
            <a:r>
              <a:rPr lang="en-US" dirty="0" smtClean="0"/>
              <a:t>Grace of God </a:t>
            </a:r>
            <a:r>
              <a:rPr lang="en-US" sz="1400" dirty="0" smtClean="0"/>
              <a:t>(1 </a:t>
            </a:r>
            <a:r>
              <a:rPr lang="en-US" sz="1400" dirty="0" err="1" smtClean="0"/>
              <a:t>Cor</a:t>
            </a:r>
            <a:r>
              <a:rPr lang="en-US" sz="1400" dirty="0" smtClean="0"/>
              <a:t> 1:4, 2 Tim 2:1)</a:t>
            </a:r>
            <a:endParaRPr lang="en-US" dirty="0" smtClean="0"/>
          </a:p>
        </p:txBody>
      </p:sp>
    </p:spTree>
    <p:extLst>
      <p:ext uri="{BB962C8B-B14F-4D97-AF65-F5344CB8AC3E}">
        <p14:creationId xmlns="" xmlns:p14="http://schemas.microsoft.com/office/powerpoint/2010/main" val="341765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txEl>
                                              <p:pRg st="9" end="9"/>
                                            </p:txEl>
                                          </p:spTgt>
                                        </p:tgtEl>
                                        <p:attrNameLst>
                                          <p:attrName>style.visibility</p:attrName>
                                        </p:attrNameLst>
                                      </p:cBhvr>
                                      <p:to>
                                        <p:strVal val="visible"/>
                                      </p:to>
                                    </p:set>
                                    <p:animEffect transition="in" filter="fade">
                                      <p:cBhvr>
                                        <p:cTn id="44" dur="500"/>
                                        <p:tgtEl>
                                          <p:spTgt spid="5">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Effect transition="in" filter="fade">
                                      <p:cBhvr>
                                        <p:cTn id="49"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do we get into Christ?</a:t>
            </a:r>
            <a:endParaRPr lang="en-US" dirty="0"/>
          </a:p>
        </p:txBody>
      </p:sp>
      <p:sp>
        <p:nvSpPr>
          <p:cNvPr id="3" name="Content Placeholder 2"/>
          <p:cNvSpPr>
            <a:spLocks noGrp="1"/>
          </p:cNvSpPr>
          <p:nvPr>
            <p:ph sz="quarter" idx="13"/>
          </p:nvPr>
        </p:nvSpPr>
        <p:spPr>
          <a:xfrm>
            <a:off x="152400" y="1333500"/>
            <a:ext cx="8610600" cy="3619500"/>
          </a:xfrm>
        </p:spPr>
        <p:txBody>
          <a:bodyPr>
            <a:normAutofit/>
          </a:bodyPr>
          <a:lstStyle/>
          <a:p>
            <a:r>
              <a:rPr lang="en-US" sz="2400" dirty="0" smtClean="0"/>
              <a:t>By God’s grace </a:t>
            </a:r>
            <a:r>
              <a:rPr lang="en-US" sz="1600" dirty="0" smtClean="0"/>
              <a:t>(1 </a:t>
            </a:r>
            <a:r>
              <a:rPr lang="en-US" sz="1600" dirty="0" err="1" smtClean="0"/>
              <a:t>Cor</a:t>
            </a:r>
            <a:r>
              <a:rPr lang="en-US" sz="1600" dirty="0" smtClean="0"/>
              <a:t> 1:4, 30, 2 </a:t>
            </a:r>
            <a:r>
              <a:rPr lang="en-US" sz="1600" dirty="0" err="1" smtClean="0"/>
              <a:t>Cor</a:t>
            </a:r>
            <a:r>
              <a:rPr lang="en-US" sz="1600" dirty="0" smtClean="0"/>
              <a:t> 1:21-22, Eph 2:8)</a:t>
            </a:r>
          </a:p>
          <a:p>
            <a:r>
              <a:rPr lang="en-US" sz="2400" dirty="0" smtClean="0"/>
              <a:t>We are baptized into Christ </a:t>
            </a:r>
            <a:r>
              <a:rPr lang="en-US" sz="1600" dirty="0" smtClean="0"/>
              <a:t>(1 </a:t>
            </a:r>
            <a:r>
              <a:rPr lang="en-US" sz="1600" dirty="0" err="1" smtClean="0"/>
              <a:t>Cor</a:t>
            </a:r>
            <a:r>
              <a:rPr lang="en-US" sz="1600" dirty="0" smtClean="0"/>
              <a:t> 12:13-27, Rom 6:3-8, Gal 3:27-29)</a:t>
            </a:r>
          </a:p>
          <a:p>
            <a:r>
              <a:rPr lang="en-US" sz="2400" dirty="0" smtClean="0"/>
              <a:t>By faith in Christ </a:t>
            </a:r>
            <a:r>
              <a:rPr lang="en-US" sz="1600" dirty="0" smtClean="0"/>
              <a:t>(Gal 2:16, 3:26, Phil 3:9, 2 Tim 2:10, John 3:16)</a:t>
            </a:r>
            <a:endParaRPr lang="en-US" sz="2400" dirty="0"/>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5181600" y="3048000"/>
            <a:ext cx="3695700" cy="242093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02612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Jesus Said…</a:t>
            </a:r>
            <a:endParaRPr lang="en-US" dirty="0"/>
          </a:p>
        </p:txBody>
      </p:sp>
      <p:sp>
        <p:nvSpPr>
          <p:cNvPr id="3" name="Content Placeholder 2"/>
          <p:cNvSpPr>
            <a:spLocks noGrp="1"/>
          </p:cNvSpPr>
          <p:nvPr>
            <p:ph sz="quarter" idx="13"/>
          </p:nvPr>
        </p:nvSpPr>
        <p:spPr>
          <a:xfrm>
            <a:off x="152400" y="762000"/>
            <a:ext cx="8763000" cy="4762500"/>
          </a:xfrm>
        </p:spPr>
        <p:txBody>
          <a:bodyPr>
            <a:normAutofit fontScale="70000" lnSpcReduction="20000"/>
          </a:bodyPr>
          <a:lstStyle/>
          <a:p>
            <a:r>
              <a:rPr lang="en-US" b="1" dirty="0" smtClean="0">
                <a:solidFill>
                  <a:srgbClr val="FF0000"/>
                </a:solidFill>
              </a:rPr>
              <a:t>Mat 11:28  Come to Me, all you who labor and are heavy laden, and I will give you rest. </a:t>
            </a:r>
          </a:p>
          <a:p>
            <a:endParaRPr lang="en-US" b="1" dirty="0" smtClean="0">
              <a:solidFill>
                <a:srgbClr val="FF0000"/>
              </a:solidFill>
            </a:endParaRPr>
          </a:p>
          <a:p>
            <a:r>
              <a:rPr lang="en-US" b="1" dirty="0" smtClean="0">
                <a:solidFill>
                  <a:srgbClr val="FF0000"/>
                </a:solidFill>
              </a:rPr>
              <a:t>Joh 14:6  Jesus said to him, "I am the way, the truth, and the life. No one comes to the Father except through Me.</a:t>
            </a:r>
          </a:p>
          <a:p>
            <a:endParaRPr lang="en-US" b="1" dirty="0" smtClean="0">
              <a:solidFill>
                <a:srgbClr val="FF0000"/>
              </a:solidFill>
            </a:endParaRPr>
          </a:p>
          <a:p>
            <a:r>
              <a:rPr lang="en-US" b="1" dirty="0" smtClean="0">
                <a:solidFill>
                  <a:srgbClr val="FF0000"/>
                </a:solidFill>
              </a:rPr>
              <a:t>Joh 14:15  "If you love Me, keep My commandments.</a:t>
            </a:r>
          </a:p>
          <a:p>
            <a:endParaRPr lang="en-US" b="1" dirty="0" smtClean="0">
              <a:solidFill>
                <a:srgbClr val="FF0000"/>
              </a:solidFill>
            </a:endParaRPr>
          </a:p>
          <a:p>
            <a:r>
              <a:rPr lang="en-US" b="1" dirty="0" smtClean="0">
                <a:solidFill>
                  <a:srgbClr val="FF0000"/>
                </a:solidFill>
              </a:rPr>
              <a:t>Mar 16:15-16  And He said to them, "Go into all the world and preach the gospel to every creature.  16  He who believes and is baptized will be saved; but he who does not believe will be condemned.</a:t>
            </a:r>
          </a:p>
          <a:p>
            <a:endParaRPr lang="en-US" b="1" dirty="0" smtClean="0">
              <a:solidFill>
                <a:srgbClr val="FF0000"/>
              </a:solidFill>
            </a:endParaRPr>
          </a:p>
          <a:p>
            <a:r>
              <a:rPr lang="en-US" b="1" dirty="0" smtClean="0">
                <a:solidFill>
                  <a:srgbClr val="FF0000"/>
                </a:solidFill>
              </a:rPr>
              <a:t>Joh 14:2  In My Father's house are many mansions; if it were not so, I would have told you. I go to prepare a place for you.</a:t>
            </a:r>
          </a:p>
          <a:p>
            <a:endParaRPr lang="en-US" b="1" dirty="0" smtClean="0">
              <a:solidFill>
                <a:srgbClr val="FF0000"/>
              </a:solidFill>
            </a:endParaRPr>
          </a:p>
          <a:p>
            <a:r>
              <a:rPr lang="en-US" b="1" dirty="0" smtClean="0">
                <a:solidFill>
                  <a:srgbClr val="FF0000"/>
                </a:solidFill>
              </a:rPr>
              <a:t>Rev 3:20  Behold, I stand at the door and knock. If anyone hears My voice and opens the door, I will come in to him and dine with him, and he with Me.</a:t>
            </a:r>
          </a:p>
          <a:p>
            <a:endParaRPr lang="en-US" b="1" dirty="0" smtClean="0">
              <a:solidFill>
                <a:srgbClr val="FF0000"/>
              </a:solidFill>
            </a:endParaRPr>
          </a:p>
          <a:p>
            <a:r>
              <a:rPr lang="en-US" b="1" dirty="0" smtClean="0">
                <a:solidFill>
                  <a:srgbClr val="FF0000"/>
                </a:solidFill>
              </a:rPr>
              <a:t>Mat 7:21  "Not everyone who says to Me, 'Lord, Lord,' shall enter the kingdom of heaven, but he who does the will of My Father in heaven</a:t>
            </a:r>
            <a:endParaRPr lang="en-US" b="1" dirty="0">
              <a:solidFill>
                <a:srgbClr val="FF0000"/>
              </a:solidFill>
            </a:endParaRPr>
          </a:p>
        </p:txBody>
      </p:sp>
    </p:spTree>
    <p:extLst>
      <p:ext uri="{BB962C8B-B14F-4D97-AF65-F5344CB8AC3E}">
        <p14:creationId xmlns="" xmlns:p14="http://schemas.microsoft.com/office/powerpoint/2010/main" val="174915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pstr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1852</TotalTime>
  <Words>1489</Words>
  <Application>Microsoft Office PowerPoint</Application>
  <PresentationFormat>On-screen Show (16:10)</PresentationFormat>
  <Paragraphs>85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Being In Christ</vt:lpstr>
      <vt:lpstr>Slide 2</vt:lpstr>
      <vt:lpstr>The Mystery…</vt:lpstr>
      <vt:lpstr>A Brief History of the Mystery…</vt:lpstr>
      <vt:lpstr>Predestined</vt:lpstr>
      <vt:lpstr>In Christ, We Are</vt:lpstr>
      <vt:lpstr>In Christ, We Have</vt:lpstr>
      <vt:lpstr>How do we get into Christ?</vt:lpstr>
      <vt:lpstr>Jesus Said…</vt:lpstr>
    </vt:vector>
  </TitlesOfParts>
  <Company>RockTenn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Corinthians</dc:title>
  <dc:creator>Michael Kercher</dc:creator>
  <cp:lastModifiedBy>Brad Beutjer</cp:lastModifiedBy>
  <cp:revision>88</cp:revision>
  <cp:lastPrinted>2015-09-27T06:05:47Z</cp:lastPrinted>
  <dcterms:created xsi:type="dcterms:W3CDTF">2013-09-06T23:43:15Z</dcterms:created>
  <dcterms:modified xsi:type="dcterms:W3CDTF">2015-09-27T23:14:39Z</dcterms:modified>
</cp:coreProperties>
</file>