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4" r:id="rId4"/>
    <p:sldId id="272" r:id="rId5"/>
    <p:sldId id="260" r:id="rId6"/>
    <p:sldId id="261" r:id="rId7"/>
    <p:sldId id="268" r:id="rId8"/>
    <p:sldId id="269" r:id="rId9"/>
    <p:sldId id="271" r:id="rId10"/>
  </p:sldIdLst>
  <p:sldSz cx="9144000" cy="5715000" type="screen16x1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3F1B81-0A69-4FAD-B456-84031AD07510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696913"/>
            <a:ext cx="55784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83E08-2F47-44B9-B39D-8E0762CC3B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76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3E08-2F47-44B9-B39D-8E0762CC3B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72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3E08-2F47-44B9-B39D-8E0762CC3B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1974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Read/reference</a:t>
            </a:r>
            <a:r>
              <a:rPr lang="en-US" baseline="0" dirty="0" smtClean="0"/>
              <a:t> 2:5-11 to focus on Jesus’ example and position</a:t>
            </a:r>
          </a:p>
          <a:p>
            <a:r>
              <a:rPr lang="en-US" baseline="0" dirty="0" smtClean="0"/>
              <a:t>Refer to 1:18-21, and mention Timothy + </a:t>
            </a:r>
            <a:r>
              <a:rPr lang="en-US" baseline="0" dirty="0" err="1" smtClean="0"/>
              <a:t>Epaphroditus</a:t>
            </a:r>
            <a:r>
              <a:rPr lang="en-US" baseline="0" dirty="0" smtClean="0"/>
              <a:t> in connection to 2:17-30</a:t>
            </a:r>
          </a:p>
          <a:p>
            <a:r>
              <a:rPr lang="en-US" baseline="0" dirty="0" smtClean="0"/>
              <a:t>Refer to/explain 3:4-6 – Paul’s sacrifices of what he deserved</a:t>
            </a:r>
          </a:p>
          <a:p>
            <a:r>
              <a:rPr lang="en-US" baseline="0" dirty="0" smtClean="0"/>
              <a:t>Read and consider Paul’s spirit and desire for Jesus in 3:8-14</a:t>
            </a:r>
          </a:p>
          <a:p>
            <a:r>
              <a:rPr lang="en-US" baseline="0" dirty="0" smtClean="0"/>
              <a:t>Quickly refer to/read passages about our responsibilities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3E08-2F47-44B9-B39D-8E0762CC3B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386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3E08-2F47-44B9-B39D-8E0762CC3B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7214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3E08-2F47-44B9-B39D-8E0762CC3B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772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3E08-2F47-44B9-B39D-8E0762CC3B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480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3E08-2F47-44B9-B39D-8E0762CC3B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1386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3E08-2F47-44B9-B39D-8E0762CC3B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0884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3E08-2F47-44B9-B39D-8E0762CC3B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45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712099" y="4270717"/>
            <a:ext cx="1577458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646907"/>
            <a:ext cx="8062912" cy="1225021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1875233"/>
            <a:ext cx="8062912" cy="14605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5010547"/>
            <a:ext cx="5791200" cy="304271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4708920"/>
            <a:ext cx="5791200" cy="304271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4793590"/>
            <a:ext cx="502920" cy="304271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17500"/>
            <a:ext cx="1905000" cy="4572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7500"/>
            <a:ext cx="6248400" cy="4572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912"/>
            <a:ext cx="8229600" cy="11658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007"/>
            <a:ext cx="8229600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5400040"/>
            <a:ext cx="2133600" cy="251460"/>
          </a:xfrm>
        </p:spPr>
        <p:txBody>
          <a:bodyPr/>
          <a:lstStyle/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400808"/>
            <a:ext cx="4260056" cy="25069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5862"/>
            <a:ext cx="9129932" cy="5697416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712099" y="150056"/>
            <a:ext cx="1577458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5397500"/>
            <a:ext cx="2133600" cy="254000"/>
          </a:xfrm>
        </p:spPr>
        <p:txBody>
          <a:bodyPr/>
          <a:lstStyle/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5400808"/>
            <a:ext cx="4260056" cy="25069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674687"/>
            <a:ext cx="502920" cy="250693"/>
          </a:xfrm>
        </p:spPr>
        <p:txBody>
          <a:bodyPr/>
          <a:lstStyle/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5" y="7818"/>
            <a:ext cx="2672861" cy="158350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5862"/>
            <a:ext cx="9136966" cy="5703278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6220"/>
            <a:ext cx="7239000" cy="1135063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61280"/>
            <a:ext cx="3886200" cy="1905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5365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5365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5400808"/>
            <a:ext cx="2133600" cy="251460"/>
          </a:xfrm>
        </p:spPr>
        <p:txBody>
          <a:bodyPr/>
          <a:lstStyle/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5400808"/>
            <a:ext cx="4260056" cy="2514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5400808"/>
            <a:ext cx="502920" cy="251460"/>
          </a:xfrm>
        </p:spPr>
        <p:txBody>
          <a:bodyPr/>
          <a:lstStyle/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42277"/>
            <a:ext cx="1066800" cy="5128260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42277"/>
            <a:ext cx="581024" cy="251460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2855937"/>
            <a:ext cx="581024" cy="251460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42277"/>
            <a:ext cx="6858000" cy="251460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2855937"/>
            <a:ext cx="6858000" cy="2514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5400808"/>
            <a:ext cx="2130552" cy="251460"/>
          </a:xfrm>
        </p:spPr>
        <p:txBody>
          <a:bodyPr/>
          <a:lstStyle/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5400808"/>
            <a:ext cx="4261104" cy="2514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5402580"/>
            <a:ext cx="502920" cy="251460"/>
          </a:xfrm>
        </p:spPr>
        <p:txBody>
          <a:bodyPr/>
          <a:lstStyle>
            <a:lvl1pPr algn="ctr">
              <a:defRPr/>
            </a:lvl1pPr>
          </a:lstStyle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5400808"/>
            <a:ext cx="2133600" cy="251460"/>
          </a:xfrm>
        </p:spPr>
        <p:txBody>
          <a:bodyPr/>
          <a:lstStyle/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5401575"/>
            <a:ext cx="4260056" cy="25069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5400808"/>
            <a:ext cx="502920" cy="251460"/>
          </a:xfrm>
        </p:spPr>
        <p:txBody>
          <a:bodyPr/>
          <a:lstStyle/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06387"/>
            <a:ext cx="914400" cy="49530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06387"/>
            <a:ext cx="2438400" cy="49530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266700"/>
            <a:ext cx="5276088" cy="499110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5463540"/>
            <a:ext cx="2133600" cy="251460"/>
          </a:xfrm>
        </p:spPr>
        <p:txBody>
          <a:bodyPr/>
          <a:lstStyle>
            <a:lvl1pPr>
              <a:defRPr sz="900"/>
            </a:lvl1pPr>
          </a:lstStyle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5463540"/>
            <a:ext cx="5143120" cy="251460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5463540"/>
            <a:ext cx="502920" cy="251460"/>
          </a:xfrm>
        </p:spPr>
        <p:txBody>
          <a:bodyPr/>
          <a:lstStyle>
            <a:lvl1pPr>
              <a:defRPr sz="900"/>
            </a:lvl1pPr>
          </a:lstStyle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25747"/>
            <a:ext cx="914400" cy="53340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11638"/>
            <a:ext cx="7333488" cy="45720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4889500"/>
            <a:ext cx="7333488" cy="5715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5463540"/>
            <a:ext cx="2103120" cy="251460"/>
          </a:xfrm>
        </p:spPr>
        <p:txBody>
          <a:bodyPr/>
          <a:lstStyle>
            <a:lvl1pPr>
              <a:defRPr sz="900"/>
            </a:lvl1pPr>
          </a:lstStyle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5464308"/>
            <a:ext cx="4948072" cy="251460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5463540"/>
            <a:ext cx="365760" cy="251460"/>
          </a:xfrm>
        </p:spPr>
        <p:txBody>
          <a:bodyPr/>
          <a:lstStyle>
            <a:lvl1pPr algn="ctr">
              <a:defRPr sz="900"/>
            </a:lvl1pPr>
          </a:lstStyle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1724"/>
            <a:ext cx="9129932" cy="5697416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862"/>
            <a:ext cx="9136966" cy="5703278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5" y="4123675"/>
            <a:ext cx="2672861" cy="158350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2912"/>
            <a:ext cx="8229600" cy="116586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69007"/>
            <a:ext cx="8229600" cy="3810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5400808"/>
            <a:ext cx="2133600" cy="2514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E54EBBC-30BC-4382-ADC7-E7AB02F05577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5401575"/>
            <a:ext cx="4260056" cy="25069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5400808"/>
            <a:ext cx="502920" cy="251460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7AADD8-55D5-4195-8477-A0EF6F2AA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46907"/>
            <a:ext cx="8146256" cy="1225021"/>
          </a:xfrm>
        </p:spPr>
        <p:txBody>
          <a:bodyPr>
            <a:normAutofit/>
          </a:bodyPr>
          <a:lstStyle/>
          <a:p>
            <a:r>
              <a:rPr lang="en-US" sz="3700" b="1" dirty="0" smtClean="0"/>
              <a:t>In the Counter-Cultural Kingdom</a:t>
            </a:r>
            <a:endParaRPr lang="en-US" sz="3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We live here, but we do not belong.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350412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b="1" dirty="0" smtClean="0"/>
              <a:t>Cultural Values of Our Place of Exile</a:t>
            </a:r>
            <a:br>
              <a:rPr lang="en-US" sz="3700" b="1" dirty="0" smtClean="0"/>
            </a:br>
            <a:r>
              <a:rPr lang="en-US" sz="3300" dirty="0" smtClean="0"/>
              <a:t>(</a:t>
            </a:r>
            <a:r>
              <a:rPr lang="en-US" sz="3300" i="1" dirty="0" smtClean="0"/>
              <a:t>Or “Values at War with Heaven</a:t>
            </a:r>
            <a:r>
              <a:rPr lang="en-US" sz="3300" dirty="0" smtClean="0"/>
              <a:t>”)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Life</a:t>
            </a:r>
            <a:r>
              <a:rPr lang="en-US" dirty="0" smtClean="0"/>
              <a:t> (Limited Scope—Material + Immediate)</a:t>
            </a:r>
          </a:p>
          <a:p>
            <a:r>
              <a:rPr lang="en-US" b="1" dirty="0" smtClean="0"/>
              <a:t>Liberty</a:t>
            </a:r>
            <a:r>
              <a:rPr lang="en-US" dirty="0" smtClean="0"/>
              <a:t> (from Everything and Everyone)</a:t>
            </a:r>
          </a:p>
          <a:p>
            <a:r>
              <a:rPr lang="en-US" b="1" dirty="0" smtClean="0"/>
              <a:t>Happiness</a:t>
            </a:r>
            <a:r>
              <a:rPr lang="en-US" dirty="0" smtClean="0"/>
              <a:t> (or at least a Vague Hope of)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/>
              <a:t>But our citizenship is in heaven, and from it </a:t>
            </a:r>
            <a:r>
              <a:rPr lang="en-US" b="1" i="1" dirty="0" smtClean="0"/>
              <a:t>we await </a:t>
            </a:r>
            <a:r>
              <a:rPr lang="en-US" b="1" i="1" dirty="0"/>
              <a:t>a Savior, the Lord Jesus Christ, </a:t>
            </a:r>
            <a:r>
              <a:rPr lang="en-US" b="1" i="1" dirty="0" smtClean="0"/>
              <a:t>who </a:t>
            </a:r>
            <a:r>
              <a:rPr lang="en-US" b="1" i="1" dirty="0"/>
              <a:t>will transform our lowly body to be like his glorious body</a:t>
            </a:r>
            <a:r>
              <a:rPr lang="en-US" b="1" i="1" dirty="0" smtClean="0"/>
              <a:t>, by </a:t>
            </a:r>
            <a:r>
              <a:rPr lang="en-US" b="1" i="1" dirty="0"/>
              <a:t>the power that enables him even to subject all things to himself</a:t>
            </a:r>
            <a:r>
              <a:rPr lang="en-US" b="1" i="1" dirty="0" smtClean="0"/>
              <a:t>.</a:t>
            </a:r>
          </a:p>
          <a:p>
            <a:pPr marL="0" indent="0" algn="r">
              <a:buNone/>
            </a:pPr>
            <a:r>
              <a:rPr lang="en-US" sz="2400" dirty="0" smtClean="0"/>
              <a:t>Philippians 3:20-21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4323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Foundations of Counter-</a:t>
            </a:r>
            <a:r>
              <a:rPr lang="en-US" b="1" dirty="0" err="1" smtClean="0"/>
              <a:t>Culturalism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dirty="0" smtClean="0"/>
              <a:t>(</a:t>
            </a:r>
            <a:r>
              <a:rPr lang="en-US" sz="3300" i="1" dirty="0" smtClean="0"/>
              <a:t>Why do we have to be so different</a:t>
            </a:r>
            <a:r>
              <a:rPr lang="en-US" sz="3300" dirty="0" smtClean="0"/>
              <a:t>?)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King Jesus (Philippians 2:5-11)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“Founders” (Phil. 1:18-21; 2:17-30; 3:1-16)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“Constitution” (</a:t>
            </a:r>
            <a:r>
              <a:rPr lang="en-US" sz="2800" dirty="0" smtClean="0"/>
              <a:t>Phil. 1:9-11; 1:27-30; 2:3-4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28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Living Counter-Culturally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(</a:t>
            </a:r>
            <a:r>
              <a:rPr lang="en-US" sz="3000" i="1" dirty="0" smtClean="0"/>
              <a:t>Practically Striving against the culture of our Exile</a:t>
            </a:r>
            <a:r>
              <a:rPr lang="en-US" sz="3000" dirty="0" smtClean="0"/>
              <a:t>.)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69007"/>
            <a:ext cx="8686800" cy="381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Goal of God's Pleasure and Glory, not </a:t>
            </a:r>
            <a:r>
              <a:rPr lang="en-US" sz="2600" dirty="0" smtClean="0"/>
              <a:t>mine </a:t>
            </a:r>
            <a:r>
              <a:rPr lang="en-US" sz="2600" dirty="0"/>
              <a:t>or </a:t>
            </a:r>
            <a:r>
              <a:rPr lang="en-US" sz="2600" dirty="0" smtClean="0"/>
              <a:t>the world’s.</a:t>
            </a:r>
            <a:r>
              <a:rPr lang="en-US" sz="2600" dirty="0"/>
              <a:t> 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Focus </a:t>
            </a:r>
            <a:r>
              <a:rPr lang="en-US" sz="2600" dirty="0" smtClean="0"/>
              <a:t>on Outreach (Giving) not Consumption (Receiving).</a:t>
            </a:r>
            <a:r>
              <a:rPr lang="en-US" sz="265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359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38330" y="495498"/>
            <a:ext cx="3532584" cy="1226820"/>
          </a:xfrm>
          <a:prstGeom prst="ellipse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Down Arrow 5"/>
          <p:cNvSpPr/>
          <p:nvPr/>
        </p:nvSpPr>
        <p:spPr>
          <a:xfrm>
            <a:off x="4267795" y="3499564"/>
            <a:ext cx="684609" cy="438150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006733" y="3850084"/>
            <a:ext cx="3286125" cy="821531"/>
          </a:xfrm>
          <a:custGeom>
            <a:avLst/>
            <a:gdLst>
              <a:gd name="connsiteX0" fmla="*/ 0 w 3286125"/>
              <a:gd name="connsiteY0" fmla="*/ 0 h 821531"/>
              <a:gd name="connsiteX1" fmla="*/ 3286125 w 3286125"/>
              <a:gd name="connsiteY1" fmla="*/ 0 h 821531"/>
              <a:gd name="connsiteX2" fmla="*/ 3286125 w 3286125"/>
              <a:gd name="connsiteY2" fmla="*/ 821531 h 821531"/>
              <a:gd name="connsiteX3" fmla="*/ 0 w 3286125"/>
              <a:gd name="connsiteY3" fmla="*/ 821531 h 821531"/>
              <a:gd name="connsiteX4" fmla="*/ 0 w 3286125"/>
              <a:gd name="connsiteY4" fmla="*/ 0 h 8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6125" h="821531">
                <a:moveTo>
                  <a:pt x="0" y="0"/>
                </a:moveTo>
                <a:lnTo>
                  <a:pt x="3286125" y="0"/>
                </a:lnTo>
                <a:lnTo>
                  <a:pt x="3286125" y="821531"/>
                </a:lnTo>
                <a:lnTo>
                  <a:pt x="0" y="8215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0" tIns="355600" rIns="355600" bIns="355600" numCol="1" spcCol="1270" anchor="ctr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500" b="1" kern="1200" dirty="0" smtClean="0"/>
              <a:t>ALL FOR ME!</a:t>
            </a:r>
            <a:endParaRPr lang="en-US" sz="35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4122658" y="1817068"/>
            <a:ext cx="1232296" cy="1232296"/>
          </a:xfrm>
          <a:custGeom>
            <a:avLst/>
            <a:gdLst>
              <a:gd name="connsiteX0" fmla="*/ 0 w 1232296"/>
              <a:gd name="connsiteY0" fmla="*/ 616148 h 1232296"/>
              <a:gd name="connsiteX1" fmla="*/ 616148 w 1232296"/>
              <a:gd name="connsiteY1" fmla="*/ 0 h 1232296"/>
              <a:gd name="connsiteX2" fmla="*/ 1232296 w 1232296"/>
              <a:gd name="connsiteY2" fmla="*/ 616148 h 1232296"/>
              <a:gd name="connsiteX3" fmla="*/ 616148 w 1232296"/>
              <a:gd name="connsiteY3" fmla="*/ 1232296 h 1232296"/>
              <a:gd name="connsiteX4" fmla="*/ 0 w 1232296"/>
              <a:gd name="connsiteY4" fmla="*/ 616148 h 123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2296" h="1232296">
                <a:moveTo>
                  <a:pt x="0" y="616148"/>
                </a:moveTo>
                <a:cubicBezTo>
                  <a:pt x="0" y="275859"/>
                  <a:pt x="275859" y="0"/>
                  <a:pt x="616148" y="0"/>
                </a:cubicBezTo>
                <a:cubicBezTo>
                  <a:pt x="956437" y="0"/>
                  <a:pt x="1232296" y="275859"/>
                  <a:pt x="1232296" y="616148"/>
                </a:cubicBezTo>
                <a:cubicBezTo>
                  <a:pt x="1232296" y="956437"/>
                  <a:pt x="956437" y="1232296"/>
                  <a:pt x="616148" y="1232296"/>
                </a:cubicBezTo>
                <a:cubicBezTo>
                  <a:pt x="275859" y="1232296"/>
                  <a:pt x="0" y="956437"/>
                  <a:pt x="0" y="61614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136" tIns="207136" rIns="207136" bIns="207136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smtClean="0"/>
              <a:t>HAPPY</a:t>
            </a:r>
            <a:endParaRPr lang="en-US" sz="21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3240881" y="892571"/>
            <a:ext cx="1232296" cy="1232296"/>
          </a:xfrm>
          <a:custGeom>
            <a:avLst/>
            <a:gdLst>
              <a:gd name="connsiteX0" fmla="*/ 0 w 1232296"/>
              <a:gd name="connsiteY0" fmla="*/ 616148 h 1232296"/>
              <a:gd name="connsiteX1" fmla="*/ 616148 w 1232296"/>
              <a:gd name="connsiteY1" fmla="*/ 0 h 1232296"/>
              <a:gd name="connsiteX2" fmla="*/ 1232296 w 1232296"/>
              <a:gd name="connsiteY2" fmla="*/ 616148 h 1232296"/>
              <a:gd name="connsiteX3" fmla="*/ 616148 w 1232296"/>
              <a:gd name="connsiteY3" fmla="*/ 1232296 h 1232296"/>
              <a:gd name="connsiteX4" fmla="*/ 0 w 1232296"/>
              <a:gd name="connsiteY4" fmla="*/ 616148 h 123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2296" h="1232296">
                <a:moveTo>
                  <a:pt x="0" y="616148"/>
                </a:moveTo>
                <a:cubicBezTo>
                  <a:pt x="0" y="275859"/>
                  <a:pt x="275859" y="0"/>
                  <a:pt x="616148" y="0"/>
                </a:cubicBezTo>
                <a:cubicBezTo>
                  <a:pt x="956437" y="0"/>
                  <a:pt x="1232296" y="275859"/>
                  <a:pt x="1232296" y="616148"/>
                </a:cubicBezTo>
                <a:cubicBezTo>
                  <a:pt x="1232296" y="956437"/>
                  <a:pt x="956437" y="1232296"/>
                  <a:pt x="616148" y="1232296"/>
                </a:cubicBezTo>
                <a:cubicBezTo>
                  <a:pt x="275859" y="1232296"/>
                  <a:pt x="0" y="956437"/>
                  <a:pt x="0" y="61614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136" tIns="207136" rIns="207136" bIns="207136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/>
              <a:t>FREE</a:t>
            </a:r>
            <a:endParaRPr lang="en-US" sz="25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4500562" y="594629"/>
            <a:ext cx="1232296" cy="1232296"/>
          </a:xfrm>
          <a:custGeom>
            <a:avLst/>
            <a:gdLst>
              <a:gd name="connsiteX0" fmla="*/ 0 w 1232296"/>
              <a:gd name="connsiteY0" fmla="*/ 616148 h 1232296"/>
              <a:gd name="connsiteX1" fmla="*/ 616148 w 1232296"/>
              <a:gd name="connsiteY1" fmla="*/ 0 h 1232296"/>
              <a:gd name="connsiteX2" fmla="*/ 1232296 w 1232296"/>
              <a:gd name="connsiteY2" fmla="*/ 616148 h 1232296"/>
              <a:gd name="connsiteX3" fmla="*/ 616148 w 1232296"/>
              <a:gd name="connsiteY3" fmla="*/ 1232296 h 1232296"/>
              <a:gd name="connsiteX4" fmla="*/ 0 w 1232296"/>
              <a:gd name="connsiteY4" fmla="*/ 616148 h 123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2296" h="1232296">
                <a:moveTo>
                  <a:pt x="0" y="616148"/>
                </a:moveTo>
                <a:cubicBezTo>
                  <a:pt x="0" y="275859"/>
                  <a:pt x="275859" y="0"/>
                  <a:pt x="616148" y="0"/>
                </a:cubicBezTo>
                <a:cubicBezTo>
                  <a:pt x="956437" y="0"/>
                  <a:pt x="1232296" y="275859"/>
                  <a:pt x="1232296" y="616148"/>
                </a:cubicBezTo>
                <a:cubicBezTo>
                  <a:pt x="1232296" y="956437"/>
                  <a:pt x="956437" y="1232296"/>
                  <a:pt x="616148" y="1232296"/>
                </a:cubicBezTo>
                <a:cubicBezTo>
                  <a:pt x="275859" y="1232296"/>
                  <a:pt x="0" y="956437"/>
                  <a:pt x="0" y="61614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26" tIns="216026" rIns="216026" bIns="21602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/>
              <a:t>LIFE</a:t>
            </a:r>
            <a:endParaRPr lang="en-US" sz="2800" kern="12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419600" y="4524375"/>
            <a:ext cx="419100" cy="936625"/>
            <a:chOff x="-2152650" y="2209800"/>
            <a:chExt cx="419100" cy="1257300"/>
          </a:xfrm>
        </p:grpSpPr>
        <p:sp>
          <p:nvSpPr>
            <p:cNvPr id="5" name="Oval 4"/>
            <p:cNvSpPr/>
            <p:nvPr/>
          </p:nvSpPr>
          <p:spPr>
            <a:xfrm>
              <a:off x="-2133600" y="2209800"/>
              <a:ext cx="3810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-1943100" y="2514600"/>
              <a:ext cx="0" cy="685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-2152650" y="2705100"/>
              <a:ext cx="209550" cy="1905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-1943100" y="2705100"/>
              <a:ext cx="209550" cy="1905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1943100" y="3200400"/>
              <a:ext cx="190500" cy="2667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-2133600" y="3200400"/>
              <a:ext cx="190500" cy="2667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hape 14"/>
          <p:cNvSpPr/>
          <p:nvPr/>
        </p:nvSpPr>
        <p:spPr>
          <a:xfrm>
            <a:off x="2693193" y="344884"/>
            <a:ext cx="3833812" cy="3067050"/>
          </a:xfrm>
          <a:prstGeom prst="funnel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TextBox 16"/>
          <p:cNvSpPr txBox="1"/>
          <p:nvPr/>
        </p:nvSpPr>
        <p:spPr>
          <a:xfrm>
            <a:off x="457200" y="723900"/>
            <a:ext cx="1905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CONSUMERLIVING</a:t>
            </a:r>
            <a:endParaRPr lang="en-US" sz="25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34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4318000"/>
            <a:ext cx="419100" cy="1047750"/>
            <a:chOff x="-2152650" y="2209800"/>
            <a:chExt cx="419100" cy="1257300"/>
          </a:xfrm>
        </p:grpSpPr>
        <p:sp>
          <p:nvSpPr>
            <p:cNvPr id="3" name="Oval 2"/>
            <p:cNvSpPr/>
            <p:nvPr/>
          </p:nvSpPr>
          <p:spPr>
            <a:xfrm>
              <a:off x="-2133600" y="2209800"/>
              <a:ext cx="3810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-1943100" y="2514600"/>
              <a:ext cx="0" cy="685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-2152650" y="2705100"/>
              <a:ext cx="209550" cy="1905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-1943100" y="2705100"/>
              <a:ext cx="209550" cy="1905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-1943100" y="3200400"/>
              <a:ext cx="190500" cy="2667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-2133600" y="3200400"/>
              <a:ext cx="190500" cy="2667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Shape 10"/>
          <p:cNvSpPr/>
          <p:nvPr/>
        </p:nvSpPr>
        <p:spPr>
          <a:xfrm>
            <a:off x="909319" y="190500"/>
            <a:ext cx="7020560" cy="4387850"/>
          </a:xfrm>
          <a:prstGeom prst="swooshArrow">
            <a:avLst>
              <a:gd name="adj1" fmla="val 25000"/>
              <a:gd name="adj2" fmla="val 25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Oval 11"/>
          <p:cNvSpPr/>
          <p:nvPr/>
        </p:nvSpPr>
        <p:spPr>
          <a:xfrm>
            <a:off x="1800931" y="3218994"/>
            <a:ext cx="182534" cy="18253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2172728" y="3357110"/>
            <a:ext cx="2541445" cy="715772"/>
          </a:xfrm>
          <a:custGeom>
            <a:avLst/>
            <a:gdLst>
              <a:gd name="connsiteX0" fmla="*/ 0 w 2541445"/>
              <a:gd name="connsiteY0" fmla="*/ 0 h 715772"/>
              <a:gd name="connsiteX1" fmla="*/ 2541445 w 2541445"/>
              <a:gd name="connsiteY1" fmla="*/ 0 h 715772"/>
              <a:gd name="connsiteX2" fmla="*/ 2541445 w 2541445"/>
              <a:gd name="connsiteY2" fmla="*/ 715772 h 715772"/>
              <a:gd name="connsiteX3" fmla="*/ 0 w 2541445"/>
              <a:gd name="connsiteY3" fmla="*/ 715772 h 715772"/>
              <a:gd name="connsiteX4" fmla="*/ 0 w 2541445"/>
              <a:gd name="connsiteY4" fmla="*/ 0 h 71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445" h="715772">
                <a:moveTo>
                  <a:pt x="0" y="0"/>
                </a:moveTo>
                <a:lnTo>
                  <a:pt x="2541445" y="0"/>
                </a:lnTo>
                <a:lnTo>
                  <a:pt x="2541445" y="715772"/>
                </a:lnTo>
                <a:lnTo>
                  <a:pt x="0" y="7157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6721" tIns="0" rIns="0" bIns="0" numCol="1" spcCol="1270" anchor="t" anchorCtr="0">
            <a:noAutofit/>
          </a:bodyPr>
          <a:lstStyle/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700" b="1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BRETHREN</a:t>
            </a:r>
            <a:endParaRPr lang="en-US" sz="3700" b="1" kern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12149" y="2026376"/>
            <a:ext cx="329966" cy="32996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>
            <a:off x="3084213" y="2542378"/>
            <a:ext cx="2808229" cy="982891"/>
          </a:xfrm>
          <a:custGeom>
            <a:avLst/>
            <a:gdLst>
              <a:gd name="connsiteX0" fmla="*/ 0 w 2808229"/>
              <a:gd name="connsiteY0" fmla="*/ 0 h 982891"/>
              <a:gd name="connsiteX1" fmla="*/ 2808229 w 2808229"/>
              <a:gd name="connsiteY1" fmla="*/ 0 h 982891"/>
              <a:gd name="connsiteX2" fmla="*/ 2808229 w 2808229"/>
              <a:gd name="connsiteY2" fmla="*/ 982891 h 982891"/>
              <a:gd name="connsiteX3" fmla="*/ 0 w 2808229"/>
              <a:gd name="connsiteY3" fmla="*/ 982891 h 982891"/>
              <a:gd name="connsiteX4" fmla="*/ 0 w 2808229"/>
              <a:gd name="connsiteY4" fmla="*/ 0 h 98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229" h="982891">
                <a:moveTo>
                  <a:pt x="0" y="0"/>
                </a:moveTo>
                <a:lnTo>
                  <a:pt x="2808229" y="0"/>
                </a:lnTo>
                <a:lnTo>
                  <a:pt x="2808229" y="982891"/>
                </a:lnTo>
                <a:lnTo>
                  <a:pt x="0" y="9828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4842" tIns="0" rIns="0" bIns="0" numCol="1" spcCol="1270" anchor="t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WORLD</a:t>
            </a:r>
            <a:endParaRPr lang="en-US" sz="3600" b="1" kern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49824" y="1300626"/>
            <a:ext cx="456336" cy="45633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16"/>
          <p:cNvSpPr/>
          <p:nvPr/>
        </p:nvSpPr>
        <p:spPr>
          <a:xfrm>
            <a:off x="5577992" y="1989063"/>
            <a:ext cx="1684934" cy="1294414"/>
          </a:xfrm>
          <a:custGeom>
            <a:avLst/>
            <a:gdLst>
              <a:gd name="connsiteX0" fmla="*/ 0 w 1684934"/>
              <a:gd name="connsiteY0" fmla="*/ 0 h 1294414"/>
              <a:gd name="connsiteX1" fmla="*/ 1684934 w 1684934"/>
              <a:gd name="connsiteY1" fmla="*/ 0 h 1294414"/>
              <a:gd name="connsiteX2" fmla="*/ 1684934 w 1684934"/>
              <a:gd name="connsiteY2" fmla="*/ 1294414 h 1294414"/>
              <a:gd name="connsiteX3" fmla="*/ 0 w 1684934"/>
              <a:gd name="connsiteY3" fmla="*/ 1294414 h 1294414"/>
              <a:gd name="connsiteX4" fmla="*/ 0 w 1684934"/>
              <a:gd name="connsiteY4" fmla="*/ 0 h 129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4934" h="1294414">
                <a:moveTo>
                  <a:pt x="0" y="0"/>
                </a:moveTo>
                <a:lnTo>
                  <a:pt x="1684934" y="0"/>
                </a:lnTo>
                <a:lnTo>
                  <a:pt x="1684934" y="1294414"/>
                </a:lnTo>
                <a:lnTo>
                  <a:pt x="0" y="12944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3" tIns="0" rIns="0" bIns="0" numCol="1" spcCol="1270" anchor="t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GOD</a:t>
            </a:r>
            <a:endParaRPr lang="en-US" sz="3600" b="1" kern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723900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OUTREACH LIVING</a:t>
            </a:r>
            <a:endParaRPr lang="en-US" sz="25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86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Living Counter-Culturally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(</a:t>
            </a:r>
            <a:r>
              <a:rPr lang="en-US" sz="3000" i="1" dirty="0" smtClean="0"/>
              <a:t>Practically Striving against the culture of our Exile</a:t>
            </a:r>
            <a:r>
              <a:rPr lang="en-US" sz="3200" dirty="0" smtClean="0"/>
              <a:t>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69007"/>
            <a:ext cx="8686800" cy="381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Goal of </a:t>
            </a:r>
            <a:r>
              <a:rPr lang="en-US" sz="2600" dirty="0"/>
              <a:t>God's </a:t>
            </a:r>
            <a:r>
              <a:rPr lang="en-US" sz="2600" dirty="0" smtClean="0"/>
              <a:t>Pleasure </a:t>
            </a:r>
            <a:r>
              <a:rPr lang="en-US" sz="2600" dirty="0"/>
              <a:t>and </a:t>
            </a:r>
            <a:r>
              <a:rPr lang="en-US" sz="2600" dirty="0" smtClean="0"/>
              <a:t>Glory</a:t>
            </a:r>
            <a:r>
              <a:rPr lang="en-US" sz="2600" dirty="0"/>
              <a:t>, not </a:t>
            </a:r>
            <a:r>
              <a:rPr lang="en-US" sz="2600" dirty="0" smtClean="0"/>
              <a:t>mine or the world’s.</a:t>
            </a:r>
            <a:r>
              <a:rPr lang="en-US" sz="2600" dirty="0"/>
              <a:t> 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F</a:t>
            </a:r>
            <a:r>
              <a:rPr lang="en-US" sz="2600" dirty="0" smtClean="0"/>
              <a:t>ocus on Outreach (Giving), not Consumption (Receiving).</a:t>
            </a:r>
            <a:r>
              <a:rPr lang="en-US" sz="2600" dirty="0"/>
              <a:t> 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Convictions Radically Opposed </a:t>
            </a:r>
            <a:r>
              <a:rPr lang="en-US" sz="2600" dirty="0"/>
              <a:t>to those of the world. </a:t>
            </a: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 smtClean="0"/>
              <a:t>Lifestyle defined by Sacrifice (and </a:t>
            </a:r>
            <a:r>
              <a:rPr lang="en-US" sz="2600" dirty="0"/>
              <a:t>therefore </a:t>
            </a:r>
            <a:r>
              <a:rPr lang="en-US" sz="2600" dirty="0" smtClean="0"/>
              <a:t>Pain).</a:t>
            </a:r>
            <a:r>
              <a:rPr lang="en-US" sz="26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820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Waiting &amp; Working for Salvation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6845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15621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But our citizenship is in heaven, and from it 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we await a Savior</a:t>
            </a:r>
            <a:r>
              <a:rPr lang="en-US" sz="2200" b="1" dirty="0"/>
              <a:t>, the Lord Jesus Christ, </a:t>
            </a:r>
            <a:r>
              <a:rPr lang="en-US" sz="2200" b="1" baseline="30000" dirty="0"/>
              <a:t>21 </a:t>
            </a:r>
            <a:r>
              <a:rPr lang="en-US" sz="2200" b="1" dirty="0"/>
              <a:t>who will transform our lowly body to be like his glorious body, by the power that enables him even to subject all things to himself.</a:t>
            </a:r>
          </a:p>
          <a:p>
            <a:pPr algn="r"/>
            <a:r>
              <a:rPr lang="en-US" dirty="0"/>
              <a:t>Philippians </a:t>
            </a:r>
            <a:r>
              <a:rPr lang="en-US" dirty="0" smtClean="0"/>
              <a:t>3:20-21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3909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Therefore, my beloved, as you have always obeyed, so now, not only as in my presence but much more in my absence, 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 out your own salvation</a:t>
            </a:r>
            <a:r>
              <a:rPr lang="en-US" sz="2200" b="1" dirty="0"/>
              <a:t> with fear and trembling, for it is God who works in you, both to will and to work for his good pleasure.</a:t>
            </a:r>
          </a:p>
          <a:p>
            <a:pPr algn="r"/>
            <a:r>
              <a:rPr lang="en-US" dirty="0"/>
              <a:t>Philippians </a:t>
            </a:r>
            <a:r>
              <a:rPr lang="en-US" dirty="0" smtClean="0"/>
              <a:t>2:12-13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617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Waiting &amp; Working for Salvation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6845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15621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But our citizenship is in heaven, and from it </a:t>
            </a: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we await a Savior</a:t>
            </a:r>
            <a:r>
              <a:rPr lang="en-US" sz="2200" b="1" dirty="0" smtClean="0"/>
              <a:t>, the Lord Jesus Christ, </a:t>
            </a:r>
            <a:r>
              <a:rPr lang="en-US" sz="2200" b="1" baseline="30000" dirty="0" smtClean="0"/>
              <a:t>21 </a:t>
            </a:r>
            <a:r>
              <a:rPr lang="en-US" sz="2200" b="1" dirty="0" smtClean="0"/>
              <a:t>who will transform our lowly body to be like his glorious body, by the power that enables him even to subject all things to himself.</a:t>
            </a:r>
          </a:p>
          <a:p>
            <a:pPr algn="r"/>
            <a:r>
              <a:rPr lang="en-US" dirty="0" smtClean="0"/>
              <a:t>Philippians 3:20-21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3909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Therefore, my beloved, as you have always obeyed, so now, not only as in my presence but much more in my absence, </a:t>
            </a: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 out your own salvation</a:t>
            </a:r>
            <a:r>
              <a:rPr lang="en-US" sz="2200" b="1" dirty="0" smtClean="0"/>
              <a:t> with fear and trembling, for it is God who works in you, both to will and to work for his good pleasure.</a:t>
            </a:r>
          </a:p>
          <a:p>
            <a:pPr algn="r"/>
            <a:r>
              <a:rPr lang="en-US" dirty="0" smtClean="0"/>
              <a:t>Philippians 2:12-13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495371"/>
            <a:ext cx="8153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And I am sure of this, that he who began a good work </a:t>
            </a:r>
            <a:r>
              <a:rPr lang="en-US" sz="2200" b="1" dirty="0" smtClean="0"/>
              <a:t>in you</a:t>
            </a:r>
            <a:r>
              <a:rPr lang="en-US" sz="2200" b="1" dirty="0"/>
              <a:t> will bring it to completion at the day of Jesus Christ</a:t>
            </a:r>
            <a:r>
              <a:rPr lang="en-US" sz="2300" b="1" dirty="0"/>
              <a:t>.</a:t>
            </a:r>
          </a:p>
          <a:p>
            <a:pPr algn="r"/>
            <a:r>
              <a:rPr lang="en-US" dirty="0"/>
              <a:t>Philippians</a:t>
            </a:r>
            <a:r>
              <a:rPr lang="en-US" sz="2300" dirty="0"/>
              <a:t> 1:6</a:t>
            </a:r>
          </a:p>
        </p:txBody>
      </p:sp>
    </p:spTree>
    <p:extLst>
      <p:ext uri="{BB962C8B-B14F-4D97-AF65-F5344CB8AC3E}">
        <p14:creationId xmlns:p14="http://schemas.microsoft.com/office/powerpoint/2010/main" xmlns="" val="349060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244</TotalTime>
  <Words>215</Words>
  <Application>Microsoft Office PowerPoint</Application>
  <PresentationFormat>On-screen Show (16:10)</PresentationFormat>
  <Paragraphs>56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In the Counter-Cultural Kingdom</vt:lpstr>
      <vt:lpstr>Cultural Values of Our Place of Exile (Or “Values at War with Heaven”)</vt:lpstr>
      <vt:lpstr>Foundations of Counter-Culturalism (Why do we have to be so different?)</vt:lpstr>
      <vt:lpstr>Living Counter-Culturally (Practically Striving against the culture of our Exile.)</vt:lpstr>
      <vt:lpstr>Slide 5</vt:lpstr>
      <vt:lpstr>Slide 6</vt:lpstr>
      <vt:lpstr>Living Counter-Culturally (Practically Striving against the culture of our Exile.)</vt:lpstr>
      <vt:lpstr>Waiting &amp; Working for Salvation</vt:lpstr>
      <vt:lpstr>Waiting &amp; Working for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Counter-Cultural Kingdom</dc:title>
  <dc:creator>Ben</dc:creator>
  <cp:lastModifiedBy>Brad Beutjer</cp:lastModifiedBy>
  <cp:revision>85</cp:revision>
  <cp:lastPrinted>2013-08-04T18:52:43Z</cp:lastPrinted>
  <dcterms:created xsi:type="dcterms:W3CDTF">2013-08-04T03:43:26Z</dcterms:created>
  <dcterms:modified xsi:type="dcterms:W3CDTF">2013-08-04T20:58:27Z</dcterms:modified>
</cp:coreProperties>
</file>