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8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2" r:id="rId6"/>
  </p:sldIdLst>
  <p:sldSz cx="9144000" cy="5715000" type="screen16x1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Tw Cen MT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84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54D47-42E2-4722-B409-93AF21FEBE9A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69783-A974-4B77-9450-4B232A19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1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= Jesus</a:t>
            </a:r>
            <a:r>
              <a:rPr lang="en-US" baseline="0" dirty="0" smtClean="0"/>
              <a:t> actually says there was a point with this man so it may not fit under “Pointless”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69783-A974-4B77-9450-4B232A1968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4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God does not always give us all the REASONS for</a:t>
            </a:r>
            <a:r>
              <a:rPr lang="en-US" baseline="0" dirty="0" smtClean="0"/>
              <a:t> suffering, but He does give us RESOURCES for suffering through the Gospel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69783-A974-4B77-9450-4B232A1968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5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God does not always give us all the REASONS for</a:t>
            </a:r>
            <a:r>
              <a:rPr lang="en-US" baseline="0" dirty="0" smtClean="0"/>
              <a:t> suffering, but He does give us RESOURCES for suffering through the Gospel</a:t>
            </a:r>
            <a:endParaRPr lang="en-US" dirty="0" smtClean="0"/>
          </a:p>
          <a:p>
            <a:r>
              <a:rPr lang="en-US" dirty="0" smtClean="0"/>
              <a:t>The Cross may not explain what the reason for suffering is, but it does explain what it is not—that He does</a:t>
            </a:r>
            <a:r>
              <a:rPr lang="en-US" baseline="0" dirty="0" smtClean="0"/>
              <a:t>n’t love or care for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69783-A974-4B77-9450-4B232A1968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6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25397"/>
            <a:ext cx="9067800" cy="5741061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587500"/>
            <a:ext cx="4953000" cy="260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1714500"/>
            <a:ext cx="4801394" cy="2350823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75355"/>
            <a:ext cx="4419600" cy="1333606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11500"/>
            <a:ext cx="4419600" cy="889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25398"/>
            <a:ext cx="9067799" cy="403860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3592640"/>
            <a:ext cx="9144000" cy="1587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3656140"/>
            <a:ext cx="9144000" cy="132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5115317"/>
            <a:ext cx="9144000" cy="132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84470"/>
            <a:ext cx="8305800" cy="345541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719640"/>
            <a:ext cx="8305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27542"/>
            <a:ext cx="548640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303020"/>
            <a:ext cx="2761488" cy="27609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379617" y="2684383"/>
            <a:ext cx="251460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427480"/>
            <a:ext cx="2651760" cy="132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3944620"/>
            <a:ext cx="2651760" cy="132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84960"/>
            <a:ext cx="2377440" cy="11430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727960"/>
            <a:ext cx="2377440" cy="1143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17500"/>
            <a:ext cx="5562600" cy="46990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303020"/>
            <a:ext cx="2761488" cy="27609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379617" y="2684383"/>
            <a:ext cx="251460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427480"/>
            <a:ext cx="2651760" cy="132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3944620"/>
            <a:ext cx="2651760" cy="132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587500"/>
            <a:ext cx="2377440" cy="11430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730500"/>
            <a:ext cx="2377440" cy="1143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14300"/>
            <a:ext cx="8869680" cy="548640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6034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D2515E-BCB3-4419-9947-076F95614320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5260340"/>
            <a:ext cx="3481754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6034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F30463-F594-49F9-B807-834C70FF42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The Goodness of God &amp; </a:t>
            </a:r>
            <a:br>
              <a:rPr lang="en-US" sz="2900" dirty="0" smtClean="0"/>
            </a:br>
            <a:r>
              <a:rPr lang="en-US" sz="2900" dirty="0" smtClean="0"/>
              <a:t>the Suffering of Humanity</a:t>
            </a:r>
            <a:endParaRPr lang="en-US" sz="2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Types of Suffering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Can </a:t>
            </a:r>
            <a:r>
              <a:rPr lang="en-US" sz="2800" dirty="0" smtClean="0">
                <a:solidFill>
                  <a:schemeClr val="tx1"/>
                </a:solidFill>
              </a:rPr>
              <a:t>God &amp; </a:t>
            </a:r>
            <a:r>
              <a:rPr lang="en-US" sz="2800" dirty="0" smtClean="0">
                <a:solidFill>
                  <a:schemeClr val="tx1"/>
                </a:solidFill>
              </a:rPr>
              <a:t>Suffering logically co-exist?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Suffering &amp; the Gospel of Jesus Christ</a:t>
            </a:r>
          </a:p>
          <a:p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2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Suffering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Chance (Eccl. 9:11-12; Lu. 13:1-5; Jn. 9:1-3)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Disciplinary (Heb. 12:1-11)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Obedience (1 Pet. 2:21)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0"/>
            <a:ext cx="8534400" cy="635000"/>
          </a:xfrm>
        </p:spPr>
        <p:txBody>
          <a:bodyPr>
            <a:noAutofit/>
          </a:bodyPr>
          <a:lstStyle/>
          <a:p>
            <a:pPr algn="ctr"/>
            <a:r>
              <a:rPr lang="en-US" sz="2900" b="1" i="1" dirty="0" smtClean="0"/>
              <a:t>“Suffering makes the God of the Bible an impossibility.”</a:t>
            </a:r>
            <a:endParaRPr lang="en-US" sz="29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4089136"/>
          </a:xfrm>
        </p:spPr>
        <p:txBody>
          <a:bodyPr>
            <a:normAutofit fontScale="92500" lnSpcReduction="20000"/>
          </a:bodyPr>
          <a:lstStyle/>
          <a:p>
            <a:r>
              <a:rPr lang="en-US" sz="2900" b="1" u="sng" dirty="0" smtClean="0">
                <a:solidFill>
                  <a:schemeClr val="tx1"/>
                </a:solidFill>
              </a:rPr>
              <a:t>Reasoning</a:t>
            </a:r>
            <a:r>
              <a:rPr lang="en-US" sz="2900" dirty="0" smtClean="0">
                <a:solidFill>
                  <a:schemeClr val="tx1"/>
                </a:solidFill>
              </a:rPr>
              <a:t>: </a:t>
            </a:r>
            <a:r>
              <a:rPr lang="en-US" sz="2900" i="1" dirty="0" smtClean="0">
                <a:solidFill>
                  <a:schemeClr val="tx1"/>
                </a:solidFill>
              </a:rPr>
              <a:t>Given the reality of</a:t>
            </a:r>
            <a:r>
              <a:rPr lang="en-US" sz="2900" i="1" dirty="0" smtClean="0">
                <a:solidFill>
                  <a:schemeClr val="tx1"/>
                </a:solidFill>
              </a:rPr>
              <a:t> </a:t>
            </a:r>
            <a:r>
              <a:rPr lang="en-US" sz="2900" i="1" dirty="0" smtClean="0">
                <a:solidFill>
                  <a:schemeClr val="tx1"/>
                </a:solidFill>
              </a:rPr>
              <a:t>suffering, evil and pain in the world: If God is Good (i.e. wants to prevent suffering), then God cannot be (an all-powerful) God. If God is (truly an all-powerful) God, then God must not be Good.</a:t>
            </a:r>
            <a:endParaRPr lang="en-US" sz="2900" dirty="0" smtClean="0">
              <a:solidFill>
                <a:schemeClr val="tx1"/>
              </a:solidFill>
            </a:endParaRPr>
          </a:p>
          <a:p>
            <a:r>
              <a:rPr lang="en-US" sz="2900" b="1" u="sng" dirty="0" smtClean="0">
                <a:solidFill>
                  <a:schemeClr val="tx1"/>
                </a:solidFill>
              </a:rPr>
              <a:t>Responses</a:t>
            </a:r>
          </a:p>
          <a:p>
            <a:pPr lvl="1"/>
            <a:r>
              <a:rPr lang="en-US" sz="2700" dirty="0" smtClean="0"/>
              <a:t>Necessity of Free Will </a:t>
            </a:r>
          </a:p>
          <a:p>
            <a:pPr lvl="1"/>
            <a:r>
              <a:rPr lang="en-US" sz="2700" dirty="0" smtClean="0"/>
              <a:t>Unknown Purpose </a:t>
            </a:r>
          </a:p>
          <a:p>
            <a:pPr lvl="1"/>
            <a:r>
              <a:rPr lang="en-US" sz="2700" dirty="0" smtClean="0"/>
              <a:t>Suffering/Pain </a:t>
            </a:r>
            <a:r>
              <a:rPr lang="en-US" sz="2700" dirty="0" smtClean="0"/>
              <a:t>= Evil? </a:t>
            </a:r>
          </a:p>
          <a:p>
            <a:pPr lvl="1"/>
            <a:r>
              <a:rPr lang="en-US" sz="2700" dirty="0" smtClean="0"/>
              <a:t>Doubt</a:t>
            </a:r>
            <a:r>
              <a:rPr lang="en-US" sz="2700" dirty="0" smtClean="0"/>
              <a:t> as Evidence</a:t>
            </a:r>
            <a:endParaRPr lang="en-US" sz="2700" dirty="0" smtClean="0"/>
          </a:p>
          <a:p>
            <a:pPr marL="0" indent="0">
              <a:buNone/>
            </a:pPr>
            <a:r>
              <a:rPr lang="en-US" sz="3100" b="1" i="1" dirty="0">
                <a:solidFill>
                  <a:schemeClr val="tx1"/>
                </a:solidFill>
              </a:rPr>
              <a:t>B</a:t>
            </a:r>
            <a:r>
              <a:rPr lang="en-US" sz="3100" b="1" i="1" dirty="0" smtClean="0">
                <a:solidFill>
                  <a:schemeClr val="tx1"/>
                </a:solidFill>
              </a:rPr>
              <a:t>ut if God really cares, why does he allow me to suffer?</a:t>
            </a:r>
            <a:endParaRPr lang="en-US" sz="31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1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/>
              <a:t>Gospel and </a:t>
            </a:r>
            <a:r>
              <a:rPr lang="en-US" b="1" dirty="0" smtClean="0"/>
              <a:t>Suffering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Cross</a:t>
            </a:r>
            <a:r>
              <a:rPr lang="en-US" sz="2800" dirty="0" smtClean="0">
                <a:solidFill>
                  <a:schemeClr val="tx1"/>
                </a:solidFill>
              </a:rPr>
              <a:t>: We are Not Alone in our </a:t>
            </a:r>
            <a:r>
              <a:rPr lang="en-US" sz="2800" dirty="0" smtClean="0">
                <a:solidFill>
                  <a:schemeClr val="tx1"/>
                </a:solidFill>
              </a:rPr>
              <a:t>Suffering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Resurrection</a:t>
            </a:r>
            <a:r>
              <a:rPr lang="en-US" sz="2800" dirty="0" smtClean="0">
                <a:solidFill>
                  <a:schemeClr val="tx1"/>
                </a:solidFill>
              </a:rPr>
              <a:t>: Wrongs </a:t>
            </a:r>
            <a:r>
              <a:rPr lang="en-US" sz="2800" dirty="0" smtClean="0">
                <a:solidFill>
                  <a:schemeClr val="tx1"/>
                </a:solidFill>
              </a:rPr>
              <a:t>Restored, </a:t>
            </a:r>
            <a:r>
              <a:rPr lang="en-US" sz="2800" dirty="0" smtClean="0">
                <a:solidFill>
                  <a:schemeClr val="tx1"/>
                </a:solidFill>
              </a:rPr>
              <a:t>Word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Fulfilled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Throne</a:t>
            </a:r>
            <a:r>
              <a:rPr lang="en-US" sz="2800" dirty="0" smtClean="0">
                <a:solidFill>
                  <a:schemeClr val="tx1"/>
                </a:solidFill>
              </a:rPr>
              <a:t>: Glory is </a:t>
            </a:r>
            <a:r>
              <a:rPr lang="en-US" sz="2800" dirty="0" smtClean="0">
                <a:solidFill>
                  <a:schemeClr val="tx1"/>
                </a:solidFill>
              </a:rPr>
              <a:t>the End </a:t>
            </a:r>
            <a:r>
              <a:rPr lang="en-US" sz="2800" dirty="0" smtClean="0">
                <a:solidFill>
                  <a:schemeClr val="tx1"/>
                </a:solidFill>
              </a:rPr>
              <a:t>of </a:t>
            </a:r>
            <a:r>
              <a:rPr lang="en-US" sz="2800" dirty="0" smtClean="0">
                <a:solidFill>
                  <a:schemeClr val="tx1"/>
                </a:solidFill>
              </a:rPr>
              <a:t>Suffering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651</TotalTime>
  <Words>273</Words>
  <Application>Microsoft Office PowerPoint</Application>
  <PresentationFormat>On-screen Show (16:10)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Thatch</vt:lpstr>
      <vt:lpstr>The Goodness of God &amp;  the Suffering of Humanity</vt:lpstr>
      <vt:lpstr>Lesson Outline</vt:lpstr>
      <vt:lpstr>Types of Suffering</vt:lpstr>
      <vt:lpstr>“Suffering makes the God of the Bible an impossibility.”</vt:lpstr>
      <vt:lpstr>The Gospel and Suffering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Goodness of God &amp; the Suffering of Humanity</dc:title>
  <dc:creator>Ben</dc:creator>
  <cp:lastModifiedBy>Ben</cp:lastModifiedBy>
  <cp:revision>55</cp:revision>
  <dcterms:created xsi:type="dcterms:W3CDTF">2013-01-14T17:45:38Z</dcterms:created>
  <dcterms:modified xsi:type="dcterms:W3CDTF">2013-01-20T03:35:18Z</dcterms:modified>
</cp:coreProperties>
</file>