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95" r:id="rId3"/>
    <p:sldId id="293" r:id="rId4"/>
    <p:sldId id="299" r:id="rId5"/>
    <p:sldId id="296" r:id="rId6"/>
    <p:sldId id="301" r:id="rId7"/>
    <p:sldId id="285" r:id="rId8"/>
    <p:sldId id="286" r:id="rId9"/>
    <p:sldId id="258" r:id="rId10"/>
    <p:sldId id="294" r:id="rId11"/>
    <p:sldId id="270" r:id="rId12"/>
    <p:sldId id="302" r:id="rId13"/>
    <p:sldId id="300" r:id="rId14"/>
  </p:sldIdLst>
  <p:sldSz cx="9144000" cy="5715000" type="screen16x1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9">
          <p15:clr>
            <a:srgbClr val="A4A3A4"/>
          </p15:clr>
        </p15:guide>
        <p15:guide id="2" pos="5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74" autoAdjust="0"/>
  </p:normalViewPr>
  <p:slideViewPr>
    <p:cSldViewPr showGuides="1">
      <p:cViewPr varScale="1">
        <p:scale>
          <a:sx n="96" d="100"/>
          <a:sy n="96" d="100"/>
        </p:scale>
        <p:origin x="-330" y="-96"/>
      </p:cViewPr>
      <p:guideLst>
        <p:guide orient="horz" pos="2759"/>
        <p:guide pos="55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80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8E3E-1134-489B-98F7-5483F12C8F6E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F611-AC3C-45D3-8D6E-9A4BB5D5A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3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158A0B-633D-44C6-9596-F724DFEBA4F2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696913"/>
            <a:ext cx="55768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03C762-705B-4BD3-B91B-6D7E27172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3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38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E40E-D70B-4B78-A92B-FB0DF4F879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6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696913"/>
            <a:ext cx="55768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36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0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4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2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2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54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4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2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2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9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4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33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33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1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27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742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9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4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4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8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4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2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6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2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2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73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0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91B2-E780-4C3F-A9C0-0E4B16AFF62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7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8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6" y="2"/>
            <a:ext cx="9144000" cy="119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46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mbryhill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926" y="1602053"/>
            <a:ext cx="7772400" cy="122502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</a:rPr>
              <a:t>Study of Daniel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6" y="2"/>
            <a:ext cx="9144000" cy="1190625"/>
          </a:xfrm>
          <a:prstGeom prst="rect">
            <a:avLst/>
          </a:prstGeom>
        </p:spPr>
      </p:pic>
      <p:sp>
        <p:nvSpPr>
          <p:cNvPr id="6" name="Bevel 5">
            <a:hlinkClick r:id="rId3"/>
          </p:cNvPr>
          <p:cNvSpPr/>
          <p:nvPr/>
        </p:nvSpPr>
        <p:spPr>
          <a:xfrm>
            <a:off x="7543800" y="4838700"/>
            <a:ext cx="1371600" cy="685800"/>
          </a:xfrm>
          <a:prstGeom prst="beve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Online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Materials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402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525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D.  Characters from Daniel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141" y="180108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  <a:r>
              <a:rPr lang="en-US" baseline="30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5191" y="215340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Hananiah</a:t>
            </a:r>
            <a:r>
              <a:rPr lang="en-US" baseline="30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5197" y="2508954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Mishael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5184" y="2838404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Azariah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1844" y="1801088"/>
            <a:ext cx="187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“God is my Judge”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32355" y="2838404"/>
            <a:ext cx="22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“The Lord has helped”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2355" y="2153400"/>
            <a:ext cx="223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“The Lord is gracious”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2364" y="2508954"/>
            <a:ext cx="218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“Who is what God is”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9139" y="250895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Meshach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7356" y="2508954"/>
            <a:ext cx="21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“Who is what </a:t>
            </a:r>
            <a:r>
              <a:rPr lang="en-US" i="1" dirty="0" err="1" smtClean="0">
                <a:solidFill>
                  <a:prstClr val="black"/>
                </a:solidFill>
              </a:rPr>
              <a:t>Aku</a:t>
            </a:r>
            <a:r>
              <a:rPr lang="en-US" i="1" dirty="0" smtClean="0">
                <a:solidFill>
                  <a:prstClr val="black"/>
                </a:solidFill>
              </a:rPr>
              <a:t> is”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37371" y="2153400"/>
            <a:ext cx="198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“Command of </a:t>
            </a:r>
            <a:r>
              <a:rPr lang="en-US" i="1" dirty="0" err="1" smtClean="0">
                <a:solidFill>
                  <a:prstClr val="black"/>
                </a:solidFill>
              </a:rPr>
              <a:t>Aku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7356" y="2838404"/>
            <a:ext cx="187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“Servant of Nebo”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19139" y="215340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Shadrach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9139" y="283840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Abenego</a:t>
            </a:r>
            <a:r>
              <a:rPr lang="en-US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5194" y="180108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Belteshazzar</a:t>
            </a:r>
            <a:r>
              <a:rPr lang="en-US" baseline="30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2370" y="1801088"/>
            <a:ext cx="210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“May </a:t>
            </a:r>
            <a:r>
              <a:rPr lang="en-US" i="1" dirty="0" err="1" smtClean="0">
                <a:solidFill>
                  <a:prstClr val="black"/>
                </a:solidFill>
              </a:rPr>
              <a:t>Balak</a:t>
            </a:r>
            <a:r>
              <a:rPr lang="en-US" i="1" dirty="0" smtClean="0">
                <a:solidFill>
                  <a:prstClr val="black"/>
                </a:solidFill>
              </a:rPr>
              <a:t> protect”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" y="1325088"/>
            <a:ext cx="391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Four Hebrew Men in Babylon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" y="180108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1-2,4-12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2" y="2153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1,3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2" y="25089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1,3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2" y="28384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1,3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88521" y="2108865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20157" y="1768623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94279" y="2846873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25915" y="2506632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18" y="3177378"/>
            <a:ext cx="290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Two Kings of Babylon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4912" y="353827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Nebuchadnezzar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24897" y="3890587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Belshazzar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73" y="353827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1-4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78" y="389058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5,7,8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94279" y="3846052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25915" y="3505810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31673" y="4243818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" y="4380185"/>
            <a:ext cx="36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Two Kings of </a:t>
            </a:r>
            <a:r>
              <a:rPr lang="en-US" sz="2400" b="1" dirty="0" err="1" smtClean="0">
                <a:solidFill>
                  <a:prstClr val="black"/>
                </a:solidFill>
              </a:rPr>
              <a:t>Medo</a:t>
            </a:r>
            <a:r>
              <a:rPr lang="en-US" sz="2400" b="1" dirty="0" smtClean="0">
                <a:solidFill>
                  <a:prstClr val="black"/>
                </a:solidFill>
              </a:rPr>
              <a:t>-Persian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95850" y="476742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 the Persian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09066" y="5119737"/>
            <a:ext cx="127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</a:t>
            </a:r>
            <a:r>
              <a:rPr lang="en-US" dirty="0">
                <a:solidFill>
                  <a:prstClr val="black"/>
                </a:solidFill>
              </a:rPr>
              <a:t>Preserver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95839" y="5119737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 the Mede – governor of Babylon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09066" y="4767425"/>
            <a:ext cx="104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</a:t>
            </a:r>
            <a:r>
              <a:rPr lang="en-US" dirty="0" smtClean="0">
                <a:solidFill>
                  <a:prstClr val="black"/>
                </a:solidFill>
              </a:rPr>
              <a:t>Throne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696" y="476742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1,6,10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1016" y="51197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Ch</a:t>
            </a:r>
            <a:r>
              <a:rPr lang="en-US" dirty="0" smtClean="0">
                <a:solidFill>
                  <a:prstClr val="black"/>
                </a:solidFill>
              </a:rPr>
              <a:t> 5-6,9,11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065217" y="5075202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96853" y="4734960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102611" y="5472968"/>
            <a:ext cx="7979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497136" y="3885446"/>
            <a:ext cx="221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“</a:t>
            </a:r>
            <a:r>
              <a:rPr lang="en-US" dirty="0"/>
              <a:t>Bel protect the </a:t>
            </a:r>
            <a:r>
              <a:rPr lang="en-US" dirty="0" smtClean="0"/>
              <a:t>king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45065" y="3533134"/>
            <a:ext cx="2678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Nebo, protect the crown</a:t>
            </a:r>
            <a:r>
              <a:rPr lang="en-US" i="1" dirty="0" smtClean="0">
                <a:solidFill>
                  <a:prstClr val="black"/>
                </a:solidFill>
              </a:rPr>
              <a:t>”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68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85900"/>
            <a:ext cx="87249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Theme:  God in control (2, 9)</a:t>
            </a:r>
          </a:p>
          <a:p>
            <a:r>
              <a:rPr lang="en-US" dirty="0" smtClean="0"/>
              <a:t>Nebuchadnezzar’s religious conviction (2, 20; see 3:15)</a:t>
            </a:r>
          </a:p>
          <a:p>
            <a:r>
              <a:rPr lang="en-US" dirty="0" smtClean="0"/>
              <a:t>Nebuchadnezzar’s methods as a ruler (3, 10, 19; </a:t>
            </a:r>
            <a:r>
              <a:rPr lang="en-US" dirty="0"/>
              <a:t>see </a:t>
            </a:r>
            <a:r>
              <a:rPr lang="en-US" dirty="0" smtClean="0"/>
              <a:t>2:5)</a:t>
            </a:r>
          </a:p>
          <a:p>
            <a:r>
              <a:rPr lang="en-US" dirty="0" smtClean="0"/>
              <a:t>Purpose of the education (5, 19, 20; 2:13, 48)</a:t>
            </a:r>
          </a:p>
          <a:p>
            <a:r>
              <a:rPr lang="en-US" dirty="0" smtClean="0"/>
              <a:t>Daniel’s special gift (17)</a:t>
            </a:r>
          </a:p>
          <a:p>
            <a:r>
              <a:rPr lang="en-US" dirty="0" smtClean="0"/>
              <a:t>Daniel’s tenure (21)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Daniel:  Holding to Convictions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3500"/>
            <a:ext cx="8305800" cy="4114800"/>
          </a:xfrm>
        </p:spPr>
        <p:txBody>
          <a:bodyPr/>
          <a:lstStyle/>
          <a:p>
            <a:r>
              <a:rPr lang="en-US" dirty="0" smtClean="0"/>
              <a:t>Pre-determined his position (1:8)</a:t>
            </a:r>
          </a:p>
          <a:p>
            <a:r>
              <a:rPr lang="en-US" dirty="0" smtClean="0"/>
              <a:t>Explained his conviction from the start (1:8)</a:t>
            </a:r>
          </a:p>
          <a:p>
            <a:r>
              <a:rPr lang="en-US" dirty="0" smtClean="0"/>
              <a:t>Sympathetic to ‘unbelievers’ (1:10,12)</a:t>
            </a:r>
          </a:p>
          <a:p>
            <a:r>
              <a:rPr lang="en-US" dirty="0" smtClean="0"/>
              <a:t>Persistent in appeal &amp; practice (1:8,11,16)</a:t>
            </a:r>
          </a:p>
          <a:p>
            <a:r>
              <a:rPr lang="en-US" dirty="0" smtClean="0"/>
              <a:t>Respectful to authority (1:13)</a:t>
            </a:r>
          </a:p>
          <a:p>
            <a:r>
              <a:rPr lang="en-US" dirty="0" smtClean="0"/>
              <a:t>Trusted in God for the outcome (1:9,17)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1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3600" y="342900"/>
            <a:ext cx="2514600" cy="9906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Review Quiz on Lesson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" y="190500"/>
            <a:ext cx="8763000" cy="5372100"/>
          </a:xfrm>
        </p:spPr>
        <p:txBody>
          <a:bodyPr>
            <a:noAutofit/>
          </a:bodyPr>
          <a:lstStyle/>
          <a:p>
            <a:pPr marL="403225" indent="-403225">
              <a:spcBef>
                <a:spcPts val="0"/>
              </a:spcBef>
              <a:buAutoNum type="arabicPeriod"/>
            </a:pPr>
            <a:r>
              <a:rPr lang="en-US" sz="1400" dirty="0" smtClean="0"/>
              <a:t>Key Dates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1st Captives (incl. Daniel) taken to </a:t>
            </a:r>
            <a:r>
              <a:rPr lang="en-US" sz="1400" dirty="0" smtClean="0"/>
              <a:t>Babylon</a:t>
            </a:r>
            <a:endParaRPr lang="en-US" sz="14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2nd Set of Captives taken to Babylon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Fall of </a:t>
            </a:r>
            <a:r>
              <a:rPr lang="en-US" sz="1400" dirty="0" smtClean="0"/>
              <a:t>Jerusalem </a:t>
            </a:r>
            <a:endParaRPr lang="en-US" sz="14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Fall of Babylon</a:t>
            </a:r>
          </a:p>
          <a:p>
            <a:pPr marL="403225" lvl="1" indent="-403225">
              <a:spcBef>
                <a:spcPts val="0"/>
              </a:spcBef>
              <a:buNone/>
            </a:pPr>
            <a:r>
              <a:rPr lang="en-US" sz="1400" dirty="0" smtClean="0"/>
              <a:t>2.	Three </a:t>
            </a:r>
            <a:r>
              <a:rPr lang="en-US" sz="1400" dirty="0"/>
              <a:t>Prophets during </a:t>
            </a:r>
            <a:r>
              <a:rPr lang="en-US" sz="1400" dirty="0" smtClean="0"/>
              <a:t>Exile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Jerusalem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Babylon, among the people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Babylon, among the rulers</a:t>
            </a:r>
          </a:p>
          <a:p>
            <a:pPr marL="403225" lvl="1" indent="-403225">
              <a:spcBef>
                <a:spcPts val="0"/>
              </a:spcBef>
              <a:buAutoNum type="arabicPeriod" startAt="3"/>
            </a:pPr>
            <a:r>
              <a:rPr lang="en-US" sz="1400" dirty="0" smtClean="0"/>
              <a:t>Four </a:t>
            </a:r>
            <a:r>
              <a:rPr lang="en-US" sz="1400" dirty="0"/>
              <a:t>Rulers whom Daniel Served </a:t>
            </a:r>
            <a:r>
              <a:rPr lang="en-US" sz="1400" dirty="0" smtClean="0"/>
              <a:t>(in </a:t>
            </a:r>
            <a:r>
              <a:rPr lang="en-US" sz="1400" dirty="0"/>
              <a:t>the Book</a:t>
            </a:r>
            <a:r>
              <a:rPr lang="en-US" sz="1400" dirty="0" smtClean="0"/>
              <a:t>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Babylonian (greatest)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Babylonian (last)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Mede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Persian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Theme </a:t>
            </a:r>
            <a:r>
              <a:rPr lang="en-US" sz="1400" dirty="0"/>
              <a:t>of the </a:t>
            </a:r>
            <a:r>
              <a:rPr lang="en-US" sz="1400" dirty="0" smtClean="0"/>
              <a:t>Book:  ______________________________________________________ 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Daniel’s name means:  ____________________________________________________ 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Three miracles in Daniel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Previous Prophets, </a:t>
            </a:r>
            <a:r>
              <a:rPr lang="en-US" sz="1400" dirty="0"/>
              <a:t>who prophesied…</a:t>
            </a:r>
            <a:endParaRPr lang="en-US" sz="1400" dirty="0" smtClean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70 years exile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Named Cyrus as the King who would allow a return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Vessels of the temple &amp; sons to be taken to Babylon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Far-away nation, different language, desolation, siege, scattering (if Israel was disobedient)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70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3600" y="342900"/>
            <a:ext cx="2514600" cy="9906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Review Quiz on Lesson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" y="190500"/>
            <a:ext cx="8763000" cy="5372100"/>
          </a:xfrm>
        </p:spPr>
        <p:txBody>
          <a:bodyPr>
            <a:noAutofit/>
          </a:bodyPr>
          <a:lstStyle/>
          <a:p>
            <a:pPr marL="403225" indent="-403225">
              <a:spcBef>
                <a:spcPts val="0"/>
              </a:spcBef>
              <a:buAutoNum type="arabicPeriod"/>
            </a:pPr>
            <a:r>
              <a:rPr lang="en-US" sz="1400" dirty="0" smtClean="0"/>
              <a:t>Key Dates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1st Captives (incl. Daniel) taken to </a:t>
            </a:r>
            <a:r>
              <a:rPr lang="en-US" sz="1400" dirty="0" smtClean="0"/>
              <a:t>Babylon</a:t>
            </a:r>
            <a:endParaRPr lang="en-US" sz="14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2nd Set of Captives taken to Babylon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Fall of </a:t>
            </a:r>
            <a:r>
              <a:rPr lang="en-US" sz="1400" dirty="0" smtClean="0"/>
              <a:t>Jerusalem </a:t>
            </a:r>
            <a:endParaRPr lang="en-US" sz="14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 </a:t>
            </a:r>
            <a:r>
              <a:rPr lang="en-US" sz="1400" dirty="0"/>
              <a:t>Fall of Babylon</a:t>
            </a:r>
          </a:p>
          <a:p>
            <a:pPr marL="403225" lvl="1" indent="-403225">
              <a:spcBef>
                <a:spcPts val="0"/>
              </a:spcBef>
              <a:buNone/>
            </a:pPr>
            <a:r>
              <a:rPr lang="en-US" sz="1400" dirty="0" smtClean="0"/>
              <a:t>2.	Three </a:t>
            </a:r>
            <a:r>
              <a:rPr lang="en-US" sz="1400" dirty="0"/>
              <a:t>Prophets during </a:t>
            </a:r>
            <a:r>
              <a:rPr lang="en-US" sz="1400" dirty="0" smtClean="0"/>
              <a:t>Exile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Jerusalem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Babylon, among the people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 in Babylon, among the rulers</a:t>
            </a:r>
          </a:p>
          <a:p>
            <a:pPr marL="403225" lvl="1" indent="-403225">
              <a:spcBef>
                <a:spcPts val="0"/>
              </a:spcBef>
              <a:buAutoNum type="arabicPeriod" startAt="3"/>
            </a:pPr>
            <a:r>
              <a:rPr lang="en-US" sz="1400" dirty="0" smtClean="0"/>
              <a:t>Four </a:t>
            </a:r>
            <a:r>
              <a:rPr lang="en-US" sz="1400" dirty="0"/>
              <a:t>Rulers whom Daniel Served </a:t>
            </a:r>
            <a:r>
              <a:rPr lang="en-US" sz="1400" dirty="0" smtClean="0"/>
              <a:t>(in </a:t>
            </a:r>
            <a:r>
              <a:rPr lang="en-US" sz="1400" dirty="0"/>
              <a:t>the Book</a:t>
            </a:r>
            <a:r>
              <a:rPr lang="en-US" sz="1400" dirty="0" smtClean="0"/>
              <a:t>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Babylonian (greatest)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 Babylonian (last)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Mede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/>
              <a:t>_________________ </a:t>
            </a:r>
            <a:r>
              <a:rPr lang="en-US" sz="1400" dirty="0" smtClean="0"/>
              <a:t>Persian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Theme </a:t>
            </a:r>
            <a:r>
              <a:rPr lang="en-US" sz="1400" dirty="0"/>
              <a:t>of the </a:t>
            </a:r>
            <a:r>
              <a:rPr lang="en-US" sz="1400" dirty="0" smtClean="0"/>
              <a:t>Book:  ______________________________________________________ 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Daniel’s name means:  ____________________________________________________ 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Three miracles in Daniel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_____________________  (chapter ______)</a:t>
            </a:r>
          </a:p>
          <a:p>
            <a:pPr marL="403225" lvl="1" indent="-403225">
              <a:spcBef>
                <a:spcPts val="0"/>
              </a:spcBef>
              <a:buFont typeface="Arial" panose="020B0604020202020204" pitchFamily="34" charset="0"/>
              <a:buAutoNum type="arabicPeriod" startAt="3"/>
            </a:pPr>
            <a:r>
              <a:rPr lang="en-US" sz="1400" dirty="0" smtClean="0"/>
              <a:t>Previous Prophets, who prophesied…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70 years exile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Named Cyrus as the King who would allow a return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Vessels of the temple &amp; sons to be taken to Babylon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1400" dirty="0" smtClean="0"/>
              <a:t>______________ Far-away nation, different language, desolation, siege, scattering (if Israel was disobedient)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5249" y="41612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605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49" y="6477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597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824" y="8382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586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23" y="104620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539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859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Jeremiah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634" y="1711523"/>
            <a:ext cx="889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Ezekiel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419" y="1907977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Daniel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301" y="2324100"/>
            <a:ext cx="1930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Nebuchadnezzar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651" y="2549320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0000CC"/>
                </a:solidFill>
                <a:latin typeface="Lucida Handwriting" panose="03010101010101010101" pitchFamily="66" charset="0"/>
              </a:rPr>
              <a:t>Belchazzar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008" y="277832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Darius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548" y="297180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Cyrus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9282" y="3169508"/>
            <a:ext cx="4865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God rules in the kingdoms of men. (Dan 4:17)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8159" y="3390900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God is my Judge.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563" y="3845123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Fiery  furnace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835743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3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146" y="4041577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Writing on Wall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4041577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5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3685" y="4255358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Lion’s Den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3097" y="4251239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6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946" y="4674749"/>
            <a:ext cx="1140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Jeremiah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5634" y="4891507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Isaiah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8" y="5094140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Isaiah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528" y="532078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Moses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248" y="-1"/>
            <a:ext cx="9123067" cy="571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8586" y="1239126"/>
            <a:ext cx="8501553" cy="315751"/>
            <a:chOff x="238539" y="1486923"/>
            <a:chExt cx="8501553" cy="378901"/>
          </a:xfrm>
        </p:grpSpPr>
        <p:grpSp>
          <p:nvGrpSpPr>
            <p:cNvPr id="13" name="Group 12"/>
            <p:cNvGrpSpPr/>
            <p:nvPr/>
          </p:nvGrpSpPr>
          <p:grpSpPr>
            <a:xfrm>
              <a:off x="238539" y="1547192"/>
              <a:ext cx="8501553" cy="246490"/>
              <a:chOff x="238539" y="1547192"/>
              <a:chExt cx="8501553" cy="24649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0623" y="1547192"/>
                <a:ext cx="954156" cy="24649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941984" y="1547192"/>
                <a:ext cx="160350" cy="2464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712226" y="1547192"/>
                <a:ext cx="1771815" cy="2464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8539" y="1547192"/>
                <a:ext cx="1162215" cy="24649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35905" y="1547192"/>
                <a:ext cx="204187" cy="2464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00754" y="1547192"/>
                <a:ext cx="1541230" cy="2464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3102333" y="1547192"/>
                <a:ext cx="388290" cy="2464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44778" y="1547192"/>
                <a:ext cx="2267447" cy="24649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484041" y="1547192"/>
                <a:ext cx="51864" cy="2464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8539" y="1491121"/>
              <a:ext cx="116221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01333" y="1820104"/>
              <a:ext cx="1540651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1984" y="1491121"/>
              <a:ext cx="160349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0623" y="1491121"/>
              <a:ext cx="95415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2333" y="1820104"/>
              <a:ext cx="38829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01026" y="1489604"/>
              <a:ext cx="780637" cy="472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44778" y="1820104"/>
              <a:ext cx="41773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81664" y="1820105"/>
              <a:ext cx="495300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48425" y="1820104"/>
              <a:ext cx="26380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6964" y="1491121"/>
              <a:ext cx="276594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12226" y="1491121"/>
              <a:ext cx="177181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35904" y="1486923"/>
              <a:ext cx="204187" cy="499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87113" y="1820104"/>
              <a:ext cx="4572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9869" y="845759"/>
            <a:ext cx="928459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2166-1859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Patriarchs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1098" y="1554877"/>
            <a:ext cx="128112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Slavery in Egypt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1859-1445 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3119" y="708346"/>
            <a:ext cx="992579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1445-1405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Wilderness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51305" y="1563159"/>
            <a:ext cx="92845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Conquest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Canaan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1405-1300 BC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3475" y="845759"/>
            <a:ext cx="928459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1300-1050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1497" y="1563159"/>
            <a:ext cx="86433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1050-931 BC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4907" y="697395"/>
            <a:ext cx="800219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931-722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9212" y="1563159"/>
            <a:ext cx="80021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722-605 BC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6392" y="703072"/>
            <a:ext cx="946093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605-538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Babylonian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5586" y="1563159"/>
            <a:ext cx="904415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Exile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538-444 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8826" y="741101"/>
            <a:ext cx="1281120" cy="477054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 BC - ~4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Silent Years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(Intertestamental)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5955" y="1554853"/>
            <a:ext cx="889987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of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BC – 30 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52975" y="708346"/>
            <a:ext cx="970137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30-90 AD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 Era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97" y="5463396"/>
            <a:ext cx="2653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Based on Graphics from Marc Hinds &amp; David Maxson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18637" y="1560769"/>
            <a:ext cx="86433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1050-931 BC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79628" y="2666869"/>
            <a:ext cx="914400" cy="958232"/>
            <a:chOff x="8229600" y="3473259"/>
            <a:chExt cx="914400" cy="1149878"/>
          </a:xfrm>
        </p:grpSpPr>
        <p:sp>
          <p:nvSpPr>
            <p:cNvPr id="83" name="TextBox 82"/>
            <p:cNvSpPr txBox="1"/>
            <p:nvPr/>
          </p:nvSpPr>
          <p:spPr>
            <a:xfrm>
              <a:off x="8229600" y="3473259"/>
              <a:ext cx="9144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605 BC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1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st</a:t>
              </a:r>
              <a:r>
                <a:rPr lang="en-US" sz="1200" b="1" dirty="0">
                  <a:solidFill>
                    <a:prstClr val="black"/>
                  </a:solidFill>
                </a:rPr>
                <a:t> Captives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Daniel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896582" y="2612633"/>
            <a:ext cx="942887" cy="1003412"/>
            <a:chOff x="1896582" y="2612633"/>
            <a:chExt cx="942887" cy="1003412"/>
          </a:xfrm>
        </p:grpSpPr>
        <p:sp>
          <p:nvSpPr>
            <p:cNvPr id="95" name="TextBox 94"/>
            <p:cNvSpPr txBox="1"/>
            <p:nvPr/>
          </p:nvSpPr>
          <p:spPr>
            <a:xfrm>
              <a:off x="1896582" y="2612633"/>
              <a:ext cx="942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586 BC</a:t>
              </a:r>
            </a:p>
            <a:p>
              <a:r>
                <a:rPr lang="en-US" dirty="0"/>
                <a:t>Fall of </a:t>
              </a:r>
            </a:p>
            <a:p>
              <a:r>
                <a:rPr lang="en-US" dirty="0"/>
                <a:t>Jerusalem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06761" y="3255931"/>
              <a:ext cx="762000" cy="360114"/>
              <a:chOff x="408228" y="3417387"/>
              <a:chExt cx="762000" cy="36011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789228" y="3446557"/>
                <a:ext cx="1" cy="33094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08228" y="3417387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Lightning Bolt 93"/>
            <p:cNvSpPr/>
            <p:nvPr/>
          </p:nvSpPr>
          <p:spPr>
            <a:xfrm>
              <a:off x="2179617" y="3285101"/>
              <a:ext cx="335789" cy="323491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9858" y="2095973"/>
            <a:ext cx="982577" cy="1505671"/>
            <a:chOff x="829858" y="2095973"/>
            <a:chExt cx="982577" cy="1505671"/>
          </a:xfrm>
        </p:grpSpPr>
        <p:sp>
          <p:nvSpPr>
            <p:cNvPr id="98" name="TextBox 97"/>
            <p:cNvSpPr txBox="1"/>
            <p:nvPr/>
          </p:nvSpPr>
          <p:spPr>
            <a:xfrm>
              <a:off x="829858" y="2095973"/>
              <a:ext cx="982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597 BC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2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nd</a:t>
              </a:r>
              <a:r>
                <a:rPr lang="en-US" sz="1200" b="1" dirty="0">
                  <a:solidFill>
                    <a:prstClr val="black"/>
                  </a:solidFill>
                </a:rPr>
                <a:t> Captives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Ezekiel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902097" y="2790520"/>
              <a:ext cx="762000" cy="811124"/>
              <a:chOff x="408228" y="3440021"/>
              <a:chExt cx="762000" cy="33748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789228" y="3446557"/>
                <a:ext cx="1" cy="33094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08228" y="3440021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615864" y="3625101"/>
            <a:ext cx="3931920" cy="467216"/>
            <a:chOff x="615864" y="3625101"/>
            <a:chExt cx="3931920" cy="467216"/>
          </a:xfrm>
        </p:grpSpPr>
        <p:sp>
          <p:nvSpPr>
            <p:cNvPr id="90" name="TextBox 89"/>
            <p:cNvSpPr txBox="1"/>
            <p:nvPr/>
          </p:nvSpPr>
          <p:spPr>
            <a:xfrm>
              <a:off x="2731512" y="3663991"/>
              <a:ext cx="13083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Nebuchadnezzar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89408" y="3830707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605-562 BC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15864" y="3625101"/>
              <a:ext cx="3931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2713380" y="3681928"/>
              <a:ext cx="1344633" cy="3924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911182" y="2990034"/>
            <a:ext cx="2785234" cy="1154043"/>
            <a:chOff x="3911182" y="2990034"/>
            <a:chExt cx="2785234" cy="115404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559366" y="3477815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329446" y="3478748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127108" y="3477815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911182" y="3214317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Evil-</a:t>
              </a:r>
              <a:r>
                <a:rPr lang="en-US" sz="11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Merodach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87" y="3039914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562-560 BC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780819" y="3457874"/>
              <a:ext cx="365760" cy="38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67965" y="3638362"/>
              <a:ext cx="9525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Neriglassar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28673" y="3882467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560-556 BC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V="1">
              <a:off x="4941499" y="3476506"/>
              <a:ext cx="0" cy="2054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141936" y="3475927"/>
              <a:ext cx="15544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444048" y="3178410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Nabonidus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32826" y="2990034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556-539 BC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407630" y="3638798"/>
              <a:ext cx="128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658325" y="369011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Belshazzar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58325" y="3865215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553-539 BC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5685126" y="3721016"/>
              <a:ext cx="940485" cy="3924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279975" y="2569491"/>
            <a:ext cx="2069503" cy="1653760"/>
            <a:chOff x="6279975" y="2569491"/>
            <a:chExt cx="2069503" cy="1653760"/>
          </a:xfrm>
        </p:grpSpPr>
        <p:sp>
          <p:nvSpPr>
            <p:cNvPr id="118" name="TextBox 117"/>
            <p:cNvSpPr txBox="1"/>
            <p:nvPr/>
          </p:nvSpPr>
          <p:spPr>
            <a:xfrm>
              <a:off x="6279975" y="2633911"/>
              <a:ext cx="792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539BC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Fall of 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Babylon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89066" y="3623087"/>
              <a:ext cx="13604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Cyrus the Great</a:t>
              </a:r>
            </a:p>
            <a:p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Darius the Mede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91806" y="3802590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539-530 BC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6759355" y="3539309"/>
              <a:ext cx="82296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6963959" y="3574307"/>
              <a:ext cx="1344633" cy="6240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7115484" y="2569491"/>
              <a:ext cx="914400" cy="958232"/>
              <a:chOff x="8229600" y="3473259"/>
              <a:chExt cx="914400" cy="114987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229600" y="3473259"/>
                <a:ext cx="914400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538 BC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</a:rPr>
                  <a:t>1</a:t>
                </a:r>
                <a:r>
                  <a:rPr lang="en-US" sz="1200" b="1" baseline="30000" dirty="0">
                    <a:solidFill>
                      <a:prstClr val="black"/>
                    </a:solidFill>
                  </a:rPr>
                  <a:t>st</a:t>
                </a:r>
                <a:r>
                  <a:rPr lang="en-US" sz="1200" b="1" dirty="0">
                    <a:solidFill>
                      <a:prstClr val="black"/>
                    </a:solidFill>
                  </a:rPr>
                  <a:t> Return from Exile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8686800" y="4226004"/>
                <a:ext cx="1" cy="3971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305800" y="4191000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Lightning Bolt 116"/>
            <p:cNvSpPr/>
            <p:nvPr/>
          </p:nvSpPr>
          <p:spPr>
            <a:xfrm rot="1324401">
              <a:off x="6475346" y="3215429"/>
              <a:ext cx="360060" cy="626078"/>
            </a:xfrm>
            <a:prstGeom prst="lightningBol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5624" y="3623087"/>
            <a:ext cx="1122407" cy="1278713"/>
            <a:chOff x="75624" y="3636811"/>
            <a:chExt cx="1122407" cy="1085233"/>
          </a:xfrm>
        </p:grpSpPr>
        <p:sp>
          <p:nvSpPr>
            <p:cNvPr id="134" name="TextBox 133"/>
            <p:cNvSpPr txBox="1"/>
            <p:nvPr/>
          </p:nvSpPr>
          <p:spPr>
            <a:xfrm>
              <a:off x="75624" y="4277991"/>
              <a:ext cx="1122407" cy="44405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1</a:t>
              </a:r>
            </a:p>
            <a:p>
              <a:r>
                <a:rPr lang="en-US" dirty="0"/>
                <a:t>605-603 BC</a:t>
              </a:r>
            </a:p>
          </p:txBody>
        </p:sp>
        <p:sp>
          <p:nvSpPr>
            <p:cNvPr id="135" name="Line 9"/>
            <p:cNvSpPr>
              <a:spLocks noChangeShapeType="1"/>
            </p:cNvSpPr>
            <p:nvPr/>
          </p:nvSpPr>
          <p:spPr bwMode="auto">
            <a:xfrm flipH="1">
              <a:off x="639099" y="3636811"/>
              <a:ext cx="0" cy="644908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  <a:extLst/>
          </p:spPr>
          <p:txBody>
            <a:bodyPr wrap="square" rtlCol="0">
              <a:spAutoFit/>
            </a:bodyPr>
            <a:lstStyle/>
            <a:p>
              <a:pPr algn="ctr"/>
              <a:endParaRPr lang="en-US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64098" y="3623088"/>
            <a:ext cx="1541623" cy="1280045"/>
            <a:chOff x="864098" y="3623088"/>
            <a:chExt cx="1541623" cy="1280045"/>
          </a:xfrm>
        </p:grpSpPr>
        <p:sp>
          <p:nvSpPr>
            <p:cNvPr id="137" name="TextBox 136"/>
            <p:cNvSpPr txBox="1"/>
            <p:nvPr/>
          </p:nvSpPr>
          <p:spPr>
            <a:xfrm>
              <a:off x="1283314" y="4379913"/>
              <a:ext cx="1122407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Daniel 2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603 BC</a:t>
              </a: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>
              <a:off x="864098" y="3623088"/>
              <a:ext cx="948337" cy="7568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006761" y="3623088"/>
            <a:ext cx="1727017" cy="1264496"/>
            <a:chOff x="2006761" y="3623088"/>
            <a:chExt cx="1727017" cy="1264496"/>
          </a:xfrm>
        </p:grpSpPr>
        <p:sp>
          <p:nvSpPr>
            <p:cNvPr id="139" name="TextBox 138"/>
            <p:cNvSpPr txBox="1"/>
            <p:nvPr/>
          </p:nvSpPr>
          <p:spPr>
            <a:xfrm>
              <a:off x="2515406" y="4364364"/>
              <a:ext cx="1218372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3</a:t>
              </a:r>
            </a:p>
            <a:p>
              <a:r>
                <a:rPr lang="en-US" dirty="0"/>
                <a:t>603-587? BC</a:t>
              </a:r>
            </a:p>
          </p:txBody>
        </p:sp>
        <p:sp>
          <p:nvSpPr>
            <p:cNvPr id="140" name="Line 9"/>
            <p:cNvSpPr>
              <a:spLocks noChangeShapeType="1"/>
            </p:cNvSpPr>
            <p:nvPr/>
          </p:nvSpPr>
          <p:spPr bwMode="auto">
            <a:xfrm>
              <a:off x="2006761" y="3623088"/>
              <a:ext cx="1034039" cy="7444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938598" y="3638798"/>
            <a:ext cx="1218372" cy="1267395"/>
            <a:chOff x="3938598" y="3638798"/>
            <a:chExt cx="1218372" cy="1267395"/>
          </a:xfrm>
        </p:grpSpPr>
        <p:sp>
          <p:nvSpPr>
            <p:cNvPr id="141" name="TextBox 140"/>
            <p:cNvSpPr txBox="1"/>
            <p:nvPr/>
          </p:nvSpPr>
          <p:spPr>
            <a:xfrm>
              <a:off x="3938598" y="4382973"/>
              <a:ext cx="1218372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4</a:t>
              </a:r>
            </a:p>
            <a:p>
              <a:r>
                <a:rPr lang="en-US" dirty="0"/>
                <a:t>? BC</a:t>
              </a: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4309988" y="3638798"/>
              <a:ext cx="283572" cy="7441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448472" y="3608592"/>
            <a:ext cx="1316928" cy="1307087"/>
            <a:chOff x="6448472" y="3608592"/>
            <a:chExt cx="1316928" cy="1307087"/>
          </a:xfrm>
        </p:grpSpPr>
        <p:sp>
          <p:nvSpPr>
            <p:cNvPr id="143" name="TextBox 142"/>
            <p:cNvSpPr txBox="1"/>
            <p:nvPr/>
          </p:nvSpPr>
          <p:spPr>
            <a:xfrm>
              <a:off x="6448472" y="4392459"/>
              <a:ext cx="1316928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5-6</a:t>
              </a:r>
            </a:p>
            <a:p>
              <a:r>
                <a:rPr lang="en-US" dirty="0"/>
                <a:t>539 BC</a:t>
              </a:r>
            </a:p>
          </p:txBody>
        </p:sp>
        <p:sp>
          <p:nvSpPr>
            <p:cNvPr id="144" name="Line 9"/>
            <p:cNvSpPr>
              <a:spLocks noChangeShapeType="1"/>
            </p:cNvSpPr>
            <p:nvPr/>
          </p:nvSpPr>
          <p:spPr bwMode="auto">
            <a:xfrm>
              <a:off x="6712272" y="3608592"/>
              <a:ext cx="292509" cy="7699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196514" y="3655615"/>
            <a:ext cx="1247533" cy="1893808"/>
            <a:chOff x="4196514" y="3655615"/>
            <a:chExt cx="1247533" cy="1893808"/>
          </a:xfrm>
        </p:grpSpPr>
        <p:sp>
          <p:nvSpPr>
            <p:cNvPr id="145" name="TextBox 144"/>
            <p:cNvSpPr txBox="1"/>
            <p:nvPr/>
          </p:nvSpPr>
          <p:spPr>
            <a:xfrm>
              <a:off x="4196514" y="5026203"/>
              <a:ext cx="1122407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7</a:t>
              </a:r>
            </a:p>
            <a:p>
              <a:r>
                <a:rPr lang="en-US" dirty="0"/>
                <a:t>553 BC</a:t>
              </a:r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 flipH="1">
              <a:off x="5285016" y="3655615"/>
              <a:ext cx="159031" cy="13705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341301" y="3638797"/>
            <a:ext cx="1122407" cy="1910626"/>
            <a:chOff x="5341301" y="3638797"/>
            <a:chExt cx="1122407" cy="1910626"/>
          </a:xfrm>
        </p:grpSpPr>
        <p:sp>
          <p:nvSpPr>
            <p:cNvPr id="147" name="TextBox 146"/>
            <p:cNvSpPr txBox="1"/>
            <p:nvPr/>
          </p:nvSpPr>
          <p:spPr>
            <a:xfrm>
              <a:off x="5341301" y="5026203"/>
              <a:ext cx="1122407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Daniel 8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551 BC</a:t>
              </a:r>
            </a:p>
          </p:txBody>
        </p:sp>
        <p:sp>
          <p:nvSpPr>
            <p:cNvPr id="148" name="Line 9"/>
            <p:cNvSpPr>
              <a:spLocks noChangeShapeType="1"/>
            </p:cNvSpPr>
            <p:nvPr/>
          </p:nvSpPr>
          <p:spPr bwMode="auto">
            <a:xfrm>
              <a:off x="5594160" y="3638797"/>
              <a:ext cx="90966" cy="13787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482309" y="5025885"/>
            <a:ext cx="10728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539 BC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572684" y="5025885"/>
            <a:ext cx="124325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10-12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536 BC</a:t>
            </a:r>
          </a:p>
        </p:txBody>
      </p:sp>
    </p:spTree>
    <p:extLst>
      <p:ext uri="{BB962C8B-B14F-4D97-AF65-F5344CB8AC3E}">
        <p14:creationId xmlns:p14="http://schemas.microsoft.com/office/powerpoint/2010/main" xmlns="" val="22411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18845E-7 L -0.13646 0.29642 L -0.39462 0.457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22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149" grpId="0" animBg="1"/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36" y="223882"/>
            <a:ext cx="8229600" cy="952500"/>
          </a:xfrm>
        </p:spPr>
        <p:txBody>
          <a:bodyPr/>
          <a:lstStyle/>
          <a:p>
            <a:pPr algn="r"/>
            <a:r>
              <a:rPr lang="en-US" dirty="0" smtClean="0"/>
              <a:t>Chapter 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3" y="223882"/>
            <a:ext cx="4147527" cy="5376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539" t="54067" r="32675" b="19445"/>
          <a:stretch/>
        </p:blipFill>
        <p:spPr>
          <a:xfrm>
            <a:off x="3124200" y="1290255"/>
            <a:ext cx="5901633" cy="37008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48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6" y="238392"/>
            <a:ext cx="8229600" cy="57123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Content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811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tabLst>
                <a:tab pos="1601788" algn="l"/>
              </a:tabLst>
            </a:pPr>
            <a:r>
              <a:rPr lang="en-US" sz="2400" b="1" i="1" u="sng" dirty="0"/>
              <a:t>Chapter</a:t>
            </a:r>
            <a:r>
              <a:rPr lang="en-US" sz="2400" dirty="0"/>
              <a:t>		</a:t>
            </a:r>
            <a:r>
              <a:rPr lang="en-US" sz="2400" b="1" i="1" u="sng" dirty="0"/>
              <a:t>Content</a:t>
            </a:r>
            <a:endParaRPr lang="en-US" sz="2400" b="1" i="1" dirty="0"/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 smtClean="0"/>
              <a:t>____ 1</a:t>
            </a:r>
            <a:r>
              <a:rPr lang="en-US" sz="2400" dirty="0"/>
              <a:t>	</a:t>
            </a:r>
            <a:r>
              <a:rPr lang="en-US" sz="2400" dirty="0" smtClean="0"/>
              <a:t>a</a:t>
            </a:r>
            <a:r>
              <a:rPr lang="en-US" sz="2400" dirty="0"/>
              <a:t>.  </a:t>
            </a:r>
            <a:r>
              <a:rPr lang="en-US" sz="2400" dirty="0" smtClean="0"/>
              <a:t>Daniel’s friends in the </a:t>
            </a:r>
            <a:r>
              <a:rPr lang="en-US" sz="2400" dirty="0"/>
              <a:t>Fiery Furnace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2</a:t>
            </a:r>
            <a:r>
              <a:rPr lang="en-US" sz="2400" dirty="0"/>
              <a:t>	</a:t>
            </a:r>
            <a:r>
              <a:rPr lang="en-US" sz="2400" dirty="0" smtClean="0"/>
              <a:t>b</a:t>
            </a:r>
            <a:r>
              <a:rPr lang="en-US" sz="2400" dirty="0"/>
              <a:t>.  Daniel’s final vision of the “End of the Days”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3</a:t>
            </a:r>
            <a:r>
              <a:rPr lang="en-US" sz="2400" dirty="0"/>
              <a:t>	</a:t>
            </a:r>
            <a:r>
              <a:rPr lang="en-US" sz="2400" dirty="0" smtClean="0"/>
              <a:t>c.	Daniel’s </a:t>
            </a:r>
            <a:r>
              <a:rPr lang="en-US" sz="2400" dirty="0"/>
              <a:t>vision of the Ram &amp; He-goat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4</a:t>
            </a:r>
            <a:r>
              <a:rPr lang="en-US" sz="2400" dirty="0"/>
              <a:t>	</a:t>
            </a:r>
            <a:r>
              <a:rPr lang="en-US" sz="2400" dirty="0" smtClean="0"/>
              <a:t>d</a:t>
            </a:r>
            <a:r>
              <a:rPr lang="en-US" sz="2400" dirty="0"/>
              <a:t>.  Daniel in the Lion’s Den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5</a:t>
            </a:r>
            <a:r>
              <a:rPr lang="en-US" sz="2400" dirty="0"/>
              <a:t>	</a:t>
            </a:r>
            <a:r>
              <a:rPr lang="en-US" sz="2400" dirty="0" smtClean="0"/>
              <a:t>e.	Daniel </a:t>
            </a:r>
            <a:r>
              <a:rPr lang="en-US" sz="2400" dirty="0"/>
              <a:t>and his friends are selected and tested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6</a:t>
            </a:r>
            <a:r>
              <a:rPr lang="en-US" sz="2400" dirty="0"/>
              <a:t>	</a:t>
            </a:r>
            <a:r>
              <a:rPr lang="en-US" sz="2400" dirty="0" smtClean="0"/>
              <a:t>f.	Daniel’s </a:t>
            </a:r>
            <a:r>
              <a:rPr lang="en-US" sz="2400" dirty="0"/>
              <a:t>vision of the 4 Great Beasts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7</a:t>
            </a:r>
            <a:r>
              <a:rPr lang="en-US" sz="2400" dirty="0"/>
              <a:t>	</a:t>
            </a:r>
            <a:r>
              <a:rPr lang="en-US" sz="2400" dirty="0" smtClean="0"/>
              <a:t>g.	Nebuchadnezzar’s </a:t>
            </a:r>
            <a:r>
              <a:rPr lang="en-US" sz="2400" dirty="0"/>
              <a:t>dream of the Metallic Man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8</a:t>
            </a:r>
            <a:r>
              <a:rPr lang="en-US" sz="2400" dirty="0"/>
              <a:t>	</a:t>
            </a:r>
            <a:r>
              <a:rPr lang="en-US" sz="2400" dirty="0" smtClean="0"/>
              <a:t>h.	Glorious Man tells of Kings of North and South</a:t>
            </a:r>
            <a:endParaRPr lang="en-US" sz="2400" dirty="0"/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9</a:t>
            </a:r>
            <a:r>
              <a:rPr lang="en-US" sz="2400" dirty="0"/>
              <a:t>	</a:t>
            </a:r>
            <a:r>
              <a:rPr lang="en-US" sz="2400" dirty="0" err="1" smtClean="0"/>
              <a:t>i</a:t>
            </a:r>
            <a:r>
              <a:rPr lang="en-US" sz="2400" dirty="0" smtClean="0"/>
              <a:t>.	Belshazzar’s </a:t>
            </a:r>
            <a:r>
              <a:rPr lang="en-US" sz="2400" dirty="0"/>
              <a:t>feast and Babylon’s Fall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10-11</a:t>
            </a:r>
            <a:r>
              <a:rPr lang="en-US" sz="2400" dirty="0"/>
              <a:t>	</a:t>
            </a:r>
            <a:r>
              <a:rPr lang="en-US" sz="2400" dirty="0" smtClean="0"/>
              <a:t>j.	Daniel’s </a:t>
            </a:r>
            <a:r>
              <a:rPr lang="en-US" sz="2400" dirty="0"/>
              <a:t>prayer &amp; the “70 weeks” vision</a:t>
            </a:r>
          </a:p>
          <a:p>
            <a:pPr defTabSz="609600">
              <a:tabLst>
                <a:tab pos="1601788" algn="l"/>
                <a:tab pos="1997075" algn="l"/>
              </a:tabLst>
            </a:pPr>
            <a:r>
              <a:rPr lang="en-US" sz="2400" dirty="0"/>
              <a:t>____ </a:t>
            </a:r>
            <a:r>
              <a:rPr lang="en-US" sz="2400" dirty="0" smtClean="0"/>
              <a:t>12</a:t>
            </a:r>
            <a:r>
              <a:rPr lang="en-US" sz="2400" dirty="0"/>
              <a:t>	</a:t>
            </a:r>
            <a:r>
              <a:rPr lang="en-US" sz="2400" dirty="0" smtClean="0"/>
              <a:t>k.	Nebuchadnezzar </a:t>
            </a:r>
            <a:r>
              <a:rPr lang="en-US" sz="2400" dirty="0"/>
              <a:t>humbled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62100"/>
            <a:ext cx="53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e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g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a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k</a:t>
            </a:r>
          </a:p>
          <a:p>
            <a:r>
              <a:rPr lang="en-US" sz="2400" i="1" dirty="0" err="1" smtClean="0">
                <a:solidFill>
                  <a:srgbClr val="0000CC"/>
                </a:solidFill>
                <a:latin typeface="Lucida Handwriting" panose="03010101010101010101" pitchFamily="66" charset="0"/>
              </a:rPr>
              <a:t>i</a:t>
            </a:r>
            <a:endParaRPr lang="en-US" sz="2400" i="1" dirty="0" smtClean="0">
              <a:solidFill>
                <a:srgbClr val="0000CC"/>
              </a:solidFill>
              <a:latin typeface="Lucida Handwriting" panose="03010101010101010101" pitchFamily="66" charset="0"/>
            </a:endParaRP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d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f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c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j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h</a:t>
            </a:r>
          </a:p>
          <a:p>
            <a:r>
              <a:rPr lang="en-US" sz="2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7206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955"/>
            <a:ext cx="8229600" cy="571235"/>
          </a:xfrm>
        </p:spPr>
        <p:txBody>
          <a:bodyPr>
            <a:noAutofit/>
          </a:bodyPr>
          <a:lstStyle/>
          <a:p>
            <a:r>
              <a:rPr lang="en-US" sz="5400" dirty="0"/>
              <a:t>Chapter Content of Daniel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18784"/>
            <a:ext cx="87630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1</a:t>
            </a:r>
            <a:r>
              <a:rPr lang="en-US" sz="2800" dirty="0"/>
              <a:t>	</a:t>
            </a:r>
            <a:r>
              <a:rPr lang="en-US" sz="2800" dirty="0" smtClean="0"/>
              <a:t>Daniel </a:t>
            </a:r>
            <a:r>
              <a:rPr lang="en-US" sz="2800" dirty="0"/>
              <a:t>and his friends are selected and tested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2</a:t>
            </a:r>
            <a:r>
              <a:rPr lang="en-US" sz="2800" dirty="0"/>
              <a:t>	</a:t>
            </a:r>
            <a:r>
              <a:rPr lang="en-US" sz="2800" dirty="0" smtClean="0"/>
              <a:t>Nebuchadnezzar’s </a:t>
            </a:r>
            <a:r>
              <a:rPr lang="en-US" sz="2800" dirty="0"/>
              <a:t>dream of the Metallic Man</a:t>
            </a:r>
          </a:p>
          <a:p>
            <a:pPr marL="1195388" indent="-1195388" defTabSz="609600">
              <a:lnSpc>
                <a:spcPct val="90000"/>
              </a:lnSpc>
              <a:buAutoNum type="arabicPlain" startAt="3"/>
              <a:tabLst>
                <a:tab pos="1195388" algn="l"/>
                <a:tab pos="1997075" algn="l"/>
              </a:tabLst>
            </a:pPr>
            <a:r>
              <a:rPr lang="en-US" sz="2800" dirty="0" smtClean="0"/>
              <a:t>Daniel’s </a:t>
            </a:r>
            <a:r>
              <a:rPr lang="en-US" sz="2800" dirty="0"/>
              <a:t>friends in the Fiery </a:t>
            </a:r>
            <a:r>
              <a:rPr lang="en-US" sz="2800" dirty="0" smtClean="0"/>
              <a:t>Furnace	</a:t>
            </a:r>
          </a:p>
          <a:p>
            <a:pPr marL="1195388" indent="-1195388" defTabSz="609600">
              <a:lnSpc>
                <a:spcPct val="90000"/>
              </a:lnSpc>
              <a:buAutoNum type="arabicPlain" startAt="3"/>
              <a:tabLst>
                <a:tab pos="1195388" algn="l"/>
                <a:tab pos="1997075" algn="l"/>
              </a:tabLst>
            </a:pPr>
            <a:r>
              <a:rPr lang="en-US" sz="2800" dirty="0" smtClean="0"/>
              <a:t>Nebuchadnezzar </a:t>
            </a:r>
            <a:r>
              <a:rPr lang="en-US" sz="2800" dirty="0"/>
              <a:t>humbled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5</a:t>
            </a:r>
            <a:r>
              <a:rPr lang="en-US" sz="2800" dirty="0"/>
              <a:t>	Belshazzar’s feast and Babylon’s </a:t>
            </a:r>
            <a:r>
              <a:rPr lang="en-US" sz="2800" dirty="0" smtClean="0"/>
              <a:t>Fall	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6</a:t>
            </a:r>
            <a:r>
              <a:rPr lang="en-US" sz="2800" dirty="0"/>
              <a:t>	Daniel in the Lion’s </a:t>
            </a:r>
            <a:r>
              <a:rPr lang="en-US" sz="2800" dirty="0" smtClean="0"/>
              <a:t>Den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7</a:t>
            </a:r>
            <a:r>
              <a:rPr lang="en-US" sz="2800" dirty="0"/>
              <a:t>	Daniel’s vision of the 4 Great </a:t>
            </a:r>
            <a:r>
              <a:rPr lang="en-US" sz="2800" dirty="0" smtClean="0"/>
              <a:t>Beasts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8</a:t>
            </a:r>
            <a:r>
              <a:rPr lang="en-US" sz="2800" dirty="0"/>
              <a:t>	Daniel’s vision of the Ram &amp; </a:t>
            </a:r>
            <a:r>
              <a:rPr lang="en-US" sz="2800" dirty="0" smtClean="0"/>
              <a:t>He-goat	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9</a:t>
            </a:r>
            <a:r>
              <a:rPr lang="en-US" sz="2800" dirty="0"/>
              <a:t>	Daniel’s prayer &amp; the “70 weeks” </a:t>
            </a:r>
            <a:r>
              <a:rPr lang="en-US" sz="2800" dirty="0" smtClean="0"/>
              <a:t>vision</a:t>
            </a:r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10-11</a:t>
            </a:r>
            <a:r>
              <a:rPr lang="en-US" sz="2800" dirty="0"/>
              <a:t>	Glorious Man tells of Kings of North and </a:t>
            </a:r>
            <a:r>
              <a:rPr lang="en-US" sz="2800" dirty="0" smtClean="0"/>
              <a:t>South	</a:t>
            </a:r>
            <a:endParaRPr lang="en-US" sz="2800" dirty="0"/>
          </a:p>
          <a:p>
            <a:pPr marL="1195388" indent="-1195388" defTabSz="609600">
              <a:lnSpc>
                <a:spcPct val="90000"/>
              </a:lnSpc>
              <a:tabLst>
                <a:tab pos="1195388" algn="l"/>
                <a:tab pos="1997075" algn="l"/>
              </a:tabLst>
            </a:pPr>
            <a:r>
              <a:rPr lang="en-US" sz="2800" dirty="0" smtClean="0"/>
              <a:t>12</a:t>
            </a:r>
            <a:r>
              <a:rPr lang="en-US" sz="2800" dirty="0"/>
              <a:t>	Daniel’s final vision of the “End of the Days”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7796"/>
            <a:ext cx="8229600" cy="495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4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451704"/>
              </p:ext>
            </p:extLst>
          </p:nvPr>
        </p:nvGraphicFramePr>
        <p:xfrm>
          <a:off x="2473625" y="824304"/>
          <a:ext cx="626499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695"/>
                <a:gridCol w="3526971"/>
                <a:gridCol w="1625329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Chapter</a:t>
                      </a:r>
                      <a:endParaRPr lang="en-US" sz="1700" dirty="0"/>
                    </a:p>
                  </a:txBody>
                  <a:tcPr marT="38100" marB="38100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Description</a:t>
                      </a:r>
                      <a:endParaRPr lang="en-US" sz="1700" dirty="0"/>
                    </a:p>
                  </a:txBody>
                  <a:tcPr marT="38100" marB="38100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Language</a:t>
                      </a:r>
                      <a:endParaRPr lang="en-US" sz="1700" dirty="0"/>
                    </a:p>
                  </a:txBody>
                  <a:tcPr marT="38100" marB="38100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>
                    <a:solidFill>
                      <a:schemeClr val="tx1"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2589" y="1177643"/>
            <a:ext cx="35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 &amp; Friends tested in captivity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2589" y="1505221"/>
            <a:ext cx="284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 &amp; Nebuchadnezzar’s </a:t>
            </a:r>
          </a:p>
          <a:p>
            <a:r>
              <a:rPr lang="en-US" b="1" dirty="0">
                <a:solidFill>
                  <a:srgbClr val="FFFF00"/>
                </a:solidFill>
              </a:rPr>
              <a:t>dream of 4 kingdoms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187" y="1177643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187" y="158488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187" y="2043821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187" y="24958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187" y="300192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187" y="3309703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187" y="395875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187" y="434015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187" y="463639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187" y="494581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187" y="529755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Lithos Pro Regular" pitchFamily="82" charset="0"/>
              </a:rPr>
              <a:t>Hebrew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2589" y="2082292"/>
            <a:ext cx="191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Faith tested in fire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2588" y="2390078"/>
            <a:ext cx="270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Nebuchadnezzar is shown </a:t>
            </a:r>
          </a:p>
          <a:p>
            <a:r>
              <a:rPr lang="en-US" b="1" dirty="0">
                <a:solidFill>
                  <a:srgbClr val="FFFF00"/>
                </a:solidFill>
              </a:rPr>
              <a:t>God rules in the nations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2574" y="2978157"/>
            <a:ext cx="33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Belshazzar’s feast &amp; Babylon’s fall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72585" y="3310603"/>
            <a:ext cx="285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Daniel’s faith in a Lion’s Den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72589" y="3645654"/>
            <a:ext cx="26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Daniel’s vision of 4 beasts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2589" y="3953431"/>
            <a:ext cx="365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Daniel’s vision of the ram &amp; he-goat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72574" y="4340159"/>
            <a:ext cx="25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Daniel’s prayer for return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5201" y="5002768"/>
            <a:ext cx="363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Daniel’s vision Between Testaments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47390" y="4686300"/>
            <a:ext cx="28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Intro to Daniel’s last visions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5372100"/>
            <a:ext cx="313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Daniel’s vision of the End Days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36962" y="366430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thos Pro Regular" pitchFamily="82" charset="0"/>
              </a:rPr>
              <a:t>Aramaic</a:t>
            </a:r>
          </a:p>
        </p:txBody>
      </p:sp>
      <p:sp>
        <p:nvSpPr>
          <p:cNvPr id="3" name="Freeform 2"/>
          <p:cNvSpPr/>
          <p:nvPr/>
        </p:nvSpPr>
        <p:spPr>
          <a:xfrm>
            <a:off x="492397" y="1486681"/>
            <a:ext cx="1956079" cy="2676097"/>
          </a:xfrm>
          <a:custGeom>
            <a:avLst/>
            <a:gdLst>
              <a:gd name="connsiteX0" fmla="*/ 1956079 w 1956079"/>
              <a:gd name="connsiteY0" fmla="*/ 342119 h 2676097"/>
              <a:gd name="connsiteX1" fmla="*/ 558029 w 1956079"/>
              <a:gd name="connsiteY1" fmla="*/ 9610 h 2676097"/>
              <a:gd name="connsiteX2" fmla="*/ 74380 w 1956079"/>
              <a:gd name="connsiteY2" fmla="*/ 674628 h 2676097"/>
              <a:gd name="connsiteX3" fmla="*/ 44152 w 1956079"/>
              <a:gd name="connsiteY3" fmla="*/ 1173392 h 2676097"/>
              <a:gd name="connsiteX4" fmla="*/ 490016 w 1956079"/>
              <a:gd name="connsiteY4" fmla="*/ 2586555 h 2676097"/>
              <a:gd name="connsiteX5" fmla="*/ 1933408 w 1956079"/>
              <a:gd name="connsiteY5" fmla="*/ 2412744 h 26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6079" h="2676097">
                <a:moveTo>
                  <a:pt x="1956079" y="342119"/>
                </a:moveTo>
                <a:cubicBezTo>
                  <a:pt x="1413862" y="148155"/>
                  <a:pt x="871645" y="-45808"/>
                  <a:pt x="558029" y="9610"/>
                </a:cubicBezTo>
                <a:cubicBezTo>
                  <a:pt x="244412" y="65028"/>
                  <a:pt x="160026" y="480664"/>
                  <a:pt x="74380" y="674628"/>
                </a:cubicBezTo>
                <a:cubicBezTo>
                  <a:pt x="-11266" y="868592"/>
                  <a:pt x="-25121" y="854738"/>
                  <a:pt x="44152" y="1173392"/>
                </a:cubicBezTo>
                <a:cubicBezTo>
                  <a:pt x="113425" y="1492047"/>
                  <a:pt x="175140" y="2379996"/>
                  <a:pt x="490016" y="2586555"/>
                </a:cubicBezTo>
                <a:cubicBezTo>
                  <a:pt x="804892" y="2793114"/>
                  <a:pt x="1369150" y="2602929"/>
                  <a:pt x="1933408" y="2412744"/>
                </a:cubicBezTo>
              </a:path>
            </a:pathLst>
          </a:custGeom>
          <a:noFill/>
          <a:ln w="762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675" y="2186311"/>
            <a:ext cx="987620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Empires Rise &amp; Fall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35887" y="2076127"/>
            <a:ext cx="1420146" cy="1613208"/>
          </a:xfrm>
          <a:custGeom>
            <a:avLst/>
            <a:gdLst>
              <a:gd name="connsiteX0" fmla="*/ 1420146 w 1420146"/>
              <a:gd name="connsiteY0" fmla="*/ 183423 h 1613208"/>
              <a:gd name="connsiteX1" fmla="*/ 377277 w 1420146"/>
              <a:gd name="connsiteY1" fmla="*/ 39840 h 1613208"/>
              <a:gd name="connsiteX2" fmla="*/ 6982 w 1420146"/>
              <a:gd name="connsiteY2" fmla="*/ 818213 h 1613208"/>
              <a:gd name="connsiteX3" fmla="*/ 241250 w 1420146"/>
              <a:gd name="connsiteY3" fmla="*/ 1573916 h 1613208"/>
              <a:gd name="connsiteX4" fmla="*/ 1420146 w 1420146"/>
              <a:gd name="connsiteY4" fmla="*/ 1437890 h 16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46" h="1613208">
                <a:moveTo>
                  <a:pt x="1420146" y="183423"/>
                </a:moveTo>
                <a:cubicBezTo>
                  <a:pt x="1016475" y="58732"/>
                  <a:pt x="612804" y="-65958"/>
                  <a:pt x="377277" y="39840"/>
                </a:cubicBezTo>
                <a:cubicBezTo>
                  <a:pt x="141750" y="145638"/>
                  <a:pt x="29653" y="562534"/>
                  <a:pt x="6982" y="818213"/>
                </a:cubicBezTo>
                <a:cubicBezTo>
                  <a:pt x="-15689" y="1073892"/>
                  <a:pt x="5723" y="1470637"/>
                  <a:pt x="241250" y="1573916"/>
                </a:cubicBezTo>
                <a:cubicBezTo>
                  <a:pt x="476777" y="1677195"/>
                  <a:pt x="948461" y="1557542"/>
                  <a:pt x="1420146" y="1437890"/>
                </a:cubicBezTo>
              </a:path>
            </a:pathLst>
          </a:custGeom>
          <a:noFill/>
          <a:ln w="762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 of Daniel</a:t>
            </a:r>
            <a:endParaRPr lang="en-US" sz="4800" dirty="0"/>
          </a:p>
        </p:txBody>
      </p:sp>
      <p:sp>
        <p:nvSpPr>
          <p:cNvPr id="43" name="Rectangle 42"/>
          <p:cNvSpPr/>
          <p:nvPr/>
        </p:nvSpPr>
        <p:spPr>
          <a:xfrm>
            <a:off x="939631" y="3180398"/>
            <a:ext cx="812771" cy="73866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Rescues Faithful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48659" y="2608886"/>
            <a:ext cx="614932" cy="628521"/>
          </a:xfrm>
          <a:custGeom>
            <a:avLst/>
            <a:gdLst>
              <a:gd name="connsiteX0" fmla="*/ 408453 w 423567"/>
              <a:gd name="connsiteY0" fmla="*/ 73858 h 628521"/>
              <a:gd name="connsiteX1" fmla="*/ 136400 w 423567"/>
              <a:gd name="connsiteY1" fmla="*/ 13402 h 628521"/>
              <a:gd name="connsiteX2" fmla="*/ 374 w 423567"/>
              <a:gd name="connsiteY2" fmla="*/ 300569 h 628521"/>
              <a:gd name="connsiteX3" fmla="*/ 174185 w 423567"/>
              <a:gd name="connsiteY3" fmla="*/ 610407 h 628521"/>
              <a:gd name="connsiteX4" fmla="*/ 423567 w 423567"/>
              <a:gd name="connsiteY4" fmla="*/ 565064 h 6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67" h="628521">
                <a:moveTo>
                  <a:pt x="408453" y="73858"/>
                </a:moveTo>
                <a:cubicBezTo>
                  <a:pt x="306433" y="24737"/>
                  <a:pt x="204413" y="-24383"/>
                  <a:pt x="136400" y="13402"/>
                </a:cubicBezTo>
                <a:cubicBezTo>
                  <a:pt x="68387" y="51187"/>
                  <a:pt x="-5923" y="201068"/>
                  <a:pt x="374" y="300569"/>
                </a:cubicBezTo>
                <a:cubicBezTo>
                  <a:pt x="6671" y="400070"/>
                  <a:pt x="103653" y="566325"/>
                  <a:pt x="174185" y="610407"/>
                </a:cubicBezTo>
                <a:cubicBezTo>
                  <a:pt x="244717" y="654489"/>
                  <a:pt x="334142" y="609776"/>
                  <a:pt x="423567" y="565064"/>
                </a:cubicBezTo>
              </a:path>
            </a:pathLst>
          </a:custGeom>
          <a:noFill/>
          <a:ln w="762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03733" y="2413153"/>
            <a:ext cx="736438" cy="73866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Humbles Proud</a:t>
            </a:r>
          </a:p>
        </p:txBody>
      </p:sp>
    </p:spTree>
    <p:extLst>
      <p:ext uri="{BB962C8B-B14F-4D97-AF65-F5344CB8AC3E}">
        <p14:creationId xmlns:p14="http://schemas.microsoft.com/office/powerpoint/2010/main" xmlns="" val="22115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" grpId="0" animBg="1"/>
      <p:bldP spid="43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>
            <a:noAutofit/>
          </a:bodyPr>
          <a:lstStyle/>
          <a:p>
            <a:r>
              <a:rPr lang="en-US" sz="6000" dirty="0" smtClean="0"/>
              <a:t>Cycle of Visions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03314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558" y="1343680"/>
            <a:ext cx="3674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9819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3219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2358" y="1343680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160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392" y="1333500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9296" y="140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62640" y="1409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86515" y="140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036" y="1950303"/>
            <a:ext cx="1044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Mighty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Metallic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Man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38123" y="1967925"/>
            <a:ext cx="875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Four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Beasts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4766" y="1967925"/>
            <a:ext cx="102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Seventy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Weeks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629" y="3332776"/>
            <a:ext cx="6367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Ram</a:t>
            </a:r>
            <a:r>
              <a:rPr lang="en-US" sz="1600" b="1" baseline="30000" dirty="0" smtClean="0"/>
              <a:t>3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533400" y="2781300"/>
            <a:ext cx="783124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Gold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238500"/>
            <a:ext cx="783124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Silver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393" y="3695700"/>
            <a:ext cx="783124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Bronze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4152899"/>
            <a:ext cx="783124" cy="540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Iron/clay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6200" y="4342200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Stone</a:t>
            </a:r>
            <a:r>
              <a:rPr lang="en-US" b="1" baseline="30000" dirty="0" smtClean="0"/>
              <a:t>34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488038" y="2780100"/>
            <a:ext cx="80835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Lion</a:t>
            </a:r>
            <a:r>
              <a:rPr lang="en-US" sz="1600" b="1" baseline="30000" dirty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8038" y="3237300"/>
            <a:ext cx="80835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Bear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5</a:t>
            </a:r>
            <a:endParaRPr lang="en-US" sz="1600" b="1" baseline="30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9031" y="3694500"/>
            <a:ext cx="80835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Leopard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8038" y="4151699"/>
            <a:ext cx="808350" cy="540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(ugly)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7</a:t>
            </a:r>
            <a:endParaRPr lang="en-US" sz="1600" b="1" baseline="30000" dirty="0">
              <a:solidFill>
                <a:schemeClr val="tx1"/>
              </a:solidFill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3039030" y="4347481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Son of Man</a:t>
            </a:r>
            <a:r>
              <a:rPr lang="en-US" b="1" baseline="30000" dirty="0" smtClean="0"/>
              <a:t>13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3253990"/>
            <a:ext cx="72366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/>
              <a:t>(Intro)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12414" y="362819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Kings of N&amp;S</a:t>
            </a:r>
            <a:r>
              <a:rPr lang="en-US" sz="1600" b="1" baseline="30000" dirty="0" smtClean="0"/>
              <a:t>6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64401" y="3839171"/>
            <a:ext cx="127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Vile Person</a:t>
            </a:r>
            <a:r>
              <a:rPr lang="en-US" sz="1600" b="1" baseline="30000" dirty="0" smtClean="0"/>
              <a:t>21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53400" y="4782010"/>
            <a:ext cx="998292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000" b="1"/>
            </a:lvl1pPr>
          </a:lstStyle>
          <a:p>
            <a:r>
              <a:rPr lang="en-US" sz="1600" dirty="0"/>
              <a:t>time of</a:t>
            </a:r>
          </a:p>
          <a:p>
            <a:r>
              <a:rPr lang="en-US" sz="1600" dirty="0"/>
              <a:t>trouble</a:t>
            </a:r>
            <a:r>
              <a:rPr lang="en-US" sz="1600" baseline="30000" dirty="0"/>
              <a:t>1</a:t>
            </a:r>
            <a:r>
              <a:rPr lang="en-US" sz="1600" dirty="0"/>
              <a:t>, time of the end</a:t>
            </a:r>
            <a:r>
              <a:rPr lang="en-US" sz="1600" baseline="300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4708" y="3357146"/>
            <a:ext cx="135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 more Kings</a:t>
            </a:r>
            <a:r>
              <a:rPr lang="en-US" sz="1600" b="1" baseline="30000" dirty="0" smtClean="0"/>
              <a:t>2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8155" y="4042946"/>
            <a:ext cx="1172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[evil] King</a:t>
            </a:r>
            <a:r>
              <a:rPr lang="en-US" sz="1600" b="1" baseline="30000" dirty="0" smtClean="0"/>
              <a:t>36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75639" y="3890546"/>
            <a:ext cx="1113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Fierce King</a:t>
            </a:r>
            <a:r>
              <a:rPr lang="en-US" sz="1400" b="1" baseline="30000" dirty="0" smtClean="0"/>
              <a:t>23</a:t>
            </a:r>
            <a:endParaRPr lang="en-US" sz="14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70145" y="3661946"/>
            <a:ext cx="96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He-Goat</a:t>
            </a:r>
            <a:r>
              <a:rPr lang="en-US" sz="1600" b="1" baseline="30000" dirty="0" smtClean="0"/>
              <a:t>8</a:t>
            </a:r>
            <a:endParaRPr lang="en-US" sz="1600" b="1" dirty="0"/>
          </a:p>
        </p:txBody>
      </p:sp>
      <p:sp>
        <p:nvSpPr>
          <p:cNvPr id="44" name="Rectangle 43"/>
          <p:cNvSpPr/>
          <p:nvPr/>
        </p:nvSpPr>
        <p:spPr>
          <a:xfrm>
            <a:off x="5398621" y="2775643"/>
            <a:ext cx="822317" cy="4571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8621" y="3226839"/>
            <a:ext cx="822317" cy="145946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bg2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4936261" y="4341000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Messiah</a:t>
            </a:r>
            <a:r>
              <a:rPr lang="en-US" b="1" baseline="30000" dirty="0" smtClean="0"/>
              <a:t>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242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4" grpId="0" animBg="1"/>
      <p:bldP spid="45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729</Words>
  <Application>Microsoft Office PowerPoint</Application>
  <PresentationFormat>On-screen Show (16:10)</PresentationFormat>
  <Paragraphs>350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Study of Daniel</vt:lpstr>
      <vt:lpstr>Review Quiz on Lesson 1</vt:lpstr>
      <vt:lpstr>Review Quiz on Lesson 1</vt:lpstr>
      <vt:lpstr>Slide 4</vt:lpstr>
      <vt:lpstr>Chapter Matching</vt:lpstr>
      <vt:lpstr>Chapter Content</vt:lpstr>
      <vt:lpstr>Chapter Content of Daniel</vt:lpstr>
      <vt:lpstr>Outline of Daniel</vt:lpstr>
      <vt:lpstr>Cycle of Visions</vt:lpstr>
      <vt:lpstr>D.  Characters from Daniel</vt:lpstr>
      <vt:lpstr>Daniel 1</vt:lpstr>
      <vt:lpstr>Daniel:  Holding to Convictions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Outline-Class Review Slides Time Lines</dc:title>
  <dc:creator>Danny Haynes</dc:creator>
  <cp:lastModifiedBy>Brad Beutjer</cp:lastModifiedBy>
  <cp:revision>133</cp:revision>
  <cp:lastPrinted>2015-11-04T22:52:55Z</cp:lastPrinted>
  <dcterms:created xsi:type="dcterms:W3CDTF">2015-10-17T15:23:22Z</dcterms:created>
  <dcterms:modified xsi:type="dcterms:W3CDTF">2015-11-12T01:26:25Z</dcterms:modified>
</cp:coreProperties>
</file>