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21" r:id="rId3"/>
    <p:sldId id="328" r:id="rId4"/>
    <p:sldId id="296" r:id="rId5"/>
    <p:sldId id="333" r:id="rId6"/>
    <p:sldId id="331" r:id="rId7"/>
    <p:sldId id="325" r:id="rId8"/>
    <p:sldId id="324" r:id="rId9"/>
    <p:sldId id="327" r:id="rId10"/>
    <p:sldId id="332" r:id="rId11"/>
    <p:sldId id="303" r:id="rId12"/>
    <p:sldId id="326" r:id="rId13"/>
    <p:sldId id="322" r:id="rId14"/>
    <p:sldId id="323" r:id="rId15"/>
  </p:sldIdLst>
  <p:sldSz cx="9144000" cy="5715000" type="screen16x1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59">
          <p15:clr>
            <a:srgbClr val="A4A3A4"/>
          </p15:clr>
        </p15:guide>
        <p15:guide id="2" pos="55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46" autoAdjust="0"/>
  </p:normalViewPr>
  <p:slideViewPr>
    <p:cSldViewPr showGuides="1">
      <p:cViewPr>
        <p:scale>
          <a:sx n="50" d="100"/>
          <a:sy n="50" d="100"/>
        </p:scale>
        <p:origin x="-1650" y="-906"/>
      </p:cViewPr>
      <p:guideLst>
        <p:guide orient="horz" pos="2759"/>
        <p:guide pos="558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880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64" cy="482028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49" y="0"/>
            <a:ext cx="3170763" cy="482028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r">
              <a:defRPr sz="1300"/>
            </a:lvl1pPr>
          </a:lstStyle>
          <a:p>
            <a:fld id="{C80B8E3E-1134-489B-98F7-5483F12C8F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764" cy="482028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49" y="9119173"/>
            <a:ext cx="3170763" cy="482028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r">
              <a:defRPr sz="1300"/>
            </a:lvl1pPr>
          </a:lstStyle>
          <a:p>
            <a:fld id="{2CCEF611-AC3C-45D3-8D6E-9A4BB5D5A9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737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7463" tIns="48732" rIns="97463" bIns="487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7463" tIns="48732" rIns="97463" bIns="48732" rtlCol="0"/>
          <a:lstStyle>
            <a:lvl1pPr algn="r">
              <a:defRPr sz="1300"/>
            </a:lvl1pPr>
          </a:lstStyle>
          <a:p>
            <a:fld id="{23158A0B-633D-44C6-9596-F724DFEBA4F2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20725"/>
            <a:ext cx="5759450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463" tIns="48732" rIns="97463" bIns="487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7463" tIns="48732" rIns="97463" bIns="487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7463" tIns="48732" rIns="97463" bIns="487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7463" tIns="48732" rIns="97463" bIns="48732" rtlCol="0" anchor="b"/>
          <a:lstStyle>
            <a:lvl1pPr algn="r">
              <a:defRPr sz="1300"/>
            </a:lvl1pPr>
          </a:lstStyle>
          <a:p>
            <a:fld id="{4003C762-705B-4BD3-B91B-6D7E271728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3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25" y="708025"/>
            <a:ext cx="5665788" cy="3541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E40E-D70B-4B78-A92B-FB0DF4F879A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64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62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03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42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72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72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545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8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026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284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490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349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339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3339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019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274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742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091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9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9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8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43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24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63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29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73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907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6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91B2-E780-4C3F-A9C0-0E4B16AFF62D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6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6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86A6-844C-4C0F-936E-FFCDADE4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79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8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2A60-4383-4DE3-9951-28F21BF2CD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8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8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7E8FE-DA9A-45CE-A61F-9933C259C2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26" y="2"/>
            <a:ext cx="9144000" cy="11906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946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mbryhills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926" y="1602053"/>
            <a:ext cx="7828474" cy="178884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</a:rPr>
              <a:t>Study of Daniel</a:t>
            </a:r>
            <a:br>
              <a:rPr lang="en-US" sz="5400" b="1" dirty="0" smtClean="0">
                <a:solidFill>
                  <a:srgbClr val="0000CC"/>
                </a:solidFill>
              </a:rPr>
            </a:br>
            <a:r>
              <a:rPr lang="en-US" sz="4000" dirty="0" smtClean="0">
                <a:solidFill>
                  <a:srgbClr val="0000CC"/>
                </a:solidFill>
              </a:rPr>
              <a:t>(Lesson 5)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35400"/>
            <a:ext cx="6400800" cy="1460500"/>
          </a:xfrm>
        </p:spPr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26" y="2"/>
            <a:ext cx="9144000" cy="1190625"/>
          </a:xfrm>
          <a:prstGeom prst="rect">
            <a:avLst/>
          </a:prstGeom>
        </p:spPr>
      </p:pic>
      <p:sp>
        <p:nvSpPr>
          <p:cNvPr id="6" name="Bevel 5">
            <a:hlinkClick r:id="rId3"/>
          </p:cNvPr>
          <p:cNvSpPr/>
          <p:nvPr/>
        </p:nvSpPr>
        <p:spPr>
          <a:xfrm>
            <a:off x="7543800" y="4838700"/>
            <a:ext cx="1371600" cy="68580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Online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/>
              <a:t>Materials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952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Nebuchadnezzar’s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33500"/>
            <a:ext cx="8991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Brought vessels from Jehovah’s house to house of his god (1:2)</a:t>
            </a:r>
          </a:p>
          <a:p>
            <a:r>
              <a:rPr lang="en-US" dirty="0" smtClean="0"/>
              <a:t>Impressed with behavior and abilities of young Jewish men (1:19)</a:t>
            </a:r>
          </a:p>
          <a:p>
            <a:r>
              <a:rPr lang="en-US" dirty="0" smtClean="0"/>
              <a:t>Confesses that Daniel’s God is the “God of gods, Lord of Kings, and revealer of secrets”.  (2:47)</a:t>
            </a:r>
          </a:p>
          <a:p>
            <a:pPr lvl="1"/>
            <a:r>
              <a:rPr lang="en-US" dirty="0" smtClean="0"/>
              <a:t>Promoted Daniel and his friends (2:49)</a:t>
            </a:r>
          </a:p>
          <a:p>
            <a:r>
              <a:rPr lang="en-US" dirty="0" smtClean="0"/>
              <a:t>Set up a gold image for all to worship, and devised the method of worship (3:1; 4-5).</a:t>
            </a:r>
          </a:p>
          <a:p>
            <a:r>
              <a:rPr lang="en-US" dirty="0" smtClean="0"/>
              <a:t>Called the Hebrew men “servants of the Most High God” (3:26)</a:t>
            </a:r>
          </a:p>
          <a:p>
            <a:r>
              <a:rPr lang="en-US" dirty="0" smtClean="0"/>
              <a:t>Decreed that no one should speak against the God of the Hebrews:  “No other God who can deliver like this.”  (3:29).</a:t>
            </a:r>
          </a:p>
          <a:p>
            <a:pPr lvl="1"/>
            <a:r>
              <a:rPr lang="en-US" dirty="0" smtClean="0"/>
              <a:t>Promoted the three friends (3:30)</a:t>
            </a:r>
          </a:p>
        </p:txBody>
      </p:sp>
    </p:spTree>
    <p:extLst>
      <p:ext uri="{BB962C8B-B14F-4D97-AF65-F5344CB8AC3E}">
        <p14:creationId xmlns:p14="http://schemas.microsoft.com/office/powerpoint/2010/main" xmlns="" val="2526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Nebuchadnezzar’s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534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Chapter 4</a:t>
            </a:r>
            <a:r>
              <a:rPr lang="en-US" dirty="0"/>
              <a:t> </a:t>
            </a:r>
            <a:r>
              <a:rPr lang="en-US" dirty="0" smtClean="0"/>
              <a:t>[“…to all people…”]</a:t>
            </a:r>
          </a:p>
          <a:p>
            <a:pPr lvl="1"/>
            <a:r>
              <a:rPr lang="en-US" dirty="0"/>
              <a:t>‘Spirit of the Holy God </a:t>
            </a:r>
            <a:r>
              <a:rPr lang="en-US" dirty="0" smtClean="0"/>
              <a:t>[       ] is </a:t>
            </a:r>
            <a:r>
              <a:rPr lang="en-US" dirty="0"/>
              <a:t>in you’ (</a:t>
            </a:r>
            <a:r>
              <a:rPr lang="en-US" dirty="0" smtClean="0"/>
              <a:t>9, 18)</a:t>
            </a:r>
            <a:endParaRPr lang="en-US" dirty="0"/>
          </a:p>
          <a:p>
            <a:pPr lvl="1"/>
            <a:r>
              <a:rPr lang="en-US" dirty="0" smtClean="0"/>
              <a:t>‘Signs &amp; wonders of the Most High God [       ]…’ (2)</a:t>
            </a:r>
          </a:p>
          <a:p>
            <a:pPr lvl="1"/>
            <a:r>
              <a:rPr lang="en-US" dirty="0" smtClean="0"/>
              <a:t>‘His Kingdom is everlasting … all generations’ (3, 34)</a:t>
            </a:r>
          </a:p>
          <a:p>
            <a:pPr lvl="1"/>
            <a:r>
              <a:rPr lang="en-US" dirty="0" smtClean="0"/>
              <a:t>‘Inhabitants of the earth as nothing’ (35)</a:t>
            </a:r>
          </a:p>
          <a:p>
            <a:pPr lvl="1"/>
            <a:r>
              <a:rPr lang="en-US" dirty="0" smtClean="0"/>
              <a:t>‘Does His will in army of heaven’ (35)</a:t>
            </a:r>
          </a:p>
          <a:p>
            <a:pPr lvl="1"/>
            <a:r>
              <a:rPr lang="en-US" dirty="0" smtClean="0"/>
              <a:t>‘No one can restrain or question’ (35)</a:t>
            </a:r>
          </a:p>
          <a:p>
            <a:pPr lvl="1"/>
            <a:r>
              <a:rPr lang="en-US" dirty="0" smtClean="0"/>
              <a:t>‘I praise &amp; extol the King of Heaven’ (37)</a:t>
            </a:r>
          </a:p>
          <a:p>
            <a:pPr lvl="1"/>
            <a:r>
              <a:rPr lang="en-US" dirty="0" smtClean="0"/>
              <a:t>‘His works are Truth’ (37)</a:t>
            </a:r>
          </a:p>
          <a:p>
            <a:pPr lvl="1"/>
            <a:r>
              <a:rPr lang="en-US" dirty="0" smtClean="0"/>
              <a:t>‘His ways Justice’ (37)</a:t>
            </a:r>
          </a:p>
          <a:p>
            <a:pPr lvl="1"/>
            <a:r>
              <a:rPr lang="en-US" dirty="0" smtClean="0"/>
              <a:t>‘He can abase the proud’ (37)</a:t>
            </a:r>
          </a:p>
        </p:txBody>
      </p:sp>
      <p:sp>
        <p:nvSpPr>
          <p:cNvPr id="4" name="Rectangle 3"/>
          <p:cNvSpPr/>
          <p:nvPr/>
        </p:nvSpPr>
        <p:spPr>
          <a:xfrm>
            <a:off x="6629400" y="2112397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/>
              <a:t>אֱלָהּ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381197" y="1714500"/>
            <a:ext cx="686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/>
              <a:t>אֱלָהּ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529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17: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" y="1485900"/>
            <a:ext cx="8534400" cy="3771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And He has made from one </a:t>
            </a:r>
            <a:r>
              <a:rPr lang="en-US" dirty="0" smtClean="0"/>
              <a:t>blood</a:t>
            </a:r>
            <a:r>
              <a:rPr lang="en-US" baseline="30000" dirty="0"/>
              <a:t> </a:t>
            </a:r>
            <a:r>
              <a:rPr lang="en-US" dirty="0" smtClean="0"/>
              <a:t>every </a:t>
            </a:r>
            <a:r>
              <a:rPr lang="en-US" dirty="0"/>
              <a:t>nation of men to dwell on all the face of the earth, and has determined their </a:t>
            </a:r>
            <a:r>
              <a:rPr lang="en-US" dirty="0" smtClean="0"/>
              <a:t>pre-appointed </a:t>
            </a:r>
            <a:r>
              <a:rPr lang="en-US" dirty="0"/>
              <a:t>times and the boundaries of their </a:t>
            </a:r>
            <a:r>
              <a:rPr lang="en-US" dirty="0" smtClean="0"/>
              <a:t>dwellings.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9845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Pre-class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2</a:t>
            </a:r>
          </a:p>
          <a:p>
            <a:r>
              <a:rPr lang="en-US" dirty="0" smtClean="0"/>
              <a:t>Psalm 110:1-2; 6-7</a:t>
            </a:r>
          </a:p>
        </p:txBody>
      </p:sp>
    </p:spTree>
    <p:extLst>
      <p:ext uri="{BB962C8B-B14F-4D97-AF65-F5344CB8AC3E}">
        <p14:creationId xmlns:p14="http://schemas.microsoft.com/office/powerpoint/2010/main" xmlns="" val="159824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29400" y="342900"/>
            <a:ext cx="2514600" cy="9906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Review Quiz for Lesson 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90500"/>
            <a:ext cx="8763000" cy="5372100"/>
          </a:xfrm>
        </p:spPr>
        <p:txBody>
          <a:bodyPr>
            <a:noAutofit/>
          </a:bodyPr>
          <a:lstStyle/>
          <a:p>
            <a:pPr marL="403225" indent="-403225">
              <a:spcBef>
                <a:spcPts val="0"/>
              </a:spcBef>
              <a:buAutoNum type="arabicPeriod"/>
            </a:pPr>
            <a:r>
              <a:rPr lang="en-US" sz="1400" dirty="0" smtClean="0"/>
              <a:t>Key Dates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 </a:t>
            </a:r>
            <a:r>
              <a:rPr lang="en-US" sz="1400" dirty="0"/>
              <a:t>1st Captives (incl. Daniel) taken to </a:t>
            </a:r>
            <a:r>
              <a:rPr lang="en-US" sz="1400" dirty="0" smtClean="0"/>
              <a:t>Babylon</a:t>
            </a:r>
            <a:endParaRPr lang="en-US" sz="1400" dirty="0"/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 </a:t>
            </a:r>
            <a:r>
              <a:rPr lang="en-US" sz="1400" dirty="0"/>
              <a:t>2nd Set of Captives taken to Babylon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 </a:t>
            </a:r>
            <a:r>
              <a:rPr lang="en-US" sz="1400" dirty="0"/>
              <a:t>Fall of </a:t>
            </a:r>
            <a:r>
              <a:rPr lang="en-US" sz="1400" dirty="0" smtClean="0"/>
              <a:t>Jerusalem</a:t>
            </a:r>
            <a:endParaRPr lang="en-US" sz="1400" dirty="0"/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 </a:t>
            </a:r>
            <a:r>
              <a:rPr lang="en-US" sz="1400" dirty="0"/>
              <a:t>Fall of Babylon</a:t>
            </a:r>
          </a:p>
          <a:p>
            <a:pPr marL="403225" lvl="1" indent="-403225">
              <a:spcBef>
                <a:spcPts val="0"/>
              </a:spcBef>
              <a:buNone/>
            </a:pPr>
            <a:r>
              <a:rPr lang="en-US" sz="1400" dirty="0" smtClean="0"/>
              <a:t>2.	List these chapters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 Two chapters that have vision or dream about 4 kingdoms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 Two chapters about Kings being humbled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 Two chapters about God’s faithful people being delivered</a:t>
            </a:r>
          </a:p>
          <a:p>
            <a:pPr marL="403225" lvl="1" indent="-403225">
              <a:spcBef>
                <a:spcPts val="0"/>
              </a:spcBef>
              <a:buAutoNum type="arabicPeriod" startAt="3"/>
            </a:pPr>
            <a:r>
              <a:rPr lang="en-US" sz="1400" dirty="0" smtClean="0"/>
              <a:t>The four metals of the Statue in Nebuchadnezzar’s dream, and the four kingdoms represented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/>
              <a:t>_________________ </a:t>
            </a:r>
            <a:r>
              <a:rPr lang="en-US" sz="1400" dirty="0" smtClean="0"/>
              <a:t>	______________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/>
              <a:t>_________________ 	</a:t>
            </a:r>
            <a:r>
              <a:rPr lang="en-US" sz="1400" dirty="0" smtClean="0"/>
              <a:t>______________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_________________ </a:t>
            </a:r>
            <a:r>
              <a:rPr lang="en-US" sz="1400" dirty="0"/>
              <a:t>	</a:t>
            </a:r>
            <a:r>
              <a:rPr lang="en-US" sz="1400" dirty="0" smtClean="0"/>
              <a:t>______________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/>
              <a:t>_________________ 	</a:t>
            </a:r>
            <a:r>
              <a:rPr lang="en-US" sz="1400" dirty="0" smtClean="0"/>
              <a:t>______________</a:t>
            </a:r>
          </a:p>
          <a:p>
            <a:pPr marL="403225" lvl="1" indent="-403225">
              <a:spcBef>
                <a:spcPts val="0"/>
              </a:spcBef>
              <a:buFont typeface="Arial" panose="020B0604020202020204" pitchFamily="34" charset="0"/>
              <a:buAutoNum type="arabicPeriod" startAt="3"/>
            </a:pPr>
            <a:r>
              <a:rPr lang="en-US" sz="1400" dirty="0" smtClean="0"/>
              <a:t>Theme </a:t>
            </a:r>
            <a:r>
              <a:rPr lang="en-US" sz="1400" dirty="0"/>
              <a:t>of the </a:t>
            </a:r>
            <a:r>
              <a:rPr lang="en-US" sz="1400" dirty="0" smtClean="0"/>
              <a:t>Book:  ______________________________________________________ </a:t>
            </a:r>
          </a:p>
          <a:p>
            <a:pPr marL="403225" lvl="1" indent="-403225">
              <a:spcBef>
                <a:spcPts val="0"/>
              </a:spcBef>
              <a:buFont typeface="Arial" panose="020B0604020202020204" pitchFamily="34" charset="0"/>
              <a:buAutoNum type="arabicPeriod" startAt="3"/>
            </a:pPr>
            <a:r>
              <a:rPr lang="en-US" sz="1400" dirty="0" smtClean="0"/>
              <a:t>Primary image in Nebuchadnezzar’s dream in chapter 4  :  __________________</a:t>
            </a:r>
          </a:p>
          <a:p>
            <a:pPr marL="403225" lvl="1" indent="-403225">
              <a:spcBef>
                <a:spcPts val="0"/>
              </a:spcBef>
              <a:buFont typeface="Arial" panose="020B0604020202020204" pitchFamily="34" charset="0"/>
              <a:buAutoNum type="arabicPeriod" startAt="3"/>
            </a:pPr>
            <a:r>
              <a:rPr lang="en-US" sz="1400" dirty="0" smtClean="0"/>
              <a:t>Three miracles in Daniel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_____________________  (chapter ______)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_____________________  (chapter ______)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_____________________  (chapter ______)</a:t>
            </a:r>
          </a:p>
          <a:p>
            <a:pPr marL="403225" lvl="1" indent="-403225">
              <a:spcBef>
                <a:spcPts val="0"/>
              </a:spcBef>
              <a:buFont typeface="Arial" panose="020B0604020202020204" pitchFamily="34" charset="0"/>
              <a:buAutoNum type="arabicPeriod" startAt="3"/>
            </a:pPr>
            <a:r>
              <a:rPr lang="en-US" sz="1400" dirty="0" smtClean="0"/>
              <a:t>Hebrew Names of the four friends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 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</a:t>
            </a:r>
          </a:p>
          <a:p>
            <a:pPr marL="400050" lvl="2" indent="0">
              <a:spcBef>
                <a:spcPts val="0"/>
              </a:spcBef>
              <a:buNone/>
            </a:pPr>
            <a:r>
              <a:rPr lang="en-US" sz="1400" dirty="0" smtClean="0"/>
              <a:t>______________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45249" y="4161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605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49" y="6477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597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824" y="8382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586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823" y="104620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539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247" y="1485900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2 and 7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552" y="1711523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4 and 5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733" y="1907977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3 and 6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5502" y="2324100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Gold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7415" y="2549320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Silver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3787" y="2778323"/>
            <a:ext cx="899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Bronze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9750" y="29718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Iron &amp; Clay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9282" y="3169508"/>
            <a:ext cx="4865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God rules in the kingdoms of men. (Dan 4:17)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3381780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Giant Tree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4563" y="3845123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Fiery  furnace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3835743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3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5146" y="4041577"/>
            <a:ext cx="1810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Writing on Wall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0" y="4041577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5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3685" y="4255358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Lion’s Den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3097" y="425123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6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4584" y="4674749"/>
            <a:ext cx="886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Daniel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7515" y="4891507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rgbClr val="0000CC"/>
                </a:solidFill>
                <a:latin typeface="Lucida Handwriting" panose="03010101010101010101" pitchFamily="66" charset="0"/>
              </a:rPr>
              <a:t>Hannaniah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08" y="5094140"/>
            <a:ext cx="96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rgbClr val="0000CC"/>
                </a:solidFill>
                <a:latin typeface="Lucida Handwriting" panose="03010101010101010101" pitchFamily="66" charset="0"/>
              </a:rPr>
              <a:t>Mishael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2449" y="5320782"/>
            <a:ext cx="1031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rgbClr val="0000CC"/>
                </a:solidFill>
                <a:latin typeface="Lucida Handwriting" panose="03010101010101010101" pitchFamily="66" charset="0"/>
              </a:rPr>
              <a:t>Azariah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85980" y="2325733"/>
            <a:ext cx="1388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Babylonian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4229" y="2550953"/>
            <a:ext cx="1552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rgbClr val="0000CC"/>
                </a:solidFill>
                <a:latin typeface="Lucida Handwriting" panose="03010101010101010101" pitchFamily="66" charset="0"/>
              </a:rPr>
              <a:t>Medo</a:t>
            </a:r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 Persian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14707" y="2779956"/>
            <a:ext cx="739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Greek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0131" y="2973433"/>
            <a:ext cx="928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00CC"/>
                </a:solidFill>
                <a:latin typeface="Lucida Handwriting" panose="03010101010101010101" pitchFamily="66" charset="0"/>
              </a:rPr>
              <a:t>Roman</a:t>
            </a:r>
            <a:endParaRPr lang="en-US" sz="1400" i="1" dirty="0">
              <a:solidFill>
                <a:srgbClr val="0000CC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81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248" y="-1"/>
            <a:ext cx="9123067" cy="5715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8586" y="1239126"/>
            <a:ext cx="8501553" cy="315751"/>
            <a:chOff x="238539" y="1486923"/>
            <a:chExt cx="8501553" cy="378901"/>
          </a:xfrm>
        </p:grpSpPr>
        <p:grpSp>
          <p:nvGrpSpPr>
            <p:cNvPr id="13" name="Group 12"/>
            <p:cNvGrpSpPr/>
            <p:nvPr/>
          </p:nvGrpSpPr>
          <p:grpSpPr>
            <a:xfrm>
              <a:off x="238539" y="1547192"/>
              <a:ext cx="8501553" cy="246490"/>
              <a:chOff x="238539" y="1547192"/>
              <a:chExt cx="8501553" cy="24649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3490623" y="1547192"/>
                <a:ext cx="954156" cy="24649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941984" y="1547192"/>
                <a:ext cx="160350" cy="24649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712226" y="1547192"/>
                <a:ext cx="1771815" cy="24649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38539" y="1547192"/>
                <a:ext cx="1162215" cy="24649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535905" y="1547192"/>
                <a:ext cx="204187" cy="24649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00754" y="1547192"/>
                <a:ext cx="1541230" cy="24649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 flipH="1">
                <a:off x="3102333" y="1547192"/>
                <a:ext cx="388290" cy="24649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44778" y="1547192"/>
                <a:ext cx="2267447" cy="24649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484041" y="1547192"/>
                <a:ext cx="51864" cy="24649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38539" y="1491121"/>
              <a:ext cx="1162215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01333" y="1820104"/>
              <a:ext cx="1540651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941984" y="1491121"/>
              <a:ext cx="160349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0623" y="1491121"/>
              <a:ext cx="954155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02333" y="1820104"/>
              <a:ext cx="388290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01026" y="1489604"/>
              <a:ext cx="780637" cy="472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44778" y="1820104"/>
              <a:ext cx="417735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81664" y="1820105"/>
              <a:ext cx="495300" cy="4571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48425" y="1820104"/>
              <a:ext cx="263800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76964" y="1491121"/>
              <a:ext cx="276594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12226" y="1491121"/>
              <a:ext cx="1771815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35904" y="1486923"/>
              <a:ext cx="204187" cy="4991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487113" y="1820104"/>
              <a:ext cx="45720" cy="457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99869" y="845759"/>
            <a:ext cx="928459" cy="353943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2166-1859 BC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Patriarchs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31098" y="1554877"/>
            <a:ext cx="1281120" cy="30777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Slavery in Egypt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1859-1445 BC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93119" y="708346"/>
            <a:ext cx="992579" cy="523220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1445-1405 BC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Wilderness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Wanderings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51305" y="1563159"/>
            <a:ext cx="928459" cy="477054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Conquest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Canaan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1405-1300 BC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03475" y="845759"/>
            <a:ext cx="928459" cy="353943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1300-1050 BC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21497" y="1563159"/>
            <a:ext cx="864339" cy="477054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1050-931 BC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84907" y="697395"/>
            <a:ext cx="800219" cy="523220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931-722 BC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Divided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29212" y="1563159"/>
            <a:ext cx="800219" cy="477054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Judah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722-605 BC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56392" y="703072"/>
            <a:ext cx="946093" cy="523220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605-538 BC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Babylonian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Captivity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5586" y="1563159"/>
            <a:ext cx="904415" cy="477054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Exile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538-444 BC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88826" y="741101"/>
            <a:ext cx="1281120" cy="477054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444 BC - ~4 BC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Silent Years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(Intertestamental)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25955" y="1554853"/>
            <a:ext cx="889987" cy="477054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of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BC – 30 AD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152975" y="708346"/>
            <a:ext cx="970137" cy="523220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30-90 AD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Church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 Era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097" y="5463396"/>
            <a:ext cx="26532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Based on Graphics from Marc Hinds &amp; David Maxson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18637" y="1560769"/>
            <a:ext cx="864339" cy="477054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1050-931 BC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79628" y="2666869"/>
            <a:ext cx="914400" cy="958232"/>
            <a:chOff x="8229600" y="3473259"/>
            <a:chExt cx="914400" cy="1149878"/>
          </a:xfrm>
        </p:grpSpPr>
        <p:sp>
          <p:nvSpPr>
            <p:cNvPr id="83" name="TextBox 82"/>
            <p:cNvSpPr txBox="1"/>
            <p:nvPr/>
          </p:nvSpPr>
          <p:spPr>
            <a:xfrm>
              <a:off x="8229600" y="3473259"/>
              <a:ext cx="914400" cy="775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</a:rPr>
                <a:t>605 BC</a:t>
              </a:r>
            </a:p>
            <a:p>
              <a:r>
                <a:rPr lang="en-US" sz="1200" b="1" dirty="0">
                  <a:solidFill>
                    <a:prstClr val="black"/>
                  </a:solidFill>
                </a:rPr>
                <a:t>1</a:t>
              </a:r>
              <a:r>
                <a:rPr lang="en-US" sz="1200" b="1" baseline="30000" dirty="0">
                  <a:solidFill>
                    <a:prstClr val="black"/>
                  </a:solidFill>
                </a:rPr>
                <a:t>st</a:t>
              </a:r>
              <a:r>
                <a:rPr lang="en-US" sz="1200" b="1" dirty="0">
                  <a:solidFill>
                    <a:prstClr val="black"/>
                  </a:solidFill>
                </a:rPr>
                <a:t> Captives</a:t>
              </a:r>
            </a:p>
            <a:p>
              <a:r>
                <a:rPr lang="en-US" sz="1200" b="1" dirty="0">
                  <a:solidFill>
                    <a:prstClr val="black"/>
                  </a:solidFill>
                </a:rPr>
                <a:t>Daniel</a:t>
              </a:r>
            </a:p>
          </p:txBody>
        </p:sp>
        <p:cxnSp>
          <p:nvCxnSpPr>
            <p:cNvPr id="84" name="Straight Connector 83"/>
            <p:cNvCxnSpPr/>
            <p:nvPr/>
          </p:nvCxnSpPr>
          <p:spPr>
            <a:xfrm flipH="1" flipV="1">
              <a:off x="8686800" y="4226004"/>
              <a:ext cx="1" cy="3971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8305800" y="4191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1896582" y="2612633"/>
            <a:ext cx="942887" cy="1003412"/>
            <a:chOff x="1896582" y="2612633"/>
            <a:chExt cx="942887" cy="1003412"/>
          </a:xfrm>
        </p:grpSpPr>
        <p:sp>
          <p:nvSpPr>
            <p:cNvPr id="95" name="TextBox 94"/>
            <p:cNvSpPr txBox="1"/>
            <p:nvPr/>
          </p:nvSpPr>
          <p:spPr>
            <a:xfrm>
              <a:off x="1896582" y="2612633"/>
              <a:ext cx="9428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US" dirty="0"/>
                <a:t>586 BC</a:t>
              </a:r>
            </a:p>
            <a:p>
              <a:r>
                <a:rPr lang="en-US" dirty="0"/>
                <a:t>Fall of </a:t>
              </a:r>
            </a:p>
            <a:p>
              <a:r>
                <a:rPr lang="en-US" dirty="0"/>
                <a:t>Jerusalem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006761" y="3255931"/>
              <a:ext cx="762000" cy="360114"/>
              <a:chOff x="408228" y="3417387"/>
              <a:chExt cx="762000" cy="360114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flipH="1" flipV="1">
                <a:off x="789228" y="3446557"/>
                <a:ext cx="1" cy="33094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08228" y="3417387"/>
                <a:ext cx="762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Lightning Bolt 93"/>
            <p:cNvSpPr/>
            <p:nvPr/>
          </p:nvSpPr>
          <p:spPr>
            <a:xfrm>
              <a:off x="2179617" y="3285101"/>
              <a:ext cx="335789" cy="323491"/>
            </a:xfrm>
            <a:prstGeom prst="lightningBol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29858" y="2095973"/>
            <a:ext cx="982577" cy="1505671"/>
            <a:chOff x="829858" y="2095973"/>
            <a:chExt cx="982577" cy="1505671"/>
          </a:xfrm>
        </p:grpSpPr>
        <p:sp>
          <p:nvSpPr>
            <p:cNvPr id="98" name="TextBox 97"/>
            <p:cNvSpPr txBox="1"/>
            <p:nvPr/>
          </p:nvSpPr>
          <p:spPr>
            <a:xfrm>
              <a:off x="829858" y="2095973"/>
              <a:ext cx="9825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597 BC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</a:rPr>
                <a:t>2</a:t>
              </a:r>
              <a:r>
                <a:rPr lang="en-US" sz="1200" b="1" baseline="30000" dirty="0">
                  <a:solidFill>
                    <a:prstClr val="black"/>
                  </a:solidFill>
                </a:rPr>
                <a:t>nd</a:t>
              </a:r>
              <a:r>
                <a:rPr lang="en-US" sz="1200" b="1" dirty="0">
                  <a:solidFill>
                    <a:prstClr val="black"/>
                  </a:solidFill>
                </a:rPr>
                <a:t> Captives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</a:rPr>
                <a:t>Ezekiel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902097" y="2790520"/>
              <a:ext cx="762000" cy="811124"/>
              <a:chOff x="408228" y="3440021"/>
              <a:chExt cx="762000" cy="337480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H="1" flipV="1">
                <a:off x="789228" y="3446557"/>
                <a:ext cx="1" cy="33094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408228" y="3440021"/>
                <a:ext cx="762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/>
          <p:cNvGrpSpPr/>
          <p:nvPr/>
        </p:nvGrpSpPr>
        <p:grpSpPr>
          <a:xfrm>
            <a:off x="615864" y="3625101"/>
            <a:ext cx="3931920" cy="467216"/>
            <a:chOff x="615864" y="3625101"/>
            <a:chExt cx="3931920" cy="467216"/>
          </a:xfrm>
        </p:grpSpPr>
        <p:sp>
          <p:nvSpPr>
            <p:cNvPr id="90" name="TextBox 89"/>
            <p:cNvSpPr txBox="1"/>
            <p:nvPr/>
          </p:nvSpPr>
          <p:spPr>
            <a:xfrm>
              <a:off x="2731512" y="3663991"/>
              <a:ext cx="13083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Nebuchadnezzar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89408" y="3830707"/>
              <a:ext cx="9380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605-562 BC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615864" y="3625101"/>
              <a:ext cx="393192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ounded Rectangle 121"/>
            <p:cNvSpPr/>
            <p:nvPr/>
          </p:nvSpPr>
          <p:spPr>
            <a:xfrm>
              <a:off x="2713380" y="3681928"/>
              <a:ext cx="1344633" cy="39241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911182" y="2990034"/>
            <a:ext cx="2785234" cy="1154043"/>
            <a:chOff x="3911182" y="2990034"/>
            <a:chExt cx="2785234" cy="1154043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4559366" y="3477815"/>
              <a:ext cx="1828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329446" y="3478748"/>
              <a:ext cx="1828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4127108" y="3477815"/>
              <a:ext cx="1828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3911182" y="3214317"/>
              <a:ext cx="11480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Evil-</a:t>
              </a:r>
              <a:r>
                <a:rPr lang="en-US" sz="11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Merodach</a:t>
              </a:r>
              <a:endPara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975787" y="3039914"/>
              <a:ext cx="9380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562-560 BC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780819" y="3457874"/>
              <a:ext cx="365760" cy="381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467965" y="3638362"/>
              <a:ext cx="9525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Neriglassar</a:t>
              </a:r>
              <a:endPara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428673" y="3882467"/>
              <a:ext cx="9380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560-556 BC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V="1">
              <a:off x="4941499" y="3476506"/>
              <a:ext cx="0" cy="2054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141936" y="3475927"/>
              <a:ext cx="15544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5444048" y="3178410"/>
              <a:ext cx="9156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Nabonidus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432826" y="2990034"/>
              <a:ext cx="9380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556-539 BC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407630" y="3638798"/>
              <a:ext cx="12801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5658325" y="369011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Belshazzar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58325" y="3865215"/>
              <a:ext cx="9380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553-539 BC</a:t>
              </a: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685126" y="3721016"/>
              <a:ext cx="940485" cy="39241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279975" y="2569491"/>
            <a:ext cx="2069503" cy="1653760"/>
            <a:chOff x="6279975" y="2569491"/>
            <a:chExt cx="2069503" cy="1653760"/>
          </a:xfrm>
        </p:grpSpPr>
        <p:sp>
          <p:nvSpPr>
            <p:cNvPr id="118" name="TextBox 117"/>
            <p:cNvSpPr txBox="1"/>
            <p:nvPr/>
          </p:nvSpPr>
          <p:spPr>
            <a:xfrm>
              <a:off x="6279975" y="2633911"/>
              <a:ext cx="7922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539BC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Fall of </a:t>
              </a:r>
            </a:p>
            <a:p>
              <a:pPr algn="ctr"/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Babylon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989066" y="3623087"/>
              <a:ext cx="136041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Cyrus the Great</a:t>
              </a:r>
            </a:p>
            <a:p>
              <a:endPara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Darius the Mede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1806" y="3802590"/>
              <a:ext cx="93807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539-530 BC</a:t>
              </a: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6759355" y="3539309"/>
              <a:ext cx="82296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ounded Rectangle 123"/>
            <p:cNvSpPr/>
            <p:nvPr/>
          </p:nvSpPr>
          <p:spPr>
            <a:xfrm>
              <a:off x="6963959" y="3574307"/>
              <a:ext cx="1344633" cy="62403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115484" y="2569491"/>
              <a:ext cx="914400" cy="958232"/>
              <a:chOff x="8229600" y="3473259"/>
              <a:chExt cx="914400" cy="1149878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8229600" y="3473259"/>
                <a:ext cx="914400" cy="775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prstClr val="black"/>
                    </a:solidFill>
                  </a:rPr>
                  <a:t>538 BC</a:t>
                </a:r>
              </a:p>
              <a:p>
                <a:r>
                  <a:rPr lang="en-US" sz="1200" b="1" dirty="0">
                    <a:solidFill>
                      <a:prstClr val="black"/>
                    </a:solidFill>
                  </a:rPr>
                  <a:t>1</a:t>
                </a:r>
                <a:r>
                  <a:rPr lang="en-US" sz="1200" b="1" baseline="30000" dirty="0">
                    <a:solidFill>
                      <a:prstClr val="black"/>
                    </a:solidFill>
                  </a:rPr>
                  <a:t>st</a:t>
                </a:r>
                <a:r>
                  <a:rPr lang="en-US" sz="1200" b="1" dirty="0">
                    <a:solidFill>
                      <a:prstClr val="black"/>
                    </a:solidFill>
                  </a:rPr>
                  <a:t> Return from Exile</a:t>
                </a: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flipH="1" flipV="1">
                <a:off x="8686800" y="4226004"/>
                <a:ext cx="1" cy="39713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8305800" y="4191000"/>
                <a:ext cx="762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Lightning Bolt 116"/>
            <p:cNvSpPr/>
            <p:nvPr/>
          </p:nvSpPr>
          <p:spPr>
            <a:xfrm rot="1324401">
              <a:off x="6475346" y="3215429"/>
              <a:ext cx="360060" cy="626078"/>
            </a:xfrm>
            <a:prstGeom prst="lightningBolt">
              <a:avLst/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5624" y="3623087"/>
            <a:ext cx="1122407" cy="1278713"/>
            <a:chOff x="75624" y="3636811"/>
            <a:chExt cx="1122407" cy="1085233"/>
          </a:xfrm>
        </p:grpSpPr>
        <p:sp>
          <p:nvSpPr>
            <p:cNvPr id="134" name="TextBox 133"/>
            <p:cNvSpPr txBox="1"/>
            <p:nvPr/>
          </p:nvSpPr>
          <p:spPr>
            <a:xfrm>
              <a:off x="75624" y="4277991"/>
              <a:ext cx="1122407" cy="444053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en-US" dirty="0"/>
                <a:t>Daniel 1</a:t>
              </a:r>
            </a:p>
            <a:p>
              <a:r>
                <a:rPr lang="en-US" dirty="0"/>
                <a:t>605-603 BC</a:t>
              </a:r>
            </a:p>
          </p:txBody>
        </p:sp>
        <p:sp>
          <p:nvSpPr>
            <p:cNvPr id="135" name="Line 9"/>
            <p:cNvSpPr>
              <a:spLocks noChangeShapeType="1"/>
            </p:cNvSpPr>
            <p:nvPr/>
          </p:nvSpPr>
          <p:spPr bwMode="auto">
            <a:xfrm flipH="1">
              <a:off x="639099" y="3636811"/>
              <a:ext cx="0" cy="644908"/>
            </a:xfrm>
            <a:prstGeom prst="line">
              <a:avLst/>
            </a:prstGeom>
            <a:noFill/>
            <a:ln>
              <a:solidFill>
                <a:schemeClr val="tx2"/>
              </a:solidFill>
            </a:ln>
            <a:extLst/>
          </p:spPr>
          <p:txBody>
            <a:bodyPr wrap="square" rtlCol="0">
              <a:spAutoFit/>
            </a:bodyPr>
            <a:lstStyle/>
            <a:p>
              <a:pPr algn="ctr"/>
              <a:endParaRPr lang="en-US" sz="14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864098" y="3623088"/>
            <a:ext cx="1541623" cy="1280045"/>
            <a:chOff x="864098" y="3623088"/>
            <a:chExt cx="1541623" cy="1280045"/>
          </a:xfrm>
        </p:grpSpPr>
        <p:sp>
          <p:nvSpPr>
            <p:cNvPr id="137" name="TextBox 136"/>
            <p:cNvSpPr txBox="1"/>
            <p:nvPr/>
          </p:nvSpPr>
          <p:spPr>
            <a:xfrm>
              <a:off x="1283314" y="4379913"/>
              <a:ext cx="1122407" cy="52322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Daniel 2</a:t>
              </a:r>
            </a:p>
            <a:p>
              <a:pPr algn="ctr"/>
              <a:r>
                <a:rPr lang="en-US" sz="1400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603 BC</a:t>
              </a:r>
            </a:p>
          </p:txBody>
        </p:sp>
        <p:sp>
          <p:nvSpPr>
            <p:cNvPr id="138" name="Line 9"/>
            <p:cNvSpPr>
              <a:spLocks noChangeShapeType="1"/>
            </p:cNvSpPr>
            <p:nvPr/>
          </p:nvSpPr>
          <p:spPr bwMode="auto">
            <a:xfrm>
              <a:off x="864098" y="3623088"/>
              <a:ext cx="948337" cy="7568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b="1">
                <a:solidFill>
                  <a:prstClr val="black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006761" y="3623088"/>
            <a:ext cx="1727017" cy="1264496"/>
            <a:chOff x="2006761" y="3623088"/>
            <a:chExt cx="1727017" cy="1264496"/>
          </a:xfrm>
        </p:grpSpPr>
        <p:sp>
          <p:nvSpPr>
            <p:cNvPr id="139" name="TextBox 138"/>
            <p:cNvSpPr txBox="1"/>
            <p:nvPr/>
          </p:nvSpPr>
          <p:spPr>
            <a:xfrm>
              <a:off x="2515406" y="4364364"/>
              <a:ext cx="1218372" cy="52322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en-US" dirty="0"/>
                <a:t>Daniel 3</a:t>
              </a:r>
            </a:p>
            <a:p>
              <a:r>
                <a:rPr lang="en-US" dirty="0"/>
                <a:t>603-587? BC</a:t>
              </a:r>
            </a:p>
          </p:txBody>
        </p:sp>
        <p:sp>
          <p:nvSpPr>
            <p:cNvPr id="140" name="Line 9"/>
            <p:cNvSpPr>
              <a:spLocks noChangeShapeType="1"/>
            </p:cNvSpPr>
            <p:nvPr/>
          </p:nvSpPr>
          <p:spPr bwMode="auto">
            <a:xfrm>
              <a:off x="2006761" y="3623088"/>
              <a:ext cx="1034039" cy="74446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b="1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938598" y="3638798"/>
            <a:ext cx="1218372" cy="1267395"/>
            <a:chOff x="3938598" y="3638798"/>
            <a:chExt cx="1218372" cy="1267395"/>
          </a:xfrm>
        </p:grpSpPr>
        <p:sp>
          <p:nvSpPr>
            <p:cNvPr id="141" name="TextBox 140"/>
            <p:cNvSpPr txBox="1"/>
            <p:nvPr/>
          </p:nvSpPr>
          <p:spPr>
            <a:xfrm>
              <a:off x="3938598" y="4382973"/>
              <a:ext cx="1218372" cy="52322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en-US" dirty="0"/>
                <a:t>Daniel 4</a:t>
              </a:r>
            </a:p>
            <a:p>
              <a:r>
                <a:rPr lang="en-US" dirty="0"/>
                <a:t>? BC</a:t>
              </a:r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4309988" y="3638798"/>
              <a:ext cx="283572" cy="7441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b="1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448472" y="3608592"/>
            <a:ext cx="1316928" cy="1307087"/>
            <a:chOff x="6448472" y="3608592"/>
            <a:chExt cx="1316928" cy="1307087"/>
          </a:xfrm>
        </p:grpSpPr>
        <p:sp>
          <p:nvSpPr>
            <p:cNvPr id="143" name="TextBox 142"/>
            <p:cNvSpPr txBox="1"/>
            <p:nvPr/>
          </p:nvSpPr>
          <p:spPr>
            <a:xfrm>
              <a:off x="6448472" y="4392459"/>
              <a:ext cx="1316928" cy="52322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en-US" dirty="0"/>
                <a:t>Daniel 5-6</a:t>
              </a:r>
            </a:p>
            <a:p>
              <a:r>
                <a:rPr lang="en-US" dirty="0"/>
                <a:t>539 BC</a:t>
              </a:r>
            </a:p>
          </p:txBody>
        </p:sp>
        <p:sp>
          <p:nvSpPr>
            <p:cNvPr id="144" name="Line 9"/>
            <p:cNvSpPr>
              <a:spLocks noChangeShapeType="1"/>
            </p:cNvSpPr>
            <p:nvPr/>
          </p:nvSpPr>
          <p:spPr bwMode="auto">
            <a:xfrm>
              <a:off x="6712272" y="3608592"/>
              <a:ext cx="292509" cy="7699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b="1">
                <a:solidFill>
                  <a:prstClr val="black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196514" y="3655615"/>
            <a:ext cx="1247533" cy="1893808"/>
            <a:chOff x="4196514" y="3655615"/>
            <a:chExt cx="1247533" cy="1893808"/>
          </a:xfrm>
        </p:grpSpPr>
        <p:sp>
          <p:nvSpPr>
            <p:cNvPr id="145" name="TextBox 144"/>
            <p:cNvSpPr txBox="1"/>
            <p:nvPr/>
          </p:nvSpPr>
          <p:spPr>
            <a:xfrm>
              <a:off x="4196514" y="5026203"/>
              <a:ext cx="1122407" cy="52322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en-US" dirty="0"/>
                <a:t>Daniel 7</a:t>
              </a:r>
            </a:p>
            <a:p>
              <a:r>
                <a:rPr lang="en-US" dirty="0"/>
                <a:t>553 BC</a:t>
              </a:r>
            </a:p>
          </p:txBody>
        </p:sp>
        <p:sp>
          <p:nvSpPr>
            <p:cNvPr id="146" name="Line 9"/>
            <p:cNvSpPr>
              <a:spLocks noChangeShapeType="1"/>
            </p:cNvSpPr>
            <p:nvPr/>
          </p:nvSpPr>
          <p:spPr bwMode="auto">
            <a:xfrm flipH="1">
              <a:off x="5285016" y="3655615"/>
              <a:ext cx="159031" cy="13705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b="1">
                <a:solidFill>
                  <a:prstClr val="black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341301" y="3638797"/>
            <a:ext cx="1122407" cy="1910626"/>
            <a:chOff x="5341301" y="3638797"/>
            <a:chExt cx="1122407" cy="1910626"/>
          </a:xfrm>
        </p:grpSpPr>
        <p:sp>
          <p:nvSpPr>
            <p:cNvPr id="147" name="TextBox 146"/>
            <p:cNvSpPr txBox="1"/>
            <p:nvPr/>
          </p:nvSpPr>
          <p:spPr>
            <a:xfrm>
              <a:off x="5341301" y="5026203"/>
              <a:ext cx="1122407" cy="52322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Daniel 8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551 BC</a:t>
              </a:r>
            </a:p>
          </p:txBody>
        </p:sp>
        <p:sp>
          <p:nvSpPr>
            <p:cNvPr id="148" name="Line 9"/>
            <p:cNvSpPr>
              <a:spLocks noChangeShapeType="1"/>
            </p:cNvSpPr>
            <p:nvPr/>
          </p:nvSpPr>
          <p:spPr bwMode="auto">
            <a:xfrm>
              <a:off x="5594160" y="3638797"/>
              <a:ext cx="90966" cy="137873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b="1">
                <a:solidFill>
                  <a:prstClr val="black"/>
                </a:solidFill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6482309" y="5025885"/>
            <a:ext cx="1072800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 9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539 BC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572684" y="5025885"/>
            <a:ext cx="124325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 10-12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536 BC</a:t>
            </a:r>
          </a:p>
        </p:txBody>
      </p:sp>
    </p:spTree>
    <p:extLst>
      <p:ext uri="{BB962C8B-B14F-4D97-AF65-F5344CB8AC3E}">
        <p14:creationId xmlns:p14="http://schemas.microsoft.com/office/powerpoint/2010/main" xmlns="" val="22411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18845E-7 L -0.13646 0.29642 L -0.39462 0.4571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228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39" grpId="2"/>
      <p:bldP spid="149" grpId="0" animBg="1"/>
      <p:bldP spid="1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525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Cycle of Visions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03314" y="1409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558" y="1343680"/>
            <a:ext cx="367409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409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40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29819" y="1409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63219" y="140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92358" y="1343680"/>
            <a:ext cx="36740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US" dirty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6160" y="140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52392" y="1333500"/>
            <a:ext cx="36740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US" dirty="0"/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39296" y="140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62640" y="14097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86515" y="140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2036" y="1950303"/>
            <a:ext cx="1044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/>
              <a:t>Mighty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/>
              <a:t>Metallic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/>
              <a:t>Man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38123" y="1967925"/>
            <a:ext cx="875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/>
              <a:t>Four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/>
              <a:t>Beasts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94766" y="1967925"/>
            <a:ext cx="1029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/>
              <a:t>Seventy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/>
              <a:t>Weeks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99629" y="3332776"/>
            <a:ext cx="63671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Ram</a:t>
            </a:r>
            <a:r>
              <a:rPr lang="en-US" sz="1600" b="1" baseline="30000" dirty="0" smtClean="0"/>
              <a:t>3</a:t>
            </a:r>
            <a:endParaRPr lang="en-US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533400" y="2781300"/>
            <a:ext cx="783124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1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Gold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" y="3238500"/>
            <a:ext cx="783124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2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Silver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4393" y="3695700"/>
            <a:ext cx="783124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3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Bronze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4152899"/>
            <a:ext cx="783124" cy="5406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4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Iron/clay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Explosion 1 22"/>
          <p:cNvSpPr/>
          <p:nvPr/>
        </p:nvSpPr>
        <p:spPr>
          <a:xfrm>
            <a:off x="76200" y="4342200"/>
            <a:ext cx="1706366" cy="1182300"/>
          </a:xfrm>
          <a:prstGeom prst="irregularSeal1">
            <a:avLst/>
          </a:prstGeom>
          <a:solidFill>
            <a:srgbClr val="0000C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/>
              <a:t>Stone</a:t>
            </a:r>
            <a:r>
              <a:rPr lang="en-US" b="1" baseline="30000" dirty="0" smtClean="0"/>
              <a:t>34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3488038" y="2780100"/>
            <a:ext cx="80835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1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Lion</a:t>
            </a:r>
            <a:r>
              <a:rPr lang="en-US" sz="1600" b="1" baseline="30000" dirty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88038" y="3237300"/>
            <a:ext cx="80835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2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Bear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5</a:t>
            </a:r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89031" y="3694500"/>
            <a:ext cx="80835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Leopard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88038" y="4151699"/>
            <a:ext cx="808350" cy="5406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4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(ugly)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7</a:t>
            </a:r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3039030" y="4347481"/>
            <a:ext cx="1706366" cy="1182300"/>
          </a:xfrm>
          <a:prstGeom prst="irregularSeal1">
            <a:avLst/>
          </a:prstGeom>
          <a:solidFill>
            <a:srgbClr val="0000C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>
              <a:lnSpc>
                <a:spcPct val="80000"/>
              </a:lnSpc>
            </a:pPr>
            <a:r>
              <a:rPr lang="en-US" b="1" dirty="0" smtClean="0"/>
              <a:t>Son of Man</a:t>
            </a:r>
            <a:r>
              <a:rPr lang="en-US" b="1" baseline="30000" dirty="0" smtClean="0"/>
              <a:t>13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3253990"/>
            <a:ext cx="723660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/>
              <a:t>(Intro)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912414" y="3628192"/>
            <a:ext cx="1351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Kings of N&amp;S</a:t>
            </a:r>
            <a:r>
              <a:rPr lang="en-US" sz="1600" b="1" baseline="30000" dirty="0" smtClean="0"/>
              <a:t>6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964401" y="3839171"/>
            <a:ext cx="1275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Vile Person</a:t>
            </a:r>
            <a:r>
              <a:rPr lang="en-US" sz="1600" b="1" baseline="30000" dirty="0" smtClean="0"/>
              <a:t>21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153400" y="4782010"/>
            <a:ext cx="998292" cy="885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2000" b="1"/>
            </a:lvl1pPr>
          </a:lstStyle>
          <a:p>
            <a:r>
              <a:rPr lang="en-US" sz="1600" dirty="0"/>
              <a:t>time of</a:t>
            </a:r>
          </a:p>
          <a:p>
            <a:r>
              <a:rPr lang="en-US" sz="1600" dirty="0"/>
              <a:t>trouble</a:t>
            </a:r>
            <a:r>
              <a:rPr lang="en-US" sz="1600" baseline="30000" dirty="0"/>
              <a:t>1</a:t>
            </a:r>
            <a:r>
              <a:rPr lang="en-US" sz="1600" dirty="0"/>
              <a:t>, time of the end</a:t>
            </a:r>
            <a:r>
              <a:rPr lang="en-US" sz="1600" baseline="30000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94708" y="3357146"/>
            <a:ext cx="1354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3 more Kings</a:t>
            </a:r>
            <a:r>
              <a:rPr lang="en-US" sz="1600" b="1" baseline="30000" dirty="0" smtClean="0"/>
              <a:t>2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018155" y="4042946"/>
            <a:ext cx="1172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[evil] King</a:t>
            </a:r>
            <a:r>
              <a:rPr lang="en-US" sz="1600" b="1" baseline="30000" dirty="0" smtClean="0"/>
              <a:t>36</a:t>
            </a:r>
            <a:endParaRPr lang="en-US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275639" y="3890546"/>
            <a:ext cx="1113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Fierce King</a:t>
            </a:r>
            <a:r>
              <a:rPr lang="en-US" sz="1400" b="1" baseline="30000" dirty="0" smtClean="0"/>
              <a:t>23</a:t>
            </a:r>
            <a:endParaRPr lang="en-US" sz="1400" b="1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70145" y="3661946"/>
            <a:ext cx="960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He-Goat</a:t>
            </a:r>
            <a:r>
              <a:rPr lang="en-US" sz="1600" b="1" baseline="30000" dirty="0" smtClean="0"/>
              <a:t>8</a:t>
            </a:r>
            <a:endParaRPr lang="en-US" sz="1600" b="1" dirty="0"/>
          </a:p>
        </p:txBody>
      </p:sp>
      <p:sp>
        <p:nvSpPr>
          <p:cNvPr id="44" name="Rectangle 43"/>
          <p:cNvSpPr/>
          <p:nvPr/>
        </p:nvSpPr>
        <p:spPr>
          <a:xfrm>
            <a:off x="5398621" y="2775643"/>
            <a:ext cx="822317" cy="457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8621" y="3226839"/>
            <a:ext cx="822317" cy="1459461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50000">
                <a:schemeClr val="bg2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1 38"/>
          <p:cNvSpPr/>
          <p:nvPr/>
        </p:nvSpPr>
        <p:spPr>
          <a:xfrm>
            <a:off x="4936261" y="4341000"/>
            <a:ext cx="1706366" cy="1182300"/>
          </a:xfrm>
          <a:prstGeom prst="irregularSeal1">
            <a:avLst/>
          </a:prstGeom>
          <a:solidFill>
            <a:srgbClr val="0000CC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/>
              <a:t>Messiah</a:t>
            </a:r>
            <a:r>
              <a:rPr lang="en-US" b="1" baseline="30000" dirty="0" smtClean="0"/>
              <a:t>25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7159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  <p:bldP spid="31" grpId="0"/>
      <p:bldP spid="32" grpId="0"/>
      <p:bldP spid="33" grpId="0"/>
      <p:bldP spid="34" grpId="0"/>
      <p:bldP spid="40" grpId="0"/>
      <p:bldP spid="41" grpId="0"/>
      <p:bldP spid="42" grpId="0"/>
      <p:bldP spid="44" grpId="0" animBg="1"/>
      <p:bldP spid="45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3500"/>
            <a:ext cx="8686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Nebuchadnezzar’s Introduction (1-3)</a:t>
            </a:r>
          </a:p>
          <a:p>
            <a:r>
              <a:rPr lang="en-US" dirty="0" smtClean="0"/>
              <a:t>The magicians fail to interpret the dream (4-8)</a:t>
            </a:r>
          </a:p>
          <a:p>
            <a:r>
              <a:rPr lang="en-US" dirty="0" smtClean="0"/>
              <a:t>Nebuchadnezzar tells the dream to Daniel (9-18)</a:t>
            </a:r>
          </a:p>
          <a:p>
            <a:r>
              <a:rPr lang="en-US" dirty="0" smtClean="0"/>
              <a:t>Daniel repeats the dream &amp; interprets it (19-27)</a:t>
            </a:r>
          </a:p>
          <a:p>
            <a:r>
              <a:rPr lang="en-US" dirty="0" smtClean="0"/>
              <a:t>The dream is fulfilled one year later (28-33)</a:t>
            </a:r>
          </a:p>
          <a:p>
            <a:r>
              <a:rPr lang="en-US" dirty="0" smtClean="0"/>
              <a:t>Nebuchadnezzar repents &amp; is restored (34-37)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1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62100"/>
            <a:ext cx="8915400" cy="365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aseline="30000" dirty="0" smtClean="0"/>
              <a:t>10</a:t>
            </a:r>
            <a:r>
              <a:rPr lang="en-US" baseline="30000" dirty="0"/>
              <a:t> </a:t>
            </a:r>
            <a:r>
              <a:rPr lang="en-US" dirty="0" smtClean="0"/>
              <a:t>All </a:t>
            </a:r>
            <a:r>
              <a:rPr lang="en-US" dirty="0"/>
              <a:t>Your works shall praise You, O </a:t>
            </a:r>
            <a:r>
              <a:rPr lang="en-US" cap="small" dirty="0"/>
              <a:t>Lord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And Your saints shall bless You.</a:t>
            </a:r>
            <a:br>
              <a:rPr lang="en-US" dirty="0"/>
            </a:br>
            <a:r>
              <a:rPr lang="en-US" baseline="30000" dirty="0"/>
              <a:t>11 </a:t>
            </a:r>
            <a:r>
              <a:rPr lang="en-US" dirty="0"/>
              <a:t>They shall speak of the glory of Your kingdom,</a:t>
            </a:r>
            <a:br>
              <a:rPr lang="en-US" dirty="0"/>
            </a:br>
            <a:r>
              <a:rPr lang="en-US" dirty="0"/>
              <a:t>And talk of Your power,</a:t>
            </a:r>
            <a:br>
              <a:rPr lang="en-US" dirty="0"/>
            </a:br>
            <a:r>
              <a:rPr lang="en-US" baseline="30000" dirty="0"/>
              <a:t>12 </a:t>
            </a:r>
            <a:r>
              <a:rPr lang="en-US" dirty="0"/>
              <a:t>To make known to the sons of men His mighty acts,</a:t>
            </a:r>
            <a:br>
              <a:rPr lang="en-US" dirty="0"/>
            </a:br>
            <a:r>
              <a:rPr lang="en-US" dirty="0"/>
              <a:t>And the glorious majesty of His kingdom.</a:t>
            </a:r>
            <a:br>
              <a:rPr lang="en-US" dirty="0"/>
            </a:br>
            <a:r>
              <a:rPr lang="en-US" baseline="30000" dirty="0"/>
              <a:t>13 </a:t>
            </a:r>
            <a:r>
              <a:rPr lang="en-US" dirty="0"/>
              <a:t>Your kingdom is an everlasting kingdom,</a:t>
            </a:r>
            <a:br>
              <a:rPr lang="en-US" dirty="0"/>
            </a:br>
            <a:r>
              <a:rPr lang="en-US" dirty="0"/>
              <a:t>And Your dominion endures throughout all generations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9601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534400" cy="4191000"/>
          </a:xfrm>
        </p:spPr>
        <p:txBody>
          <a:bodyPr>
            <a:normAutofit fontScale="85000" lnSpcReduction="20000"/>
          </a:bodyPr>
          <a:lstStyle/>
          <a:p>
            <a:pPr marL="396875" indent="-396875">
              <a:buFont typeface="+mj-lt"/>
              <a:buAutoNum type="arabicPeriod"/>
            </a:pPr>
            <a:r>
              <a:rPr lang="en-US" dirty="0" smtClean="0"/>
              <a:t>Why did Nebuchadnezzar not ask Daniel to interpret the dream right away, rather than asking the other ‘magicians’ (v 6)?</a:t>
            </a:r>
          </a:p>
          <a:p>
            <a:pPr marL="396875" indent="-396875">
              <a:buFont typeface="+mj-lt"/>
              <a:buAutoNum type="arabicPeriod"/>
            </a:pPr>
            <a:r>
              <a:rPr lang="en-US" dirty="0" smtClean="0"/>
              <a:t>Why did Nebuchadnezzar tell the dream to start with, rather than requiring the magicians to tell him the dream, as earlier (v 7)?</a:t>
            </a:r>
          </a:p>
          <a:p>
            <a:pPr marL="396875" indent="-396875">
              <a:buFont typeface="+mj-lt"/>
              <a:buAutoNum type="arabicPeriod"/>
            </a:pPr>
            <a:r>
              <a:rPr lang="en-US" dirty="0" smtClean="0"/>
              <a:t>Why didn’t the magicians ‘make up’ some interpretation after Nebuchadnezzar told them the dream (see 2:7)?</a:t>
            </a:r>
          </a:p>
          <a:p>
            <a:pPr marL="396875" indent="-396875">
              <a:buFont typeface="+mj-lt"/>
              <a:buAutoNum type="arabicPeriod"/>
            </a:pPr>
            <a:r>
              <a:rPr lang="en-US" dirty="0" smtClean="0"/>
              <a:t>How long is ‘7 times’ (see vs 25 &amp; 32)?</a:t>
            </a:r>
          </a:p>
          <a:p>
            <a:pPr marL="396875" indent="-396875">
              <a:buFont typeface="+mj-lt"/>
              <a:buAutoNum type="arabicPeriod"/>
            </a:pPr>
            <a:r>
              <a:rPr lang="en-US" dirty="0" smtClean="0"/>
              <a:t>Why did Nebuchadnezzar not repent and avoid the period of insanity?</a:t>
            </a:r>
          </a:p>
        </p:txBody>
      </p:sp>
    </p:spTree>
    <p:extLst>
      <p:ext uri="{BB962C8B-B14F-4D97-AF65-F5344CB8AC3E}">
        <p14:creationId xmlns:p14="http://schemas.microsoft.com/office/powerpoint/2010/main" xmlns="" val="27697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Hints on Interpreting Dreams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Dream is unmistakably from God (5, and see 2:1)</a:t>
            </a:r>
          </a:p>
          <a:p>
            <a:r>
              <a:rPr lang="en-US" dirty="0" smtClean="0"/>
              <a:t>“Seven Times” (16,23,25) = ?</a:t>
            </a:r>
          </a:p>
          <a:p>
            <a:r>
              <a:rPr lang="en-US" dirty="0" smtClean="0"/>
              <a:t>Band of Iron &amp; Bronze (15, 23) = ?</a:t>
            </a:r>
          </a:p>
          <a:p>
            <a:r>
              <a:rPr lang="en-US" dirty="0" smtClean="0"/>
              <a:t>End of the Times (34) = ?</a:t>
            </a:r>
          </a:p>
          <a:p>
            <a:r>
              <a:rPr lang="en-US" dirty="0" smtClean="0"/>
              <a:t>Glimpse into the spirit-world </a:t>
            </a:r>
          </a:p>
          <a:p>
            <a:pPr lvl="1"/>
            <a:r>
              <a:rPr lang="en-US" dirty="0" smtClean="0"/>
              <a:t>Watcher, Holy One (13-14</a:t>
            </a:r>
          </a:p>
          <a:p>
            <a:pPr lvl="1"/>
            <a:r>
              <a:rPr lang="en-US" dirty="0" smtClean="0"/>
              <a:t>Armies of Heaven (35)</a:t>
            </a:r>
          </a:p>
          <a:p>
            <a:r>
              <a:rPr lang="en-US" dirty="0" smtClean="0"/>
              <a:t>Application without ‘interpretation’ (17)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765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pride a likely to be a problem in our lives (v 4, 29-30)?</a:t>
            </a:r>
          </a:p>
          <a:p>
            <a:pPr lvl="1"/>
            <a:r>
              <a:rPr lang="en-US" dirty="0" smtClean="0"/>
              <a:t>What are the symptoms?</a:t>
            </a:r>
          </a:p>
          <a:p>
            <a:pPr lvl="1"/>
            <a:r>
              <a:rPr lang="en-US" dirty="0" smtClean="0"/>
              <a:t>What actions would help us avoid it (27)?</a:t>
            </a:r>
          </a:p>
          <a:p>
            <a:r>
              <a:rPr lang="en-US" dirty="0" smtClean="0"/>
              <a:t>How might God “abase us” (v 37)?</a:t>
            </a:r>
          </a:p>
          <a:p>
            <a:r>
              <a:rPr lang="en-US" dirty="0" smtClean="0"/>
              <a:t>When does our “understanding return” (v 26, 34)?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58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6498</TotalTime>
  <Words>926</Words>
  <Application>Microsoft Office PowerPoint</Application>
  <PresentationFormat>On-screen Show (16:10)</PresentationFormat>
  <Paragraphs>253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Study of Daniel (Lesson 5)</vt:lpstr>
      <vt:lpstr>Review Quiz for Lesson 5</vt:lpstr>
      <vt:lpstr>Slide 3</vt:lpstr>
      <vt:lpstr>Cycle of Visions</vt:lpstr>
      <vt:lpstr>Outline of Chapter 4</vt:lpstr>
      <vt:lpstr>Psalm 145</vt:lpstr>
      <vt:lpstr>Questions on Chapter 4</vt:lpstr>
      <vt:lpstr>Hints on Interpreting Dreams</vt:lpstr>
      <vt:lpstr>Applications</vt:lpstr>
      <vt:lpstr>Nebuchadnezzar’s Progress</vt:lpstr>
      <vt:lpstr>Nebuchadnezzar’s Progress</vt:lpstr>
      <vt:lpstr>Acts 17: 26</vt:lpstr>
      <vt:lpstr>Pre-class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Outline-Class Review Slides Time Lines</dc:title>
  <dc:creator>Danny Haynes</dc:creator>
  <cp:lastModifiedBy>Brad Beutjer</cp:lastModifiedBy>
  <cp:revision>163</cp:revision>
  <cp:lastPrinted>2015-11-15T05:22:39Z</cp:lastPrinted>
  <dcterms:created xsi:type="dcterms:W3CDTF">2015-10-17T15:23:22Z</dcterms:created>
  <dcterms:modified xsi:type="dcterms:W3CDTF">2015-11-15T15:08:14Z</dcterms:modified>
</cp:coreProperties>
</file>