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10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5240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690447"/>
            <a:ext cx="7854696" cy="14605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1"/>
            <a:ext cx="2057400" cy="43431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1"/>
            <a:ext cx="6019800" cy="434313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97280"/>
            <a:ext cx="7772400" cy="113538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53887"/>
            <a:ext cx="7772400" cy="1258093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071"/>
            <a:ext cx="4038600" cy="36957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6040"/>
            <a:ext cx="4040188" cy="549460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49798"/>
            <a:ext cx="4041775" cy="54570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95500"/>
            <a:ext cx="4040188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95500"/>
            <a:ext cx="4041775" cy="320476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"/>
            <a:ext cx="8305800" cy="9525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8627"/>
            <a:ext cx="2743200" cy="96837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397000"/>
            <a:ext cx="2743200" cy="3810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397000"/>
            <a:ext cx="5111750" cy="3810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923398"/>
            <a:ext cx="5257800" cy="34290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466474"/>
            <a:ext cx="155448" cy="12954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0830"/>
            <a:ext cx="2212848" cy="131885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357321"/>
            <a:ext cx="2209800" cy="181610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5296959"/>
            <a:ext cx="609600" cy="304271"/>
          </a:xfrm>
        </p:spPr>
        <p:txBody>
          <a:bodyPr/>
          <a:lstStyle/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999598"/>
            <a:ext cx="4617720" cy="32766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847167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5183188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8678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5318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86740"/>
            <a:ext cx="8229600" cy="9525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12900"/>
            <a:ext cx="8229600" cy="3657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3847EE-FC44-44F9-9A5D-4E11B0FEB1D8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5296959"/>
            <a:ext cx="33528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5296959"/>
            <a:ext cx="762000" cy="30427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9E9111-1B6D-4ABE-AF56-878DB8DEE5E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68673"/>
            <a:ext cx="9180548" cy="54102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058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We were called to suffer—not to feel good!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439531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“When you do good and suffer, if you take it patiently, this </a:t>
            </a:r>
            <a:r>
              <a:rPr lang="en-US" sz="2800" i="1" dirty="0" smtClean="0"/>
              <a:t>is</a:t>
            </a:r>
            <a:r>
              <a:rPr lang="en-US" sz="2800" dirty="0" smtClean="0"/>
              <a:t> commendable before God. </a:t>
            </a:r>
            <a:r>
              <a:rPr lang="en-US" sz="2800" baseline="30000" dirty="0" smtClean="0"/>
              <a:t>21 </a:t>
            </a:r>
            <a:r>
              <a:rPr lang="en-US" sz="2800" dirty="0" smtClean="0"/>
              <a:t>For to this you were called, because Christ also suffered for us, leaving us an example, that you should follow His steps.” (1 Peter 2:20-21)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305800" cy="952500"/>
          </a:xfrm>
        </p:spPr>
        <p:txBody>
          <a:bodyPr/>
          <a:lstStyle/>
          <a:p>
            <a:pPr algn="ctr"/>
            <a:r>
              <a:rPr lang="en-US" b="1" dirty="0" smtClean="0"/>
              <a:t>Faith has its reward!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097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/>
              <a:t>16 </a:t>
            </a:r>
            <a:r>
              <a:rPr lang="en-US" sz="2800" dirty="0" smtClean="0"/>
              <a:t>The Spirit Himself bears witness with our spirit that we are children of God, </a:t>
            </a:r>
            <a:r>
              <a:rPr lang="en-US" sz="2800" baseline="30000" dirty="0" smtClean="0"/>
              <a:t>17 </a:t>
            </a:r>
            <a:r>
              <a:rPr lang="en-US" sz="2800" dirty="0" smtClean="0"/>
              <a:t>and if children, then heirs—heirs of God and joint heirs with Christ, if indeed we suffer with </a:t>
            </a:r>
            <a:r>
              <a:rPr lang="en-US" sz="2800" i="1" dirty="0" smtClean="0"/>
              <a:t>Him,</a:t>
            </a:r>
            <a:r>
              <a:rPr lang="en-US" sz="2800" dirty="0" smtClean="0"/>
              <a:t> that we may also be glorified together.</a:t>
            </a:r>
          </a:p>
          <a:p>
            <a:r>
              <a:rPr lang="en-US" sz="2800" baseline="30000" dirty="0" smtClean="0"/>
              <a:t>18 </a:t>
            </a:r>
            <a:r>
              <a:rPr lang="en-US" sz="2800" dirty="0" smtClean="0"/>
              <a:t>For I consider that the sufferings of this present time are not worthy </a:t>
            </a:r>
            <a:r>
              <a:rPr lang="en-US" sz="2800" i="1" dirty="0" smtClean="0"/>
              <a:t>to be compared</a:t>
            </a:r>
            <a:r>
              <a:rPr lang="en-US" sz="2800" dirty="0" smtClean="0"/>
              <a:t> with the glory which shall be revealed in us. (Rom. 8:16-18)</a:t>
            </a:r>
            <a:r>
              <a:rPr lang="en-US" sz="2800" baseline="30000" dirty="0" smtClean="0"/>
              <a:t> 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93972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walk by faith”— not by feeling!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Feelings or Faith?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Feelings Have Become Dominant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3657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Advertising – Feelings more than Facts</a:t>
            </a:r>
          </a:p>
          <a:p>
            <a:r>
              <a:rPr lang="en-US" sz="3600" dirty="0" smtClean="0"/>
              <a:t>Art – Feelings more than beauty</a:t>
            </a:r>
          </a:p>
          <a:p>
            <a:r>
              <a:rPr lang="en-US" sz="3600" dirty="0" smtClean="0"/>
              <a:t>Politics – Feelings more than Policies</a:t>
            </a:r>
          </a:p>
          <a:p>
            <a:r>
              <a:rPr lang="en-US" sz="3600" dirty="0" smtClean="0"/>
              <a:t>Workplace – Feelings more than Duty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2026920"/>
            <a:ext cx="7772400" cy="1135380"/>
          </a:xfrm>
        </p:spPr>
        <p:txBody>
          <a:bodyPr/>
          <a:lstStyle/>
          <a:p>
            <a:pPr algn="ctr"/>
            <a:r>
              <a:rPr lang="en-US" dirty="0" smtClean="0"/>
              <a:t>Some Areas of More Serious Consequences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sz="4500" b="1" dirty="0" smtClean="0"/>
              <a:t>Drug Use —                                  	</a:t>
            </a:r>
            <a:r>
              <a:rPr lang="en-US" sz="4500" b="1" i="1" dirty="0" smtClean="0"/>
              <a:t>Feelings Rather than D</a:t>
            </a:r>
            <a:r>
              <a:rPr lang="en-US" sz="4600" b="1" i="1" dirty="0" smtClean="0"/>
              <a:t>iscretion </a:t>
            </a:r>
            <a:endParaRPr lang="en-US" sz="46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08200"/>
            <a:ext cx="8229600" cy="41021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Everyone knows the consequences.</a:t>
            </a:r>
          </a:p>
          <a:p>
            <a:r>
              <a:rPr lang="en-US" sz="3000" dirty="0" smtClean="0"/>
              <a:t>Why do people continue to do it?</a:t>
            </a:r>
          </a:p>
          <a:p>
            <a:r>
              <a:rPr lang="en-US" sz="3000" dirty="0" smtClean="0"/>
              <a:t>“It feels good” </a:t>
            </a:r>
          </a:p>
          <a:p>
            <a:r>
              <a:rPr lang="en-US" sz="3000" dirty="0" smtClean="0"/>
              <a:t>Problem: When you wake up – Prov. 23:29-35</a:t>
            </a:r>
          </a:p>
          <a:p>
            <a:r>
              <a:rPr lang="en-US" sz="3000" dirty="0" smtClean="0"/>
              <a:t>Heaven offers the same “benefits” but you have to have faith to see it and to wait for it.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458200" cy="952500"/>
          </a:xfrm>
        </p:spPr>
        <p:txBody>
          <a:bodyPr>
            <a:noAutofit/>
          </a:bodyPr>
          <a:lstStyle/>
          <a:p>
            <a:r>
              <a:rPr lang="en-US" sz="4100" b="1" dirty="0" smtClean="0"/>
              <a:t>Family Life—                                	</a:t>
            </a:r>
            <a:r>
              <a:rPr lang="en-US" sz="4100" b="1" i="1" dirty="0" smtClean="0"/>
              <a:t>Feelings Rather than Love.</a:t>
            </a:r>
            <a:endParaRPr lang="en-US" sz="4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3657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Stable families are built on Biblical love (commitment)</a:t>
            </a:r>
          </a:p>
          <a:p>
            <a:r>
              <a:rPr lang="en-US" sz="3000" dirty="0" smtClean="0"/>
              <a:t>Marriages ending because “Lost the feeling”</a:t>
            </a:r>
          </a:p>
          <a:p>
            <a:r>
              <a:rPr lang="en-US" sz="3000" dirty="0" smtClean="0"/>
              <a:t>“Undo the ‘I do’”</a:t>
            </a:r>
          </a:p>
          <a:p>
            <a:r>
              <a:rPr lang="en-US" sz="3000" dirty="0" smtClean="0"/>
              <a:t>“Love never fails”— Feelings are fickle. </a:t>
            </a:r>
          </a:p>
          <a:p>
            <a:r>
              <a:rPr lang="en-US" sz="3000" dirty="0" smtClean="0"/>
              <a:t>Children are neglected because parents don’t “feel like” making the necessary sacrifices.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534400" cy="9525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Religion—Feelings rather than Faith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religion was based on beliefs to be defended—Now, “I feel this is what is best for me.”</a:t>
            </a:r>
          </a:p>
          <a:p>
            <a:r>
              <a:rPr lang="en-US" dirty="0" smtClean="0"/>
              <a:t>Worship is judged by the warm feeling it produces.</a:t>
            </a:r>
          </a:p>
          <a:p>
            <a:r>
              <a:rPr lang="en-US" dirty="0" smtClean="0"/>
              <a:t>Churches are chosen for their “friendliness”.</a:t>
            </a:r>
          </a:p>
          <a:p>
            <a:r>
              <a:rPr lang="en-US" dirty="0" smtClean="0"/>
              <a:t>“Good feelings” often equated with the Holy Spirit.</a:t>
            </a:r>
          </a:p>
          <a:p>
            <a:r>
              <a:rPr lang="en-US" dirty="0" smtClean="0"/>
              <a:t>Many of us do only what we “feel like” doing in attending worship or helping others or evangelizing.</a:t>
            </a:r>
          </a:p>
          <a:p>
            <a:r>
              <a:rPr lang="en-US" dirty="0" smtClean="0"/>
              <a:t>We may be silent at times out of concern for having “our feelings hurt by ridicule or rejection.”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God created feelings, but </a:t>
            </a:r>
            <a:r>
              <a:rPr lang="en-US" b="1" smtClean="0"/>
              <a:t>they are to </a:t>
            </a:r>
            <a:r>
              <a:rPr lang="en-US" b="1" dirty="0" smtClean="0"/>
              <a:t>be regulated by faith.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095500"/>
            <a:ext cx="3657600" cy="4076700"/>
          </a:xfrm>
        </p:spPr>
        <p:txBody>
          <a:bodyPr/>
          <a:lstStyle/>
          <a:p>
            <a:r>
              <a:rPr lang="en-US" dirty="0" smtClean="0"/>
              <a:t>Pain of a guilty conscience.</a:t>
            </a:r>
          </a:p>
          <a:p>
            <a:r>
              <a:rPr lang="en-US" dirty="0" smtClean="0"/>
              <a:t>Sorrow for the                  sins of others.</a:t>
            </a:r>
          </a:p>
          <a:p>
            <a:r>
              <a:rPr lang="en-US" dirty="0" smtClean="0"/>
              <a:t>Fear of future punishment.</a:t>
            </a:r>
          </a:p>
          <a:p>
            <a:r>
              <a:rPr lang="en-US" dirty="0" smtClean="0"/>
              <a:t>Joy and gladness                 in doing what is right.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62400" y="2095500"/>
            <a:ext cx="4953000" cy="4076700"/>
          </a:xfrm>
        </p:spPr>
        <p:txBody>
          <a:bodyPr/>
          <a:lstStyle/>
          <a:p>
            <a:r>
              <a:rPr lang="en-US" dirty="0" smtClean="0"/>
              <a:t>To produce repentance.                (Acts 2:37)</a:t>
            </a:r>
          </a:p>
          <a:p>
            <a:r>
              <a:rPr lang="en-US" dirty="0" smtClean="0"/>
              <a:t>To encourage efforts to save them (Jude 22,23)</a:t>
            </a:r>
          </a:p>
          <a:p>
            <a:r>
              <a:rPr lang="en-US" dirty="0" smtClean="0"/>
              <a:t>To discourage sin. (Galatians 5:19-25)</a:t>
            </a:r>
          </a:p>
          <a:p>
            <a:r>
              <a:rPr lang="en-US" dirty="0" smtClean="0"/>
              <a:t>To encourage continuing obedience (Matt. 5:11-12)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“It will do me no good                     if I don’t feel like doing it.”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3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Abraham offering Isaac?</a:t>
            </a:r>
          </a:p>
          <a:p>
            <a:r>
              <a:rPr lang="en-US" dirty="0" smtClean="0">
                <a:cs typeface="Arial" pitchFamily="34" charset="0"/>
              </a:rPr>
              <a:t>Moses going back to Egypt to confront Pharaoh?</a:t>
            </a:r>
          </a:p>
          <a:p>
            <a:r>
              <a:rPr lang="en-US" dirty="0" smtClean="0">
                <a:cs typeface="Arial" pitchFamily="34" charset="0"/>
              </a:rPr>
              <a:t>Daniel telling his superior he would not eat  the king’s dainties?</a:t>
            </a:r>
          </a:p>
          <a:p>
            <a:r>
              <a:rPr lang="en-US" dirty="0" smtClean="0">
                <a:cs typeface="Arial" pitchFamily="34" charset="0"/>
              </a:rPr>
              <a:t>3 Hebrews standing when others were bowing?</a:t>
            </a:r>
          </a:p>
          <a:p>
            <a:r>
              <a:rPr lang="en-US" dirty="0" smtClean="0">
                <a:cs typeface="Arial" pitchFamily="34" charset="0"/>
              </a:rPr>
              <a:t>Numerous examples in this congregation. </a:t>
            </a:r>
          </a:p>
          <a:p>
            <a:r>
              <a:rPr lang="en-US" dirty="0" smtClean="0">
                <a:cs typeface="Arial" pitchFamily="34" charset="0"/>
              </a:rPr>
              <a:t>Jesus going to the cross? 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Feelings or Faith?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058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We were called to suffer—not to feel good!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439531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“When you do good and suffer, if you take it patiently, this </a:t>
            </a:r>
            <a:r>
              <a:rPr lang="en-US" sz="2800" i="1" dirty="0" smtClean="0"/>
              <a:t>is</a:t>
            </a:r>
            <a:r>
              <a:rPr lang="en-US" sz="2800" dirty="0" smtClean="0"/>
              <a:t> commendable before God. </a:t>
            </a:r>
            <a:r>
              <a:rPr lang="en-US" sz="2800" baseline="30000" dirty="0" smtClean="0"/>
              <a:t>21 </a:t>
            </a:r>
            <a:r>
              <a:rPr lang="en-US" sz="2800" dirty="0" smtClean="0"/>
              <a:t>For to this you were called, because Christ also suffered for us, leaving us an example, that you should follow His steps.” (1 Peter 2:20-21)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305800" cy="952500"/>
          </a:xfrm>
        </p:spPr>
        <p:txBody>
          <a:bodyPr/>
          <a:lstStyle/>
          <a:p>
            <a:pPr algn="ctr"/>
            <a:r>
              <a:rPr lang="en-US" b="1" dirty="0" smtClean="0"/>
              <a:t>Faith has its reward!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097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 smtClean="0"/>
              <a:t>16 </a:t>
            </a:r>
            <a:r>
              <a:rPr lang="en-US" sz="2800" dirty="0" smtClean="0"/>
              <a:t>The Spirit Himself bears witness with our spirit that we are children of God, </a:t>
            </a:r>
            <a:r>
              <a:rPr lang="en-US" sz="2800" baseline="30000" dirty="0" smtClean="0"/>
              <a:t>17 </a:t>
            </a:r>
            <a:r>
              <a:rPr lang="en-US" sz="2800" dirty="0" smtClean="0"/>
              <a:t>and if children, then heirs—heirs of God and joint heirs with Christ, if indeed we suffer with </a:t>
            </a:r>
            <a:r>
              <a:rPr lang="en-US" sz="2800" i="1" dirty="0" smtClean="0"/>
              <a:t>Him,</a:t>
            </a:r>
            <a:r>
              <a:rPr lang="en-US" sz="2800" dirty="0" smtClean="0"/>
              <a:t> that we may also be glorified together.</a:t>
            </a:r>
          </a:p>
          <a:p>
            <a:r>
              <a:rPr lang="en-US" sz="2800" baseline="30000" dirty="0" smtClean="0"/>
              <a:t>18 </a:t>
            </a:r>
            <a:r>
              <a:rPr lang="en-US" sz="2800" dirty="0" smtClean="0"/>
              <a:t>For I consider that the sufferings of this present time are not worthy </a:t>
            </a:r>
            <a:r>
              <a:rPr lang="en-US" sz="2800" i="1" dirty="0" smtClean="0"/>
              <a:t>to be compared</a:t>
            </a:r>
            <a:r>
              <a:rPr lang="en-US" sz="2800" dirty="0" smtClean="0"/>
              <a:t> with the glory which shall be revealed in us. (Rom. 8:16-18)</a:t>
            </a:r>
            <a:r>
              <a:rPr lang="en-US" sz="2800" baseline="30000" dirty="0" smtClean="0"/>
              <a:t> 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93972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walk by faith”— not by feeling!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Feelings Have Become Dominant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3657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Advertising – Feelings more than Facts</a:t>
            </a:r>
          </a:p>
          <a:p>
            <a:r>
              <a:rPr lang="en-US" sz="3600" dirty="0" smtClean="0"/>
              <a:t>Art – Feelings more than beauty</a:t>
            </a:r>
          </a:p>
          <a:p>
            <a:r>
              <a:rPr lang="en-US" sz="3600" dirty="0" smtClean="0"/>
              <a:t>Politics – Feelings more than Policies</a:t>
            </a:r>
          </a:p>
          <a:p>
            <a:r>
              <a:rPr lang="en-US" sz="3600" dirty="0" smtClean="0"/>
              <a:t>Workplace – Feelings more than Duty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2026920"/>
            <a:ext cx="7772400" cy="1135380"/>
          </a:xfrm>
        </p:spPr>
        <p:txBody>
          <a:bodyPr/>
          <a:lstStyle/>
          <a:p>
            <a:pPr algn="ctr"/>
            <a:r>
              <a:rPr lang="en-US" dirty="0" smtClean="0"/>
              <a:t>Some Areas of More Serious Consequences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sz="4500" b="1" dirty="0" smtClean="0"/>
              <a:t>Drug Use —                                  	</a:t>
            </a:r>
            <a:r>
              <a:rPr lang="en-US" sz="4500" b="1" i="1" dirty="0" smtClean="0"/>
              <a:t>Feelings Rather than D</a:t>
            </a:r>
            <a:r>
              <a:rPr lang="en-US" sz="4600" b="1" i="1" dirty="0" smtClean="0"/>
              <a:t>iscretion </a:t>
            </a:r>
            <a:endParaRPr lang="en-US" sz="46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08200"/>
            <a:ext cx="8229600" cy="41021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Everyone knows the consequences.</a:t>
            </a:r>
          </a:p>
          <a:p>
            <a:r>
              <a:rPr lang="en-US" sz="3000" dirty="0" smtClean="0"/>
              <a:t>Why do people continue to do it?</a:t>
            </a:r>
          </a:p>
          <a:p>
            <a:r>
              <a:rPr lang="en-US" sz="3000" dirty="0" smtClean="0"/>
              <a:t>“It feels good” </a:t>
            </a:r>
          </a:p>
          <a:p>
            <a:r>
              <a:rPr lang="en-US" sz="3000" dirty="0" smtClean="0"/>
              <a:t>Problem: When you wake up – Prov. 23:29-35</a:t>
            </a:r>
          </a:p>
          <a:p>
            <a:r>
              <a:rPr lang="en-US" sz="3000" dirty="0" smtClean="0"/>
              <a:t>Heaven offers the same “benefits” but you have to have faith to see it and to wait for it.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458200" cy="952500"/>
          </a:xfrm>
        </p:spPr>
        <p:txBody>
          <a:bodyPr>
            <a:noAutofit/>
          </a:bodyPr>
          <a:lstStyle/>
          <a:p>
            <a:r>
              <a:rPr lang="en-US" sz="4100" b="1" dirty="0" smtClean="0"/>
              <a:t>Family Life—                                	</a:t>
            </a:r>
            <a:r>
              <a:rPr lang="en-US" sz="4100" b="1" i="1" dirty="0" smtClean="0"/>
              <a:t>Feelings Rather than Love.</a:t>
            </a:r>
            <a:endParaRPr lang="en-US" sz="4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00"/>
            <a:ext cx="8229600" cy="3657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Stable families are built on Biblical love (commitment)</a:t>
            </a:r>
          </a:p>
          <a:p>
            <a:r>
              <a:rPr lang="en-US" sz="3000" dirty="0" smtClean="0"/>
              <a:t>Marriages ending because “Lost the feeling”</a:t>
            </a:r>
          </a:p>
          <a:p>
            <a:r>
              <a:rPr lang="en-US" sz="3000" dirty="0" smtClean="0"/>
              <a:t>“Undo the ‘I do’”</a:t>
            </a:r>
          </a:p>
          <a:p>
            <a:r>
              <a:rPr lang="en-US" sz="3000" dirty="0" smtClean="0"/>
              <a:t>“Love never fails”— Feelings are fickle. </a:t>
            </a:r>
          </a:p>
          <a:p>
            <a:r>
              <a:rPr lang="en-US" sz="3000" dirty="0" smtClean="0"/>
              <a:t>Children are neglected because parents don’t “feel like” making the necessary sacrifices.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534400" cy="9525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Religion—Feelings rather than Faith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Once religion was based on beliefs to be defended—Now, “I feel this is what is best for me.”</a:t>
            </a:r>
          </a:p>
          <a:p>
            <a:r>
              <a:rPr lang="en-US" dirty="0" smtClean="0"/>
              <a:t>Worship is judged by the warm feeling it produces.</a:t>
            </a:r>
          </a:p>
          <a:p>
            <a:r>
              <a:rPr lang="en-US" dirty="0" smtClean="0"/>
              <a:t>Churches are chosen for their “friendliness”.</a:t>
            </a:r>
          </a:p>
          <a:p>
            <a:r>
              <a:rPr lang="en-US" dirty="0" smtClean="0"/>
              <a:t>“Good feelings” often equated with the Holy Spirit.</a:t>
            </a:r>
          </a:p>
          <a:p>
            <a:r>
              <a:rPr lang="en-US" dirty="0" smtClean="0"/>
              <a:t>Many of us do only what we “feel like” doing in attending worship or helping others or evangelizing.</a:t>
            </a:r>
          </a:p>
          <a:p>
            <a:r>
              <a:rPr lang="en-US" dirty="0" smtClean="0"/>
              <a:t>We may be silent at times out of concern for having “our feelings hurt by ridicule or rejection.”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God created feelings, but </a:t>
            </a:r>
            <a:r>
              <a:rPr lang="en-US" b="1" smtClean="0"/>
              <a:t>they are to </a:t>
            </a:r>
            <a:r>
              <a:rPr lang="en-US" b="1" dirty="0" smtClean="0"/>
              <a:t>be regulated by faith.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2095500"/>
            <a:ext cx="3657600" cy="4076700"/>
          </a:xfrm>
        </p:spPr>
        <p:txBody>
          <a:bodyPr/>
          <a:lstStyle/>
          <a:p>
            <a:r>
              <a:rPr lang="en-US" dirty="0" smtClean="0"/>
              <a:t>Pain of a guilty conscience.</a:t>
            </a:r>
          </a:p>
          <a:p>
            <a:r>
              <a:rPr lang="en-US" dirty="0" smtClean="0"/>
              <a:t>Sorrow for the                  sins of others.</a:t>
            </a:r>
          </a:p>
          <a:p>
            <a:r>
              <a:rPr lang="en-US" dirty="0" smtClean="0"/>
              <a:t>Fear of future punishment.</a:t>
            </a:r>
          </a:p>
          <a:p>
            <a:r>
              <a:rPr lang="en-US" dirty="0" smtClean="0"/>
              <a:t>Joy and gladness                 in doing what is right.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62400" y="2095500"/>
            <a:ext cx="4953000" cy="4076700"/>
          </a:xfrm>
        </p:spPr>
        <p:txBody>
          <a:bodyPr/>
          <a:lstStyle/>
          <a:p>
            <a:r>
              <a:rPr lang="en-US" dirty="0" smtClean="0"/>
              <a:t>To produce repentance.                (Acts 2:37)</a:t>
            </a:r>
          </a:p>
          <a:p>
            <a:r>
              <a:rPr lang="en-US" dirty="0" smtClean="0"/>
              <a:t>To encourage efforts to save them (Jude 22,23)</a:t>
            </a:r>
          </a:p>
          <a:p>
            <a:r>
              <a:rPr lang="en-US" dirty="0" smtClean="0"/>
              <a:t>To discourage sin. (Galatians 5:19-25)</a:t>
            </a:r>
          </a:p>
          <a:p>
            <a:r>
              <a:rPr lang="en-US" dirty="0" smtClean="0"/>
              <a:t>To encourage continuing obedience (Matt. 5:11-12)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“It will do me no good                     if I don’t feel like doing it.”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93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Arial" pitchFamily="34" charset="0"/>
              </a:rPr>
              <a:t>Abraham offering Isaac?</a:t>
            </a:r>
          </a:p>
          <a:p>
            <a:r>
              <a:rPr lang="en-US" dirty="0" smtClean="0">
                <a:cs typeface="Arial" pitchFamily="34" charset="0"/>
              </a:rPr>
              <a:t>Moses going back to Egypt to confront Pharaoh?</a:t>
            </a:r>
          </a:p>
          <a:p>
            <a:r>
              <a:rPr lang="en-US" dirty="0" smtClean="0">
                <a:cs typeface="Arial" pitchFamily="34" charset="0"/>
              </a:rPr>
              <a:t>Daniel telling his superior he would not eat  the king’s dainties?</a:t>
            </a:r>
          </a:p>
          <a:p>
            <a:r>
              <a:rPr lang="en-US" dirty="0" smtClean="0">
                <a:cs typeface="Arial" pitchFamily="34" charset="0"/>
              </a:rPr>
              <a:t>3 Hebrews standing when others were bowing?</a:t>
            </a:r>
          </a:p>
          <a:p>
            <a:r>
              <a:rPr lang="en-US" dirty="0" smtClean="0">
                <a:cs typeface="Arial" pitchFamily="34" charset="0"/>
              </a:rPr>
              <a:t>Numerous examples in this congregation. </a:t>
            </a:r>
          </a:p>
          <a:p>
            <a:r>
              <a:rPr lang="en-US" dirty="0" smtClean="0">
                <a:cs typeface="Arial" pitchFamily="34" charset="0"/>
              </a:rPr>
              <a:t>Jesus going to the cross? 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5064</TotalTime>
  <Words>838</Words>
  <Application>Microsoft Office PowerPoint</Application>
  <PresentationFormat>On-screen Show (16:10)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Feelings or Faith?</vt:lpstr>
      <vt:lpstr>Feelings Have Become Dominant</vt:lpstr>
      <vt:lpstr>Some Areas of More Serious Consequences</vt:lpstr>
      <vt:lpstr>Drug Use —                                   Feelings Rather than Discretion </vt:lpstr>
      <vt:lpstr>Family Life—                                 Feelings Rather than Love.</vt:lpstr>
      <vt:lpstr>Religion—Feelings rather than Faith</vt:lpstr>
      <vt:lpstr>God created feelings, but they are to be regulated by faith.</vt:lpstr>
      <vt:lpstr>“It will do me no good                     if I don’t feel like doing it.”</vt:lpstr>
      <vt:lpstr>We were called to suffer—not to feel good!</vt:lpstr>
      <vt:lpstr>Faith has its reward!</vt:lpstr>
      <vt:lpstr>Feelings or Faith?</vt:lpstr>
      <vt:lpstr>Feelings Have Become Dominant</vt:lpstr>
      <vt:lpstr>Some Areas of More Serious Consequences</vt:lpstr>
      <vt:lpstr>Drug Use —                                   Feelings Rather than Discretion </vt:lpstr>
      <vt:lpstr>Family Life—                                 Feelings Rather than Love.</vt:lpstr>
      <vt:lpstr>Religion—Feelings rather than Faith</vt:lpstr>
      <vt:lpstr>God created feelings, but they are to be regulated by faith.</vt:lpstr>
      <vt:lpstr>“It will do me no good                     if I don’t feel like doing it.”</vt:lpstr>
      <vt:lpstr>We were called to suffer—not to feel good!</vt:lpstr>
      <vt:lpstr>Faith has its reward!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Feelings or Faith?</dc:title>
  <dc:creator>Christina</dc:creator>
  <cp:lastModifiedBy>Brad Beutjer</cp:lastModifiedBy>
  <cp:revision>437</cp:revision>
  <dcterms:created xsi:type="dcterms:W3CDTF">2015-10-30T13:27:02Z</dcterms:created>
  <dcterms:modified xsi:type="dcterms:W3CDTF">2015-11-04T22:39:55Z</dcterms:modified>
</cp:coreProperties>
</file>