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9"/>
  </p:notesMasterIdLst>
  <p:handoutMasterIdLst>
    <p:handoutMasterId r:id="rId10"/>
  </p:handoutMasterIdLst>
  <p:sldIdLst>
    <p:sldId id="513" r:id="rId2"/>
    <p:sldId id="465" r:id="rId3"/>
    <p:sldId id="492" r:id="rId4"/>
    <p:sldId id="515" r:id="rId5"/>
    <p:sldId id="516" r:id="rId6"/>
    <p:sldId id="517" r:id="rId7"/>
    <p:sldId id="518" r:id="rId8"/>
  </p:sldIdLst>
  <p:sldSz cx="9144000" cy="5715000" type="screen16x10"/>
  <p:notesSz cx="7077075" cy="8955088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99"/>
    <a:srgbClr val="FFFF00"/>
    <a:srgbClr val="CC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68" autoAdjust="0"/>
  </p:normalViewPr>
  <p:slideViewPr>
    <p:cSldViewPr>
      <p:cViewPr varScale="1">
        <p:scale>
          <a:sx n="100" d="100"/>
          <a:sy n="100" d="100"/>
        </p:scale>
        <p:origin x="-474" y="-9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66733" cy="44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0342" y="1"/>
            <a:ext cx="3066733" cy="44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07334"/>
            <a:ext cx="3066733" cy="44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0342" y="8507334"/>
            <a:ext cx="3066733" cy="44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3755D90-8BC8-4561-8684-09563889A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812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476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476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38EFD-B3E5-460F-AD16-D110035D4583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671513"/>
            <a:ext cx="53721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252913"/>
            <a:ext cx="5661025" cy="4030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05825"/>
            <a:ext cx="3067050" cy="4476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505825"/>
            <a:ext cx="3067050" cy="4476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15F11-D69D-4A9C-93F7-7EED6F598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409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6" y="3556000"/>
            <a:ext cx="9140825" cy="21590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>
                    <a:defRPr/>
                  </a:pPr>
                  <a:endParaRPr lang="en-US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>
                    <a:defRPr/>
                  </a:pPr>
                  <a:endParaRPr lang="en-US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>
                    <a:defRPr/>
                  </a:pPr>
                  <a:endParaRPr lang="en-US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162882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10230"/>
            <a:ext cx="7772400" cy="1447271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2883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5207000"/>
            <a:ext cx="2133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2070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5207000"/>
            <a:ext cx="2133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BC733-4BE4-4D2C-9EE9-5036C22003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4894F-2D26-4B9A-BC3C-8A693663E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31511"/>
            <a:ext cx="2057400" cy="4873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31511"/>
            <a:ext cx="6019800" cy="4873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9B101-B360-43A2-97F4-DA72895527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E14CE-D5E2-40F3-8DE4-98CE5C6635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12A19-7DEC-4DAC-B2F4-770A6FD2E0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753DA-34C7-4255-A447-2D5D9837B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AEEC9-F976-455D-A485-0D1DD58C8B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A768E-A441-42E0-834D-836592E75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F0C89-C58A-477C-A1AF-F042D4D23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9533F-2B57-40DA-92FA-A060A1E480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22845-4FCE-43A7-B27F-B31797BC08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Freeform 2"/>
          <p:cNvSpPr>
            <a:spLocks/>
          </p:cNvSpPr>
          <p:nvPr/>
        </p:nvSpPr>
        <p:spPr bwMode="hidden">
          <a:xfrm>
            <a:off x="6627813" y="5357813"/>
            <a:ext cx="285750" cy="174625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n-US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6" y="3556000"/>
            <a:ext cx="9140825" cy="2159000"/>
            <a:chOff x="2" y="2688"/>
            <a:chExt cx="5758" cy="1632"/>
          </a:xfrm>
        </p:grpSpPr>
        <p:sp>
          <p:nvSpPr>
            <p:cNvPr id="161796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61798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799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00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01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02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03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04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05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06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07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08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61810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11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12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13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14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15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16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17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18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19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20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21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22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23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24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25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26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27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61829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30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31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32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33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34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35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36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37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38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39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40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41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42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43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44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45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61847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48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49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50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51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52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53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61855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>
                    <a:defRPr/>
                  </a:pPr>
                  <a:endParaRPr lang="en-US"/>
                </a:p>
              </p:txBody>
            </p:sp>
            <p:sp>
              <p:nvSpPr>
                <p:cNvPr id="161856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>
                    <a:defRPr/>
                  </a:pPr>
                  <a:endParaRPr lang="en-US"/>
                </a:p>
              </p:txBody>
            </p:sp>
            <p:sp>
              <p:nvSpPr>
                <p:cNvPr id="161857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>
                    <a:defRPr/>
                  </a:pPr>
                  <a:endParaRPr lang="en-US"/>
                </a:p>
              </p:txBody>
            </p:sp>
            <p:sp>
              <p:nvSpPr>
                <p:cNvPr id="161858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16185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31511"/>
            <a:ext cx="8229600" cy="949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1860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1861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4354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1862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4354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1863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4354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04067F7-FDF9-4CE7-9E44-6F52B00E6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050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>
                <a:effectLst/>
              </a:rPr>
              <a:t>2015-16 </a:t>
            </a:r>
            <a:r>
              <a:rPr lang="en-US" dirty="0" smtClean="0">
                <a:effectLst/>
              </a:rPr>
              <a:t>Theme: </a:t>
            </a:r>
            <a:r>
              <a:rPr lang="en-US" i="1" dirty="0" smtClean="0">
                <a:effectLst/>
              </a:rPr>
              <a:t>Not of This </a:t>
            </a:r>
            <a:r>
              <a:rPr lang="en-US" i="1" dirty="0" smtClean="0">
                <a:effectLst/>
              </a:rPr>
              <a:t>World</a:t>
            </a:r>
            <a:br>
              <a:rPr lang="en-US" i="1" dirty="0" smtClean="0">
                <a:effectLst/>
              </a:rPr>
            </a:br>
            <a:r>
              <a:rPr lang="en-US" sz="3600" dirty="0" smtClean="0">
                <a:solidFill>
                  <a:srgbClr val="FFFF00"/>
                </a:solidFill>
                <a:effectLst/>
                <a:latin typeface="+mn-lt"/>
              </a:rPr>
              <a:t>John </a:t>
            </a:r>
            <a:r>
              <a:rPr lang="en-US" sz="3600" dirty="0">
                <a:solidFill>
                  <a:srgbClr val="FFFF00"/>
                </a:solidFill>
                <a:effectLst/>
                <a:latin typeface="+mn-lt"/>
              </a:rPr>
              <a:t>17:14-18</a:t>
            </a:r>
            <a:r>
              <a:rPr lang="en-US" sz="3600" i="1" dirty="0" smtClean="0">
                <a:solidFill>
                  <a:srgbClr val="FFFF00"/>
                </a:solidFill>
                <a:effectLst/>
                <a:latin typeface="+mn-lt"/>
              </a:rPr>
              <a:t/>
            </a:r>
            <a:br>
              <a:rPr lang="en-US" sz="3600" i="1" dirty="0" smtClean="0">
                <a:solidFill>
                  <a:srgbClr val="FFFF00"/>
                </a:solidFill>
                <a:effectLst/>
                <a:latin typeface="+mn-lt"/>
              </a:rPr>
            </a:br>
            <a:endParaRPr lang="en-US" sz="4000" i="1" dirty="0" smtClean="0"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62100"/>
            <a:ext cx="8610600" cy="3251200"/>
          </a:xfrm>
        </p:spPr>
        <p:txBody>
          <a:bodyPr>
            <a:noAutofit/>
          </a:bodyPr>
          <a:lstStyle/>
          <a:p>
            <a:pPr marL="0" indent="0">
              <a:lnSpc>
                <a:spcPts val="3000"/>
              </a:lnSpc>
              <a:spcBef>
                <a:spcPts val="0"/>
              </a:spcBef>
              <a:buNone/>
              <a:defRPr/>
            </a:pPr>
            <a:r>
              <a:rPr lang="en-US" i="1" baseline="30000" dirty="0"/>
              <a:t>14 </a:t>
            </a:r>
            <a:r>
              <a:rPr lang="en-US" i="1" dirty="0"/>
              <a:t>I have given them your word, and the world has hated them because they are not of the world, just as I am not of the world. </a:t>
            </a:r>
            <a:r>
              <a:rPr lang="en-US" i="1" baseline="30000" dirty="0"/>
              <a:t>15 </a:t>
            </a:r>
            <a:r>
              <a:rPr lang="en-US" i="1" dirty="0"/>
              <a:t>I do not ask that you take them out of the world, but that you keep them from the evil one. </a:t>
            </a:r>
            <a:r>
              <a:rPr lang="en-US" i="1" baseline="30000" dirty="0"/>
              <a:t>16 </a:t>
            </a:r>
            <a:r>
              <a:rPr lang="en-US" i="1" dirty="0"/>
              <a:t>They are not of the world, just as I am not of the world. </a:t>
            </a:r>
            <a:r>
              <a:rPr lang="en-US" i="1" baseline="30000" dirty="0"/>
              <a:t>17 </a:t>
            </a:r>
            <a:r>
              <a:rPr lang="en-US" i="1" dirty="0"/>
              <a:t>Sanctify them in the truth; your word is truth. </a:t>
            </a:r>
            <a:r>
              <a:rPr lang="en-US" i="1" baseline="30000" dirty="0"/>
              <a:t>18 </a:t>
            </a:r>
            <a:r>
              <a:rPr lang="en-US" i="1" dirty="0"/>
              <a:t>As you sent me into the world, so I have sent them into the world. </a:t>
            </a:r>
            <a:endParaRPr lang="en-US" sz="2400" dirty="0">
              <a:solidFill>
                <a:srgbClr val="00CC00"/>
              </a:solidFill>
              <a:latin typeface="Arial Narrow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5461000"/>
            <a:ext cx="457200" cy="190500"/>
          </a:xfrm>
          <a:noFill/>
        </p:spPr>
        <p:txBody>
          <a:bodyPr/>
          <a:lstStyle/>
          <a:p>
            <a:fld id="{C23B408B-7A52-439F-A942-49859F450FFC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6548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181100"/>
            <a:ext cx="8077200" cy="25273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i="1" dirty="0" smtClean="0">
                <a:solidFill>
                  <a:schemeClr val="tx1"/>
                </a:solidFill>
                <a:latin typeface="Calibri" pitchFamily="34" charset="0"/>
              </a:rPr>
              <a:t>What is the World?</a:t>
            </a:r>
            <a:endParaRPr lang="en-US" sz="5400" i="1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90500"/>
            <a:ext cx="8915400" cy="867784"/>
          </a:xfrm>
        </p:spPr>
        <p:txBody>
          <a:bodyPr>
            <a:normAutofit/>
          </a:bodyPr>
          <a:lstStyle/>
          <a:p>
            <a:r>
              <a:rPr lang="en-US" sz="3800" b="1" dirty="0" smtClean="0">
                <a:solidFill>
                  <a:srgbClr val="00B050"/>
                </a:solidFill>
                <a:effectLst/>
              </a:rPr>
              <a:t>Not of </a:t>
            </a:r>
            <a:r>
              <a:rPr lang="en-US" sz="3800" b="1" u="sng" dirty="0" smtClean="0">
                <a:solidFill>
                  <a:srgbClr val="00B050"/>
                </a:solidFill>
                <a:effectLst/>
              </a:rPr>
              <a:t>this world</a:t>
            </a:r>
            <a:r>
              <a:rPr lang="en-US" sz="3800" b="1" dirty="0" smtClean="0">
                <a:solidFill>
                  <a:srgbClr val="00B050"/>
                </a:solidFill>
                <a:effectLst/>
              </a:rPr>
              <a:t> – What it does not mean</a:t>
            </a:r>
            <a:endParaRPr lang="en-US" sz="3800" b="1" i="1" dirty="0">
              <a:solidFill>
                <a:srgbClr val="00B05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52500"/>
            <a:ext cx="8534400" cy="4495800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300" dirty="0" smtClean="0">
                <a:effectLst/>
              </a:rPr>
              <a:t>We must abandon or avoid a family life</a:t>
            </a:r>
          </a:p>
          <a:p>
            <a:pPr lvl="1">
              <a:buClr>
                <a:srgbClr val="FFFF00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 smtClean="0">
                <a:effectLst/>
              </a:rPr>
              <a:t>I Timothy 5:8</a:t>
            </a:r>
          </a:p>
          <a:p>
            <a:pPr lvl="1">
              <a:buClr>
                <a:srgbClr val="FFFF00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 smtClean="0">
                <a:effectLst/>
              </a:rPr>
              <a:t>I Corinthians 7:20, 9, 12-13</a:t>
            </a:r>
          </a:p>
          <a:p>
            <a:pPr lvl="1">
              <a:buClr>
                <a:srgbClr val="FFFF00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 smtClean="0">
                <a:effectLst/>
              </a:rPr>
              <a:t>I Timothy 5:14</a:t>
            </a:r>
            <a:endParaRPr lang="en-US" dirty="0">
              <a:effectLst/>
            </a:endParaRP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300" dirty="0" smtClean="0">
                <a:effectLst/>
              </a:rPr>
              <a:t>We must give up jobs and physical labor</a:t>
            </a:r>
          </a:p>
          <a:p>
            <a:pPr lvl="1">
              <a:buClr>
                <a:srgbClr val="FFFF00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2900" dirty="0" smtClean="0">
                <a:effectLst/>
              </a:rPr>
              <a:t>I Corinthians 7:20</a:t>
            </a:r>
          </a:p>
          <a:p>
            <a:pPr lvl="1">
              <a:buClr>
                <a:srgbClr val="FFFF00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2900" dirty="0" smtClean="0">
                <a:effectLst/>
              </a:rPr>
              <a:t>Ephesians 6:5-8</a:t>
            </a:r>
          </a:p>
          <a:p>
            <a:pPr lvl="1">
              <a:buClr>
                <a:srgbClr val="FFFF00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2900" dirty="0" smtClean="0">
                <a:effectLst/>
              </a:rPr>
              <a:t>II Thessalonians 3:7-10</a:t>
            </a:r>
            <a:endParaRPr lang="en-US" sz="2900" dirty="0" smtClean="0">
              <a:effectLst/>
            </a:endParaRP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300" dirty="0" smtClean="0">
                <a:effectLst/>
              </a:rPr>
              <a:t>We must have no social interaction with unbelievers</a:t>
            </a:r>
          </a:p>
          <a:p>
            <a:pPr lvl="1">
              <a:buClr>
                <a:srgbClr val="FFFF00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2900" dirty="0" smtClean="0">
                <a:effectLst/>
              </a:rPr>
              <a:t>I Corinthians 5:9-10</a:t>
            </a:r>
          </a:p>
          <a:p>
            <a:pPr lvl="1">
              <a:buClr>
                <a:srgbClr val="FFFF00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2900" dirty="0" smtClean="0">
                <a:effectLst/>
              </a:rPr>
              <a:t>I Peter 2:12</a:t>
            </a:r>
            <a:endParaRPr lang="en-US" sz="29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1151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050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>
                <a:effectLst/>
              </a:rPr>
              <a:t>2015-16 </a:t>
            </a:r>
            <a:r>
              <a:rPr lang="en-US" dirty="0" smtClean="0">
                <a:effectLst/>
              </a:rPr>
              <a:t>Theme: </a:t>
            </a:r>
            <a:r>
              <a:rPr lang="en-US" i="1" dirty="0" smtClean="0">
                <a:effectLst/>
              </a:rPr>
              <a:t>Not of This </a:t>
            </a:r>
            <a:r>
              <a:rPr lang="en-US" i="1" dirty="0" smtClean="0">
                <a:effectLst/>
              </a:rPr>
              <a:t>World</a:t>
            </a:r>
            <a:br>
              <a:rPr lang="en-US" i="1" dirty="0" smtClean="0">
                <a:effectLst/>
              </a:rPr>
            </a:br>
            <a:r>
              <a:rPr lang="en-US" sz="3600" dirty="0" smtClean="0">
                <a:solidFill>
                  <a:srgbClr val="FFFF00"/>
                </a:solidFill>
                <a:effectLst/>
                <a:latin typeface="+mn-lt"/>
              </a:rPr>
              <a:t>John </a:t>
            </a:r>
            <a:r>
              <a:rPr lang="en-US" sz="3600" dirty="0">
                <a:solidFill>
                  <a:srgbClr val="FFFF00"/>
                </a:solidFill>
                <a:effectLst/>
                <a:latin typeface="+mn-lt"/>
              </a:rPr>
              <a:t>17:14-18</a:t>
            </a:r>
            <a:r>
              <a:rPr lang="en-US" sz="3600" i="1" dirty="0" smtClean="0">
                <a:solidFill>
                  <a:srgbClr val="FFFF00"/>
                </a:solidFill>
                <a:effectLst/>
                <a:latin typeface="+mn-lt"/>
              </a:rPr>
              <a:t/>
            </a:r>
            <a:br>
              <a:rPr lang="en-US" sz="3600" i="1" dirty="0" smtClean="0">
                <a:solidFill>
                  <a:srgbClr val="FFFF00"/>
                </a:solidFill>
                <a:effectLst/>
                <a:latin typeface="+mn-lt"/>
              </a:rPr>
            </a:br>
            <a:endParaRPr lang="en-US" sz="4000" i="1" dirty="0" smtClean="0"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62100"/>
            <a:ext cx="8610600" cy="3251200"/>
          </a:xfrm>
        </p:spPr>
        <p:txBody>
          <a:bodyPr>
            <a:noAutofit/>
          </a:bodyPr>
          <a:lstStyle/>
          <a:p>
            <a:pPr marL="0" indent="0">
              <a:lnSpc>
                <a:spcPts val="3000"/>
              </a:lnSpc>
              <a:spcBef>
                <a:spcPts val="0"/>
              </a:spcBef>
              <a:buNone/>
              <a:defRPr/>
            </a:pPr>
            <a:r>
              <a:rPr lang="en-US" i="1" baseline="30000" dirty="0"/>
              <a:t>14 </a:t>
            </a:r>
            <a:r>
              <a:rPr lang="en-US" i="1" dirty="0"/>
              <a:t>I have given them your word, and the world has hated them because they are not of the world, just as I am not of the world. </a:t>
            </a:r>
            <a:r>
              <a:rPr lang="en-US" i="1" baseline="30000" dirty="0"/>
              <a:t>15 </a:t>
            </a:r>
            <a:r>
              <a:rPr lang="en-US" i="1" dirty="0"/>
              <a:t>I do not ask that you take them out of the world, but that you keep them from the evil one. </a:t>
            </a:r>
            <a:r>
              <a:rPr lang="en-US" i="1" baseline="30000" dirty="0"/>
              <a:t>16 </a:t>
            </a:r>
            <a:r>
              <a:rPr lang="en-US" i="1" dirty="0"/>
              <a:t>They are not of the world, just as I am not of the world. </a:t>
            </a:r>
            <a:r>
              <a:rPr lang="en-US" i="1" baseline="30000" dirty="0"/>
              <a:t>17 </a:t>
            </a:r>
            <a:r>
              <a:rPr lang="en-US" i="1" dirty="0"/>
              <a:t>Sanctify them in the truth; your word is truth. </a:t>
            </a:r>
            <a:r>
              <a:rPr lang="en-US" i="1" baseline="30000" dirty="0"/>
              <a:t>18 </a:t>
            </a:r>
            <a:r>
              <a:rPr lang="en-US" i="1" dirty="0"/>
              <a:t>As you sent me into the world, so </a:t>
            </a:r>
            <a:r>
              <a:rPr lang="en-US" i="1" dirty="0">
                <a:solidFill>
                  <a:srgbClr val="FFFF00"/>
                </a:solidFill>
              </a:rPr>
              <a:t>I have sent them into the world. </a:t>
            </a:r>
            <a:endParaRPr lang="en-US" sz="2400" dirty="0">
              <a:solidFill>
                <a:srgbClr val="00CC00"/>
              </a:solidFill>
              <a:latin typeface="Arial Narrow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5461000"/>
            <a:ext cx="457200" cy="190500"/>
          </a:xfrm>
          <a:noFill/>
        </p:spPr>
        <p:txBody>
          <a:bodyPr/>
          <a:lstStyle/>
          <a:p>
            <a:fld id="{C23B408B-7A52-439F-A942-49859F450FFC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87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050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>
                <a:effectLst/>
              </a:rPr>
              <a:t>2015-16 </a:t>
            </a:r>
            <a:r>
              <a:rPr lang="en-US" dirty="0" smtClean="0">
                <a:effectLst/>
              </a:rPr>
              <a:t>Theme: </a:t>
            </a:r>
            <a:r>
              <a:rPr lang="en-US" i="1" dirty="0" smtClean="0">
                <a:effectLst/>
              </a:rPr>
              <a:t>Not of This </a:t>
            </a:r>
            <a:r>
              <a:rPr lang="en-US" i="1" dirty="0" smtClean="0">
                <a:effectLst/>
              </a:rPr>
              <a:t>World</a:t>
            </a:r>
            <a:br>
              <a:rPr lang="en-US" i="1" dirty="0" smtClean="0">
                <a:effectLst/>
              </a:rPr>
            </a:br>
            <a:r>
              <a:rPr lang="en-US" sz="3600" dirty="0" smtClean="0">
                <a:solidFill>
                  <a:srgbClr val="FFFF00"/>
                </a:solidFill>
                <a:effectLst/>
                <a:latin typeface="+mn-lt"/>
              </a:rPr>
              <a:t>John </a:t>
            </a:r>
            <a:r>
              <a:rPr lang="en-US" sz="3600" dirty="0">
                <a:solidFill>
                  <a:srgbClr val="FFFF00"/>
                </a:solidFill>
                <a:effectLst/>
                <a:latin typeface="+mn-lt"/>
              </a:rPr>
              <a:t>17:14-18</a:t>
            </a:r>
            <a:r>
              <a:rPr lang="en-US" sz="3600" i="1" dirty="0" smtClean="0">
                <a:solidFill>
                  <a:srgbClr val="FFFF00"/>
                </a:solidFill>
                <a:effectLst/>
                <a:latin typeface="+mn-lt"/>
              </a:rPr>
              <a:t/>
            </a:r>
            <a:br>
              <a:rPr lang="en-US" sz="3600" i="1" dirty="0" smtClean="0">
                <a:solidFill>
                  <a:srgbClr val="FFFF00"/>
                </a:solidFill>
                <a:effectLst/>
                <a:latin typeface="+mn-lt"/>
              </a:rPr>
            </a:br>
            <a:endParaRPr lang="en-US" sz="4000" i="1" dirty="0" smtClean="0"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62100"/>
            <a:ext cx="8610600" cy="3251200"/>
          </a:xfrm>
        </p:spPr>
        <p:txBody>
          <a:bodyPr>
            <a:noAutofit/>
          </a:bodyPr>
          <a:lstStyle/>
          <a:p>
            <a:pPr marL="0" indent="0">
              <a:lnSpc>
                <a:spcPts val="3000"/>
              </a:lnSpc>
              <a:spcBef>
                <a:spcPts val="0"/>
              </a:spcBef>
              <a:buNone/>
              <a:defRPr/>
            </a:pPr>
            <a:r>
              <a:rPr lang="en-US" i="1" baseline="30000" dirty="0"/>
              <a:t>14 </a:t>
            </a:r>
            <a:r>
              <a:rPr lang="en-US" i="1" dirty="0"/>
              <a:t>I have given them your word, and the world has hated them because they are not of the world, just as I am not of the world. </a:t>
            </a:r>
            <a:r>
              <a:rPr lang="en-US" i="1" baseline="30000" dirty="0">
                <a:solidFill>
                  <a:srgbClr val="FFFF00"/>
                </a:solidFill>
              </a:rPr>
              <a:t>15 </a:t>
            </a:r>
            <a:r>
              <a:rPr lang="en-US" i="1" dirty="0">
                <a:solidFill>
                  <a:srgbClr val="FFFF00"/>
                </a:solidFill>
              </a:rPr>
              <a:t>I do not ask that you take them out of the world, but that you keep them from the evil one. </a:t>
            </a:r>
            <a:r>
              <a:rPr lang="en-US" i="1" baseline="30000" dirty="0"/>
              <a:t>16 </a:t>
            </a:r>
            <a:r>
              <a:rPr lang="en-US" i="1" dirty="0"/>
              <a:t>They are not of the world, just as I am not of the world. </a:t>
            </a:r>
            <a:r>
              <a:rPr lang="en-US" i="1" baseline="30000" dirty="0"/>
              <a:t>17 </a:t>
            </a:r>
            <a:r>
              <a:rPr lang="en-US" i="1" dirty="0"/>
              <a:t>Sanctify them in the truth; your word is truth. </a:t>
            </a:r>
            <a:r>
              <a:rPr lang="en-US" i="1" baseline="30000" dirty="0"/>
              <a:t>18 </a:t>
            </a:r>
            <a:r>
              <a:rPr lang="en-US" i="1" dirty="0"/>
              <a:t>As you sent me into the world, so I have sent them into the world. </a:t>
            </a:r>
            <a:endParaRPr lang="en-US" sz="2400" dirty="0">
              <a:solidFill>
                <a:srgbClr val="00CC00"/>
              </a:solidFill>
              <a:latin typeface="Arial Narrow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5461000"/>
            <a:ext cx="457200" cy="190500"/>
          </a:xfrm>
          <a:noFill/>
        </p:spPr>
        <p:txBody>
          <a:bodyPr/>
          <a:lstStyle/>
          <a:p>
            <a:fld id="{C23B408B-7A52-439F-A942-49859F450FFC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8884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" y="266700"/>
            <a:ext cx="8915400" cy="1143000"/>
          </a:xfrm>
        </p:spPr>
        <p:txBody>
          <a:bodyPr>
            <a:noAutofit/>
          </a:bodyPr>
          <a:lstStyle/>
          <a:p>
            <a:r>
              <a:rPr lang="en-US" sz="4000" b="1" u="sng" dirty="0" smtClean="0">
                <a:solidFill>
                  <a:srgbClr val="00B050"/>
                </a:solidFill>
                <a:effectLst/>
              </a:rPr>
              <a:t>This world</a:t>
            </a:r>
            <a:r>
              <a:rPr lang="en-US" sz="4000" b="1" dirty="0" smtClean="0">
                <a:solidFill>
                  <a:srgbClr val="00B050"/>
                </a:solidFill>
                <a:effectLst/>
              </a:rPr>
              <a:t> – What it does mean?</a:t>
            </a:r>
            <a:br>
              <a:rPr lang="en-US" sz="4000" b="1" dirty="0" smtClean="0">
                <a:solidFill>
                  <a:srgbClr val="00B050"/>
                </a:solidFill>
                <a:effectLst/>
              </a:rPr>
            </a:br>
            <a:r>
              <a:rPr lang="en-US" sz="4000" b="1" dirty="0" smtClean="0">
                <a:solidFill>
                  <a:srgbClr val="00B050"/>
                </a:solidFill>
                <a:effectLst/>
              </a:rPr>
              <a:t>A message (the influence of the evil one)</a:t>
            </a:r>
            <a:endParaRPr lang="en-US" sz="4000" b="1" i="1" dirty="0">
              <a:solidFill>
                <a:srgbClr val="00B05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38300"/>
            <a:ext cx="8534400" cy="4495800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FFFF00"/>
              </a:buClr>
              <a:buSzPct val="100000"/>
              <a:buFont typeface="+mj-lt"/>
              <a:buAutoNum type="arabicPeriod"/>
            </a:pPr>
            <a:r>
              <a:rPr lang="en-US" sz="3300" dirty="0" smtClean="0">
                <a:effectLst/>
              </a:rPr>
              <a:t>Your personal happiness is of paramount importance</a:t>
            </a:r>
          </a:p>
          <a:p>
            <a:pPr marL="514350" indent="-514350">
              <a:buClr>
                <a:srgbClr val="FFFF00"/>
              </a:buClr>
              <a:buSzPct val="100000"/>
              <a:buFont typeface="+mj-lt"/>
              <a:buAutoNum type="arabicPeriod"/>
            </a:pPr>
            <a:r>
              <a:rPr lang="en-US" sz="3300" dirty="0" smtClean="0">
                <a:effectLst/>
              </a:rPr>
              <a:t>You can and must decide what is right or wrong for you</a:t>
            </a:r>
          </a:p>
        </p:txBody>
      </p:sp>
      <p:sp>
        <p:nvSpPr>
          <p:cNvPr id="4" name="Rectangular Callout 3"/>
          <p:cNvSpPr/>
          <p:nvPr/>
        </p:nvSpPr>
        <p:spPr bwMode="auto">
          <a:xfrm>
            <a:off x="3733800" y="2400300"/>
            <a:ext cx="5105400" cy="1752600"/>
          </a:xfrm>
          <a:prstGeom prst="wedgeRectCallout">
            <a:avLst>
              <a:gd name="adj1" fmla="val -67217"/>
              <a:gd name="adj2" fmla="val -44082"/>
            </a:avLst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l"/>
            <a:r>
              <a:rPr lang="en-US" i="1" baseline="30000" dirty="0"/>
              <a:t>18 </a:t>
            </a:r>
            <a:r>
              <a:rPr lang="en-US" i="1" dirty="0"/>
              <a:t>For many, of whom I have often told you </a:t>
            </a:r>
            <a:r>
              <a:rPr lang="en-US" i="1" dirty="0" smtClean="0"/>
              <a:t>and</a:t>
            </a:r>
          </a:p>
          <a:p>
            <a:pPr lvl="0" algn="l"/>
            <a:r>
              <a:rPr lang="en-US" i="1" dirty="0" smtClean="0"/>
              <a:t> </a:t>
            </a:r>
            <a:r>
              <a:rPr lang="en-US" i="1" dirty="0"/>
              <a:t>now tell you even with tears, walk as enemies </a:t>
            </a:r>
            <a:endParaRPr lang="en-US" i="1" dirty="0" smtClean="0"/>
          </a:p>
          <a:p>
            <a:pPr lvl="0" algn="l"/>
            <a:r>
              <a:rPr lang="en-US" i="1" dirty="0" smtClean="0"/>
              <a:t>of </a:t>
            </a:r>
            <a:r>
              <a:rPr lang="en-US" i="1" dirty="0"/>
              <a:t>the cross of Christ. </a:t>
            </a:r>
            <a:r>
              <a:rPr lang="en-US" i="1" baseline="30000" dirty="0"/>
              <a:t>19 </a:t>
            </a:r>
            <a:r>
              <a:rPr lang="en-US" i="1" dirty="0"/>
              <a:t>Their end is destruction, </a:t>
            </a:r>
            <a:endParaRPr lang="en-US" i="1" dirty="0" smtClean="0"/>
          </a:p>
          <a:p>
            <a:pPr lvl="0" algn="l"/>
            <a:r>
              <a:rPr lang="en-US" i="1" dirty="0" smtClean="0"/>
              <a:t>their </a:t>
            </a:r>
            <a:r>
              <a:rPr lang="en-US" i="1" dirty="0"/>
              <a:t>god is their belly, and they glory in their </a:t>
            </a:r>
            <a:endParaRPr lang="en-US" i="1" dirty="0" smtClean="0"/>
          </a:p>
          <a:p>
            <a:pPr lvl="0" algn="l"/>
            <a:r>
              <a:rPr lang="en-US" i="1" dirty="0" smtClean="0"/>
              <a:t>shame</a:t>
            </a:r>
            <a:r>
              <a:rPr lang="en-US" i="1" dirty="0"/>
              <a:t>, with minds set on earthly things</a:t>
            </a:r>
            <a:r>
              <a:rPr lang="en-US" i="1" dirty="0" smtClean="0"/>
              <a:t>.</a:t>
            </a:r>
          </a:p>
          <a:p>
            <a:pPr lvl="0" algn="l"/>
            <a:r>
              <a:rPr lang="en-US" b="1" dirty="0" smtClean="0">
                <a:latin typeface="Calibri"/>
                <a:ea typeface="Times New Roman"/>
                <a:cs typeface="Times New Roman"/>
              </a:rPr>
              <a:t>– Philippians 3:18-29</a:t>
            </a:r>
            <a:endParaRPr kumimoji="0" lang="en-US" sz="1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ectangular Callout 4"/>
          <p:cNvSpPr/>
          <p:nvPr/>
        </p:nvSpPr>
        <p:spPr bwMode="auto">
          <a:xfrm>
            <a:off x="3200400" y="2543175"/>
            <a:ext cx="5791200" cy="2667000"/>
          </a:xfrm>
          <a:prstGeom prst="wedgeRectCallout">
            <a:avLst>
              <a:gd name="adj1" fmla="val -67217"/>
              <a:gd name="adj2" fmla="val -44082"/>
            </a:avLst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l"/>
            <a:r>
              <a:rPr lang="en-US" i="1" baseline="30000" dirty="0">
                <a:latin typeface="+mn-lt"/>
              </a:rPr>
              <a:t>29 </a:t>
            </a:r>
            <a:r>
              <a:rPr lang="en-US" i="1" dirty="0">
                <a:latin typeface="+mn-lt"/>
              </a:rPr>
              <a:t>They were filled with all manner of unrighteousness</a:t>
            </a:r>
            <a:r>
              <a:rPr lang="en-US" i="1" dirty="0" smtClean="0">
                <a:latin typeface="+mn-lt"/>
              </a:rPr>
              <a:t>,</a:t>
            </a:r>
          </a:p>
          <a:p>
            <a:pPr lvl="0" algn="l"/>
            <a:r>
              <a:rPr lang="en-US" i="1" dirty="0" smtClean="0">
                <a:latin typeface="+mn-lt"/>
              </a:rPr>
              <a:t>evil</a:t>
            </a:r>
            <a:r>
              <a:rPr lang="en-US" i="1" dirty="0">
                <a:latin typeface="+mn-lt"/>
              </a:rPr>
              <a:t>, covetousness, malice. They are full of envy, </a:t>
            </a:r>
            <a:endParaRPr lang="en-US" i="1" dirty="0" smtClean="0">
              <a:latin typeface="+mn-lt"/>
            </a:endParaRPr>
          </a:p>
          <a:p>
            <a:pPr lvl="0" algn="l"/>
            <a:r>
              <a:rPr lang="en-US" i="1" dirty="0" smtClean="0">
                <a:latin typeface="+mn-lt"/>
              </a:rPr>
              <a:t>murder</a:t>
            </a:r>
            <a:r>
              <a:rPr lang="en-US" i="1" dirty="0">
                <a:latin typeface="+mn-lt"/>
              </a:rPr>
              <a:t>, strife, deceit, maliciousness. They are </a:t>
            </a:r>
            <a:endParaRPr lang="en-US" i="1" dirty="0" smtClean="0">
              <a:latin typeface="+mn-lt"/>
            </a:endParaRPr>
          </a:p>
          <a:p>
            <a:pPr lvl="0" algn="l"/>
            <a:r>
              <a:rPr lang="en-US" i="1" dirty="0" smtClean="0">
                <a:latin typeface="+mn-lt"/>
              </a:rPr>
              <a:t>gossips</a:t>
            </a:r>
            <a:r>
              <a:rPr lang="en-US" i="1" dirty="0">
                <a:latin typeface="+mn-lt"/>
              </a:rPr>
              <a:t>, </a:t>
            </a:r>
            <a:r>
              <a:rPr lang="en-US" i="1" baseline="30000" dirty="0">
                <a:latin typeface="+mn-lt"/>
              </a:rPr>
              <a:t>30 </a:t>
            </a:r>
            <a:r>
              <a:rPr lang="en-US" i="1" dirty="0">
                <a:latin typeface="+mn-lt"/>
              </a:rPr>
              <a:t>slanderers, haters of God, insolent, haughty</a:t>
            </a:r>
            <a:r>
              <a:rPr lang="en-US" i="1" dirty="0" smtClean="0">
                <a:latin typeface="+mn-lt"/>
              </a:rPr>
              <a:t>,</a:t>
            </a:r>
          </a:p>
          <a:p>
            <a:pPr lvl="0" algn="l"/>
            <a:r>
              <a:rPr lang="en-US" i="1" dirty="0" smtClean="0">
                <a:latin typeface="+mn-lt"/>
              </a:rPr>
              <a:t> </a:t>
            </a:r>
            <a:r>
              <a:rPr lang="en-US" i="1" dirty="0">
                <a:latin typeface="+mn-lt"/>
              </a:rPr>
              <a:t>boastful, inventors of evil, disobedient to parents</a:t>
            </a:r>
            <a:r>
              <a:rPr lang="en-US" i="1" dirty="0" smtClean="0">
                <a:latin typeface="+mn-lt"/>
              </a:rPr>
              <a:t>,</a:t>
            </a:r>
          </a:p>
          <a:p>
            <a:pPr lvl="0" algn="l"/>
            <a:r>
              <a:rPr lang="en-US" i="1" dirty="0" smtClean="0">
                <a:latin typeface="+mn-lt"/>
              </a:rPr>
              <a:t> </a:t>
            </a:r>
            <a:r>
              <a:rPr lang="en-US" i="1" baseline="30000" dirty="0">
                <a:latin typeface="+mn-lt"/>
              </a:rPr>
              <a:t>31 </a:t>
            </a:r>
            <a:r>
              <a:rPr lang="en-US" i="1" dirty="0">
                <a:latin typeface="+mn-lt"/>
              </a:rPr>
              <a:t>foolish, faithless, heartless, ruthless. </a:t>
            </a:r>
            <a:r>
              <a:rPr lang="en-US" i="1" baseline="30000" dirty="0">
                <a:latin typeface="+mn-lt"/>
              </a:rPr>
              <a:t>32 </a:t>
            </a:r>
            <a:r>
              <a:rPr lang="en-US" i="1" dirty="0">
                <a:latin typeface="+mn-lt"/>
              </a:rPr>
              <a:t>Though </a:t>
            </a:r>
            <a:r>
              <a:rPr lang="en-US" i="1" dirty="0" smtClean="0">
                <a:latin typeface="+mn-lt"/>
              </a:rPr>
              <a:t>they</a:t>
            </a:r>
          </a:p>
          <a:p>
            <a:pPr lvl="0" algn="l"/>
            <a:r>
              <a:rPr lang="en-US" i="1" dirty="0" smtClean="0">
                <a:latin typeface="+mn-lt"/>
              </a:rPr>
              <a:t> </a:t>
            </a:r>
            <a:r>
              <a:rPr lang="en-US" i="1" dirty="0">
                <a:latin typeface="+mn-lt"/>
              </a:rPr>
              <a:t>know God's righteous decree that those who </a:t>
            </a:r>
            <a:r>
              <a:rPr lang="en-US" i="1" dirty="0" smtClean="0">
                <a:latin typeface="+mn-lt"/>
              </a:rPr>
              <a:t>practice</a:t>
            </a:r>
          </a:p>
          <a:p>
            <a:pPr lvl="0" algn="l"/>
            <a:r>
              <a:rPr lang="en-US" i="1" dirty="0" smtClean="0">
                <a:latin typeface="+mn-lt"/>
              </a:rPr>
              <a:t> </a:t>
            </a:r>
            <a:r>
              <a:rPr lang="en-US" i="1" dirty="0">
                <a:latin typeface="+mn-lt"/>
              </a:rPr>
              <a:t>such things deserve to die, they not only do </a:t>
            </a:r>
            <a:r>
              <a:rPr lang="en-US" i="1" dirty="0" smtClean="0">
                <a:latin typeface="+mn-lt"/>
              </a:rPr>
              <a:t>them but </a:t>
            </a:r>
          </a:p>
          <a:p>
            <a:pPr lvl="0" algn="l"/>
            <a:r>
              <a:rPr lang="en-US" i="1" dirty="0" smtClean="0">
                <a:latin typeface="+mn-lt"/>
              </a:rPr>
              <a:t>give </a:t>
            </a:r>
            <a:r>
              <a:rPr lang="en-US" i="1" dirty="0">
                <a:latin typeface="+mn-lt"/>
              </a:rPr>
              <a:t>approval to those who practice them</a:t>
            </a:r>
            <a:r>
              <a:rPr lang="en-US" b="1" dirty="0" smtClean="0">
                <a:latin typeface="Calibri"/>
                <a:ea typeface="Times New Roman"/>
                <a:cs typeface="Times New Roman"/>
              </a:rPr>
              <a:t>– Rom. 1:29-32</a:t>
            </a:r>
            <a:endParaRPr kumimoji="0" lang="en-US" sz="1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1499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050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>
                <a:effectLst/>
              </a:rPr>
              <a:t>2015-16 </a:t>
            </a:r>
            <a:r>
              <a:rPr lang="en-US" dirty="0" smtClean="0">
                <a:effectLst/>
              </a:rPr>
              <a:t>Theme: </a:t>
            </a:r>
            <a:r>
              <a:rPr lang="en-US" i="1" dirty="0" smtClean="0">
                <a:effectLst/>
              </a:rPr>
              <a:t>Not of This </a:t>
            </a:r>
            <a:r>
              <a:rPr lang="en-US" i="1" dirty="0" smtClean="0">
                <a:effectLst/>
              </a:rPr>
              <a:t>World</a:t>
            </a:r>
            <a:br>
              <a:rPr lang="en-US" i="1" dirty="0" smtClean="0">
                <a:effectLst/>
              </a:rPr>
            </a:br>
            <a:r>
              <a:rPr lang="en-US" sz="3600" dirty="0" smtClean="0">
                <a:solidFill>
                  <a:srgbClr val="FFFF00"/>
                </a:solidFill>
                <a:effectLst/>
                <a:latin typeface="+mn-lt"/>
              </a:rPr>
              <a:t>John </a:t>
            </a:r>
            <a:r>
              <a:rPr lang="en-US" sz="3600" dirty="0">
                <a:solidFill>
                  <a:srgbClr val="FFFF00"/>
                </a:solidFill>
                <a:effectLst/>
                <a:latin typeface="+mn-lt"/>
              </a:rPr>
              <a:t>17:14-18</a:t>
            </a:r>
            <a:r>
              <a:rPr lang="en-US" sz="3600" i="1" dirty="0" smtClean="0">
                <a:solidFill>
                  <a:srgbClr val="FFFF00"/>
                </a:solidFill>
                <a:effectLst/>
                <a:latin typeface="+mn-lt"/>
              </a:rPr>
              <a:t/>
            </a:r>
            <a:br>
              <a:rPr lang="en-US" sz="3600" i="1" dirty="0" smtClean="0">
                <a:solidFill>
                  <a:srgbClr val="FFFF00"/>
                </a:solidFill>
                <a:effectLst/>
                <a:latin typeface="+mn-lt"/>
              </a:rPr>
            </a:br>
            <a:endParaRPr lang="en-US" sz="4000" i="1" dirty="0" smtClean="0"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62100"/>
            <a:ext cx="8610600" cy="3251200"/>
          </a:xfrm>
        </p:spPr>
        <p:txBody>
          <a:bodyPr>
            <a:noAutofit/>
          </a:bodyPr>
          <a:lstStyle/>
          <a:p>
            <a:pPr marL="0" indent="0">
              <a:lnSpc>
                <a:spcPts val="3000"/>
              </a:lnSpc>
              <a:spcBef>
                <a:spcPts val="0"/>
              </a:spcBef>
              <a:buNone/>
              <a:defRPr/>
            </a:pPr>
            <a:r>
              <a:rPr lang="en-US" i="1" baseline="30000" dirty="0"/>
              <a:t>14 </a:t>
            </a:r>
            <a:r>
              <a:rPr lang="en-US" i="1" dirty="0"/>
              <a:t>I have given them your word, and the world has hated them because they are not of the world, just as I am not of the world. </a:t>
            </a:r>
            <a:r>
              <a:rPr lang="en-US" i="1" baseline="30000" dirty="0"/>
              <a:t>15 </a:t>
            </a:r>
            <a:r>
              <a:rPr lang="en-US" i="1" dirty="0"/>
              <a:t>I do not ask that you take them out of the world, but that you keep them from the evil one. </a:t>
            </a:r>
            <a:r>
              <a:rPr lang="en-US" i="1" baseline="30000" dirty="0"/>
              <a:t>16 </a:t>
            </a:r>
            <a:r>
              <a:rPr lang="en-US" i="1" dirty="0"/>
              <a:t>They are not of the world, just as I am not of the world. </a:t>
            </a:r>
            <a:r>
              <a:rPr lang="en-US" i="1" baseline="30000" dirty="0">
                <a:solidFill>
                  <a:srgbClr val="FFFF00"/>
                </a:solidFill>
              </a:rPr>
              <a:t>17 </a:t>
            </a:r>
            <a:r>
              <a:rPr lang="en-US" i="1" dirty="0">
                <a:solidFill>
                  <a:srgbClr val="FFFF00"/>
                </a:solidFill>
              </a:rPr>
              <a:t>Sanctify them in the truth; your word is truth. </a:t>
            </a:r>
            <a:r>
              <a:rPr lang="en-US" i="1" baseline="30000" dirty="0"/>
              <a:t>18 </a:t>
            </a:r>
            <a:r>
              <a:rPr lang="en-US" i="1" dirty="0"/>
              <a:t>As you sent me into the world, so I have sent them into the world. </a:t>
            </a:r>
            <a:endParaRPr lang="en-US" sz="2400" dirty="0">
              <a:solidFill>
                <a:srgbClr val="00CC00"/>
              </a:solidFill>
              <a:latin typeface="Arial Narrow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5461000"/>
            <a:ext cx="457200" cy="190500"/>
          </a:xfrm>
          <a:noFill/>
        </p:spPr>
        <p:txBody>
          <a:bodyPr/>
          <a:lstStyle/>
          <a:p>
            <a:fld id="{C23B408B-7A52-439F-A942-49859F450FFC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5842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pple">
  <a:themeElements>
    <a:clrScheme name="Ripple 1">
      <a:dk1>
        <a:srgbClr val="2B2B85"/>
      </a:dk1>
      <a:lt1>
        <a:srgbClr val="FFFFFF"/>
      </a:lt1>
      <a:dk2>
        <a:srgbClr val="00254A"/>
      </a:dk2>
      <a:lt2>
        <a:srgbClr val="C0C0C0"/>
      </a:lt2>
      <a:accent1>
        <a:srgbClr val="0099FF"/>
      </a:accent1>
      <a:accent2>
        <a:srgbClr val="006699"/>
      </a:accent2>
      <a:accent3>
        <a:srgbClr val="AAACB1"/>
      </a:accent3>
      <a:accent4>
        <a:srgbClr val="DADADA"/>
      </a:accent4>
      <a:accent5>
        <a:srgbClr val="AACAFF"/>
      </a:accent5>
      <a:accent6>
        <a:srgbClr val="005C8A"/>
      </a:accent6>
      <a:hlink>
        <a:srgbClr val="99CCFF"/>
      </a:hlink>
      <a:folHlink>
        <a:srgbClr val="8F8FB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13498</TotalTime>
  <Words>103</Words>
  <Application>Microsoft Office PowerPoint</Application>
  <PresentationFormat>On-screen Show (16:10)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Ripple</vt:lpstr>
      <vt:lpstr> 2015-16 Theme: Not of This World John 17:14-18 </vt:lpstr>
      <vt:lpstr>What is the World?</vt:lpstr>
      <vt:lpstr>Not of this world – What it does not mean</vt:lpstr>
      <vt:lpstr> 2015-16 Theme: Not of This World John 17:14-18 </vt:lpstr>
      <vt:lpstr> 2015-16 Theme: Not of This World John 17:14-18 </vt:lpstr>
      <vt:lpstr>This world – What it does mean? A message (the influence of the evil one)</vt:lpstr>
      <vt:lpstr> 2015-16 Theme: Not of This World John 17:14-18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Russ LaGrone</dc:creator>
  <cp:lastModifiedBy>russell lagrone</cp:lastModifiedBy>
  <cp:revision>243</cp:revision>
  <dcterms:created xsi:type="dcterms:W3CDTF">2002-05-07T01:10:22Z</dcterms:created>
  <dcterms:modified xsi:type="dcterms:W3CDTF">2015-11-15T20:17:25Z</dcterms:modified>
</cp:coreProperties>
</file>