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7" r:id="rId2"/>
    <p:sldId id="291" r:id="rId3"/>
    <p:sldId id="259" r:id="rId4"/>
    <p:sldId id="293" r:id="rId5"/>
    <p:sldId id="294" r:id="rId6"/>
    <p:sldId id="295" r:id="rId7"/>
    <p:sldId id="296" r:id="rId8"/>
    <p:sldId id="297" r:id="rId9"/>
    <p:sldId id="298" r:id="rId10"/>
    <p:sldId id="299" r:id="rId11"/>
    <p:sldId id="300" r:id="rId12"/>
    <p:sldId id="301" r:id="rId13"/>
    <p:sldId id="302" r:id="rId14"/>
    <p:sldId id="256" r:id="rId15"/>
    <p:sldId id="292" r:id="rId16"/>
    <p:sldId id="303" r:id="rId17"/>
    <p:sldId id="258"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285" r:id="rId44"/>
    <p:sldId id="286" r:id="rId45"/>
    <p:sldId id="287" r:id="rId46"/>
    <p:sldId id="288" r:id="rId47"/>
    <p:sldId id="289" r:id="rId48"/>
    <p:sldId id="290"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86" y="-1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17463" y="-20638"/>
            <a:ext cx="9159876" cy="6878638"/>
            <a:chOff x="-11" y="-13"/>
            <a:chExt cx="5770" cy="4333"/>
          </a:xfrm>
        </p:grpSpPr>
        <p:sp>
          <p:nvSpPr>
            <p:cNvPr id="2050"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w="9525">
              <a:noFill/>
              <a:miter lim="800000"/>
              <a:headEnd/>
              <a:tailEnd/>
            </a:ln>
            <a:effectLst/>
          </p:spPr>
          <p:txBody>
            <a:bodyPr wrap="none" anchor="ctr"/>
            <a:lstStyle/>
            <a:p>
              <a:endParaRPr lang="en-US"/>
            </a:p>
          </p:txBody>
        </p:sp>
        <p:sp>
          <p:nvSpPr>
            <p:cNvPr id="2051"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w="9525">
              <a:noFill/>
              <a:miter lim="800000"/>
              <a:headEnd/>
              <a:tailEnd/>
            </a:ln>
            <a:effectLst/>
          </p:spPr>
          <p:txBody>
            <a:bodyPr wrap="none" anchor="ctr"/>
            <a:lstStyle/>
            <a:p>
              <a:endParaRPr lang="en-US"/>
            </a:p>
          </p:txBody>
        </p:sp>
        <p:sp>
          <p:nvSpPr>
            <p:cNvPr id="2052" name="Freeform 4"/>
            <p:cNvSpPr>
              <a:spLocks/>
            </p:cNvSpPr>
            <p:nvPr/>
          </p:nvSpPr>
          <p:spPr bwMode="grayWhite">
            <a:xfrm>
              <a:off x="77" y="83"/>
              <a:ext cx="447" cy="520"/>
            </a:xfrm>
            <a:custGeom>
              <a:avLst/>
              <a:gdLst/>
              <a:ahLst/>
              <a:cxnLst>
                <a:cxn ang="0">
                  <a:pos x="254" y="495"/>
                </a:cxn>
                <a:cxn ang="0">
                  <a:pos x="245" y="454"/>
                </a:cxn>
                <a:cxn ang="0">
                  <a:pos x="230" y="417"/>
                </a:cxn>
                <a:cxn ang="0">
                  <a:pos x="193" y="402"/>
                </a:cxn>
                <a:cxn ang="0">
                  <a:pos x="150" y="412"/>
                </a:cxn>
                <a:cxn ang="0">
                  <a:pos x="112" y="417"/>
                </a:cxn>
                <a:cxn ang="0">
                  <a:pos x="93" y="399"/>
                </a:cxn>
                <a:cxn ang="0">
                  <a:pos x="81" y="370"/>
                </a:cxn>
                <a:cxn ang="0">
                  <a:pos x="75" y="339"/>
                </a:cxn>
                <a:cxn ang="0">
                  <a:pos x="76" y="309"/>
                </a:cxn>
                <a:cxn ang="0">
                  <a:pos x="106" y="300"/>
                </a:cxn>
                <a:cxn ang="0">
                  <a:pos x="146" y="307"/>
                </a:cxn>
                <a:cxn ang="0">
                  <a:pos x="175" y="294"/>
                </a:cxn>
                <a:cxn ang="0">
                  <a:pos x="186" y="273"/>
                </a:cxn>
                <a:cxn ang="0">
                  <a:pos x="189" y="246"/>
                </a:cxn>
                <a:cxn ang="0">
                  <a:pos x="188" y="219"/>
                </a:cxn>
                <a:cxn ang="0">
                  <a:pos x="178" y="191"/>
                </a:cxn>
                <a:cxn ang="0">
                  <a:pos x="153" y="171"/>
                </a:cxn>
                <a:cxn ang="0">
                  <a:pos x="123" y="172"/>
                </a:cxn>
                <a:cxn ang="0">
                  <a:pos x="93" y="185"/>
                </a:cxn>
                <a:cxn ang="0">
                  <a:pos x="64" y="194"/>
                </a:cxn>
                <a:cxn ang="0">
                  <a:pos x="34" y="185"/>
                </a:cxn>
                <a:cxn ang="0">
                  <a:pos x="19" y="166"/>
                </a:cxn>
                <a:cxn ang="0">
                  <a:pos x="9" y="146"/>
                </a:cxn>
                <a:cxn ang="0">
                  <a:pos x="2" y="122"/>
                </a:cxn>
                <a:cxn ang="0">
                  <a:pos x="0" y="98"/>
                </a:cxn>
                <a:cxn ang="0">
                  <a:pos x="387" y="12"/>
                </a:cxn>
                <a:cxn ang="0">
                  <a:pos x="399" y="41"/>
                </a:cxn>
                <a:cxn ang="0">
                  <a:pos x="406" y="74"/>
                </a:cxn>
                <a:cxn ang="0">
                  <a:pos x="411" y="107"/>
                </a:cxn>
                <a:cxn ang="0">
                  <a:pos x="396" y="141"/>
                </a:cxn>
                <a:cxn ang="0">
                  <a:pos x="375" y="144"/>
                </a:cxn>
                <a:cxn ang="0">
                  <a:pos x="354" y="141"/>
                </a:cxn>
                <a:cxn ang="0">
                  <a:pos x="332" y="137"/>
                </a:cxn>
                <a:cxn ang="0">
                  <a:pos x="307" y="141"/>
                </a:cxn>
                <a:cxn ang="0">
                  <a:pos x="286" y="166"/>
                </a:cxn>
                <a:cxn ang="0">
                  <a:pos x="285" y="199"/>
                </a:cxn>
                <a:cxn ang="0">
                  <a:pos x="289" y="222"/>
                </a:cxn>
                <a:cxn ang="0">
                  <a:pos x="295" y="247"/>
                </a:cxn>
                <a:cxn ang="0">
                  <a:pos x="308" y="268"/>
                </a:cxn>
                <a:cxn ang="0">
                  <a:pos x="332" y="282"/>
                </a:cxn>
                <a:cxn ang="0">
                  <a:pos x="357" y="282"/>
                </a:cxn>
                <a:cxn ang="0">
                  <a:pos x="379" y="272"/>
                </a:cxn>
                <a:cxn ang="0">
                  <a:pos x="402" y="262"/>
                </a:cxn>
                <a:cxn ang="0">
                  <a:pos x="426" y="265"/>
                </a:cxn>
                <a:cxn ang="0">
                  <a:pos x="436" y="287"/>
                </a:cxn>
                <a:cxn ang="0">
                  <a:pos x="442" y="312"/>
                </a:cxn>
                <a:cxn ang="0">
                  <a:pos x="444" y="338"/>
                </a:cxn>
                <a:cxn ang="0">
                  <a:pos x="436" y="358"/>
                </a:cxn>
                <a:cxn ang="0">
                  <a:pos x="397" y="366"/>
                </a:cxn>
                <a:cxn ang="0">
                  <a:pos x="363" y="380"/>
                </a:cxn>
                <a:cxn ang="0">
                  <a:pos x="347" y="406"/>
                </a:cxn>
                <a:cxn ang="0">
                  <a:pos x="353" y="437"/>
                </a:cxn>
                <a:cxn ang="0">
                  <a:pos x="372" y="464"/>
                </a:cxn>
                <a:cxn ang="0">
                  <a:pos x="369" y="492"/>
                </a:cxn>
                <a:cxn ang="0">
                  <a:pos x="347" y="503"/>
                </a:cxn>
                <a:cxn ang="0">
                  <a:pos x="323" y="511"/>
                </a:cxn>
                <a:cxn ang="0">
                  <a:pos x="298" y="516"/>
                </a:cxn>
                <a:cxn ang="0">
                  <a:pos x="272" y="519"/>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53" name="Freeform 5"/>
            <p:cNvSpPr>
              <a:spLocks/>
            </p:cNvSpPr>
            <p:nvPr/>
          </p:nvSpPr>
          <p:spPr bwMode="grayWhite">
            <a:xfrm>
              <a:off x="19" y="1775"/>
              <a:ext cx="462" cy="618"/>
            </a:xfrm>
            <a:custGeom>
              <a:avLst/>
              <a:gdLst/>
              <a:ahLst/>
              <a:cxnLst>
                <a:cxn ang="0">
                  <a:pos x="224" y="439"/>
                </a:cxn>
                <a:cxn ang="0">
                  <a:pos x="193" y="434"/>
                </a:cxn>
                <a:cxn ang="0">
                  <a:pos x="165" y="436"/>
                </a:cxn>
                <a:cxn ang="0">
                  <a:pos x="156" y="444"/>
                </a:cxn>
                <a:cxn ang="0">
                  <a:pos x="147" y="461"/>
                </a:cxn>
                <a:cxn ang="0">
                  <a:pos x="147" y="487"/>
                </a:cxn>
                <a:cxn ang="0">
                  <a:pos x="143" y="513"/>
                </a:cxn>
                <a:cxn ang="0">
                  <a:pos x="136" y="537"/>
                </a:cxn>
                <a:cxn ang="0">
                  <a:pos x="7" y="549"/>
                </a:cxn>
                <a:cxn ang="0">
                  <a:pos x="5" y="510"/>
                </a:cxn>
                <a:cxn ang="0">
                  <a:pos x="1" y="472"/>
                </a:cxn>
                <a:cxn ang="0">
                  <a:pos x="1" y="433"/>
                </a:cxn>
                <a:cxn ang="0">
                  <a:pos x="12" y="392"/>
                </a:cxn>
                <a:cxn ang="0">
                  <a:pos x="37" y="383"/>
                </a:cxn>
                <a:cxn ang="0">
                  <a:pos x="66" y="389"/>
                </a:cxn>
                <a:cxn ang="0">
                  <a:pos x="94" y="403"/>
                </a:cxn>
                <a:cxn ang="0">
                  <a:pos x="120" y="417"/>
                </a:cxn>
                <a:cxn ang="0">
                  <a:pos x="156" y="399"/>
                </a:cxn>
                <a:cxn ang="0">
                  <a:pos x="166" y="363"/>
                </a:cxn>
                <a:cxn ang="0">
                  <a:pos x="164" y="321"/>
                </a:cxn>
                <a:cxn ang="0">
                  <a:pos x="158" y="280"/>
                </a:cxn>
                <a:cxn ang="0">
                  <a:pos x="71" y="135"/>
                </a:cxn>
                <a:cxn ang="0">
                  <a:pos x="104" y="141"/>
                </a:cxn>
                <a:cxn ang="0">
                  <a:pos x="137" y="147"/>
                </a:cxn>
                <a:cxn ang="0">
                  <a:pos x="170" y="144"/>
                </a:cxn>
                <a:cxn ang="0">
                  <a:pos x="195" y="128"/>
                </a:cxn>
                <a:cxn ang="0">
                  <a:pos x="206" y="114"/>
                </a:cxn>
                <a:cxn ang="0">
                  <a:pos x="216" y="92"/>
                </a:cxn>
                <a:cxn ang="0">
                  <a:pos x="211" y="69"/>
                </a:cxn>
                <a:cxn ang="0">
                  <a:pos x="207" y="47"/>
                </a:cxn>
                <a:cxn ang="0">
                  <a:pos x="208" y="24"/>
                </a:cxn>
                <a:cxn ang="0">
                  <a:pos x="221" y="2"/>
                </a:cxn>
                <a:cxn ang="0">
                  <a:pos x="245" y="0"/>
                </a:cxn>
                <a:cxn ang="0">
                  <a:pos x="272" y="5"/>
                </a:cxn>
                <a:cxn ang="0">
                  <a:pos x="296" y="17"/>
                </a:cxn>
                <a:cxn ang="0">
                  <a:pos x="316" y="38"/>
                </a:cxn>
                <a:cxn ang="0">
                  <a:pos x="317" y="66"/>
                </a:cxn>
                <a:cxn ang="0">
                  <a:pos x="304" y="94"/>
                </a:cxn>
                <a:cxn ang="0">
                  <a:pos x="294" y="125"/>
                </a:cxn>
                <a:cxn ang="0">
                  <a:pos x="302" y="158"/>
                </a:cxn>
                <a:cxn ang="0">
                  <a:pos x="337" y="181"/>
                </a:cxn>
                <a:cxn ang="0">
                  <a:pos x="380" y="188"/>
                </a:cxn>
                <a:cxn ang="0">
                  <a:pos x="427" y="190"/>
                </a:cxn>
                <a:cxn ang="0">
                  <a:pos x="431" y="329"/>
                </a:cxn>
                <a:cxn ang="0">
                  <a:pos x="401" y="338"/>
                </a:cxn>
                <a:cxn ang="0">
                  <a:pos x="370" y="331"/>
                </a:cxn>
                <a:cxn ang="0">
                  <a:pos x="337" y="319"/>
                </a:cxn>
                <a:cxn ang="0">
                  <a:pos x="303" y="316"/>
                </a:cxn>
                <a:cxn ang="0">
                  <a:pos x="281" y="333"/>
                </a:cxn>
                <a:cxn ang="0">
                  <a:pos x="268" y="361"/>
                </a:cxn>
                <a:cxn ang="0">
                  <a:pos x="263" y="393"/>
                </a:cxn>
                <a:cxn ang="0">
                  <a:pos x="264" y="427"/>
                </a:cxn>
                <a:cxn ang="0">
                  <a:pos x="286" y="457"/>
                </a:cxn>
                <a:cxn ang="0">
                  <a:pos x="317" y="464"/>
                </a:cxn>
                <a:cxn ang="0">
                  <a:pos x="354" y="463"/>
                </a:cxn>
                <a:cxn ang="0">
                  <a:pos x="392" y="473"/>
                </a:cxn>
                <a:cxn ang="0">
                  <a:pos x="401" y="509"/>
                </a:cxn>
                <a:cxn ang="0">
                  <a:pos x="403" y="547"/>
                </a:cxn>
                <a:cxn ang="0">
                  <a:pos x="398" y="583"/>
                </a:cxn>
                <a:cxn ang="0">
                  <a:pos x="388" y="617"/>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54" name="Freeform 6"/>
            <p:cNvSpPr>
              <a:spLocks/>
            </p:cNvSpPr>
            <p:nvPr/>
          </p:nvSpPr>
          <p:spPr bwMode="grayWhite">
            <a:xfrm>
              <a:off x="48" y="1306"/>
              <a:ext cx="624" cy="371"/>
            </a:xfrm>
            <a:custGeom>
              <a:avLst/>
              <a:gdLst/>
              <a:ahLst/>
              <a:cxnLst>
                <a:cxn ang="0">
                  <a:pos x="186" y="342"/>
                </a:cxn>
                <a:cxn ang="0">
                  <a:pos x="175" y="308"/>
                </a:cxn>
                <a:cxn ang="0">
                  <a:pos x="149" y="280"/>
                </a:cxn>
                <a:cxn ang="0">
                  <a:pos x="124" y="270"/>
                </a:cxn>
                <a:cxn ang="0">
                  <a:pos x="104" y="269"/>
                </a:cxn>
                <a:cxn ang="0">
                  <a:pos x="10" y="290"/>
                </a:cxn>
                <a:cxn ang="0">
                  <a:pos x="3" y="264"/>
                </a:cxn>
                <a:cxn ang="0">
                  <a:pos x="0" y="236"/>
                </a:cxn>
                <a:cxn ang="0">
                  <a:pos x="4" y="214"/>
                </a:cxn>
                <a:cxn ang="0">
                  <a:pos x="22" y="200"/>
                </a:cxn>
                <a:cxn ang="0">
                  <a:pos x="53" y="200"/>
                </a:cxn>
                <a:cxn ang="0">
                  <a:pos x="90" y="208"/>
                </a:cxn>
                <a:cxn ang="0">
                  <a:pos x="126" y="190"/>
                </a:cxn>
                <a:cxn ang="0">
                  <a:pos x="144" y="33"/>
                </a:cxn>
                <a:cxn ang="0">
                  <a:pos x="174" y="28"/>
                </a:cxn>
                <a:cxn ang="0">
                  <a:pos x="206" y="31"/>
                </a:cxn>
                <a:cxn ang="0">
                  <a:pos x="230" y="57"/>
                </a:cxn>
                <a:cxn ang="0">
                  <a:pos x="236" y="99"/>
                </a:cxn>
                <a:cxn ang="0">
                  <a:pos x="249" y="138"/>
                </a:cxn>
                <a:cxn ang="0">
                  <a:pos x="293" y="159"/>
                </a:cxn>
                <a:cxn ang="0">
                  <a:pos x="345" y="148"/>
                </a:cxn>
                <a:cxn ang="0">
                  <a:pos x="366" y="119"/>
                </a:cxn>
                <a:cxn ang="0">
                  <a:pos x="361" y="91"/>
                </a:cxn>
                <a:cxn ang="0">
                  <a:pos x="352" y="62"/>
                </a:cxn>
                <a:cxn ang="0">
                  <a:pos x="363" y="34"/>
                </a:cxn>
                <a:cxn ang="0">
                  <a:pos x="398" y="17"/>
                </a:cxn>
                <a:cxn ang="0">
                  <a:pos x="439" y="7"/>
                </a:cxn>
                <a:cxn ang="0">
                  <a:pos x="474" y="5"/>
                </a:cxn>
                <a:cxn ang="0">
                  <a:pos x="479" y="37"/>
                </a:cxn>
                <a:cxn ang="0">
                  <a:pos x="483" y="70"/>
                </a:cxn>
                <a:cxn ang="0">
                  <a:pos x="507" y="97"/>
                </a:cxn>
                <a:cxn ang="0">
                  <a:pos x="535" y="101"/>
                </a:cxn>
                <a:cxn ang="0">
                  <a:pos x="566" y="94"/>
                </a:cxn>
                <a:cxn ang="0">
                  <a:pos x="598" y="94"/>
                </a:cxn>
                <a:cxn ang="0">
                  <a:pos x="620" y="125"/>
                </a:cxn>
                <a:cxn ang="0">
                  <a:pos x="621" y="162"/>
                </a:cxn>
                <a:cxn ang="0">
                  <a:pos x="608" y="178"/>
                </a:cxn>
                <a:cxn ang="0">
                  <a:pos x="573" y="183"/>
                </a:cxn>
                <a:cxn ang="0">
                  <a:pos x="524" y="186"/>
                </a:cxn>
                <a:cxn ang="0">
                  <a:pos x="514" y="197"/>
                </a:cxn>
                <a:cxn ang="0">
                  <a:pos x="519" y="333"/>
                </a:cxn>
                <a:cxn ang="0">
                  <a:pos x="486" y="342"/>
                </a:cxn>
                <a:cxn ang="0">
                  <a:pos x="449" y="344"/>
                </a:cxn>
                <a:cxn ang="0">
                  <a:pos x="412" y="338"/>
                </a:cxn>
                <a:cxn ang="0">
                  <a:pos x="402" y="311"/>
                </a:cxn>
                <a:cxn ang="0">
                  <a:pos x="402" y="283"/>
                </a:cxn>
                <a:cxn ang="0">
                  <a:pos x="397" y="254"/>
                </a:cxn>
                <a:cxn ang="0">
                  <a:pos x="367" y="236"/>
                </a:cxn>
                <a:cxn ang="0">
                  <a:pos x="329" y="237"/>
                </a:cxn>
                <a:cxn ang="0">
                  <a:pos x="289" y="248"/>
                </a:cxn>
                <a:cxn ang="0">
                  <a:pos x="263" y="264"/>
                </a:cxn>
                <a:cxn ang="0">
                  <a:pos x="262" y="293"/>
                </a:cxn>
                <a:cxn ang="0">
                  <a:pos x="276" y="322"/>
                </a:cxn>
                <a:cxn ang="0">
                  <a:pos x="257" y="360"/>
                </a:cxn>
                <a:cxn ang="0">
                  <a:pos x="210" y="364"/>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55" name="Freeform 7"/>
            <p:cNvSpPr>
              <a:spLocks/>
            </p:cNvSpPr>
            <p:nvPr/>
          </p:nvSpPr>
          <p:spPr bwMode="grayWhite">
            <a:xfrm>
              <a:off x="0" y="706"/>
              <a:ext cx="506" cy="470"/>
            </a:xfrm>
            <a:custGeom>
              <a:avLst/>
              <a:gdLst/>
              <a:ahLst/>
              <a:cxnLst>
                <a:cxn ang="0">
                  <a:pos x="229" y="453"/>
                </a:cxn>
                <a:cxn ang="0">
                  <a:pos x="200" y="429"/>
                </a:cxn>
                <a:cxn ang="0">
                  <a:pos x="175" y="402"/>
                </a:cxn>
                <a:cxn ang="0">
                  <a:pos x="158" y="368"/>
                </a:cxn>
                <a:cxn ang="0">
                  <a:pos x="241" y="275"/>
                </a:cxn>
                <a:cxn ang="0">
                  <a:pos x="224" y="248"/>
                </a:cxn>
                <a:cxn ang="0">
                  <a:pos x="198" y="228"/>
                </a:cxn>
                <a:cxn ang="0">
                  <a:pos x="166" y="214"/>
                </a:cxn>
                <a:cxn ang="0">
                  <a:pos x="139" y="217"/>
                </a:cxn>
                <a:cxn ang="0">
                  <a:pos x="128" y="238"/>
                </a:cxn>
                <a:cxn ang="0">
                  <a:pos x="120" y="262"/>
                </a:cxn>
                <a:cxn ang="0">
                  <a:pos x="104" y="283"/>
                </a:cxn>
                <a:cxn ang="0">
                  <a:pos x="77" y="291"/>
                </a:cxn>
                <a:cxn ang="0">
                  <a:pos x="53" y="288"/>
                </a:cxn>
                <a:cxn ang="0">
                  <a:pos x="31" y="275"/>
                </a:cxn>
                <a:cxn ang="0">
                  <a:pos x="12" y="257"/>
                </a:cxn>
                <a:cxn ang="0">
                  <a:pos x="61" y="109"/>
                </a:cxn>
                <a:cxn ang="0">
                  <a:pos x="24" y="85"/>
                </a:cxn>
                <a:cxn ang="0">
                  <a:pos x="0" y="53"/>
                </a:cxn>
                <a:cxn ang="0">
                  <a:pos x="19" y="22"/>
                </a:cxn>
                <a:cxn ang="0">
                  <a:pos x="54" y="0"/>
                </a:cxn>
                <a:cxn ang="0">
                  <a:pos x="82" y="6"/>
                </a:cxn>
                <a:cxn ang="0">
                  <a:pos x="103" y="29"/>
                </a:cxn>
                <a:cxn ang="0">
                  <a:pos x="132" y="57"/>
                </a:cxn>
                <a:cxn ang="0">
                  <a:pos x="175" y="64"/>
                </a:cxn>
                <a:cxn ang="0">
                  <a:pos x="215" y="43"/>
                </a:cxn>
                <a:cxn ang="0">
                  <a:pos x="243" y="16"/>
                </a:cxn>
                <a:cxn ang="0">
                  <a:pos x="265" y="22"/>
                </a:cxn>
                <a:cxn ang="0">
                  <a:pos x="284" y="34"/>
                </a:cxn>
                <a:cxn ang="0">
                  <a:pos x="301" y="52"/>
                </a:cxn>
                <a:cxn ang="0">
                  <a:pos x="318" y="72"/>
                </a:cxn>
                <a:cxn ang="0">
                  <a:pos x="314" y="98"/>
                </a:cxn>
                <a:cxn ang="0">
                  <a:pos x="296" y="115"/>
                </a:cxn>
                <a:cxn ang="0">
                  <a:pos x="278" y="123"/>
                </a:cxn>
                <a:cxn ang="0">
                  <a:pos x="260" y="130"/>
                </a:cxn>
                <a:cxn ang="0">
                  <a:pos x="249" y="152"/>
                </a:cxn>
                <a:cxn ang="0">
                  <a:pos x="257" y="180"/>
                </a:cxn>
                <a:cxn ang="0">
                  <a:pos x="288" y="210"/>
                </a:cxn>
                <a:cxn ang="0">
                  <a:pos x="321" y="231"/>
                </a:cxn>
                <a:cxn ang="0">
                  <a:pos x="339" y="231"/>
                </a:cxn>
                <a:cxn ang="0">
                  <a:pos x="358" y="228"/>
                </a:cxn>
                <a:cxn ang="0">
                  <a:pos x="377" y="200"/>
                </a:cxn>
                <a:cxn ang="0">
                  <a:pos x="385" y="171"/>
                </a:cxn>
                <a:cxn ang="0">
                  <a:pos x="404" y="158"/>
                </a:cxn>
                <a:cxn ang="0">
                  <a:pos x="497" y="213"/>
                </a:cxn>
                <a:cxn ang="0">
                  <a:pos x="482" y="238"/>
                </a:cxn>
                <a:cxn ang="0">
                  <a:pos x="458" y="259"/>
                </a:cxn>
                <a:cxn ang="0">
                  <a:pos x="438" y="282"/>
                </a:cxn>
                <a:cxn ang="0">
                  <a:pos x="434" y="313"/>
                </a:cxn>
                <a:cxn ang="0">
                  <a:pos x="467" y="339"/>
                </a:cxn>
                <a:cxn ang="0">
                  <a:pos x="505" y="362"/>
                </a:cxn>
                <a:cxn ang="0">
                  <a:pos x="329" y="370"/>
                </a:cxn>
                <a:cxn ang="0">
                  <a:pos x="306" y="395"/>
                </a:cxn>
                <a:cxn ang="0">
                  <a:pos x="287" y="423"/>
                </a:cxn>
                <a:cxn ang="0">
                  <a:pos x="267" y="452"/>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56" name="Freeform 8"/>
            <p:cNvSpPr>
              <a:spLocks/>
            </p:cNvSpPr>
            <p:nvPr/>
          </p:nvSpPr>
          <p:spPr bwMode="grayWhite">
            <a:xfrm>
              <a:off x="538" y="441"/>
              <a:ext cx="512" cy="509"/>
            </a:xfrm>
            <a:custGeom>
              <a:avLst/>
              <a:gdLst/>
              <a:ahLst/>
              <a:cxnLst>
                <a:cxn ang="0">
                  <a:pos x="67" y="492"/>
                </a:cxn>
                <a:cxn ang="0">
                  <a:pos x="45" y="451"/>
                </a:cxn>
                <a:cxn ang="0">
                  <a:pos x="68" y="418"/>
                </a:cxn>
                <a:cxn ang="0">
                  <a:pos x="106" y="391"/>
                </a:cxn>
                <a:cxn ang="0">
                  <a:pos x="105" y="352"/>
                </a:cxn>
                <a:cxn ang="0">
                  <a:pos x="79" y="324"/>
                </a:cxn>
                <a:cxn ang="0">
                  <a:pos x="44" y="302"/>
                </a:cxn>
                <a:cxn ang="0">
                  <a:pos x="7" y="280"/>
                </a:cxn>
                <a:cxn ang="0">
                  <a:pos x="2" y="258"/>
                </a:cxn>
                <a:cxn ang="0">
                  <a:pos x="13" y="239"/>
                </a:cxn>
                <a:cxn ang="0">
                  <a:pos x="29" y="220"/>
                </a:cxn>
                <a:cxn ang="0">
                  <a:pos x="43" y="201"/>
                </a:cxn>
                <a:cxn ang="0">
                  <a:pos x="65" y="184"/>
                </a:cxn>
                <a:cxn ang="0">
                  <a:pos x="100" y="191"/>
                </a:cxn>
                <a:cxn ang="0">
                  <a:pos x="124" y="210"/>
                </a:cxn>
                <a:cxn ang="0">
                  <a:pos x="150" y="233"/>
                </a:cxn>
                <a:cxn ang="0">
                  <a:pos x="179" y="232"/>
                </a:cxn>
                <a:cxn ang="0">
                  <a:pos x="207" y="223"/>
                </a:cxn>
                <a:cxn ang="0">
                  <a:pos x="230" y="198"/>
                </a:cxn>
                <a:cxn ang="0">
                  <a:pos x="242" y="165"/>
                </a:cxn>
                <a:cxn ang="0">
                  <a:pos x="226" y="143"/>
                </a:cxn>
                <a:cxn ang="0">
                  <a:pos x="203" y="132"/>
                </a:cxn>
                <a:cxn ang="0">
                  <a:pos x="176" y="122"/>
                </a:cxn>
                <a:cxn ang="0">
                  <a:pos x="153" y="111"/>
                </a:cxn>
                <a:cxn ang="0">
                  <a:pos x="142" y="80"/>
                </a:cxn>
                <a:cxn ang="0">
                  <a:pos x="163" y="50"/>
                </a:cxn>
                <a:cxn ang="0">
                  <a:pos x="187" y="36"/>
                </a:cxn>
                <a:cxn ang="0">
                  <a:pos x="211" y="18"/>
                </a:cxn>
                <a:cxn ang="0">
                  <a:pos x="243" y="28"/>
                </a:cxn>
                <a:cxn ang="0">
                  <a:pos x="277" y="54"/>
                </a:cxn>
                <a:cxn ang="0">
                  <a:pos x="314" y="72"/>
                </a:cxn>
                <a:cxn ang="0">
                  <a:pos x="355" y="68"/>
                </a:cxn>
                <a:cxn ang="0">
                  <a:pos x="382" y="36"/>
                </a:cxn>
                <a:cxn ang="0">
                  <a:pos x="411" y="3"/>
                </a:cxn>
                <a:cxn ang="0">
                  <a:pos x="453" y="10"/>
                </a:cxn>
                <a:cxn ang="0">
                  <a:pos x="486" y="36"/>
                </a:cxn>
                <a:cxn ang="0">
                  <a:pos x="489" y="68"/>
                </a:cxn>
                <a:cxn ang="0">
                  <a:pos x="466" y="88"/>
                </a:cxn>
                <a:cxn ang="0">
                  <a:pos x="437" y="107"/>
                </a:cxn>
                <a:cxn ang="0">
                  <a:pos x="422" y="133"/>
                </a:cxn>
                <a:cxn ang="0">
                  <a:pos x="419" y="317"/>
                </a:cxn>
                <a:cxn ang="0">
                  <a:pos x="388" y="302"/>
                </a:cxn>
                <a:cxn ang="0">
                  <a:pos x="364" y="273"/>
                </a:cxn>
                <a:cxn ang="0">
                  <a:pos x="336" y="250"/>
                </a:cxn>
                <a:cxn ang="0">
                  <a:pos x="299" y="252"/>
                </a:cxn>
                <a:cxn ang="0">
                  <a:pos x="275" y="270"/>
                </a:cxn>
                <a:cxn ang="0">
                  <a:pos x="255" y="294"/>
                </a:cxn>
                <a:cxn ang="0">
                  <a:pos x="242" y="323"/>
                </a:cxn>
                <a:cxn ang="0">
                  <a:pos x="241" y="353"/>
                </a:cxn>
                <a:cxn ang="0">
                  <a:pos x="257" y="364"/>
                </a:cxn>
                <a:cxn ang="0">
                  <a:pos x="279" y="368"/>
                </a:cxn>
                <a:cxn ang="0">
                  <a:pos x="304" y="370"/>
                </a:cxn>
                <a:cxn ang="0">
                  <a:pos x="330" y="376"/>
                </a:cxn>
                <a:cxn ang="0">
                  <a:pos x="353" y="407"/>
                </a:cxn>
                <a:cxn ang="0">
                  <a:pos x="352" y="443"/>
                </a:cxn>
                <a:cxn ang="0">
                  <a:pos x="334" y="462"/>
                </a:cxn>
                <a:cxn ang="0">
                  <a:pos x="311" y="479"/>
                </a:cxn>
                <a:cxn ang="0">
                  <a:pos x="278" y="465"/>
                </a:cxn>
                <a:cxn ang="0">
                  <a:pos x="241" y="445"/>
                </a:cxn>
                <a:cxn ang="0">
                  <a:pos x="202" y="432"/>
                </a:cxn>
                <a:cxn ang="0">
                  <a:pos x="98" y="508"/>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57" name="Freeform 9"/>
            <p:cNvSpPr>
              <a:spLocks/>
            </p:cNvSpPr>
            <p:nvPr/>
          </p:nvSpPr>
          <p:spPr bwMode="grayWhite">
            <a:xfrm>
              <a:off x="459" y="2344"/>
              <a:ext cx="506" cy="470"/>
            </a:xfrm>
            <a:custGeom>
              <a:avLst/>
              <a:gdLst/>
              <a:ahLst/>
              <a:cxnLst>
                <a:cxn ang="0">
                  <a:pos x="229" y="453"/>
                </a:cxn>
                <a:cxn ang="0">
                  <a:pos x="200" y="429"/>
                </a:cxn>
                <a:cxn ang="0">
                  <a:pos x="175" y="402"/>
                </a:cxn>
                <a:cxn ang="0">
                  <a:pos x="158" y="368"/>
                </a:cxn>
                <a:cxn ang="0">
                  <a:pos x="241" y="275"/>
                </a:cxn>
                <a:cxn ang="0">
                  <a:pos x="224" y="248"/>
                </a:cxn>
                <a:cxn ang="0">
                  <a:pos x="198" y="228"/>
                </a:cxn>
                <a:cxn ang="0">
                  <a:pos x="166" y="214"/>
                </a:cxn>
                <a:cxn ang="0">
                  <a:pos x="139" y="217"/>
                </a:cxn>
                <a:cxn ang="0">
                  <a:pos x="128" y="238"/>
                </a:cxn>
                <a:cxn ang="0">
                  <a:pos x="120" y="262"/>
                </a:cxn>
                <a:cxn ang="0">
                  <a:pos x="104" y="283"/>
                </a:cxn>
                <a:cxn ang="0">
                  <a:pos x="77" y="291"/>
                </a:cxn>
                <a:cxn ang="0">
                  <a:pos x="53" y="288"/>
                </a:cxn>
                <a:cxn ang="0">
                  <a:pos x="31" y="275"/>
                </a:cxn>
                <a:cxn ang="0">
                  <a:pos x="12" y="257"/>
                </a:cxn>
                <a:cxn ang="0">
                  <a:pos x="61" y="109"/>
                </a:cxn>
                <a:cxn ang="0">
                  <a:pos x="24" y="85"/>
                </a:cxn>
                <a:cxn ang="0">
                  <a:pos x="0" y="53"/>
                </a:cxn>
                <a:cxn ang="0">
                  <a:pos x="19" y="22"/>
                </a:cxn>
                <a:cxn ang="0">
                  <a:pos x="54" y="0"/>
                </a:cxn>
                <a:cxn ang="0">
                  <a:pos x="82" y="6"/>
                </a:cxn>
                <a:cxn ang="0">
                  <a:pos x="103" y="29"/>
                </a:cxn>
                <a:cxn ang="0">
                  <a:pos x="132" y="57"/>
                </a:cxn>
                <a:cxn ang="0">
                  <a:pos x="175" y="64"/>
                </a:cxn>
                <a:cxn ang="0">
                  <a:pos x="215" y="43"/>
                </a:cxn>
                <a:cxn ang="0">
                  <a:pos x="243" y="16"/>
                </a:cxn>
                <a:cxn ang="0">
                  <a:pos x="265" y="22"/>
                </a:cxn>
                <a:cxn ang="0">
                  <a:pos x="284" y="34"/>
                </a:cxn>
                <a:cxn ang="0">
                  <a:pos x="301" y="52"/>
                </a:cxn>
                <a:cxn ang="0">
                  <a:pos x="318" y="72"/>
                </a:cxn>
                <a:cxn ang="0">
                  <a:pos x="314" y="98"/>
                </a:cxn>
                <a:cxn ang="0">
                  <a:pos x="296" y="115"/>
                </a:cxn>
                <a:cxn ang="0">
                  <a:pos x="278" y="123"/>
                </a:cxn>
                <a:cxn ang="0">
                  <a:pos x="260" y="130"/>
                </a:cxn>
                <a:cxn ang="0">
                  <a:pos x="249" y="152"/>
                </a:cxn>
                <a:cxn ang="0">
                  <a:pos x="257" y="180"/>
                </a:cxn>
                <a:cxn ang="0">
                  <a:pos x="288" y="210"/>
                </a:cxn>
                <a:cxn ang="0">
                  <a:pos x="321" y="231"/>
                </a:cxn>
                <a:cxn ang="0">
                  <a:pos x="339" y="231"/>
                </a:cxn>
                <a:cxn ang="0">
                  <a:pos x="358" y="228"/>
                </a:cxn>
                <a:cxn ang="0">
                  <a:pos x="377" y="200"/>
                </a:cxn>
                <a:cxn ang="0">
                  <a:pos x="385" y="171"/>
                </a:cxn>
                <a:cxn ang="0">
                  <a:pos x="404" y="158"/>
                </a:cxn>
                <a:cxn ang="0">
                  <a:pos x="497" y="213"/>
                </a:cxn>
                <a:cxn ang="0">
                  <a:pos x="482" y="238"/>
                </a:cxn>
                <a:cxn ang="0">
                  <a:pos x="458" y="259"/>
                </a:cxn>
                <a:cxn ang="0">
                  <a:pos x="438" y="282"/>
                </a:cxn>
                <a:cxn ang="0">
                  <a:pos x="434" y="313"/>
                </a:cxn>
                <a:cxn ang="0">
                  <a:pos x="467" y="339"/>
                </a:cxn>
                <a:cxn ang="0">
                  <a:pos x="505" y="362"/>
                </a:cxn>
                <a:cxn ang="0">
                  <a:pos x="329" y="370"/>
                </a:cxn>
                <a:cxn ang="0">
                  <a:pos x="306" y="395"/>
                </a:cxn>
                <a:cxn ang="0">
                  <a:pos x="287" y="423"/>
                </a:cxn>
                <a:cxn ang="0">
                  <a:pos x="267" y="452"/>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58" name="Freeform 10"/>
            <p:cNvSpPr>
              <a:spLocks/>
            </p:cNvSpPr>
            <p:nvPr/>
          </p:nvSpPr>
          <p:spPr bwMode="grayWhite">
            <a:xfrm>
              <a:off x="477" y="2884"/>
              <a:ext cx="447" cy="520"/>
            </a:xfrm>
            <a:custGeom>
              <a:avLst/>
              <a:gdLst/>
              <a:ahLst/>
              <a:cxnLst>
                <a:cxn ang="0">
                  <a:pos x="254" y="495"/>
                </a:cxn>
                <a:cxn ang="0">
                  <a:pos x="245" y="454"/>
                </a:cxn>
                <a:cxn ang="0">
                  <a:pos x="230" y="417"/>
                </a:cxn>
                <a:cxn ang="0">
                  <a:pos x="193" y="402"/>
                </a:cxn>
                <a:cxn ang="0">
                  <a:pos x="150" y="412"/>
                </a:cxn>
                <a:cxn ang="0">
                  <a:pos x="112" y="417"/>
                </a:cxn>
                <a:cxn ang="0">
                  <a:pos x="93" y="399"/>
                </a:cxn>
                <a:cxn ang="0">
                  <a:pos x="81" y="370"/>
                </a:cxn>
                <a:cxn ang="0">
                  <a:pos x="75" y="339"/>
                </a:cxn>
                <a:cxn ang="0">
                  <a:pos x="76" y="309"/>
                </a:cxn>
                <a:cxn ang="0">
                  <a:pos x="106" y="300"/>
                </a:cxn>
                <a:cxn ang="0">
                  <a:pos x="146" y="307"/>
                </a:cxn>
                <a:cxn ang="0">
                  <a:pos x="175" y="294"/>
                </a:cxn>
                <a:cxn ang="0">
                  <a:pos x="186" y="273"/>
                </a:cxn>
                <a:cxn ang="0">
                  <a:pos x="189" y="246"/>
                </a:cxn>
                <a:cxn ang="0">
                  <a:pos x="188" y="219"/>
                </a:cxn>
                <a:cxn ang="0">
                  <a:pos x="178" y="191"/>
                </a:cxn>
                <a:cxn ang="0">
                  <a:pos x="153" y="171"/>
                </a:cxn>
                <a:cxn ang="0">
                  <a:pos x="123" y="172"/>
                </a:cxn>
                <a:cxn ang="0">
                  <a:pos x="93" y="185"/>
                </a:cxn>
                <a:cxn ang="0">
                  <a:pos x="64" y="194"/>
                </a:cxn>
                <a:cxn ang="0">
                  <a:pos x="34" y="185"/>
                </a:cxn>
                <a:cxn ang="0">
                  <a:pos x="19" y="166"/>
                </a:cxn>
                <a:cxn ang="0">
                  <a:pos x="9" y="146"/>
                </a:cxn>
                <a:cxn ang="0">
                  <a:pos x="2" y="122"/>
                </a:cxn>
                <a:cxn ang="0">
                  <a:pos x="0" y="98"/>
                </a:cxn>
                <a:cxn ang="0">
                  <a:pos x="387" y="12"/>
                </a:cxn>
                <a:cxn ang="0">
                  <a:pos x="399" y="41"/>
                </a:cxn>
                <a:cxn ang="0">
                  <a:pos x="406" y="74"/>
                </a:cxn>
                <a:cxn ang="0">
                  <a:pos x="411" y="107"/>
                </a:cxn>
                <a:cxn ang="0">
                  <a:pos x="396" y="141"/>
                </a:cxn>
                <a:cxn ang="0">
                  <a:pos x="375" y="144"/>
                </a:cxn>
                <a:cxn ang="0">
                  <a:pos x="354" y="141"/>
                </a:cxn>
                <a:cxn ang="0">
                  <a:pos x="332" y="137"/>
                </a:cxn>
                <a:cxn ang="0">
                  <a:pos x="307" y="141"/>
                </a:cxn>
                <a:cxn ang="0">
                  <a:pos x="286" y="166"/>
                </a:cxn>
                <a:cxn ang="0">
                  <a:pos x="285" y="199"/>
                </a:cxn>
                <a:cxn ang="0">
                  <a:pos x="289" y="222"/>
                </a:cxn>
                <a:cxn ang="0">
                  <a:pos x="295" y="247"/>
                </a:cxn>
                <a:cxn ang="0">
                  <a:pos x="308" y="268"/>
                </a:cxn>
                <a:cxn ang="0">
                  <a:pos x="332" y="282"/>
                </a:cxn>
                <a:cxn ang="0">
                  <a:pos x="357" y="282"/>
                </a:cxn>
                <a:cxn ang="0">
                  <a:pos x="379" y="272"/>
                </a:cxn>
                <a:cxn ang="0">
                  <a:pos x="402" y="262"/>
                </a:cxn>
                <a:cxn ang="0">
                  <a:pos x="426" y="265"/>
                </a:cxn>
                <a:cxn ang="0">
                  <a:pos x="436" y="287"/>
                </a:cxn>
                <a:cxn ang="0">
                  <a:pos x="442" y="312"/>
                </a:cxn>
                <a:cxn ang="0">
                  <a:pos x="444" y="338"/>
                </a:cxn>
                <a:cxn ang="0">
                  <a:pos x="436" y="358"/>
                </a:cxn>
                <a:cxn ang="0">
                  <a:pos x="397" y="366"/>
                </a:cxn>
                <a:cxn ang="0">
                  <a:pos x="363" y="380"/>
                </a:cxn>
                <a:cxn ang="0">
                  <a:pos x="347" y="406"/>
                </a:cxn>
                <a:cxn ang="0">
                  <a:pos x="353" y="437"/>
                </a:cxn>
                <a:cxn ang="0">
                  <a:pos x="372" y="464"/>
                </a:cxn>
                <a:cxn ang="0">
                  <a:pos x="369" y="492"/>
                </a:cxn>
                <a:cxn ang="0">
                  <a:pos x="347" y="503"/>
                </a:cxn>
                <a:cxn ang="0">
                  <a:pos x="323" y="511"/>
                </a:cxn>
                <a:cxn ang="0">
                  <a:pos x="298" y="516"/>
                </a:cxn>
                <a:cxn ang="0">
                  <a:pos x="272" y="519"/>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59" name="Freeform 11"/>
            <p:cNvSpPr>
              <a:spLocks/>
            </p:cNvSpPr>
            <p:nvPr/>
          </p:nvSpPr>
          <p:spPr bwMode="grayWhite">
            <a:xfrm>
              <a:off x="49" y="2440"/>
              <a:ext cx="409" cy="621"/>
            </a:xfrm>
            <a:custGeom>
              <a:avLst/>
              <a:gdLst/>
              <a:ahLst/>
              <a:cxnLst>
                <a:cxn ang="0">
                  <a:pos x="232" y="620"/>
                </a:cxn>
                <a:cxn ang="0">
                  <a:pos x="189" y="605"/>
                </a:cxn>
                <a:cxn ang="0">
                  <a:pos x="182" y="565"/>
                </a:cxn>
                <a:cxn ang="0">
                  <a:pos x="193" y="519"/>
                </a:cxn>
                <a:cxn ang="0">
                  <a:pos x="165" y="492"/>
                </a:cxn>
                <a:cxn ang="0">
                  <a:pos x="126" y="490"/>
                </a:cxn>
                <a:cxn ang="0">
                  <a:pos x="87" y="497"/>
                </a:cxn>
                <a:cxn ang="0">
                  <a:pos x="44" y="505"/>
                </a:cxn>
                <a:cxn ang="0">
                  <a:pos x="25" y="493"/>
                </a:cxn>
                <a:cxn ang="0">
                  <a:pos x="21" y="472"/>
                </a:cxn>
                <a:cxn ang="0">
                  <a:pos x="19" y="448"/>
                </a:cxn>
                <a:cxn ang="0">
                  <a:pos x="17" y="423"/>
                </a:cxn>
                <a:cxn ang="0">
                  <a:pos x="21" y="396"/>
                </a:cxn>
                <a:cxn ang="0">
                  <a:pos x="52" y="377"/>
                </a:cxn>
                <a:cxn ang="0">
                  <a:pos x="82" y="375"/>
                </a:cxn>
                <a:cxn ang="0">
                  <a:pos x="116" y="373"/>
                </a:cxn>
                <a:cxn ang="0">
                  <a:pos x="137" y="354"/>
                </a:cxn>
                <a:cxn ang="0">
                  <a:pos x="151" y="327"/>
                </a:cxn>
                <a:cxn ang="0">
                  <a:pos x="151" y="294"/>
                </a:cxn>
                <a:cxn ang="0">
                  <a:pos x="137" y="262"/>
                </a:cxn>
                <a:cxn ang="0">
                  <a:pos x="111" y="256"/>
                </a:cxn>
                <a:cxn ang="0">
                  <a:pos x="86" y="264"/>
                </a:cxn>
                <a:cxn ang="0">
                  <a:pos x="60" y="275"/>
                </a:cxn>
                <a:cxn ang="0">
                  <a:pos x="35" y="282"/>
                </a:cxn>
                <a:cxn ang="0">
                  <a:pos x="6" y="268"/>
                </a:cxn>
                <a:cxn ang="0">
                  <a:pos x="1" y="231"/>
                </a:cxn>
                <a:cxn ang="0">
                  <a:pos x="9" y="205"/>
                </a:cxn>
                <a:cxn ang="0">
                  <a:pos x="15" y="175"/>
                </a:cxn>
                <a:cxn ang="0">
                  <a:pos x="44" y="161"/>
                </a:cxn>
                <a:cxn ang="0">
                  <a:pos x="87" y="156"/>
                </a:cxn>
                <a:cxn ang="0">
                  <a:pos x="127" y="145"/>
                </a:cxn>
                <a:cxn ang="0">
                  <a:pos x="154" y="113"/>
                </a:cxn>
                <a:cxn ang="0">
                  <a:pos x="152" y="72"/>
                </a:cxn>
                <a:cxn ang="0">
                  <a:pos x="150" y="29"/>
                </a:cxn>
                <a:cxn ang="0">
                  <a:pos x="186" y="4"/>
                </a:cxn>
                <a:cxn ang="0">
                  <a:pos x="228" y="1"/>
                </a:cxn>
                <a:cxn ang="0">
                  <a:pos x="252" y="22"/>
                </a:cxn>
                <a:cxn ang="0">
                  <a:pos x="248" y="53"/>
                </a:cxn>
                <a:cxn ang="0">
                  <a:pos x="241" y="86"/>
                </a:cxn>
                <a:cxn ang="0">
                  <a:pos x="247" y="116"/>
                </a:cxn>
                <a:cxn ang="0">
                  <a:pos x="371" y="252"/>
                </a:cxn>
                <a:cxn ang="0">
                  <a:pos x="338" y="262"/>
                </a:cxn>
                <a:cxn ang="0">
                  <a:pos x="301" y="257"/>
                </a:cxn>
                <a:cxn ang="0">
                  <a:pos x="264" y="260"/>
                </a:cxn>
                <a:cxn ang="0">
                  <a:pos x="237" y="286"/>
                </a:cxn>
                <a:cxn ang="0">
                  <a:pos x="233" y="316"/>
                </a:cxn>
                <a:cxn ang="0">
                  <a:pos x="234" y="348"/>
                </a:cxn>
                <a:cxn ang="0">
                  <a:pos x="245" y="377"/>
                </a:cxn>
                <a:cxn ang="0">
                  <a:pos x="265" y="400"/>
                </a:cxn>
                <a:cxn ang="0">
                  <a:pos x="284" y="397"/>
                </a:cxn>
                <a:cxn ang="0">
                  <a:pos x="303" y="385"/>
                </a:cxn>
                <a:cxn ang="0">
                  <a:pos x="322" y="370"/>
                </a:cxn>
                <a:cxn ang="0">
                  <a:pos x="345" y="356"/>
                </a:cxn>
                <a:cxn ang="0">
                  <a:pos x="383" y="363"/>
                </a:cxn>
                <a:cxn ang="0">
                  <a:pos x="407" y="390"/>
                </a:cxn>
                <a:cxn ang="0">
                  <a:pos x="407" y="416"/>
                </a:cxn>
                <a:cxn ang="0">
                  <a:pos x="402" y="444"/>
                </a:cxn>
                <a:cxn ang="0">
                  <a:pos x="368" y="456"/>
                </a:cxn>
                <a:cxn ang="0">
                  <a:pos x="327" y="467"/>
                </a:cxn>
                <a:cxn ang="0">
                  <a:pos x="291" y="485"/>
                </a:cxn>
                <a:cxn ang="0">
                  <a:pos x="266" y="61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60" name="Freeform 12"/>
            <p:cNvSpPr>
              <a:spLocks/>
            </p:cNvSpPr>
            <p:nvPr/>
          </p:nvSpPr>
          <p:spPr bwMode="grayWhite">
            <a:xfrm>
              <a:off x="548" y="-13"/>
              <a:ext cx="439" cy="396"/>
            </a:xfrm>
            <a:custGeom>
              <a:avLst/>
              <a:gdLst/>
              <a:ahLst/>
              <a:cxnLst>
                <a:cxn ang="0">
                  <a:pos x="246" y="372"/>
                </a:cxn>
                <a:cxn ang="0">
                  <a:pos x="237" y="330"/>
                </a:cxn>
                <a:cxn ang="0">
                  <a:pos x="222" y="293"/>
                </a:cxn>
                <a:cxn ang="0">
                  <a:pos x="185" y="278"/>
                </a:cxn>
                <a:cxn ang="0">
                  <a:pos x="142" y="289"/>
                </a:cxn>
                <a:cxn ang="0">
                  <a:pos x="104" y="293"/>
                </a:cxn>
                <a:cxn ang="0">
                  <a:pos x="85" y="275"/>
                </a:cxn>
                <a:cxn ang="0">
                  <a:pos x="73" y="247"/>
                </a:cxn>
                <a:cxn ang="0">
                  <a:pos x="67" y="215"/>
                </a:cxn>
                <a:cxn ang="0">
                  <a:pos x="68" y="185"/>
                </a:cxn>
                <a:cxn ang="0">
                  <a:pos x="99" y="176"/>
                </a:cxn>
                <a:cxn ang="0">
                  <a:pos x="139" y="183"/>
                </a:cxn>
                <a:cxn ang="0">
                  <a:pos x="167" y="170"/>
                </a:cxn>
                <a:cxn ang="0">
                  <a:pos x="179" y="149"/>
                </a:cxn>
                <a:cxn ang="0">
                  <a:pos x="181" y="123"/>
                </a:cxn>
                <a:cxn ang="0">
                  <a:pos x="180" y="96"/>
                </a:cxn>
                <a:cxn ang="0">
                  <a:pos x="170" y="68"/>
                </a:cxn>
                <a:cxn ang="0">
                  <a:pos x="146" y="48"/>
                </a:cxn>
                <a:cxn ang="0">
                  <a:pos x="115" y="49"/>
                </a:cxn>
                <a:cxn ang="0">
                  <a:pos x="86" y="62"/>
                </a:cxn>
                <a:cxn ang="0">
                  <a:pos x="56" y="71"/>
                </a:cxn>
                <a:cxn ang="0">
                  <a:pos x="26" y="62"/>
                </a:cxn>
                <a:cxn ang="0">
                  <a:pos x="11" y="43"/>
                </a:cxn>
                <a:cxn ang="0">
                  <a:pos x="1" y="22"/>
                </a:cxn>
                <a:cxn ang="0">
                  <a:pos x="388" y="18"/>
                </a:cxn>
                <a:cxn ang="0">
                  <a:pos x="367" y="21"/>
                </a:cxn>
                <a:cxn ang="0">
                  <a:pos x="346" y="18"/>
                </a:cxn>
                <a:cxn ang="0">
                  <a:pos x="324" y="13"/>
                </a:cxn>
                <a:cxn ang="0">
                  <a:pos x="299" y="18"/>
                </a:cxn>
                <a:cxn ang="0">
                  <a:pos x="278" y="43"/>
                </a:cxn>
                <a:cxn ang="0">
                  <a:pos x="277" y="75"/>
                </a:cxn>
                <a:cxn ang="0">
                  <a:pos x="281" y="99"/>
                </a:cxn>
                <a:cxn ang="0">
                  <a:pos x="287" y="124"/>
                </a:cxn>
                <a:cxn ang="0">
                  <a:pos x="300" y="145"/>
                </a:cxn>
                <a:cxn ang="0">
                  <a:pos x="325" y="159"/>
                </a:cxn>
                <a:cxn ang="0">
                  <a:pos x="349" y="158"/>
                </a:cxn>
                <a:cxn ang="0">
                  <a:pos x="371" y="148"/>
                </a:cxn>
                <a:cxn ang="0">
                  <a:pos x="394" y="138"/>
                </a:cxn>
                <a:cxn ang="0">
                  <a:pos x="418" y="142"/>
                </a:cxn>
                <a:cxn ang="0">
                  <a:pos x="428" y="163"/>
                </a:cxn>
                <a:cxn ang="0">
                  <a:pos x="434" y="188"/>
                </a:cxn>
                <a:cxn ang="0">
                  <a:pos x="436" y="215"/>
                </a:cxn>
                <a:cxn ang="0">
                  <a:pos x="428" y="234"/>
                </a:cxn>
                <a:cxn ang="0">
                  <a:pos x="389" y="242"/>
                </a:cxn>
                <a:cxn ang="0">
                  <a:pos x="355" y="257"/>
                </a:cxn>
                <a:cxn ang="0">
                  <a:pos x="339" y="282"/>
                </a:cxn>
                <a:cxn ang="0">
                  <a:pos x="345" y="313"/>
                </a:cxn>
                <a:cxn ang="0">
                  <a:pos x="364" y="340"/>
                </a:cxn>
                <a:cxn ang="0">
                  <a:pos x="361" y="368"/>
                </a:cxn>
                <a:cxn ang="0">
                  <a:pos x="339" y="379"/>
                </a:cxn>
                <a:cxn ang="0">
                  <a:pos x="315" y="387"/>
                </a:cxn>
                <a:cxn ang="0">
                  <a:pos x="290" y="392"/>
                </a:cxn>
                <a:cxn ang="0">
                  <a:pos x="264" y="39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61" name="Freeform 13"/>
            <p:cNvSpPr>
              <a:spLocks/>
            </p:cNvSpPr>
            <p:nvPr/>
          </p:nvSpPr>
          <p:spPr bwMode="grayWhite">
            <a:xfrm>
              <a:off x="-11" y="3121"/>
              <a:ext cx="513" cy="493"/>
            </a:xfrm>
            <a:custGeom>
              <a:avLst/>
              <a:gdLst/>
              <a:ahLst/>
              <a:cxnLst>
                <a:cxn ang="0">
                  <a:pos x="111" y="481"/>
                </a:cxn>
                <a:cxn ang="0">
                  <a:pos x="85" y="463"/>
                </a:cxn>
                <a:cxn ang="0">
                  <a:pos x="64" y="433"/>
                </a:cxn>
                <a:cxn ang="0">
                  <a:pos x="0" y="275"/>
                </a:cxn>
                <a:cxn ang="0">
                  <a:pos x="3" y="259"/>
                </a:cxn>
                <a:cxn ang="0">
                  <a:pos x="10" y="240"/>
                </a:cxn>
                <a:cxn ang="0">
                  <a:pos x="21" y="222"/>
                </a:cxn>
                <a:cxn ang="0">
                  <a:pos x="35" y="205"/>
                </a:cxn>
                <a:cxn ang="0">
                  <a:pos x="49" y="193"/>
                </a:cxn>
                <a:cxn ang="0">
                  <a:pos x="81" y="193"/>
                </a:cxn>
                <a:cxn ang="0">
                  <a:pos x="112" y="205"/>
                </a:cxn>
                <a:cxn ang="0">
                  <a:pos x="142" y="220"/>
                </a:cxn>
                <a:cxn ang="0">
                  <a:pos x="169" y="226"/>
                </a:cxn>
                <a:cxn ang="0">
                  <a:pos x="194" y="211"/>
                </a:cxn>
                <a:cxn ang="0">
                  <a:pos x="212" y="183"/>
                </a:cxn>
                <a:cxn ang="0">
                  <a:pos x="222" y="156"/>
                </a:cxn>
                <a:cxn ang="0">
                  <a:pos x="213" y="128"/>
                </a:cxn>
                <a:cxn ang="0">
                  <a:pos x="198" y="115"/>
                </a:cxn>
                <a:cxn ang="0">
                  <a:pos x="178" y="105"/>
                </a:cxn>
                <a:cxn ang="0">
                  <a:pos x="158" y="95"/>
                </a:cxn>
                <a:cxn ang="0">
                  <a:pos x="142" y="81"/>
                </a:cxn>
                <a:cxn ang="0">
                  <a:pos x="137" y="60"/>
                </a:cxn>
                <a:cxn ang="0">
                  <a:pos x="146" y="38"/>
                </a:cxn>
                <a:cxn ang="0">
                  <a:pos x="160" y="20"/>
                </a:cxn>
                <a:cxn ang="0">
                  <a:pos x="176" y="0"/>
                </a:cxn>
                <a:cxn ang="0">
                  <a:pos x="198" y="15"/>
                </a:cxn>
                <a:cxn ang="0">
                  <a:pos x="224" y="26"/>
                </a:cxn>
                <a:cxn ang="0">
                  <a:pos x="251" y="34"/>
                </a:cxn>
                <a:cxn ang="0">
                  <a:pos x="279" y="38"/>
                </a:cxn>
                <a:cxn ang="0">
                  <a:pos x="307" y="37"/>
                </a:cxn>
                <a:cxn ang="0">
                  <a:pos x="285" y="123"/>
                </a:cxn>
                <a:cxn ang="0">
                  <a:pos x="295" y="131"/>
                </a:cxn>
                <a:cxn ang="0">
                  <a:pos x="308" y="140"/>
                </a:cxn>
                <a:cxn ang="0">
                  <a:pos x="337" y="134"/>
                </a:cxn>
                <a:cxn ang="0">
                  <a:pos x="357" y="101"/>
                </a:cxn>
                <a:cxn ang="0">
                  <a:pos x="382" y="69"/>
                </a:cxn>
                <a:cxn ang="0">
                  <a:pos x="395" y="94"/>
                </a:cxn>
                <a:cxn ang="0">
                  <a:pos x="416" y="117"/>
                </a:cxn>
                <a:cxn ang="0">
                  <a:pos x="441" y="137"/>
                </a:cxn>
                <a:cxn ang="0">
                  <a:pos x="469" y="154"/>
                </a:cxn>
                <a:cxn ang="0">
                  <a:pos x="501" y="170"/>
                </a:cxn>
                <a:cxn ang="0">
                  <a:pos x="431" y="287"/>
                </a:cxn>
                <a:cxn ang="0">
                  <a:pos x="316" y="222"/>
                </a:cxn>
                <a:cxn ang="0">
                  <a:pos x="299" y="240"/>
                </a:cxn>
                <a:cxn ang="0">
                  <a:pos x="283" y="261"/>
                </a:cxn>
                <a:cxn ang="0">
                  <a:pos x="271" y="284"/>
                </a:cxn>
                <a:cxn ang="0">
                  <a:pos x="262" y="308"/>
                </a:cxn>
                <a:cxn ang="0">
                  <a:pos x="265" y="334"/>
                </a:cxn>
                <a:cxn ang="0">
                  <a:pos x="290" y="351"/>
                </a:cxn>
                <a:cxn ang="0">
                  <a:pos x="325" y="356"/>
                </a:cxn>
                <a:cxn ang="0">
                  <a:pos x="360" y="359"/>
                </a:cxn>
                <a:cxn ang="0">
                  <a:pos x="388" y="370"/>
                </a:cxn>
                <a:cxn ang="0">
                  <a:pos x="400" y="401"/>
                </a:cxn>
                <a:cxn ang="0">
                  <a:pos x="202" y="404"/>
                </a:cxn>
                <a:cxn ang="0">
                  <a:pos x="162" y="479"/>
                </a:cxn>
                <a:cxn ang="0">
                  <a:pos x="150" y="484"/>
                </a:cxn>
                <a:cxn ang="0">
                  <a:pos x="138" y="492"/>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62" name="Freeform 14"/>
            <p:cNvSpPr>
              <a:spLocks/>
            </p:cNvSpPr>
            <p:nvPr/>
          </p:nvSpPr>
          <p:spPr bwMode="grayWhite">
            <a:xfrm>
              <a:off x="380" y="3463"/>
              <a:ext cx="512" cy="509"/>
            </a:xfrm>
            <a:custGeom>
              <a:avLst/>
              <a:gdLst/>
              <a:ahLst/>
              <a:cxnLst>
                <a:cxn ang="0">
                  <a:pos x="67" y="492"/>
                </a:cxn>
                <a:cxn ang="0">
                  <a:pos x="45" y="451"/>
                </a:cxn>
                <a:cxn ang="0">
                  <a:pos x="68" y="418"/>
                </a:cxn>
                <a:cxn ang="0">
                  <a:pos x="106" y="391"/>
                </a:cxn>
                <a:cxn ang="0">
                  <a:pos x="105" y="352"/>
                </a:cxn>
                <a:cxn ang="0">
                  <a:pos x="79" y="324"/>
                </a:cxn>
                <a:cxn ang="0">
                  <a:pos x="44" y="302"/>
                </a:cxn>
                <a:cxn ang="0">
                  <a:pos x="7" y="280"/>
                </a:cxn>
                <a:cxn ang="0">
                  <a:pos x="2" y="258"/>
                </a:cxn>
                <a:cxn ang="0">
                  <a:pos x="13" y="239"/>
                </a:cxn>
                <a:cxn ang="0">
                  <a:pos x="29" y="220"/>
                </a:cxn>
                <a:cxn ang="0">
                  <a:pos x="43" y="201"/>
                </a:cxn>
                <a:cxn ang="0">
                  <a:pos x="65" y="184"/>
                </a:cxn>
                <a:cxn ang="0">
                  <a:pos x="100" y="191"/>
                </a:cxn>
                <a:cxn ang="0">
                  <a:pos x="124" y="210"/>
                </a:cxn>
                <a:cxn ang="0">
                  <a:pos x="150" y="233"/>
                </a:cxn>
                <a:cxn ang="0">
                  <a:pos x="179" y="232"/>
                </a:cxn>
                <a:cxn ang="0">
                  <a:pos x="207" y="223"/>
                </a:cxn>
                <a:cxn ang="0">
                  <a:pos x="230" y="198"/>
                </a:cxn>
                <a:cxn ang="0">
                  <a:pos x="242" y="165"/>
                </a:cxn>
                <a:cxn ang="0">
                  <a:pos x="226" y="143"/>
                </a:cxn>
                <a:cxn ang="0">
                  <a:pos x="203" y="132"/>
                </a:cxn>
                <a:cxn ang="0">
                  <a:pos x="176" y="122"/>
                </a:cxn>
                <a:cxn ang="0">
                  <a:pos x="153" y="111"/>
                </a:cxn>
                <a:cxn ang="0">
                  <a:pos x="142" y="80"/>
                </a:cxn>
                <a:cxn ang="0">
                  <a:pos x="163" y="50"/>
                </a:cxn>
                <a:cxn ang="0">
                  <a:pos x="187" y="36"/>
                </a:cxn>
                <a:cxn ang="0">
                  <a:pos x="211" y="18"/>
                </a:cxn>
                <a:cxn ang="0">
                  <a:pos x="243" y="28"/>
                </a:cxn>
                <a:cxn ang="0">
                  <a:pos x="277" y="54"/>
                </a:cxn>
                <a:cxn ang="0">
                  <a:pos x="314" y="72"/>
                </a:cxn>
                <a:cxn ang="0">
                  <a:pos x="355" y="68"/>
                </a:cxn>
                <a:cxn ang="0">
                  <a:pos x="382" y="36"/>
                </a:cxn>
                <a:cxn ang="0">
                  <a:pos x="411" y="3"/>
                </a:cxn>
                <a:cxn ang="0">
                  <a:pos x="453" y="10"/>
                </a:cxn>
                <a:cxn ang="0">
                  <a:pos x="486" y="36"/>
                </a:cxn>
                <a:cxn ang="0">
                  <a:pos x="489" y="68"/>
                </a:cxn>
                <a:cxn ang="0">
                  <a:pos x="466" y="88"/>
                </a:cxn>
                <a:cxn ang="0">
                  <a:pos x="437" y="107"/>
                </a:cxn>
                <a:cxn ang="0">
                  <a:pos x="422" y="133"/>
                </a:cxn>
                <a:cxn ang="0">
                  <a:pos x="419" y="317"/>
                </a:cxn>
                <a:cxn ang="0">
                  <a:pos x="388" y="302"/>
                </a:cxn>
                <a:cxn ang="0">
                  <a:pos x="364" y="273"/>
                </a:cxn>
                <a:cxn ang="0">
                  <a:pos x="336" y="250"/>
                </a:cxn>
                <a:cxn ang="0">
                  <a:pos x="299" y="252"/>
                </a:cxn>
                <a:cxn ang="0">
                  <a:pos x="275" y="270"/>
                </a:cxn>
                <a:cxn ang="0">
                  <a:pos x="255" y="294"/>
                </a:cxn>
                <a:cxn ang="0">
                  <a:pos x="242" y="323"/>
                </a:cxn>
                <a:cxn ang="0">
                  <a:pos x="241" y="353"/>
                </a:cxn>
                <a:cxn ang="0">
                  <a:pos x="257" y="364"/>
                </a:cxn>
                <a:cxn ang="0">
                  <a:pos x="279" y="368"/>
                </a:cxn>
                <a:cxn ang="0">
                  <a:pos x="304" y="370"/>
                </a:cxn>
                <a:cxn ang="0">
                  <a:pos x="330" y="376"/>
                </a:cxn>
                <a:cxn ang="0">
                  <a:pos x="353" y="407"/>
                </a:cxn>
                <a:cxn ang="0">
                  <a:pos x="352" y="443"/>
                </a:cxn>
                <a:cxn ang="0">
                  <a:pos x="334" y="462"/>
                </a:cxn>
                <a:cxn ang="0">
                  <a:pos x="311" y="479"/>
                </a:cxn>
                <a:cxn ang="0">
                  <a:pos x="278" y="465"/>
                </a:cxn>
                <a:cxn ang="0">
                  <a:pos x="241" y="445"/>
                </a:cxn>
                <a:cxn ang="0">
                  <a:pos x="202" y="432"/>
                </a:cxn>
                <a:cxn ang="0">
                  <a:pos x="98" y="508"/>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63" name="Freeform 15"/>
            <p:cNvSpPr>
              <a:spLocks/>
            </p:cNvSpPr>
            <p:nvPr/>
          </p:nvSpPr>
          <p:spPr bwMode="grayWhite">
            <a:xfrm>
              <a:off x="705" y="3827"/>
              <a:ext cx="513" cy="493"/>
            </a:xfrm>
            <a:custGeom>
              <a:avLst/>
              <a:gdLst/>
              <a:ahLst/>
              <a:cxnLst>
                <a:cxn ang="0">
                  <a:pos x="111" y="481"/>
                </a:cxn>
                <a:cxn ang="0">
                  <a:pos x="85" y="463"/>
                </a:cxn>
                <a:cxn ang="0">
                  <a:pos x="64" y="433"/>
                </a:cxn>
                <a:cxn ang="0">
                  <a:pos x="0" y="275"/>
                </a:cxn>
                <a:cxn ang="0">
                  <a:pos x="3" y="259"/>
                </a:cxn>
                <a:cxn ang="0">
                  <a:pos x="10" y="240"/>
                </a:cxn>
                <a:cxn ang="0">
                  <a:pos x="21" y="222"/>
                </a:cxn>
                <a:cxn ang="0">
                  <a:pos x="35" y="205"/>
                </a:cxn>
                <a:cxn ang="0">
                  <a:pos x="49" y="193"/>
                </a:cxn>
                <a:cxn ang="0">
                  <a:pos x="81" y="193"/>
                </a:cxn>
                <a:cxn ang="0">
                  <a:pos x="112" y="205"/>
                </a:cxn>
                <a:cxn ang="0">
                  <a:pos x="142" y="220"/>
                </a:cxn>
                <a:cxn ang="0">
                  <a:pos x="169" y="226"/>
                </a:cxn>
                <a:cxn ang="0">
                  <a:pos x="194" y="211"/>
                </a:cxn>
                <a:cxn ang="0">
                  <a:pos x="212" y="183"/>
                </a:cxn>
                <a:cxn ang="0">
                  <a:pos x="222" y="156"/>
                </a:cxn>
                <a:cxn ang="0">
                  <a:pos x="213" y="128"/>
                </a:cxn>
                <a:cxn ang="0">
                  <a:pos x="198" y="115"/>
                </a:cxn>
                <a:cxn ang="0">
                  <a:pos x="178" y="105"/>
                </a:cxn>
                <a:cxn ang="0">
                  <a:pos x="158" y="95"/>
                </a:cxn>
                <a:cxn ang="0">
                  <a:pos x="142" y="81"/>
                </a:cxn>
                <a:cxn ang="0">
                  <a:pos x="137" y="60"/>
                </a:cxn>
                <a:cxn ang="0">
                  <a:pos x="146" y="38"/>
                </a:cxn>
                <a:cxn ang="0">
                  <a:pos x="160" y="20"/>
                </a:cxn>
                <a:cxn ang="0">
                  <a:pos x="176" y="0"/>
                </a:cxn>
                <a:cxn ang="0">
                  <a:pos x="198" y="15"/>
                </a:cxn>
                <a:cxn ang="0">
                  <a:pos x="224" y="26"/>
                </a:cxn>
                <a:cxn ang="0">
                  <a:pos x="251" y="34"/>
                </a:cxn>
                <a:cxn ang="0">
                  <a:pos x="279" y="38"/>
                </a:cxn>
                <a:cxn ang="0">
                  <a:pos x="307" y="37"/>
                </a:cxn>
                <a:cxn ang="0">
                  <a:pos x="285" y="123"/>
                </a:cxn>
                <a:cxn ang="0">
                  <a:pos x="295" y="131"/>
                </a:cxn>
                <a:cxn ang="0">
                  <a:pos x="308" y="140"/>
                </a:cxn>
                <a:cxn ang="0">
                  <a:pos x="337" y="134"/>
                </a:cxn>
                <a:cxn ang="0">
                  <a:pos x="357" y="101"/>
                </a:cxn>
                <a:cxn ang="0">
                  <a:pos x="382" y="69"/>
                </a:cxn>
                <a:cxn ang="0">
                  <a:pos x="395" y="94"/>
                </a:cxn>
                <a:cxn ang="0">
                  <a:pos x="416" y="117"/>
                </a:cxn>
                <a:cxn ang="0">
                  <a:pos x="441" y="137"/>
                </a:cxn>
                <a:cxn ang="0">
                  <a:pos x="469" y="154"/>
                </a:cxn>
                <a:cxn ang="0">
                  <a:pos x="501" y="170"/>
                </a:cxn>
                <a:cxn ang="0">
                  <a:pos x="431" y="287"/>
                </a:cxn>
                <a:cxn ang="0">
                  <a:pos x="316" y="222"/>
                </a:cxn>
                <a:cxn ang="0">
                  <a:pos x="299" y="240"/>
                </a:cxn>
                <a:cxn ang="0">
                  <a:pos x="283" y="261"/>
                </a:cxn>
                <a:cxn ang="0">
                  <a:pos x="271" y="284"/>
                </a:cxn>
                <a:cxn ang="0">
                  <a:pos x="262" y="308"/>
                </a:cxn>
                <a:cxn ang="0">
                  <a:pos x="265" y="334"/>
                </a:cxn>
                <a:cxn ang="0">
                  <a:pos x="290" y="351"/>
                </a:cxn>
                <a:cxn ang="0">
                  <a:pos x="325" y="356"/>
                </a:cxn>
                <a:cxn ang="0">
                  <a:pos x="360" y="359"/>
                </a:cxn>
                <a:cxn ang="0">
                  <a:pos x="388" y="370"/>
                </a:cxn>
                <a:cxn ang="0">
                  <a:pos x="400" y="401"/>
                </a:cxn>
                <a:cxn ang="0">
                  <a:pos x="202" y="404"/>
                </a:cxn>
                <a:cxn ang="0">
                  <a:pos x="162" y="479"/>
                </a:cxn>
                <a:cxn ang="0">
                  <a:pos x="150" y="484"/>
                </a:cxn>
                <a:cxn ang="0">
                  <a:pos x="138" y="492"/>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64" name="Freeform 16"/>
            <p:cNvSpPr>
              <a:spLocks/>
            </p:cNvSpPr>
            <p:nvPr/>
          </p:nvSpPr>
          <p:spPr bwMode="grayWhite">
            <a:xfrm>
              <a:off x="-3" y="3739"/>
              <a:ext cx="337" cy="355"/>
            </a:xfrm>
            <a:custGeom>
              <a:avLst/>
              <a:gdLst/>
              <a:ahLst/>
              <a:cxnLst>
                <a:cxn ang="0">
                  <a:pos x="315" y="160"/>
                </a:cxn>
                <a:cxn ang="0">
                  <a:pos x="280" y="168"/>
                </a:cxn>
                <a:cxn ang="0">
                  <a:pos x="247" y="179"/>
                </a:cxn>
                <a:cxn ang="0">
                  <a:pos x="232" y="209"/>
                </a:cxn>
                <a:cxn ang="0">
                  <a:pos x="240" y="243"/>
                </a:cxn>
                <a:cxn ang="0">
                  <a:pos x="243" y="275"/>
                </a:cxn>
                <a:cxn ang="0">
                  <a:pos x="227" y="291"/>
                </a:cxn>
                <a:cxn ang="0">
                  <a:pos x="202" y="300"/>
                </a:cxn>
                <a:cxn ang="0">
                  <a:pos x="175" y="303"/>
                </a:cxn>
                <a:cxn ang="0">
                  <a:pos x="149" y="303"/>
                </a:cxn>
                <a:cxn ang="0">
                  <a:pos x="142" y="276"/>
                </a:cxn>
                <a:cxn ang="0">
                  <a:pos x="149" y="243"/>
                </a:cxn>
                <a:cxn ang="0">
                  <a:pos x="139" y="220"/>
                </a:cxn>
                <a:cxn ang="0">
                  <a:pos x="121" y="210"/>
                </a:cxn>
                <a:cxn ang="0">
                  <a:pos x="99" y="206"/>
                </a:cxn>
                <a:cxn ang="0">
                  <a:pos x="75" y="207"/>
                </a:cxn>
                <a:cxn ang="0">
                  <a:pos x="51" y="216"/>
                </a:cxn>
                <a:cxn ang="0">
                  <a:pos x="34" y="234"/>
                </a:cxn>
                <a:cxn ang="0">
                  <a:pos x="32" y="260"/>
                </a:cxn>
                <a:cxn ang="0">
                  <a:pos x="43" y="284"/>
                </a:cxn>
                <a:cxn ang="0">
                  <a:pos x="50" y="309"/>
                </a:cxn>
                <a:cxn ang="0">
                  <a:pos x="41" y="333"/>
                </a:cxn>
                <a:cxn ang="0">
                  <a:pos x="25" y="345"/>
                </a:cxn>
                <a:cxn ang="0">
                  <a:pos x="7" y="353"/>
                </a:cxn>
                <a:cxn ang="0">
                  <a:pos x="14" y="34"/>
                </a:cxn>
                <a:cxn ang="0">
                  <a:pos x="16" y="51"/>
                </a:cxn>
                <a:cxn ang="0">
                  <a:pos x="13" y="68"/>
                </a:cxn>
                <a:cxn ang="0">
                  <a:pos x="9" y="87"/>
                </a:cxn>
                <a:cxn ang="0">
                  <a:pos x="12" y="107"/>
                </a:cxn>
                <a:cxn ang="0">
                  <a:pos x="33" y="126"/>
                </a:cxn>
                <a:cxn ang="0">
                  <a:pos x="61" y="127"/>
                </a:cxn>
                <a:cxn ang="0">
                  <a:pos x="81" y="124"/>
                </a:cxn>
                <a:cxn ang="0">
                  <a:pos x="103" y="121"/>
                </a:cxn>
                <a:cxn ang="0">
                  <a:pos x="122" y="110"/>
                </a:cxn>
                <a:cxn ang="0">
                  <a:pos x="135" y="91"/>
                </a:cxn>
                <a:cxn ang="0">
                  <a:pos x="134" y="71"/>
                </a:cxn>
                <a:cxn ang="0">
                  <a:pos x="126" y="52"/>
                </a:cxn>
                <a:cxn ang="0">
                  <a:pos x="118" y="33"/>
                </a:cxn>
                <a:cxn ang="0">
                  <a:pos x="122" y="13"/>
                </a:cxn>
                <a:cxn ang="0">
                  <a:pos x="140" y="6"/>
                </a:cxn>
                <a:cxn ang="0">
                  <a:pos x="163" y="1"/>
                </a:cxn>
                <a:cxn ang="0">
                  <a:pos x="186" y="1"/>
                </a:cxn>
                <a:cxn ang="0">
                  <a:pos x="202" y="8"/>
                </a:cxn>
                <a:cxn ang="0">
                  <a:pos x="207" y="41"/>
                </a:cxn>
                <a:cxn ang="0">
                  <a:pos x="219" y="68"/>
                </a:cxn>
                <a:cxn ang="0">
                  <a:pos x="241" y="82"/>
                </a:cxn>
                <a:cxn ang="0">
                  <a:pos x="267" y="78"/>
                </a:cxn>
                <a:cxn ang="0">
                  <a:pos x="292" y="64"/>
                </a:cxn>
                <a:cxn ang="0">
                  <a:pos x="316" y="67"/>
                </a:cxn>
                <a:cxn ang="0">
                  <a:pos x="323" y="85"/>
                </a:cxn>
                <a:cxn ang="0">
                  <a:pos x="329" y="105"/>
                </a:cxn>
                <a:cxn ang="0">
                  <a:pos x="334" y="126"/>
                </a:cxn>
                <a:cxn ang="0">
                  <a:pos x="335" y="147"/>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2065" name="Freeform 17"/>
            <p:cNvSpPr>
              <a:spLocks/>
            </p:cNvSpPr>
            <p:nvPr/>
          </p:nvSpPr>
          <p:spPr bwMode="grayWhite">
            <a:xfrm>
              <a:off x="165" y="3976"/>
              <a:ext cx="426" cy="341"/>
            </a:xfrm>
            <a:custGeom>
              <a:avLst/>
              <a:gdLst/>
              <a:ahLst/>
              <a:cxnLst>
                <a:cxn ang="0">
                  <a:pos x="131" y="340"/>
                </a:cxn>
                <a:cxn ang="0">
                  <a:pos x="132" y="311"/>
                </a:cxn>
                <a:cxn ang="0">
                  <a:pos x="128" y="290"/>
                </a:cxn>
                <a:cxn ang="0">
                  <a:pos x="100" y="265"/>
                </a:cxn>
                <a:cxn ang="0">
                  <a:pos x="37" y="249"/>
                </a:cxn>
                <a:cxn ang="0">
                  <a:pos x="2" y="210"/>
                </a:cxn>
                <a:cxn ang="0">
                  <a:pos x="0" y="174"/>
                </a:cxn>
                <a:cxn ang="0">
                  <a:pos x="10" y="150"/>
                </a:cxn>
                <a:cxn ang="0">
                  <a:pos x="32" y="135"/>
                </a:cxn>
                <a:cxn ang="0">
                  <a:pos x="48" y="136"/>
                </a:cxn>
                <a:cxn ang="0">
                  <a:pos x="82" y="142"/>
                </a:cxn>
                <a:cxn ang="0">
                  <a:pos x="98" y="145"/>
                </a:cxn>
                <a:cxn ang="0">
                  <a:pos x="123" y="146"/>
                </a:cxn>
                <a:cxn ang="0">
                  <a:pos x="154" y="136"/>
                </a:cxn>
                <a:cxn ang="0">
                  <a:pos x="172" y="117"/>
                </a:cxn>
                <a:cxn ang="0">
                  <a:pos x="181" y="103"/>
                </a:cxn>
                <a:cxn ang="0">
                  <a:pos x="185" y="91"/>
                </a:cxn>
                <a:cxn ang="0">
                  <a:pos x="181" y="75"/>
                </a:cxn>
                <a:cxn ang="0">
                  <a:pos x="178" y="57"/>
                </a:cxn>
                <a:cxn ang="0">
                  <a:pos x="175" y="41"/>
                </a:cxn>
                <a:cxn ang="0">
                  <a:pos x="177" y="23"/>
                </a:cxn>
                <a:cxn ang="0">
                  <a:pos x="185" y="4"/>
                </a:cxn>
                <a:cxn ang="0">
                  <a:pos x="201" y="0"/>
                </a:cxn>
                <a:cxn ang="0">
                  <a:pos x="220" y="0"/>
                </a:cxn>
                <a:cxn ang="0">
                  <a:pos x="240" y="4"/>
                </a:cxn>
                <a:cxn ang="0">
                  <a:pos x="246" y="7"/>
                </a:cxn>
                <a:cxn ang="0">
                  <a:pos x="265" y="16"/>
                </a:cxn>
                <a:cxn ang="0">
                  <a:pos x="275" y="25"/>
                </a:cxn>
                <a:cxn ang="0">
                  <a:pos x="284" y="37"/>
                </a:cxn>
                <a:cxn ang="0">
                  <a:pos x="287" y="58"/>
                </a:cxn>
                <a:cxn ang="0">
                  <a:pos x="280" y="80"/>
                </a:cxn>
                <a:cxn ang="0">
                  <a:pos x="269" y="101"/>
                </a:cxn>
                <a:cxn ang="0">
                  <a:pos x="261" y="132"/>
                </a:cxn>
                <a:cxn ang="0">
                  <a:pos x="271" y="157"/>
                </a:cxn>
                <a:cxn ang="0">
                  <a:pos x="286" y="171"/>
                </a:cxn>
                <a:cxn ang="0">
                  <a:pos x="305" y="181"/>
                </a:cxn>
                <a:cxn ang="0">
                  <a:pos x="326" y="185"/>
                </a:cxn>
                <a:cxn ang="0">
                  <a:pos x="337" y="186"/>
                </a:cxn>
                <a:cxn ang="0">
                  <a:pos x="360" y="188"/>
                </a:cxn>
                <a:cxn ang="0">
                  <a:pos x="395" y="190"/>
                </a:cxn>
                <a:cxn ang="0">
                  <a:pos x="417" y="208"/>
                </a:cxn>
                <a:cxn ang="0">
                  <a:pos x="425" y="246"/>
                </a:cxn>
                <a:cxn ang="0">
                  <a:pos x="412" y="300"/>
                </a:cxn>
                <a:cxn ang="0">
                  <a:pos x="400" y="329"/>
                </a:cxn>
                <a:cxn ang="0">
                  <a:pos x="393" y="334"/>
                </a:cxn>
                <a:cxn ang="0">
                  <a:pos x="377" y="339"/>
                </a:cxn>
                <a:cxn ang="0">
                  <a:pos x="362" y="338"/>
                </a:cxn>
                <a:cxn ang="0">
                  <a:pos x="338" y="331"/>
                </a:cxn>
                <a:cxn ang="0">
                  <a:pos x="329" y="327"/>
                </a:cxn>
                <a:cxn ang="0">
                  <a:pos x="313" y="322"/>
                </a:cxn>
                <a:cxn ang="0">
                  <a:pos x="297" y="317"/>
                </a:cxn>
                <a:cxn ang="0">
                  <a:pos x="280" y="315"/>
                </a:cxn>
                <a:cxn ang="0">
                  <a:pos x="260" y="324"/>
                </a:cxn>
                <a:cxn ang="0">
                  <a:pos x="246" y="340"/>
                </a:cxn>
                <a:cxn ang="0">
                  <a:pos x="131" y="340"/>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grpSp>
      <p:sp>
        <p:nvSpPr>
          <p:cNvPr id="2067" name="Rectangle 19"/>
          <p:cNvSpPr>
            <a:spLocks noGrp="1" noChangeArrowheads="1"/>
          </p:cNvSpPr>
          <p:nvPr>
            <p:ph type="ctrTitle" sz="quarter"/>
          </p:nvPr>
        </p:nvSpPr>
        <p:spPr>
          <a:xfrm>
            <a:off x="1295400" y="2286000"/>
            <a:ext cx="7772400" cy="1143000"/>
          </a:xfrm>
        </p:spPr>
        <p:txBody>
          <a:bodyPr/>
          <a:lstStyle>
            <a:lvl1pPr>
              <a:defRPr/>
            </a:lvl1pPr>
          </a:lstStyle>
          <a:p>
            <a:r>
              <a:rPr lang="en-US" smtClean="0"/>
              <a:t>Click to edit Master title style</a:t>
            </a:r>
            <a:endParaRPr lang="en-US"/>
          </a:p>
        </p:txBody>
      </p:sp>
      <p:sp>
        <p:nvSpPr>
          <p:cNvPr id="2068" name="Rectangle 20"/>
          <p:cNvSpPr>
            <a:spLocks noGrp="1" noChangeArrowheads="1"/>
          </p:cNvSpPr>
          <p:nvPr>
            <p:ph type="subTitle" sz="quarter" idx="1"/>
          </p:nvPr>
        </p:nvSpPr>
        <p:spPr>
          <a:xfrm>
            <a:off x="2057400" y="3810000"/>
            <a:ext cx="6400800" cy="1752600"/>
          </a:xfrm>
        </p:spPr>
        <p:txBody>
          <a:bodyPr/>
          <a:lstStyle>
            <a:lvl1pPr marL="0" indent="0" algn="ctr">
              <a:buFontTx/>
              <a:buNone/>
              <a:defRPr/>
            </a:lvl1pPr>
          </a:lstStyle>
          <a:p>
            <a:r>
              <a:rPr lang="en-US" smtClean="0"/>
              <a:t>Click to edit Master subtitle style</a:t>
            </a:r>
            <a:endParaRPr lang="en-US"/>
          </a:p>
        </p:txBody>
      </p:sp>
      <p:sp>
        <p:nvSpPr>
          <p:cNvPr id="2069" name="Rectangle 21"/>
          <p:cNvSpPr>
            <a:spLocks noGrp="1" noChangeArrowheads="1"/>
          </p:cNvSpPr>
          <p:nvPr>
            <p:ph type="dt" sz="quarter" idx="2"/>
          </p:nvPr>
        </p:nvSpPr>
        <p:spPr/>
        <p:txBody>
          <a:bodyPr/>
          <a:lstStyle>
            <a:lvl1pPr>
              <a:defRPr/>
            </a:lvl1pPr>
          </a:lstStyle>
          <a:p>
            <a:endParaRPr lang="en-US"/>
          </a:p>
        </p:txBody>
      </p:sp>
      <p:sp>
        <p:nvSpPr>
          <p:cNvPr id="2070" name="Rectangle 22"/>
          <p:cNvSpPr>
            <a:spLocks noGrp="1" noChangeArrowheads="1"/>
          </p:cNvSpPr>
          <p:nvPr>
            <p:ph type="ftr" sz="quarter" idx="3"/>
          </p:nvPr>
        </p:nvSpPr>
        <p:spPr/>
        <p:txBody>
          <a:bodyPr/>
          <a:lstStyle>
            <a:lvl1pPr>
              <a:defRPr/>
            </a:lvl1pPr>
          </a:lstStyle>
          <a:p>
            <a:endParaRPr lang="en-US"/>
          </a:p>
        </p:txBody>
      </p:sp>
      <p:sp>
        <p:nvSpPr>
          <p:cNvPr id="2071" name="Rectangle 23"/>
          <p:cNvSpPr>
            <a:spLocks noGrp="1" noChangeArrowheads="1"/>
          </p:cNvSpPr>
          <p:nvPr>
            <p:ph type="sldNum" sz="quarter" idx="4"/>
          </p:nvPr>
        </p:nvSpPr>
        <p:spPr/>
        <p:txBody>
          <a:bodyPr/>
          <a:lstStyle>
            <a:lvl1pPr>
              <a:defRPr/>
            </a:lvl1pPr>
          </a:lstStyle>
          <a:p>
            <a:fld id="{CED15B6F-F813-47F0-A213-A1B6190961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68DDF2-2F47-42B8-8303-BD60A3F8E31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609600"/>
            <a:ext cx="194627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25" y="609600"/>
            <a:ext cx="568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277DE6-42B4-43C8-979B-20861711DF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983781-0548-4D74-B303-395912B5034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F23B6F-01F1-47AE-9A58-674776B37E0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65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127DF4-A34F-4C4F-A6D1-9DD504BDD9C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1D60CEE-ED52-47ED-90C1-B161B8811F1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3BEF6AC-B50A-4D7A-9EA0-AAD2701C065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7E33C3-1AD8-491A-BCA1-D607C32008D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C49566-05AA-4270-A22B-0FAC86552F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D151C1-73BC-4E00-9D6E-A899FB8EFD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17463" y="-20638"/>
            <a:ext cx="9159876" cy="6878638"/>
            <a:chOff x="-11" y="-13"/>
            <a:chExt cx="5770" cy="4333"/>
          </a:xfrm>
        </p:grpSpPr>
        <p:sp>
          <p:nvSpPr>
            <p:cNvPr id="1026"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w="9525">
              <a:noFill/>
              <a:miter lim="800000"/>
              <a:headEnd/>
              <a:tailEnd/>
            </a:ln>
            <a:effectLst/>
          </p:spPr>
          <p:txBody>
            <a:bodyPr wrap="none" anchor="ctr"/>
            <a:lstStyle/>
            <a:p>
              <a:endParaRPr lang="en-US"/>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w="9525">
              <a:noFill/>
              <a:miter lim="800000"/>
              <a:headEnd/>
              <a:tailEnd/>
            </a:ln>
            <a:effectLst/>
          </p:spPr>
          <p:txBody>
            <a:bodyPr wrap="none" anchor="ctr"/>
            <a:lstStyle/>
            <a:p>
              <a:endParaRPr lang="en-US"/>
            </a:p>
          </p:txBody>
        </p:sp>
        <p:sp>
          <p:nvSpPr>
            <p:cNvPr id="1028" name="Freeform 4"/>
            <p:cNvSpPr>
              <a:spLocks/>
            </p:cNvSpPr>
            <p:nvPr/>
          </p:nvSpPr>
          <p:spPr bwMode="grayWhite">
            <a:xfrm>
              <a:off x="77" y="83"/>
              <a:ext cx="447" cy="520"/>
            </a:xfrm>
            <a:custGeom>
              <a:avLst/>
              <a:gdLst/>
              <a:ahLst/>
              <a:cxnLst>
                <a:cxn ang="0">
                  <a:pos x="254" y="495"/>
                </a:cxn>
                <a:cxn ang="0">
                  <a:pos x="245" y="454"/>
                </a:cxn>
                <a:cxn ang="0">
                  <a:pos x="230" y="417"/>
                </a:cxn>
                <a:cxn ang="0">
                  <a:pos x="193" y="402"/>
                </a:cxn>
                <a:cxn ang="0">
                  <a:pos x="150" y="412"/>
                </a:cxn>
                <a:cxn ang="0">
                  <a:pos x="112" y="417"/>
                </a:cxn>
                <a:cxn ang="0">
                  <a:pos x="93" y="399"/>
                </a:cxn>
                <a:cxn ang="0">
                  <a:pos x="81" y="370"/>
                </a:cxn>
                <a:cxn ang="0">
                  <a:pos x="75" y="339"/>
                </a:cxn>
                <a:cxn ang="0">
                  <a:pos x="76" y="309"/>
                </a:cxn>
                <a:cxn ang="0">
                  <a:pos x="106" y="300"/>
                </a:cxn>
                <a:cxn ang="0">
                  <a:pos x="146" y="307"/>
                </a:cxn>
                <a:cxn ang="0">
                  <a:pos x="175" y="294"/>
                </a:cxn>
                <a:cxn ang="0">
                  <a:pos x="186" y="273"/>
                </a:cxn>
                <a:cxn ang="0">
                  <a:pos x="189" y="246"/>
                </a:cxn>
                <a:cxn ang="0">
                  <a:pos x="188" y="219"/>
                </a:cxn>
                <a:cxn ang="0">
                  <a:pos x="178" y="191"/>
                </a:cxn>
                <a:cxn ang="0">
                  <a:pos x="153" y="171"/>
                </a:cxn>
                <a:cxn ang="0">
                  <a:pos x="123" y="172"/>
                </a:cxn>
                <a:cxn ang="0">
                  <a:pos x="93" y="185"/>
                </a:cxn>
                <a:cxn ang="0">
                  <a:pos x="64" y="194"/>
                </a:cxn>
                <a:cxn ang="0">
                  <a:pos x="34" y="185"/>
                </a:cxn>
                <a:cxn ang="0">
                  <a:pos x="19" y="166"/>
                </a:cxn>
                <a:cxn ang="0">
                  <a:pos x="9" y="146"/>
                </a:cxn>
                <a:cxn ang="0">
                  <a:pos x="2" y="122"/>
                </a:cxn>
                <a:cxn ang="0">
                  <a:pos x="0" y="98"/>
                </a:cxn>
                <a:cxn ang="0">
                  <a:pos x="387" y="12"/>
                </a:cxn>
                <a:cxn ang="0">
                  <a:pos x="399" y="41"/>
                </a:cxn>
                <a:cxn ang="0">
                  <a:pos x="406" y="74"/>
                </a:cxn>
                <a:cxn ang="0">
                  <a:pos x="411" y="107"/>
                </a:cxn>
                <a:cxn ang="0">
                  <a:pos x="396" y="141"/>
                </a:cxn>
                <a:cxn ang="0">
                  <a:pos x="375" y="144"/>
                </a:cxn>
                <a:cxn ang="0">
                  <a:pos x="354" y="141"/>
                </a:cxn>
                <a:cxn ang="0">
                  <a:pos x="332" y="137"/>
                </a:cxn>
                <a:cxn ang="0">
                  <a:pos x="307" y="141"/>
                </a:cxn>
                <a:cxn ang="0">
                  <a:pos x="286" y="166"/>
                </a:cxn>
                <a:cxn ang="0">
                  <a:pos x="285" y="199"/>
                </a:cxn>
                <a:cxn ang="0">
                  <a:pos x="289" y="222"/>
                </a:cxn>
                <a:cxn ang="0">
                  <a:pos x="295" y="247"/>
                </a:cxn>
                <a:cxn ang="0">
                  <a:pos x="308" y="268"/>
                </a:cxn>
                <a:cxn ang="0">
                  <a:pos x="332" y="282"/>
                </a:cxn>
                <a:cxn ang="0">
                  <a:pos x="357" y="282"/>
                </a:cxn>
                <a:cxn ang="0">
                  <a:pos x="379" y="272"/>
                </a:cxn>
                <a:cxn ang="0">
                  <a:pos x="402" y="262"/>
                </a:cxn>
                <a:cxn ang="0">
                  <a:pos x="426" y="265"/>
                </a:cxn>
                <a:cxn ang="0">
                  <a:pos x="436" y="287"/>
                </a:cxn>
                <a:cxn ang="0">
                  <a:pos x="442" y="312"/>
                </a:cxn>
                <a:cxn ang="0">
                  <a:pos x="444" y="338"/>
                </a:cxn>
                <a:cxn ang="0">
                  <a:pos x="436" y="358"/>
                </a:cxn>
                <a:cxn ang="0">
                  <a:pos x="397" y="366"/>
                </a:cxn>
                <a:cxn ang="0">
                  <a:pos x="363" y="380"/>
                </a:cxn>
                <a:cxn ang="0">
                  <a:pos x="347" y="406"/>
                </a:cxn>
                <a:cxn ang="0">
                  <a:pos x="353" y="437"/>
                </a:cxn>
                <a:cxn ang="0">
                  <a:pos x="372" y="464"/>
                </a:cxn>
                <a:cxn ang="0">
                  <a:pos x="369" y="492"/>
                </a:cxn>
                <a:cxn ang="0">
                  <a:pos x="347" y="503"/>
                </a:cxn>
                <a:cxn ang="0">
                  <a:pos x="323" y="511"/>
                </a:cxn>
                <a:cxn ang="0">
                  <a:pos x="298" y="516"/>
                </a:cxn>
                <a:cxn ang="0">
                  <a:pos x="272" y="519"/>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29" name="Freeform 5"/>
            <p:cNvSpPr>
              <a:spLocks/>
            </p:cNvSpPr>
            <p:nvPr/>
          </p:nvSpPr>
          <p:spPr bwMode="grayWhite">
            <a:xfrm>
              <a:off x="19" y="1775"/>
              <a:ext cx="462" cy="618"/>
            </a:xfrm>
            <a:custGeom>
              <a:avLst/>
              <a:gdLst/>
              <a:ahLst/>
              <a:cxnLst>
                <a:cxn ang="0">
                  <a:pos x="224" y="439"/>
                </a:cxn>
                <a:cxn ang="0">
                  <a:pos x="193" y="434"/>
                </a:cxn>
                <a:cxn ang="0">
                  <a:pos x="165" y="436"/>
                </a:cxn>
                <a:cxn ang="0">
                  <a:pos x="156" y="444"/>
                </a:cxn>
                <a:cxn ang="0">
                  <a:pos x="147" y="461"/>
                </a:cxn>
                <a:cxn ang="0">
                  <a:pos x="147" y="487"/>
                </a:cxn>
                <a:cxn ang="0">
                  <a:pos x="143" y="513"/>
                </a:cxn>
                <a:cxn ang="0">
                  <a:pos x="136" y="537"/>
                </a:cxn>
                <a:cxn ang="0">
                  <a:pos x="7" y="549"/>
                </a:cxn>
                <a:cxn ang="0">
                  <a:pos x="5" y="510"/>
                </a:cxn>
                <a:cxn ang="0">
                  <a:pos x="1" y="472"/>
                </a:cxn>
                <a:cxn ang="0">
                  <a:pos x="1" y="433"/>
                </a:cxn>
                <a:cxn ang="0">
                  <a:pos x="12" y="392"/>
                </a:cxn>
                <a:cxn ang="0">
                  <a:pos x="37" y="383"/>
                </a:cxn>
                <a:cxn ang="0">
                  <a:pos x="66" y="389"/>
                </a:cxn>
                <a:cxn ang="0">
                  <a:pos x="94" y="403"/>
                </a:cxn>
                <a:cxn ang="0">
                  <a:pos x="120" y="417"/>
                </a:cxn>
                <a:cxn ang="0">
                  <a:pos x="156" y="399"/>
                </a:cxn>
                <a:cxn ang="0">
                  <a:pos x="166" y="363"/>
                </a:cxn>
                <a:cxn ang="0">
                  <a:pos x="164" y="321"/>
                </a:cxn>
                <a:cxn ang="0">
                  <a:pos x="158" y="280"/>
                </a:cxn>
                <a:cxn ang="0">
                  <a:pos x="71" y="135"/>
                </a:cxn>
                <a:cxn ang="0">
                  <a:pos x="104" y="141"/>
                </a:cxn>
                <a:cxn ang="0">
                  <a:pos x="137" y="147"/>
                </a:cxn>
                <a:cxn ang="0">
                  <a:pos x="170" y="144"/>
                </a:cxn>
                <a:cxn ang="0">
                  <a:pos x="195" y="128"/>
                </a:cxn>
                <a:cxn ang="0">
                  <a:pos x="206" y="114"/>
                </a:cxn>
                <a:cxn ang="0">
                  <a:pos x="216" y="92"/>
                </a:cxn>
                <a:cxn ang="0">
                  <a:pos x="211" y="69"/>
                </a:cxn>
                <a:cxn ang="0">
                  <a:pos x="207" y="47"/>
                </a:cxn>
                <a:cxn ang="0">
                  <a:pos x="208" y="24"/>
                </a:cxn>
                <a:cxn ang="0">
                  <a:pos x="221" y="2"/>
                </a:cxn>
                <a:cxn ang="0">
                  <a:pos x="245" y="0"/>
                </a:cxn>
                <a:cxn ang="0">
                  <a:pos x="272" y="5"/>
                </a:cxn>
                <a:cxn ang="0">
                  <a:pos x="296" y="17"/>
                </a:cxn>
                <a:cxn ang="0">
                  <a:pos x="316" y="38"/>
                </a:cxn>
                <a:cxn ang="0">
                  <a:pos x="317" y="66"/>
                </a:cxn>
                <a:cxn ang="0">
                  <a:pos x="304" y="94"/>
                </a:cxn>
                <a:cxn ang="0">
                  <a:pos x="294" y="125"/>
                </a:cxn>
                <a:cxn ang="0">
                  <a:pos x="302" y="158"/>
                </a:cxn>
                <a:cxn ang="0">
                  <a:pos x="337" y="181"/>
                </a:cxn>
                <a:cxn ang="0">
                  <a:pos x="380" y="188"/>
                </a:cxn>
                <a:cxn ang="0">
                  <a:pos x="427" y="190"/>
                </a:cxn>
                <a:cxn ang="0">
                  <a:pos x="431" y="329"/>
                </a:cxn>
                <a:cxn ang="0">
                  <a:pos x="401" y="338"/>
                </a:cxn>
                <a:cxn ang="0">
                  <a:pos x="370" y="331"/>
                </a:cxn>
                <a:cxn ang="0">
                  <a:pos x="337" y="319"/>
                </a:cxn>
                <a:cxn ang="0">
                  <a:pos x="303" y="316"/>
                </a:cxn>
                <a:cxn ang="0">
                  <a:pos x="281" y="333"/>
                </a:cxn>
                <a:cxn ang="0">
                  <a:pos x="268" y="361"/>
                </a:cxn>
                <a:cxn ang="0">
                  <a:pos x="263" y="393"/>
                </a:cxn>
                <a:cxn ang="0">
                  <a:pos x="264" y="427"/>
                </a:cxn>
                <a:cxn ang="0">
                  <a:pos x="286" y="457"/>
                </a:cxn>
                <a:cxn ang="0">
                  <a:pos x="317" y="464"/>
                </a:cxn>
                <a:cxn ang="0">
                  <a:pos x="354" y="463"/>
                </a:cxn>
                <a:cxn ang="0">
                  <a:pos x="392" y="473"/>
                </a:cxn>
                <a:cxn ang="0">
                  <a:pos x="401" y="509"/>
                </a:cxn>
                <a:cxn ang="0">
                  <a:pos x="403" y="547"/>
                </a:cxn>
                <a:cxn ang="0">
                  <a:pos x="398" y="583"/>
                </a:cxn>
                <a:cxn ang="0">
                  <a:pos x="388" y="617"/>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0" name="Freeform 6"/>
            <p:cNvSpPr>
              <a:spLocks/>
            </p:cNvSpPr>
            <p:nvPr/>
          </p:nvSpPr>
          <p:spPr bwMode="grayWhite">
            <a:xfrm>
              <a:off x="48" y="1306"/>
              <a:ext cx="624" cy="371"/>
            </a:xfrm>
            <a:custGeom>
              <a:avLst/>
              <a:gdLst/>
              <a:ahLst/>
              <a:cxnLst>
                <a:cxn ang="0">
                  <a:pos x="186" y="342"/>
                </a:cxn>
                <a:cxn ang="0">
                  <a:pos x="175" y="308"/>
                </a:cxn>
                <a:cxn ang="0">
                  <a:pos x="149" y="280"/>
                </a:cxn>
                <a:cxn ang="0">
                  <a:pos x="124" y="270"/>
                </a:cxn>
                <a:cxn ang="0">
                  <a:pos x="104" y="269"/>
                </a:cxn>
                <a:cxn ang="0">
                  <a:pos x="10" y="290"/>
                </a:cxn>
                <a:cxn ang="0">
                  <a:pos x="3" y="264"/>
                </a:cxn>
                <a:cxn ang="0">
                  <a:pos x="0" y="236"/>
                </a:cxn>
                <a:cxn ang="0">
                  <a:pos x="4" y="214"/>
                </a:cxn>
                <a:cxn ang="0">
                  <a:pos x="22" y="200"/>
                </a:cxn>
                <a:cxn ang="0">
                  <a:pos x="53" y="200"/>
                </a:cxn>
                <a:cxn ang="0">
                  <a:pos x="90" y="208"/>
                </a:cxn>
                <a:cxn ang="0">
                  <a:pos x="126" y="190"/>
                </a:cxn>
                <a:cxn ang="0">
                  <a:pos x="144" y="33"/>
                </a:cxn>
                <a:cxn ang="0">
                  <a:pos x="174" y="28"/>
                </a:cxn>
                <a:cxn ang="0">
                  <a:pos x="206" y="31"/>
                </a:cxn>
                <a:cxn ang="0">
                  <a:pos x="230" y="57"/>
                </a:cxn>
                <a:cxn ang="0">
                  <a:pos x="236" y="99"/>
                </a:cxn>
                <a:cxn ang="0">
                  <a:pos x="249" y="138"/>
                </a:cxn>
                <a:cxn ang="0">
                  <a:pos x="293" y="159"/>
                </a:cxn>
                <a:cxn ang="0">
                  <a:pos x="345" y="148"/>
                </a:cxn>
                <a:cxn ang="0">
                  <a:pos x="366" y="119"/>
                </a:cxn>
                <a:cxn ang="0">
                  <a:pos x="361" y="91"/>
                </a:cxn>
                <a:cxn ang="0">
                  <a:pos x="352" y="62"/>
                </a:cxn>
                <a:cxn ang="0">
                  <a:pos x="363" y="34"/>
                </a:cxn>
                <a:cxn ang="0">
                  <a:pos x="398" y="17"/>
                </a:cxn>
                <a:cxn ang="0">
                  <a:pos x="439" y="7"/>
                </a:cxn>
                <a:cxn ang="0">
                  <a:pos x="474" y="5"/>
                </a:cxn>
                <a:cxn ang="0">
                  <a:pos x="479" y="37"/>
                </a:cxn>
                <a:cxn ang="0">
                  <a:pos x="483" y="70"/>
                </a:cxn>
                <a:cxn ang="0">
                  <a:pos x="507" y="97"/>
                </a:cxn>
                <a:cxn ang="0">
                  <a:pos x="535" y="101"/>
                </a:cxn>
                <a:cxn ang="0">
                  <a:pos x="566" y="94"/>
                </a:cxn>
                <a:cxn ang="0">
                  <a:pos x="598" y="94"/>
                </a:cxn>
                <a:cxn ang="0">
                  <a:pos x="620" y="125"/>
                </a:cxn>
                <a:cxn ang="0">
                  <a:pos x="621" y="162"/>
                </a:cxn>
                <a:cxn ang="0">
                  <a:pos x="608" y="178"/>
                </a:cxn>
                <a:cxn ang="0">
                  <a:pos x="573" y="183"/>
                </a:cxn>
                <a:cxn ang="0">
                  <a:pos x="524" y="186"/>
                </a:cxn>
                <a:cxn ang="0">
                  <a:pos x="514" y="197"/>
                </a:cxn>
                <a:cxn ang="0">
                  <a:pos x="519" y="333"/>
                </a:cxn>
                <a:cxn ang="0">
                  <a:pos x="486" y="342"/>
                </a:cxn>
                <a:cxn ang="0">
                  <a:pos x="449" y="344"/>
                </a:cxn>
                <a:cxn ang="0">
                  <a:pos x="412" y="338"/>
                </a:cxn>
                <a:cxn ang="0">
                  <a:pos x="402" y="311"/>
                </a:cxn>
                <a:cxn ang="0">
                  <a:pos x="402" y="283"/>
                </a:cxn>
                <a:cxn ang="0">
                  <a:pos x="397" y="254"/>
                </a:cxn>
                <a:cxn ang="0">
                  <a:pos x="367" y="236"/>
                </a:cxn>
                <a:cxn ang="0">
                  <a:pos x="329" y="237"/>
                </a:cxn>
                <a:cxn ang="0">
                  <a:pos x="289" y="248"/>
                </a:cxn>
                <a:cxn ang="0">
                  <a:pos x="263" y="264"/>
                </a:cxn>
                <a:cxn ang="0">
                  <a:pos x="262" y="293"/>
                </a:cxn>
                <a:cxn ang="0">
                  <a:pos x="276" y="322"/>
                </a:cxn>
                <a:cxn ang="0">
                  <a:pos x="257" y="360"/>
                </a:cxn>
                <a:cxn ang="0">
                  <a:pos x="210" y="364"/>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1" name="Freeform 7"/>
            <p:cNvSpPr>
              <a:spLocks/>
            </p:cNvSpPr>
            <p:nvPr/>
          </p:nvSpPr>
          <p:spPr bwMode="grayWhite">
            <a:xfrm>
              <a:off x="0" y="706"/>
              <a:ext cx="506" cy="470"/>
            </a:xfrm>
            <a:custGeom>
              <a:avLst/>
              <a:gdLst/>
              <a:ahLst/>
              <a:cxnLst>
                <a:cxn ang="0">
                  <a:pos x="229" y="453"/>
                </a:cxn>
                <a:cxn ang="0">
                  <a:pos x="200" y="429"/>
                </a:cxn>
                <a:cxn ang="0">
                  <a:pos x="175" y="402"/>
                </a:cxn>
                <a:cxn ang="0">
                  <a:pos x="158" y="368"/>
                </a:cxn>
                <a:cxn ang="0">
                  <a:pos x="241" y="275"/>
                </a:cxn>
                <a:cxn ang="0">
                  <a:pos x="224" y="248"/>
                </a:cxn>
                <a:cxn ang="0">
                  <a:pos x="198" y="228"/>
                </a:cxn>
                <a:cxn ang="0">
                  <a:pos x="166" y="214"/>
                </a:cxn>
                <a:cxn ang="0">
                  <a:pos x="139" y="217"/>
                </a:cxn>
                <a:cxn ang="0">
                  <a:pos x="128" y="238"/>
                </a:cxn>
                <a:cxn ang="0">
                  <a:pos x="120" y="262"/>
                </a:cxn>
                <a:cxn ang="0">
                  <a:pos x="104" y="283"/>
                </a:cxn>
                <a:cxn ang="0">
                  <a:pos x="77" y="291"/>
                </a:cxn>
                <a:cxn ang="0">
                  <a:pos x="53" y="288"/>
                </a:cxn>
                <a:cxn ang="0">
                  <a:pos x="31" y="275"/>
                </a:cxn>
                <a:cxn ang="0">
                  <a:pos x="12" y="257"/>
                </a:cxn>
                <a:cxn ang="0">
                  <a:pos x="61" y="109"/>
                </a:cxn>
                <a:cxn ang="0">
                  <a:pos x="24" y="85"/>
                </a:cxn>
                <a:cxn ang="0">
                  <a:pos x="0" y="53"/>
                </a:cxn>
                <a:cxn ang="0">
                  <a:pos x="19" y="22"/>
                </a:cxn>
                <a:cxn ang="0">
                  <a:pos x="54" y="0"/>
                </a:cxn>
                <a:cxn ang="0">
                  <a:pos x="82" y="6"/>
                </a:cxn>
                <a:cxn ang="0">
                  <a:pos x="103" y="29"/>
                </a:cxn>
                <a:cxn ang="0">
                  <a:pos x="132" y="57"/>
                </a:cxn>
                <a:cxn ang="0">
                  <a:pos x="175" y="64"/>
                </a:cxn>
                <a:cxn ang="0">
                  <a:pos x="215" y="43"/>
                </a:cxn>
                <a:cxn ang="0">
                  <a:pos x="243" y="16"/>
                </a:cxn>
                <a:cxn ang="0">
                  <a:pos x="265" y="22"/>
                </a:cxn>
                <a:cxn ang="0">
                  <a:pos x="284" y="34"/>
                </a:cxn>
                <a:cxn ang="0">
                  <a:pos x="301" y="52"/>
                </a:cxn>
                <a:cxn ang="0">
                  <a:pos x="318" y="72"/>
                </a:cxn>
                <a:cxn ang="0">
                  <a:pos x="314" y="98"/>
                </a:cxn>
                <a:cxn ang="0">
                  <a:pos x="296" y="115"/>
                </a:cxn>
                <a:cxn ang="0">
                  <a:pos x="278" y="123"/>
                </a:cxn>
                <a:cxn ang="0">
                  <a:pos x="260" y="130"/>
                </a:cxn>
                <a:cxn ang="0">
                  <a:pos x="249" y="152"/>
                </a:cxn>
                <a:cxn ang="0">
                  <a:pos x="257" y="180"/>
                </a:cxn>
                <a:cxn ang="0">
                  <a:pos x="288" y="210"/>
                </a:cxn>
                <a:cxn ang="0">
                  <a:pos x="321" y="231"/>
                </a:cxn>
                <a:cxn ang="0">
                  <a:pos x="339" y="231"/>
                </a:cxn>
                <a:cxn ang="0">
                  <a:pos x="358" y="228"/>
                </a:cxn>
                <a:cxn ang="0">
                  <a:pos x="377" y="200"/>
                </a:cxn>
                <a:cxn ang="0">
                  <a:pos x="385" y="171"/>
                </a:cxn>
                <a:cxn ang="0">
                  <a:pos x="404" y="158"/>
                </a:cxn>
                <a:cxn ang="0">
                  <a:pos x="497" y="213"/>
                </a:cxn>
                <a:cxn ang="0">
                  <a:pos x="482" y="238"/>
                </a:cxn>
                <a:cxn ang="0">
                  <a:pos x="458" y="259"/>
                </a:cxn>
                <a:cxn ang="0">
                  <a:pos x="438" y="282"/>
                </a:cxn>
                <a:cxn ang="0">
                  <a:pos x="434" y="313"/>
                </a:cxn>
                <a:cxn ang="0">
                  <a:pos x="467" y="339"/>
                </a:cxn>
                <a:cxn ang="0">
                  <a:pos x="505" y="362"/>
                </a:cxn>
                <a:cxn ang="0">
                  <a:pos x="329" y="370"/>
                </a:cxn>
                <a:cxn ang="0">
                  <a:pos x="306" y="395"/>
                </a:cxn>
                <a:cxn ang="0">
                  <a:pos x="287" y="423"/>
                </a:cxn>
                <a:cxn ang="0">
                  <a:pos x="267" y="452"/>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2" name="Freeform 8"/>
            <p:cNvSpPr>
              <a:spLocks/>
            </p:cNvSpPr>
            <p:nvPr/>
          </p:nvSpPr>
          <p:spPr bwMode="grayWhite">
            <a:xfrm>
              <a:off x="538" y="441"/>
              <a:ext cx="512" cy="509"/>
            </a:xfrm>
            <a:custGeom>
              <a:avLst/>
              <a:gdLst/>
              <a:ahLst/>
              <a:cxnLst>
                <a:cxn ang="0">
                  <a:pos x="67" y="492"/>
                </a:cxn>
                <a:cxn ang="0">
                  <a:pos x="45" y="451"/>
                </a:cxn>
                <a:cxn ang="0">
                  <a:pos x="68" y="418"/>
                </a:cxn>
                <a:cxn ang="0">
                  <a:pos x="106" y="391"/>
                </a:cxn>
                <a:cxn ang="0">
                  <a:pos x="105" y="352"/>
                </a:cxn>
                <a:cxn ang="0">
                  <a:pos x="79" y="324"/>
                </a:cxn>
                <a:cxn ang="0">
                  <a:pos x="44" y="302"/>
                </a:cxn>
                <a:cxn ang="0">
                  <a:pos x="7" y="280"/>
                </a:cxn>
                <a:cxn ang="0">
                  <a:pos x="2" y="258"/>
                </a:cxn>
                <a:cxn ang="0">
                  <a:pos x="13" y="239"/>
                </a:cxn>
                <a:cxn ang="0">
                  <a:pos x="29" y="220"/>
                </a:cxn>
                <a:cxn ang="0">
                  <a:pos x="43" y="201"/>
                </a:cxn>
                <a:cxn ang="0">
                  <a:pos x="65" y="184"/>
                </a:cxn>
                <a:cxn ang="0">
                  <a:pos x="100" y="191"/>
                </a:cxn>
                <a:cxn ang="0">
                  <a:pos x="124" y="210"/>
                </a:cxn>
                <a:cxn ang="0">
                  <a:pos x="150" y="233"/>
                </a:cxn>
                <a:cxn ang="0">
                  <a:pos x="179" y="232"/>
                </a:cxn>
                <a:cxn ang="0">
                  <a:pos x="207" y="223"/>
                </a:cxn>
                <a:cxn ang="0">
                  <a:pos x="230" y="198"/>
                </a:cxn>
                <a:cxn ang="0">
                  <a:pos x="242" y="165"/>
                </a:cxn>
                <a:cxn ang="0">
                  <a:pos x="226" y="143"/>
                </a:cxn>
                <a:cxn ang="0">
                  <a:pos x="203" y="132"/>
                </a:cxn>
                <a:cxn ang="0">
                  <a:pos x="176" y="122"/>
                </a:cxn>
                <a:cxn ang="0">
                  <a:pos x="153" y="111"/>
                </a:cxn>
                <a:cxn ang="0">
                  <a:pos x="142" y="80"/>
                </a:cxn>
                <a:cxn ang="0">
                  <a:pos x="163" y="50"/>
                </a:cxn>
                <a:cxn ang="0">
                  <a:pos x="187" y="36"/>
                </a:cxn>
                <a:cxn ang="0">
                  <a:pos x="211" y="18"/>
                </a:cxn>
                <a:cxn ang="0">
                  <a:pos x="243" y="28"/>
                </a:cxn>
                <a:cxn ang="0">
                  <a:pos x="277" y="54"/>
                </a:cxn>
                <a:cxn ang="0">
                  <a:pos x="314" y="72"/>
                </a:cxn>
                <a:cxn ang="0">
                  <a:pos x="355" y="68"/>
                </a:cxn>
                <a:cxn ang="0">
                  <a:pos x="382" y="36"/>
                </a:cxn>
                <a:cxn ang="0">
                  <a:pos x="411" y="3"/>
                </a:cxn>
                <a:cxn ang="0">
                  <a:pos x="453" y="10"/>
                </a:cxn>
                <a:cxn ang="0">
                  <a:pos x="486" y="36"/>
                </a:cxn>
                <a:cxn ang="0">
                  <a:pos x="489" y="68"/>
                </a:cxn>
                <a:cxn ang="0">
                  <a:pos x="466" y="88"/>
                </a:cxn>
                <a:cxn ang="0">
                  <a:pos x="437" y="107"/>
                </a:cxn>
                <a:cxn ang="0">
                  <a:pos x="422" y="133"/>
                </a:cxn>
                <a:cxn ang="0">
                  <a:pos x="419" y="317"/>
                </a:cxn>
                <a:cxn ang="0">
                  <a:pos x="388" y="302"/>
                </a:cxn>
                <a:cxn ang="0">
                  <a:pos x="364" y="273"/>
                </a:cxn>
                <a:cxn ang="0">
                  <a:pos x="336" y="250"/>
                </a:cxn>
                <a:cxn ang="0">
                  <a:pos x="299" y="252"/>
                </a:cxn>
                <a:cxn ang="0">
                  <a:pos x="275" y="270"/>
                </a:cxn>
                <a:cxn ang="0">
                  <a:pos x="255" y="294"/>
                </a:cxn>
                <a:cxn ang="0">
                  <a:pos x="242" y="323"/>
                </a:cxn>
                <a:cxn ang="0">
                  <a:pos x="241" y="353"/>
                </a:cxn>
                <a:cxn ang="0">
                  <a:pos x="257" y="364"/>
                </a:cxn>
                <a:cxn ang="0">
                  <a:pos x="279" y="368"/>
                </a:cxn>
                <a:cxn ang="0">
                  <a:pos x="304" y="370"/>
                </a:cxn>
                <a:cxn ang="0">
                  <a:pos x="330" y="376"/>
                </a:cxn>
                <a:cxn ang="0">
                  <a:pos x="353" y="407"/>
                </a:cxn>
                <a:cxn ang="0">
                  <a:pos x="352" y="443"/>
                </a:cxn>
                <a:cxn ang="0">
                  <a:pos x="334" y="462"/>
                </a:cxn>
                <a:cxn ang="0">
                  <a:pos x="311" y="479"/>
                </a:cxn>
                <a:cxn ang="0">
                  <a:pos x="278" y="465"/>
                </a:cxn>
                <a:cxn ang="0">
                  <a:pos x="241" y="445"/>
                </a:cxn>
                <a:cxn ang="0">
                  <a:pos x="202" y="432"/>
                </a:cxn>
                <a:cxn ang="0">
                  <a:pos x="98" y="508"/>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3" name="Freeform 9"/>
            <p:cNvSpPr>
              <a:spLocks/>
            </p:cNvSpPr>
            <p:nvPr/>
          </p:nvSpPr>
          <p:spPr bwMode="grayWhite">
            <a:xfrm>
              <a:off x="459" y="2344"/>
              <a:ext cx="506" cy="470"/>
            </a:xfrm>
            <a:custGeom>
              <a:avLst/>
              <a:gdLst/>
              <a:ahLst/>
              <a:cxnLst>
                <a:cxn ang="0">
                  <a:pos x="229" y="453"/>
                </a:cxn>
                <a:cxn ang="0">
                  <a:pos x="200" y="429"/>
                </a:cxn>
                <a:cxn ang="0">
                  <a:pos x="175" y="402"/>
                </a:cxn>
                <a:cxn ang="0">
                  <a:pos x="158" y="368"/>
                </a:cxn>
                <a:cxn ang="0">
                  <a:pos x="241" y="275"/>
                </a:cxn>
                <a:cxn ang="0">
                  <a:pos x="224" y="248"/>
                </a:cxn>
                <a:cxn ang="0">
                  <a:pos x="198" y="228"/>
                </a:cxn>
                <a:cxn ang="0">
                  <a:pos x="166" y="214"/>
                </a:cxn>
                <a:cxn ang="0">
                  <a:pos x="139" y="217"/>
                </a:cxn>
                <a:cxn ang="0">
                  <a:pos x="128" y="238"/>
                </a:cxn>
                <a:cxn ang="0">
                  <a:pos x="120" y="262"/>
                </a:cxn>
                <a:cxn ang="0">
                  <a:pos x="104" y="283"/>
                </a:cxn>
                <a:cxn ang="0">
                  <a:pos x="77" y="291"/>
                </a:cxn>
                <a:cxn ang="0">
                  <a:pos x="53" y="288"/>
                </a:cxn>
                <a:cxn ang="0">
                  <a:pos x="31" y="275"/>
                </a:cxn>
                <a:cxn ang="0">
                  <a:pos x="12" y="257"/>
                </a:cxn>
                <a:cxn ang="0">
                  <a:pos x="61" y="109"/>
                </a:cxn>
                <a:cxn ang="0">
                  <a:pos x="24" y="85"/>
                </a:cxn>
                <a:cxn ang="0">
                  <a:pos x="0" y="53"/>
                </a:cxn>
                <a:cxn ang="0">
                  <a:pos x="19" y="22"/>
                </a:cxn>
                <a:cxn ang="0">
                  <a:pos x="54" y="0"/>
                </a:cxn>
                <a:cxn ang="0">
                  <a:pos x="82" y="6"/>
                </a:cxn>
                <a:cxn ang="0">
                  <a:pos x="103" y="29"/>
                </a:cxn>
                <a:cxn ang="0">
                  <a:pos x="132" y="57"/>
                </a:cxn>
                <a:cxn ang="0">
                  <a:pos x="175" y="64"/>
                </a:cxn>
                <a:cxn ang="0">
                  <a:pos x="215" y="43"/>
                </a:cxn>
                <a:cxn ang="0">
                  <a:pos x="243" y="16"/>
                </a:cxn>
                <a:cxn ang="0">
                  <a:pos x="265" y="22"/>
                </a:cxn>
                <a:cxn ang="0">
                  <a:pos x="284" y="34"/>
                </a:cxn>
                <a:cxn ang="0">
                  <a:pos x="301" y="52"/>
                </a:cxn>
                <a:cxn ang="0">
                  <a:pos x="318" y="72"/>
                </a:cxn>
                <a:cxn ang="0">
                  <a:pos x="314" y="98"/>
                </a:cxn>
                <a:cxn ang="0">
                  <a:pos x="296" y="115"/>
                </a:cxn>
                <a:cxn ang="0">
                  <a:pos x="278" y="123"/>
                </a:cxn>
                <a:cxn ang="0">
                  <a:pos x="260" y="130"/>
                </a:cxn>
                <a:cxn ang="0">
                  <a:pos x="249" y="152"/>
                </a:cxn>
                <a:cxn ang="0">
                  <a:pos x="257" y="180"/>
                </a:cxn>
                <a:cxn ang="0">
                  <a:pos x="288" y="210"/>
                </a:cxn>
                <a:cxn ang="0">
                  <a:pos x="321" y="231"/>
                </a:cxn>
                <a:cxn ang="0">
                  <a:pos x="339" y="231"/>
                </a:cxn>
                <a:cxn ang="0">
                  <a:pos x="358" y="228"/>
                </a:cxn>
                <a:cxn ang="0">
                  <a:pos x="377" y="200"/>
                </a:cxn>
                <a:cxn ang="0">
                  <a:pos x="385" y="171"/>
                </a:cxn>
                <a:cxn ang="0">
                  <a:pos x="404" y="158"/>
                </a:cxn>
                <a:cxn ang="0">
                  <a:pos x="497" y="213"/>
                </a:cxn>
                <a:cxn ang="0">
                  <a:pos x="482" y="238"/>
                </a:cxn>
                <a:cxn ang="0">
                  <a:pos x="458" y="259"/>
                </a:cxn>
                <a:cxn ang="0">
                  <a:pos x="438" y="282"/>
                </a:cxn>
                <a:cxn ang="0">
                  <a:pos x="434" y="313"/>
                </a:cxn>
                <a:cxn ang="0">
                  <a:pos x="467" y="339"/>
                </a:cxn>
                <a:cxn ang="0">
                  <a:pos x="505" y="362"/>
                </a:cxn>
                <a:cxn ang="0">
                  <a:pos x="329" y="370"/>
                </a:cxn>
                <a:cxn ang="0">
                  <a:pos x="306" y="395"/>
                </a:cxn>
                <a:cxn ang="0">
                  <a:pos x="287" y="423"/>
                </a:cxn>
                <a:cxn ang="0">
                  <a:pos x="267" y="452"/>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4" name="Freeform 10"/>
            <p:cNvSpPr>
              <a:spLocks/>
            </p:cNvSpPr>
            <p:nvPr/>
          </p:nvSpPr>
          <p:spPr bwMode="grayWhite">
            <a:xfrm>
              <a:off x="477" y="2884"/>
              <a:ext cx="447" cy="520"/>
            </a:xfrm>
            <a:custGeom>
              <a:avLst/>
              <a:gdLst/>
              <a:ahLst/>
              <a:cxnLst>
                <a:cxn ang="0">
                  <a:pos x="254" y="495"/>
                </a:cxn>
                <a:cxn ang="0">
                  <a:pos x="245" y="454"/>
                </a:cxn>
                <a:cxn ang="0">
                  <a:pos x="230" y="417"/>
                </a:cxn>
                <a:cxn ang="0">
                  <a:pos x="193" y="402"/>
                </a:cxn>
                <a:cxn ang="0">
                  <a:pos x="150" y="412"/>
                </a:cxn>
                <a:cxn ang="0">
                  <a:pos x="112" y="417"/>
                </a:cxn>
                <a:cxn ang="0">
                  <a:pos x="93" y="399"/>
                </a:cxn>
                <a:cxn ang="0">
                  <a:pos x="81" y="370"/>
                </a:cxn>
                <a:cxn ang="0">
                  <a:pos x="75" y="339"/>
                </a:cxn>
                <a:cxn ang="0">
                  <a:pos x="76" y="309"/>
                </a:cxn>
                <a:cxn ang="0">
                  <a:pos x="106" y="300"/>
                </a:cxn>
                <a:cxn ang="0">
                  <a:pos x="146" y="307"/>
                </a:cxn>
                <a:cxn ang="0">
                  <a:pos x="175" y="294"/>
                </a:cxn>
                <a:cxn ang="0">
                  <a:pos x="186" y="273"/>
                </a:cxn>
                <a:cxn ang="0">
                  <a:pos x="189" y="246"/>
                </a:cxn>
                <a:cxn ang="0">
                  <a:pos x="188" y="219"/>
                </a:cxn>
                <a:cxn ang="0">
                  <a:pos x="178" y="191"/>
                </a:cxn>
                <a:cxn ang="0">
                  <a:pos x="153" y="171"/>
                </a:cxn>
                <a:cxn ang="0">
                  <a:pos x="123" y="172"/>
                </a:cxn>
                <a:cxn ang="0">
                  <a:pos x="93" y="185"/>
                </a:cxn>
                <a:cxn ang="0">
                  <a:pos x="64" y="194"/>
                </a:cxn>
                <a:cxn ang="0">
                  <a:pos x="34" y="185"/>
                </a:cxn>
                <a:cxn ang="0">
                  <a:pos x="19" y="166"/>
                </a:cxn>
                <a:cxn ang="0">
                  <a:pos x="9" y="146"/>
                </a:cxn>
                <a:cxn ang="0">
                  <a:pos x="2" y="122"/>
                </a:cxn>
                <a:cxn ang="0">
                  <a:pos x="0" y="98"/>
                </a:cxn>
                <a:cxn ang="0">
                  <a:pos x="387" y="12"/>
                </a:cxn>
                <a:cxn ang="0">
                  <a:pos x="399" y="41"/>
                </a:cxn>
                <a:cxn ang="0">
                  <a:pos x="406" y="74"/>
                </a:cxn>
                <a:cxn ang="0">
                  <a:pos x="411" y="107"/>
                </a:cxn>
                <a:cxn ang="0">
                  <a:pos x="396" y="141"/>
                </a:cxn>
                <a:cxn ang="0">
                  <a:pos x="375" y="144"/>
                </a:cxn>
                <a:cxn ang="0">
                  <a:pos x="354" y="141"/>
                </a:cxn>
                <a:cxn ang="0">
                  <a:pos x="332" y="137"/>
                </a:cxn>
                <a:cxn ang="0">
                  <a:pos x="307" y="141"/>
                </a:cxn>
                <a:cxn ang="0">
                  <a:pos x="286" y="166"/>
                </a:cxn>
                <a:cxn ang="0">
                  <a:pos x="285" y="199"/>
                </a:cxn>
                <a:cxn ang="0">
                  <a:pos x="289" y="222"/>
                </a:cxn>
                <a:cxn ang="0">
                  <a:pos x="295" y="247"/>
                </a:cxn>
                <a:cxn ang="0">
                  <a:pos x="308" y="268"/>
                </a:cxn>
                <a:cxn ang="0">
                  <a:pos x="332" y="282"/>
                </a:cxn>
                <a:cxn ang="0">
                  <a:pos x="357" y="282"/>
                </a:cxn>
                <a:cxn ang="0">
                  <a:pos x="379" y="272"/>
                </a:cxn>
                <a:cxn ang="0">
                  <a:pos x="402" y="262"/>
                </a:cxn>
                <a:cxn ang="0">
                  <a:pos x="426" y="265"/>
                </a:cxn>
                <a:cxn ang="0">
                  <a:pos x="436" y="287"/>
                </a:cxn>
                <a:cxn ang="0">
                  <a:pos x="442" y="312"/>
                </a:cxn>
                <a:cxn ang="0">
                  <a:pos x="444" y="338"/>
                </a:cxn>
                <a:cxn ang="0">
                  <a:pos x="436" y="358"/>
                </a:cxn>
                <a:cxn ang="0">
                  <a:pos x="397" y="366"/>
                </a:cxn>
                <a:cxn ang="0">
                  <a:pos x="363" y="380"/>
                </a:cxn>
                <a:cxn ang="0">
                  <a:pos x="347" y="406"/>
                </a:cxn>
                <a:cxn ang="0">
                  <a:pos x="353" y="437"/>
                </a:cxn>
                <a:cxn ang="0">
                  <a:pos x="372" y="464"/>
                </a:cxn>
                <a:cxn ang="0">
                  <a:pos x="369" y="492"/>
                </a:cxn>
                <a:cxn ang="0">
                  <a:pos x="347" y="503"/>
                </a:cxn>
                <a:cxn ang="0">
                  <a:pos x="323" y="511"/>
                </a:cxn>
                <a:cxn ang="0">
                  <a:pos x="298" y="516"/>
                </a:cxn>
                <a:cxn ang="0">
                  <a:pos x="272" y="519"/>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5" name="Freeform 11"/>
            <p:cNvSpPr>
              <a:spLocks/>
            </p:cNvSpPr>
            <p:nvPr/>
          </p:nvSpPr>
          <p:spPr bwMode="grayWhite">
            <a:xfrm>
              <a:off x="49" y="2440"/>
              <a:ext cx="409" cy="621"/>
            </a:xfrm>
            <a:custGeom>
              <a:avLst/>
              <a:gdLst/>
              <a:ahLst/>
              <a:cxnLst>
                <a:cxn ang="0">
                  <a:pos x="232" y="620"/>
                </a:cxn>
                <a:cxn ang="0">
                  <a:pos x="189" y="605"/>
                </a:cxn>
                <a:cxn ang="0">
                  <a:pos x="182" y="565"/>
                </a:cxn>
                <a:cxn ang="0">
                  <a:pos x="193" y="519"/>
                </a:cxn>
                <a:cxn ang="0">
                  <a:pos x="165" y="492"/>
                </a:cxn>
                <a:cxn ang="0">
                  <a:pos x="126" y="490"/>
                </a:cxn>
                <a:cxn ang="0">
                  <a:pos x="87" y="497"/>
                </a:cxn>
                <a:cxn ang="0">
                  <a:pos x="44" y="505"/>
                </a:cxn>
                <a:cxn ang="0">
                  <a:pos x="25" y="493"/>
                </a:cxn>
                <a:cxn ang="0">
                  <a:pos x="21" y="472"/>
                </a:cxn>
                <a:cxn ang="0">
                  <a:pos x="19" y="448"/>
                </a:cxn>
                <a:cxn ang="0">
                  <a:pos x="17" y="423"/>
                </a:cxn>
                <a:cxn ang="0">
                  <a:pos x="21" y="396"/>
                </a:cxn>
                <a:cxn ang="0">
                  <a:pos x="52" y="377"/>
                </a:cxn>
                <a:cxn ang="0">
                  <a:pos x="82" y="375"/>
                </a:cxn>
                <a:cxn ang="0">
                  <a:pos x="116" y="373"/>
                </a:cxn>
                <a:cxn ang="0">
                  <a:pos x="137" y="354"/>
                </a:cxn>
                <a:cxn ang="0">
                  <a:pos x="151" y="327"/>
                </a:cxn>
                <a:cxn ang="0">
                  <a:pos x="151" y="294"/>
                </a:cxn>
                <a:cxn ang="0">
                  <a:pos x="137" y="262"/>
                </a:cxn>
                <a:cxn ang="0">
                  <a:pos x="111" y="256"/>
                </a:cxn>
                <a:cxn ang="0">
                  <a:pos x="86" y="264"/>
                </a:cxn>
                <a:cxn ang="0">
                  <a:pos x="60" y="275"/>
                </a:cxn>
                <a:cxn ang="0">
                  <a:pos x="35" y="282"/>
                </a:cxn>
                <a:cxn ang="0">
                  <a:pos x="6" y="268"/>
                </a:cxn>
                <a:cxn ang="0">
                  <a:pos x="1" y="231"/>
                </a:cxn>
                <a:cxn ang="0">
                  <a:pos x="9" y="205"/>
                </a:cxn>
                <a:cxn ang="0">
                  <a:pos x="15" y="175"/>
                </a:cxn>
                <a:cxn ang="0">
                  <a:pos x="44" y="161"/>
                </a:cxn>
                <a:cxn ang="0">
                  <a:pos x="87" y="156"/>
                </a:cxn>
                <a:cxn ang="0">
                  <a:pos x="127" y="145"/>
                </a:cxn>
                <a:cxn ang="0">
                  <a:pos x="154" y="113"/>
                </a:cxn>
                <a:cxn ang="0">
                  <a:pos x="152" y="72"/>
                </a:cxn>
                <a:cxn ang="0">
                  <a:pos x="150" y="29"/>
                </a:cxn>
                <a:cxn ang="0">
                  <a:pos x="186" y="4"/>
                </a:cxn>
                <a:cxn ang="0">
                  <a:pos x="228" y="1"/>
                </a:cxn>
                <a:cxn ang="0">
                  <a:pos x="252" y="22"/>
                </a:cxn>
                <a:cxn ang="0">
                  <a:pos x="248" y="53"/>
                </a:cxn>
                <a:cxn ang="0">
                  <a:pos x="241" y="86"/>
                </a:cxn>
                <a:cxn ang="0">
                  <a:pos x="247" y="116"/>
                </a:cxn>
                <a:cxn ang="0">
                  <a:pos x="371" y="252"/>
                </a:cxn>
                <a:cxn ang="0">
                  <a:pos x="338" y="262"/>
                </a:cxn>
                <a:cxn ang="0">
                  <a:pos x="301" y="257"/>
                </a:cxn>
                <a:cxn ang="0">
                  <a:pos x="264" y="260"/>
                </a:cxn>
                <a:cxn ang="0">
                  <a:pos x="237" y="286"/>
                </a:cxn>
                <a:cxn ang="0">
                  <a:pos x="233" y="316"/>
                </a:cxn>
                <a:cxn ang="0">
                  <a:pos x="234" y="348"/>
                </a:cxn>
                <a:cxn ang="0">
                  <a:pos x="245" y="377"/>
                </a:cxn>
                <a:cxn ang="0">
                  <a:pos x="265" y="400"/>
                </a:cxn>
                <a:cxn ang="0">
                  <a:pos x="284" y="397"/>
                </a:cxn>
                <a:cxn ang="0">
                  <a:pos x="303" y="385"/>
                </a:cxn>
                <a:cxn ang="0">
                  <a:pos x="322" y="370"/>
                </a:cxn>
                <a:cxn ang="0">
                  <a:pos x="345" y="356"/>
                </a:cxn>
                <a:cxn ang="0">
                  <a:pos x="383" y="363"/>
                </a:cxn>
                <a:cxn ang="0">
                  <a:pos x="407" y="390"/>
                </a:cxn>
                <a:cxn ang="0">
                  <a:pos x="407" y="416"/>
                </a:cxn>
                <a:cxn ang="0">
                  <a:pos x="402" y="444"/>
                </a:cxn>
                <a:cxn ang="0">
                  <a:pos x="368" y="456"/>
                </a:cxn>
                <a:cxn ang="0">
                  <a:pos x="327" y="467"/>
                </a:cxn>
                <a:cxn ang="0">
                  <a:pos x="291" y="485"/>
                </a:cxn>
                <a:cxn ang="0">
                  <a:pos x="266" y="61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6" name="Freeform 12"/>
            <p:cNvSpPr>
              <a:spLocks/>
            </p:cNvSpPr>
            <p:nvPr/>
          </p:nvSpPr>
          <p:spPr bwMode="grayWhite">
            <a:xfrm>
              <a:off x="548" y="-13"/>
              <a:ext cx="439" cy="396"/>
            </a:xfrm>
            <a:custGeom>
              <a:avLst/>
              <a:gdLst/>
              <a:ahLst/>
              <a:cxnLst>
                <a:cxn ang="0">
                  <a:pos x="246" y="372"/>
                </a:cxn>
                <a:cxn ang="0">
                  <a:pos x="237" y="330"/>
                </a:cxn>
                <a:cxn ang="0">
                  <a:pos x="222" y="293"/>
                </a:cxn>
                <a:cxn ang="0">
                  <a:pos x="185" y="278"/>
                </a:cxn>
                <a:cxn ang="0">
                  <a:pos x="142" y="289"/>
                </a:cxn>
                <a:cxn ang="0">
                  <a:pos x="104" y="293"/>
                </a:cxn>
                <a:cxn ang="0">
                  <a:pos x="85" y="275"/>
                </a:cxn>
                <a:cxn ang="0">
                  <a:pos x="73" y="247"/>
                </a:cxn>
                <a:cxn ang="0">
                  <a:pos x="67" y="215"/>
                </a:cxn>
                <a:cxn ang="0">
                  <a:pos x="68" y="185"/>
                </a:cxn>
                <a:cxn ang="0">
                  <a:pos x="99" y="176"/>
                </a:cxn>
                <a:cxn ang="0">
                  <a:pos x="139" y="183"/>
                </a:cxn>
                <a:cxn ang="0">
                  <a:pos x="167" y="170"/>
                </a:cxn>
                <a:cxn ang="0">
                  <a:pos x="179" y="149"/>
                </a:cxn>
                <a:cxn ang="0">
                  <a:pos x="181" y="123"/>
                </a:cxn>
                <a:cxn ang="0">
                  <a:pos x="180" y="96"/>
                </a:cxn>
                <a:cxn ang="0">
                  <a:pos x="170" y="68"/>
                </a:cxn>
                <a:cxn ang="0">
                  <a:pos x="146" y="48"/>
                </a:cxn>
                <a:cxn ang="0">
                  <a:pos x="115" y="49"/>
                </a:cxn>
                <a:cxn ang="0">
                  <a:pos x="86" y="62"/>
                </a:cxn>
                <a:cxn ang="0">
                  <a:pos x="56" y="71"/>
                </a:cxn>
                <a:cxn ang="0">
                  <a:pos x="26" y="62"/>
                </a:cxn>
                <a:cxn ang="0">
                  <a:pos x="11" y="43"/>
                </a:cxn>
                <a:cxn ang="0">
                  <a:pos x="1" y="22"/>
                </a:cxn>
                <a:cxn ang="0">
                  <a:pos x="388" y="18"/>
                </a:cxn>
                <a:cxn ang="0">
                  <a:pos x="367" y="21"/>
                </a:cxn>
                <a:cxn ang="0">
                  <a:pos x="346" y="18"/>
                </a:cxn>
                <a:cxn ang="0">
                  <a:pos x="324" y="13"/>
                </a:cxn>
                <a:cxn ang="0">
                  <a:pos x="299" y="18"/>
                </a:cxn>
                <a:cxn ang="0">
                  <a:pos x="278" y="43"/>
                </a:cxn>
                <a:cxn ang="0">
                  <a:pos x="277" y="75"/>
                </a:cxn>
                <a:cxn ang="0">
                  <a:pos x="281" y="99"/>
                </a:cxn>
                <a:cxn ang="0">
                  <a:pos x="287" y="124"/>
                </a:cxn>
                <a:cxn ang="0">
                  <a:pos x="300" y="145"/>
                </a:cxn>
                <a:cxn ang="0">
                  <a:pos x="325" y="159"/>
                </a:cxn>
                <a:cxn ang="0">
                  <a:pos x="349" y="158"/>
                </a:cxn>
                <a:cxn ang="0">
                  <a:pos x="371" y="148"/>
                </a:cxn>
                <a:cxn ang="0">
                  <a:pos x="394" y="138"/>
                </a:cxn>
                <a:cxn ang="0">
                  <a:pos x="418" y="142"/>
                </a:cxn>
                <a:cxn ang="0">
                  <a:pos x="428" y="163"/>
                </a:cxn>
                <a:cxn ang="0">
                  <a:pos x="434" y="188"/>
                </a:cxn>
                <a:cxn ang="0">
                  <a:pos x="436" y="215"/>
                </a:cxn>
                <a:cxn ang="0">
                  <a:pos x="428" y="234"/>
                </a:cxn>
                <a:cxn ang="0">
                  <a:pos x="389" y="242"/>
                </a:cxn>
                <a:cxn ang="0">
                  <a:pos x="355" y="257"/>
                </a:cxn>
                <a:cxn ang="0">
                  <a:pos x="339" y="282"/>
                </a:cxn>
                <a:cxn ang="0">
                  <a:pos x="345" y="313"/>
                </a:cxn>
                <a:cxn ang="0">
                  <a:pos x="364" y="340"/>
                </a:cxn>
                <a:cxn ang="0">
                  <a:pos x="361" y="368"/>
                </a:cxn>
                <a:cxn ang="0">
                  <a:pos x="339" y="379"/>
                </a:cxn>
                <a:cxn ang="0">
                  <a:pos x="315" y="387"/>
                </a:cxn>
                <a:cxn ang="0">
                  <a:pos x="290" y="392"/>
                </a:cxn>
                <a:cxn ang="0">
                  <a:pos x="264" y="39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7" name="Freeform 13"/>
            <p:cNvSpPr>
              <a:spLocks/>
            </p:cNvSpPr>
            <p:nvPr/>
          </p:nvSpPr>
          <p:spPr bwMode="grayWhite">
            <a:xfrm>
              <a:off x="-11" y="3121"/>
              <a:ext cx="513" cy="493"/>
            </a:xfrm>
            <a:custGeom>
              <a:avLst/>
              <a:gdLst/>
              <a:ahLst/>
              <a:cxnLst>
                <a:cxn ang="0">
                  <a:pos x="111" y="481"/>
                </a:cxn>
                <a:cxn ang="0">
                  <a:pos x="85" y="463"/>
                </a:cxn>
                <a:cxn ang="0">
                  <a:pos x="64" y="433"/>
                </a:cxn>
                <a:cxn ang="0">
                  <a:pos x="0" y="275"/>
                </a:cxn>
                <a:cxn ang="0">
                  <a:pos x="3" y="259"/>
                </a:cxn>
                <a:cxn ang="0">
                  <a:pos x="10" y="240"/>
                </a:cxn>
                <a:cxn ang="0">
                  <a:pos x="21" y="222"/>
                </a:cxn>
                <a:cxn ang="0">
                  <a:pos x="35" y="205"/>
                </a:cxn>
                <a:cxn ang="0">
                  <a:pos x="49" y="193"/>
                </a:cxn>
                <a:cxn ang="0">
                  <a:pos x="81" y="193"/>
                </a:cxn>
                <a:cxn ang="0">
                  <a:pos x="112" y="205"/>
                </a:cxn>
                <a:cxn ang="0">
                  <a:pos x="142" y="220"/>
                </a:cxn>
                <a:cxn ang="0">
                  <a:pos x="169" y="226"/>
                </a:cxn>
                <a:cxn ang="0">
                  <a:pos x="194" y="211"/>
                </a:cxn>
                <a:cxn ang="0">
                  <a:pos x="212" y="183"/>
                </a:cxn>
                <a:cxn ang="0">
                  <a:pos x="222" y="156"/>
                </a:cxn>
                <a:cxn ang="0">
                  <a:pos x="213" y="128"/>
                </a:cxn>
                <a:cxn ang="0">
                  <a:pos x="198" y="115"/>
                </a:cxn>
                <a:cxn ang="0">
                  <a:pos x="178" y="105"/>
                </a:cxn>
                <a:cxn ang="0">
                  <a:pos x="158" y="95"/>
                </a:cxn>
                <a:cxn ang="0">
                  <a:pos x="142" y="81"/>
                </a:cxn>
                <a:cxn ang="0">
                  <a:pos x="137" y="60"/>
                </a:cxn>
                <a:cxn ang="0">
                  <a:pos x="146" y="38"/>
                </a:cxn>
                <a:cxn ang="0">
                  <a:pos x="160" y="20"/>
                </a:cxn>
                <a:cxn ang="0">
                  <a:pos x="176" y="0"/>
                </a:cxn>
                <a:cxn ang="0">
                  <a:pos x="198" y="15"/>
                </a:cxn>
                <a:cxn ang="0">
                  <a:pos x="224" y="26"/>
                </a:cxn>
                <a:cxn ang="0">
                  <a:pos x="251" y="34"/>
                </a:cxn>
                <a:cxn ang="0">
                  <a:pos x="279" y="38"/>
                </a:cxn>
                <a:cxn ang="0">
                  <a:pos x="307" y="37"/>
                </a:cxn>
                <a:cxn ang="0">
                  <a:pos x="285" y="123"/>
                </a:cxn>
                <a:cxn ang="0">
                  <a:pos x="295" y="131"/>
                </a:cxn>
                <a:cxn ang="0">
                  <a:pos x="308" y="140"/>
                </a:cxn>
                <a:cxn ang="0">
                  <a:pos x="337" y="134"/>
                </a:cxn>
                <a:cxn ang="0">
                  <a:pos x="357" y="101"/>
                </a:cxn>
                <a:cxn ang="0">
                  <a:pos x="382" y="69"/>
                </a:cxn>
                <a:cxn ang="0">
                  <a:pos x="395" y="94"/>
                </a:cxn>
                <a:cxn ang="0">
                  <a:pos x="416" y="117"/>
                </a:cxn>
                <a:cxn ang="0">
                  <a:pos x="441" y="137"/>
                </a:cxn>
                <a:cxn ang="0">
                  <a:pos x="469" y="154"/>
                </a:cxn>
                <a:cxn ang="0">
                  <a:pos x="501" y="170"/>
                </a:cxn>
                <a:cxn ang="0">
                  <a:pos x="431" y="287"/>
                </a:cxn>
                <a:cxn ang="0">
                  <a:pos x="316" y="222"/>
                </a:cxn>
                <a:cxn ang="0">
                  <a:pos x="299" y="240"/>
                </a:cxn>
                <a:cxn ang="0">
                  <a:pos x="283" y="261"/>
                </a:cxn>
                <a:cxn ang="0">
                  <a:pos x="271" y="284"/>
                </a:cxn>
                <a:cxn ang="0">
                  <a:pos x="262" y="308"/>
                </a:cxn>
                <a:cxn ang="0">
                  <a:pos x="265" y="334"/>
                </a:cxn>
                <a:cxn ang="0">
                  <a:pos x="290" y="351"/>
                </a:cxn>
                <a:cxn ang="0">
                  <a:pos x="325" y="356"/>
                </a:cxn>
                <a:cxn ang="0">
                  <a:pos x="360" y="359"/>
                </a:cxn>
                <a:cxn ang="0">
                  <a:pos x="388" y="370"/>
                </a:cxn>
                <a:cxn ang="0">
                  <a:pos x="400" y="401"/>
                </a:cxn>
                <a:cxn ang="0">
                  <a:pos x="202" y="404"/>
                </a:cxn>
                <a:cxn ang="0">
                  <a:pos x="162" y="479"/>
                </a:cxn>
                <a:cxn ang="0">
                  <a:pos x="150" y="484"/>
                </a:cxn>
                <a:cxn ang="0">
                  <a:pos x="138" y="492"/>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8" name="Freeform 14"/>
            <p:cNvSpPr>
              <a:spLocks/>
            </p:cNvSpPr>
            <p:nvPr/>
          </p:nvSpPr>
          <p:spPr bwMode="grayWhite">
            <a:xfrm>
              <a:off x="380" y="3463"/>
              <a:ext cx="512" cy="509"/>
            </a:xfrm>
            <a:custGeom>
              <a:avLst/>
              <a:gdLst/>
              <a:ahLst/>
              <a:cxnLst>
                <a:cxn ang="0">
                  <a:pos x="67" y="492"/>
                </a:cxn>
                <a:cxn ang="0">
                  <a:pos x="45" y="451"/>
                </a:cxn>
                <a:cxn ang="0">
                  <a:pos x="68" y="418"/>
                </a:cxn>
                <a:cxn ang="0">
                  <a:pos x="106" y="391"/>
                </a:cxn>
                <a:cxn ang="0">
                  <a:pos x="105" y="352"/>
                </a:cxn>
                <a:cxn ang="0">
                  <a:pos x="79" y="324"/>
                </a:cxn>
                <a:cxn ang="0">
                  <a:pos x="44" y="302"/>
                </a:cxn>
                <a:cxn ang="0">
                  <a:pos x="7" y="280"/>
                </a:cxn>
                <a:cxn ang="0">
                  <a:pos x="2" y="258"/>
                </a:cxn>
                <a:cxn ang="0">
                  <a:pos x="13" y="239"/>
                </a:cxn>
                <a:cxn ang="0">
                  <a:pos x="29" y="220"/>
                </a:cxn>
                <a:cxn ang="0">
                  <a:pos x="43" y="201"/>
                </a:cxn>
                <a:cxn ang="0">
                  <a:pos x="65" y="184"/>
                </a:cxn>
                <a:cxn ang="0">
                  <a:pos x="100" y="191"/>
                </a:cxn>
                <a:cxn ang="0">
                  <a:pos x="124" y="210"/>
                </a:cxn>
                <a:cxn ang="0">
                  <a:pos x="150" y="233"/>
                </a:cxn>
                <a:cxn ang="0">
                  <a:pos x="179" y="232"/>
                </a:cxn>
                <a:cxn ang="0">
                  <a:pos x="207" y="223"/>
                </a:cxn>
                <a:cxn ang="0">
                  <a:pos x="230" y="198"/>
                </a:cxn>
                <a:cxn ang="0">
                  <a:pos x="242" y="165"/>
                </a:cxn>
                <a:cxn ang="0">
                  <a:pos x="226" y="143"/>
                </a:cxn>
                <a:cxn ang="0">
                  <a:pos x="203" y="132"/>
                </a:cxn>
                <a:cxn ang="0">
                  <a:pos x="176" y="122"/>
                </a:cxn>
                <a:cxn ang="0">
                  <a:pos x="153" y="111"/>
                </a:cxn>
                <a:cxn ang="0">
                  <a:pos x="142" y="80"/>
                </a:cxn>
                <a:cxn ang="0">
                  <a:pos x="163" y="50"/>
                </a:cxn>
                <a:cxn ang="0">
                  <a:pos x="187" y="36"/>
                </a:cxn>
                <a:cxn ang="0">
                  <a:pos x="211" y="18"/>
                </a:cxn>
                <a:cxn ang="0">
                  <a:pos x="243" y="28"/>
                </a:cxn>
                <a:cxn ang="0">
                  <a:pos x="277" y="54"/>
                </a:cxn>
                <a:cxn ang="0">
                  <a:pos x="314" y="72"/>
                </a:cxn>
                <a:cxn ang="0">
                  <a:pos x="355" y="68"/>
                </a:cxn>
                <a:cxn ang="0">
                  <a:pos x="382" y="36"/>
                </a:cxn>
                <a:cxn ang="0">
                  <a:pos x="411" y="3"/>
                </a:cxn>
                <a:cxn ang="0">
                  <a:pos x="453" y="10"/>
                </a:cxn>
                <a:cxn ang="0">
                  <a:pos x="486" y="36"/>
                </a:cxn>
                <a:cxn ang="0">
                  <a:pos x="489" y="68"/>
                </a:cxn>
                <a:cxn ang="0">
                  <a:pos x="466" y="88"/>
                </a:cxn>
                <a:cxn ang="0">
                  <a:pos x="437" y="107"/>
                </a:cxn>
                <a:cxn ang="0">
                  <a:pos x="422" y="133"/>
                </a:cxn>
                <a:cxn ang="0">
                  <a:pos x="419" y="317"/>
                </a:cxn>
                <a:cxn ang="0">
                  <a:pos x="388" y="302"/>
                </a:cxn>
                <a:cxn ang="0">
                  <a:pos x="364" y="273"/>
                </a:cxn>
                <a:cxn ang="0">
                  <a:pos x="336" y="250"/>
                </a:cxn>
                <a:cxn ang="0">
                  <a:pos x="299" y="252"/>
                </a:cxn>
                <a:cxn ang="0">
                  <a:pos x="275" y="270"/>
                </a:cxn>
                <a:cxn ang="0">
                  <a:pos x="255" y="294"/>
                </a:cxn>
                <a:cxn ang="0">
                  <a:pos x="242" y="323"/>
                </a:cxn>
                <a:cxn ang="0">
                  <a:pos x="241" y="353"/>
                </a:cxn>
                <a:cxn ang="0">
                  <a:pos x="257" y="364"/>
                </a:cxn>
                <a:cxn ang="0">
                  <a:pos x="279" y="368"/>
                </a:cxn>
                <a:cxn ang="0">
                  <a:pos x="304" y="370"/>
                </a:cxn>
                <a:cxn ang="0">
                  <a:pos x="330" y="376"/>
                </a:cxn>
                <a:cxn ang="0">
                  <a:pos x="353" y="407"/>
                </a:cxn>
                <a:cxn ang="0">
                  <a:pos x="352" y="443"/>
                </a:cxn>
                <a:cxn ang="0">
                  <a:pos x="334" y="462"/>
                </a:cxn>
                <a:cxn ang="0">
                  <a:pos x="311" y="479"/>
                </a:cxn>
                <a:cxn ang="0">
                  <a:pos x="278" y="465"/>
                </a:cxn>
                <a:cxn ang="0">
                  <a:pos x="241" y="445"/>
                </a:cxn>
                <a:cxn ang="0">
                  <a:pos x="202" y="432"/>
                </a:cxn>
                <a:cxn ang="0">
                  <a:pos x="98" y="508"/>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39" name="Freeform 15"/>
            <p:cNvSpPr>
              <a:spLocks/>
            </p:cNvSpPr>
            <p:nvPr/>
          </p:nvSpPr>
          <p:spPr bwMode="grayWhite">
            <a:xfrm>
              <a:off x="705" y="3827"/>
              <a:ext cx="513" cy="493"/>
            </a:xfrm>
            <a:custGeom>
              <a:avLst/>
              <a:gdLst/>
              <a:ahLst/>
              <a:cxnLst>
                <a:cxn ang="0">
                  <a:pos x="111" y="481"/>
                </a:cxn>
                <a:cxn ang="0">
                  <a:pos x="85" y="463"/>
                </a:cxn>
                <a:cxn ang="0">
                  <a:pos x="64" y="433"/>
                </a:cxn>
                <a:cxn ang="0">
                  <a:pos x="0" y="275"/>
                </a:cxn>
                <a:cxn ang="0">
                  <a:pos x="3" y="259"/>
                </a:cxn>
                <a:cxn ang="0">
                  <a:pos x="10" y="240"/>
                </a:cxn>
                <a:cxn ang="0">
                  <a:pos x="21" y="222"/>
                </a:cxn>
                <a:cxn ang="0">
                  <a:pos x="35" y="205"/>
                </a:cxn>
                <a:cxn ang="0">
                  <a:pos x="49" y="193"/>
                </a:cxn>
                <a:cxn ang="0">
                  <a:pos x="81" y="193"/>
                </a:cxn>
                <a:cxn ang="0">
                  <a:pos x="112" y="205"/>
                </a:cxn>
                <a:cxn ang="0">
                  <a:pos x="142" y="220"/>
                </a:cxn>
                <a:cxn ang="0">
                  <a:pos x="169" y="226"/>
                </a:cxn>
                <a:cxn ang="0">
                  <a:pos x="194" y="211"/>
                </a:cxn>
                <a:cxn ang="0">
                  <a:pos x="212" y="183"/>
                </a:cxn>
                <a:cxn ang="0">
                  <a:pos x="222" y="156"/>
                </a:cxn>
                <a:cxn ang="0">
                  <a:pos x="213" y="128"/>
                </a:cxn>
                <a:cxn ang="0">
                  <a:pos x="198" y="115"/>
                </a:cxn>
                <a:cxn ang="0">
                  <a:pos x="178" y="105"/>
                </a:cxn>
                <a:cxn ang="0">
                  <a:pos x="158" y="95"/>
                </a:cxn>
                <a:cxn ang="0">
                  <a:pos x="142" y="81"/>
                </a:cxn>
                <a:cxn ang="0">
                  <a:pos x="137" y="60"/>
                </a:cxn>
                <a:cxn ang="0">
                  <a:pos x="146" y="38"/>
                </a:cxn>
                <a:cxn ang="0">
                  <a:pos x="160" y="20"/>
                </a:cxn>
                <a:cxn ang="0">
                  <a:pos x="176" y="0"/>
                </a:cxn>
                <a:cxn ang="0">
                  <a:pos x="198" y="15"/>
                </a:cxn>
                <a:cxn ang="0">
                  <a:pos x="224" y="26"/>
                </a:cxn>
                <a:cxn ang="0">
                  <a:pos x="251" y="34"/>
                </a:cxn>
                <a:cxn ang="0">
                  <a:pos x="279" y="38"/>
                </a:cxn>
                <a:cxn ang="0">
                  <a:pos x="307" y="37"/>
                </a:cxn>
                <a:cxn ang="0">
                  <a:pos x="285" y="123"/>
                </a:cxn>
                <a:cxn ang="0">
                  <a:pos x="295" y="131"/>
                </a:cxn>
                <a:cxn ang="0">
                  <a:pos x="308" y="140"/>
                </a:cxn>
                <a:cxn ang="0">
                  <a:pos x="337" y="134"/>
                </a:cxn>
                <a:cxn ang="0">
                  <a:pos x="357" y="101"/>
                </a:cxn>
                <a:cxn ang="0">
                  <a:pos x="382" y="69"/>
                </a:cxn>
                <a:cxn ang="0">
                  <a:pos x="395" y="94"/>
                </a:cxn>
                <a:cxn ang="0">
                  <a:pos x="416" y="117"/>
                </a:cxn>
                <a:cxn ang="0">
                  <a:pos x="441" y="137"/>
                </a:cxn>
                <a:cxn ang="0">
                  <a:pos x="469" y="154"/>
                </a:cxn>
                <a:cxn ang="0">
                  <a:pos x="501" y="170"/>
                </a:cxn>
                <a:cxn ang="0">
                  <a:pos x="431" y="287"/>
                </a:cxn>
                <a:cxn ang="0">
                  <a:pos x="316" y="222"/>
                </a:cxn>
                <a:cxn ang="0">
                  <a:pos x="299" y="240"/>
                </a:cxn>
                <a:cxn ang="0">
                  <a:pos x="283" y="261"/>
                </a:cxn>
                <a:cxn ang="0">
                  <a:pos x="271" y="284"/>
                </a:cxn>
                <a:cxn ang="0">
                  <a:pos x="262" y="308"/>
                </a:cxn>
                <a:cxn ang="0">
                  <a:pos x="265" y="334"/>
                </a:cxn>
                <a:cxn ang="0">
                  <a:pos x="290" y="351"/>
                </a:cxn>
                <a:cxn ang="0">
                  <a:pos x="325" y="356"/>
                </a:cxn>
                <a:cxn ang="0">
                  <a:pos x="360" y="359"/>
                </a:cxn>
                <a:cxn ang="0">
                  <a:pos x="388" y="370"/>
                </a:cxn>
                <a:cxn ang="0">
                  <a:pos x="400" y="401"/>
                </a:cxn>
                <a:cxn ang="0">
                  <a:pos x="202" y="404"/>
                </a:cxn>
                <a:cxn ang="0">
                  <a:pos x="162" y="479"/>
                </a:cxn>
                <a:cxn ang="0">
                  <a:pos x="150" y="484"/>
                </a:cxn>
                <a:cxn ang="0">
                  <a:pos x="138" y="492"/>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40" name="Freeform 16"/>
            <p:cNvSpPr>
              <a:spLocks/>
            </p:cNvSpPr>
            <p:nvPr/>
          </p:nvSpPr>
          <p:spPr bwMode="grayWhite">
            <a:xfrm>
              <a:off x="-3" y="3739"/>
              <a:ext cx="337" cy="355"/>
            </a:xfrm>
            <a:custGeom>
              <a:avLst/>
              <a:gdLst/>
              <a:ahLst/>
              <a:cxnLst>
                <a:cxn ang="0">
                  <a:pos x="315" y="160"/>
                </a:cxn>
                <a:cxn ang="0">
                  <a:pos x="280" y="168"/>
                </a:cxn>
                <a:cxn ang="0">
                  <a:pos x="247" y="179"/>
                </a:cxn>
                <a:cxn ang="0">
                  <a:pos x="232" y="209"/>
                </a:cxn>
                <a:cxn ang="0">
                  <a:pos x="240" y="243"/>
                </a:cxn>
                <a:cxn ang="0">
                  <a:pos x="243" y="275"/>
                </a:cxn>
                <a:cxn ang="0">
                  <a:pos x="227" y="291"/>
                </a:cxn>
                <a:cxn ang="0">
                  <a:pos x="202" y="300"/>
                </a:cxn>
                <a:cxn ang="0">
                  <a:pos x="175" y="303"/>
                </a:cxn>
                <a:cxn ang="0">
                  <a:pos x="149" y="303"/>
                </a:cxn>
                <a:cxn ang="0">
                  <a:pos x="142" y="276"/>
                </a:cxn>
                <a:cxn ang="0">
                  <a:pos x="149" y="243"/>
                </a:cxn>
                <a:cxn ang="0">
                  <a:pos x="139" y="220"/>
                </a:cxn>
                <a:cxn ang="0">
                  <a:pos x="121" y="210"/>
                </a:cxn>
                <a:cxn ang="0">
                  <a:pos x="99" y="206"/>
                </a:cxn>
                <a:cxn ang="0">
                  <a:pos x="75" y="207"/>
                </a:cxn>
                <a:cxn ang="0">
                  <a:pos x="51" y="216"/>
                </a:cxn>
                <a:cxn ang="0">
                  <a:pos x="34" y="234"/>
                </a:cxn>
                <a:cxn ang="0">
                  <a:pos x="32" y="260"/>
                </a:cxn>
                <a:cxn ang="0">
                  <a:pos x="43" y="284"/>
                </a:cxn>
                <a:cxn ang="0">
                  <a:pos x="50" y="309"/>
                </a:cxn>
                <a:cxn ang="0">
                  <a:pos x="41" y="333"/>
                </a:cxn>
                <a:cxn ang="0">
                  <a:pos x="25" y="345"/>
                </a:cxn>
                <a:cxn ang="0">
                  <a:pos x="7" y="353"/>
                </a:cxn>
                <a:cxn ang="0">
                  <a:pos x="14" y="34"/>
                </a:cxn>
                <a:cxn ang="0">
                  <a:pos x="16" y="51"/>
                </a:cxn>
                <a:cxn ang="0">
                  <a:pos x="13" y="68"/>
                </a:cxn>
                <a:cxn ang="0">
                  <a:pos x="9" y="87"/>
                </a:cxn>
                <a:cxn ang="0">
                  <a:pos x="12" y="107"/>
                </a:cxn>
                <a:cxn ang="0">
                  <a:pos x="33" y="126"/>
                </a:cxn>
                <a:cxn ang="0">
                  <a:pos x="61" y="127"/>
                </a:cxn>
                <a:cxn ang="0">
                  <a:pos x="81" y="124"/>
                </a:cxn>
                <a:cxn ang="0">
                  <a:pos x="103" y="121"/>
                </a:cxn>
                <a:cxn ang="0">
                  <a:pos x="122" y="110"/>
                </a:cxn>
                <a:cxn ang="0">
                  <a:pos x="135" y="91"/>
                </a:cxn>
                <a:cxn ang="0">
                  <a:pos x="134" y="71"/>
                </a:cxn>
                <a:cxn ang="0">
                  <a:pos x="126" y="52"/>
                </a:cxn>
                <a:cxn ang="0">
                  <a:pos x="118" y="33"/>
                </a:cxn>
                <a:cxn ang="0">
                  <a:pos x="122" y="13"/>
                </a:cxn>
                <a:cxn ang="0">
                  <a:pos x="140" y="6"/>
                </a:cxn>
                <a:cxn ang="0">
                  <a:pos x="163" y="1"/>
                </a:cxn>
                <a:cxn ang="0">
                  <a:pos x="186" y="1"/>
                </a:cxn>
                <a:cxn ang="0">
                  <a:pos x="202" y="8"/>
                </a:cxn>
                <a:cxn ang="0">
                  <a:pos x="207" y="41"/>
                </a:cxn>
                <a:cxn ang="0">
                  <a:pos x="219" y="68"/>
                </a:cxn>
                <a:cxn ang="0">
                  <a:pos x="241" y="82"/>
                </a:cxn>
                <a:cxn ang="0">
                  <a:pos x="267" y="78"/>
                </a:cxn>
                <a:cxn ang="0">
                  <a:pos x="292" y="64"/>
                </a:cxn>
                <a:cxn ang="0">
                  <a:pos x="316" y="67"/>
                </a:cxn>
                <a:cxn ang="0">
                  <a:pos x="323" y="85"/>
                </a:cxn>
                <a:cxn ang="0">
                  <a:pos x="329" y="105"/>
                </a:cxn>
                <a:cxn ang="0">
                  <a:pos x="334" y="126"/>
                </a:cxn>
                <a:cxn ang="0">
                  <a:pos x="335" y="147"/>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sp>
          <p:nvSpPr>
            <p:cNvPr id="1041" name="Freeform 17"/>
            <p:cNvSpPr>
              <a:spLocks/>
            </p:cNvSpPr>
            <p:nvPr/>
          </p:nvSpPr>
          <p:spPr bwMode="grayWhite">
            <a:xfrm>
              <a:off x="165" y="3976"/>
              <a:ext cx="426" cy="341"/>
            </a:xfrm>
            <a:custGeom>
              <a:avLst/>
              <a:gdLst/>
              <a:ahLst/>
              <a:cxnLst>
                <a:cxn ang="0">
                  <a:pos x="131" y="340"/>
                </a:cxn>
                <a:cxn ang="0">
                  <a:pos x="132" y="311"/>
                </a:cxn>
                <a:cxn ang="0">
                  <a:pos x="128" y="290"/>
                </a:cxn>
                <a:cxn ang="0">
                  <a:pos x="100" y="265"/>
                </a:cxn>
                <a:cxn ang="0">
                  <a:pos x="37" y="249"/>
                </a:cxn>
                <a:cxn ang="0">
                  <a:pos x="2" y="210"/>
                </a:cxn>
                <a:cxn ang="0">
                  <a:pos x="0" y="174"/>
                </a:cxn>
                <a:cxn ang="0">
                  <a:pos x="10" y="150"/>
                </a:cxn>
                <a:cxn ang="0">
                  <a:pos x="32" y="135"/>
                </a:cxn>
                <a:cxn ang="0">
                  <a:pos x="48" y="136"/>
                </a:cxn>
                <a:cxn ang="0">
                  <a:pos x="82" y="142"/>
                </a:cxn>
                <a:cxn ang="0">
                  <a:pos x="98" y="145"/>
                </a:cxn>
                <a:cxn ang="0">
                  <a:pos x="123" y="146"/>
                </a:cxn>
                <a:cxn ang="0">
                  <a:pos x="154" y="136"/>
                </a:cxn>
                <a:cxn ang="0">
                  <a:pos x="172" y="117"/>
                </a:cxn>
                <a:cxn ang="0">
                  <a:pos x="181" y="103"/>
                </a:cxn>
                <a:cxn ang="0">
                  <a:pos x="185" y="91"/>
                </a:cxn>
                <a:cxn ang="0">
                  <a:pos x="181" y="75"/>
                </a:cxn>
                <a:cxn ang="0">
                  <a:pos x="178" y="57"/>
                </a:cxn>
                <a:cxn ang="0">
                  <a:pos x="175" y="41"/>
                </a:cxn>
                <a:cxn ang="0">
                  <a:pos x="177" y="23"/>
                </a:cxn>
                <a:cxn ang="0">
                  <a:pos x="185" y="4"/>
                </a:cxn>
                <a:cxn ang="0">
                  <a:pos x="201" y="0"/>
                </a:cxn>
                <a:cxn ang="0">
                  <a:pos x="220" y="0"/>
                </a:cxn>
                <a:cxn ang="0">
                  <a:pos x="240" y="4"/>
                </a:cxn>
                <a:cxn ang="0">
                  <a:pos x="246" y="7"/>
                </a:cxn>
                <a:cxn ang="0">
                  <a:pos x="265" y="16"/>
                </a:cxn>
                <a:cxn ang="0">
                  <a:pos x="275" y="25"/>
                </a:cxn>
                <a:cxn ang="0">
                  <a:pos x="284" y="37"/>
                </a:cxn>
                <a:cxn ang="0">
                  <a:pos x="287" y="58"/>
                </a:cxn>
                <a:cxn ang="0">
                  <a:pos x="280" y="80"/>
                </a:cxn>
                <a:cxn ang="0">
                  <a:pos x="269" y="101"/>
                </a:cxn>
                <a:cxn ang="0">
                  <a:pos x="261" y="132"/>
                </a:cxn>
                <a:cxn ang="0">
                  <a:pos x="271" y="157"/>
                </a:cxn>
                <a:cxn ang="0">
                  <a:pos x="286" y="171"/>
                </a:cxn>
                <a:cxn ang="0">
                  <a:pos x="305" y="181"/>
                </a:cxn>
                <a:cxn ang="0">
                  <a:pos x="326" y="185"/>
                </a:cxn>
                <a:cxn ang="0">
                  <a:pos x="337" y="186"/>
                </a:cxn>
                <a:cxn ang="0">
                  <a:pos x="360" y="188"/>
                </a:cxn>
                <a:cxn ang="0">
                  <a:pos x="395" y="190"/>
                </a:cxn>
                <a:cxn ang="0">
                  <a:pos x="417" y="208"/>
                </a:cxn>
                <a:cxn ang="0">
                  <a:pos x="425" y="246"/>
                </a:cxn>
                <a:cxn ang="0">
                  <a:pos x="412" y="300"/>
                </a:cxn>
                <a:cxn ang="0">
                  <a:pos x="400" y="329"/>
                </a:cxn>
                <a:cxn ang="0">
                  <a:pos x="393" y="334"/>
                </a:cxn>
                <a:cxn ang="0">
                  <a:pos x="377" y="339"/>
                </a:cxn>
                <a:cxn ang="0">
                  <a:pos x="362" y="338"/>
                </a:cxn>
                <a:cxn ang="0">
                  <a:pos x="338" y="331"/>
                </a:cxn>
                <a:cxn ang="0">
                  <a:pos x="329" y="327"/>
                </a:cxn>
                <a:cxn ang="0">
                  <a:pos x="313" y="322"/>
                </a:cxn>
                <a:cxn ang="0">
                  <a:pos x="297" y="317"/>
                </a:cxn>
                <a:cxn ang="0">
                  <a:pos x="280" y="315"/>
                </a:cxn>
                <a:cxn ang="0">
                  <a:pos x="260" y="324"/>
                </a:cxn>
                <a:cxn ang="0">
                  <a:pos x="246" y="340"/>
                </a:cxn>
                <a:cxn ang="0">
                  <a:pos x="131" y="340"/>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endParaRPr lang="en-US"/>
            </a:p>
          </p:txBody>
        </p:sp>
      </p:grpSp>
      <p:sp>
        <p:nvSpPr>
          <p:cNvPr id="1043" name="Rectangle 19"/>
          <p:cNvSpPr>
            <a:spLocks noGrp="1" noChangeArrowheads="1"/>
          </p:cNvSpPr>
          <p:nvPr>
            <p:ph type="title"/>
          </p:nvPr>
        </p:nvSpPr>
        <p:spPr bwMode="auto">
          <a:xfrm>
            <a:off x="12700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44" name="Rectangle 20"/>
          <p:cNvSpPr>
            <a:spLocks noGrp="1" noChangeArrowheads="1"/>
          </p:cNvSpPr>
          <p:nvPr>
            <p:ph type="body" idx="1"/>
          </p:nvPr>
        </p:nvSpPr>
        <p:spPr bwMode="auto">
          <a:xfrm>
            <a:off x="1254125"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5" name="Rectangle 21"/>
          <p:cNvSpPr>
            <a:spLocks noGrp="1" noChangeArrowheads="1"/>
          </p:cNvSpPr>
          <p:nvPr>
            <p:ph type="dt" sz="half" idx="2"/>
          </p:nvPr>
        </p:nvSpPr>
        <p:spPr bwMode="auto">
          <a:xfrm>
            <a:off x="1241425"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1046" name="Rectangle 22"/>
          <p:cNvSpPr>
            <a:spLocks noGrp="1" noChangeArrowheads="1"/>
          </p:cNvSpPr>
          <p:nvPr>
            <p:ph type="ftr" sz="quarter" idx="3"/>
          </p:nvPr>
        </p:nvSpPr>
        <p:spPr bwMode="auto">
          <a:xfrm>
            <a:off x="3679825"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47" name="Rectangle 23"/>
          <p:cNvSpPr>
            <a:spLocks noGrp="1" noChangeArrowheads="1"/>
          </p:cNvSpPr>
          <p:nvPr>
            <p:ph type="sldNum" sz="quarter" idx="4"/>
          </p:nvPr>
        </p:nvSpPr>
        <p:spPr bwMode="auto">
          <a:xfrm>
            <a:off x="7108825"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DC2A043F-1AE0-41B0-93BE-7DE3912F607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304800"/>
            <a:ext cx="8637588" cy="1371600"/>
          </a:xfrm>
        </p:spPr>
        <p:txBody>
          <a:bodyPr>
            <a:noAutofit/>
          </a:bodyPr>
          <a:lstStyle/>
          <a:p>
            <a:pPr algn="ctr" eaLnBrk="1" hangingPunct="1"/>
            <a:r>
              <a:rPr lang="en-US" sz="4800" i="1" dirty="0" smtClean="0">
                <a:solidFill>
                  <a:srgbClr val="FFFF66"/>
                </a:solidFill>
                <a:effectLst/>
                <a:latin typeface="Calibri" pitchFamily="34" charset="0"/>
              </a:rPr>
              <a:t>Prodigal Son</a:t>
            </a:r>
            <a:r>
              <a:rPr lang="en-US" sz="4800" dirty="0" smtClean="0">
                <a:solidFill>
                  <a:srgbClr val="FFFF66"/>
                </a:solidFill>
                <a:effectLst/>
                <a:latin typeface="Calibri" pitchFamily="34" charset="0"/>
              </a:rPr>
              <a:t/>
            </a:r>
            <a:br>
              <a:rPr lang="en-US" sz="4800" dirty="0" smtClean="0">
                <a:solidFill>
                  <a:srgbClr val="FFFF66"/>
                </a:solidFill>
                <a:effectLst/>
                <a:latin typeface="Calibri" pitchFamily="34" charset="0"/>
              </a:rPr>
            </a:br>
            <a:r>
              <a:rPr lang="en-US" sz="4000" dirty="0" smtClean="0">
                <a:solidFill>
                  <a:srgbClr val="FFFF66"/>
                </a:solidFill>
                <a:effectLst/>
                <a:latin typeface="Calibri" pitchFamily="34" charset="0"/>
              </a:rPr>
              <a:t>Luke 15:13-16</a:t>
            </a:r>
            <a:endParaRPr lang="en-US" dirty="0" smtClean="0">
              <a:solidFill>
                <a:srgbClr val="FFFF66"/>
              </a:solidFill>
              <a:effectLst/>
              <a:latin typeface="Calibri" pitchFamily="34" charset="0"/>
            </a:endParaRPr>
          </a:p>
        </p:txBody>
      </p:sp>
      <p:sp>
        <p:nvSpPr>
          <p:cNvPr id="53251" name="Rectangle 3"/>
          <p:cNvSpPr>
            <a:spLocks noChangeArrowheads="1"/>
          </p:cNvSpPr>
          <p:nvPr/>
        </p:nvSpPr>
        <p:spPr bwMode="auto">
          <a:xfrm>
            <a:off x="1371600" y="1600200"/>
            <a:ext cx="7620000" cy="4524315"/>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600" i="1" dirty="0" smtClean="0"/>
              <a:t> </a:t>
            </a:r>
            <a:r>
              <a:rPr lang="en-US" sz="2800" i="1" baseline="30000" dirty="0" smtClean="0">
                <a:latin typeface="Calibri" pitchFamily="34" charset="0"/>
              </a:rPr>
              <a:t>13 </a:t>
            </a:r>
            <a:r>
              <a:rPr lang="en-US" sz="2800" i="1" dirty="0" smtClean="0">
                <a:latin typeface="Calibri" pitchFamily="34" charset="0"/>
              </a:rPr>
              <a:t>Not many days later, the younger son gathered all he had and took a journey into a far country, and there he squandered his property in reckless living. </a:t>
            </a:r>
            <a:r>
              <a:rPr lang="en-US" sz="2800" i="1" baseline="30000" dirty="0" smtClean="0">
                <a:latin typeface="Calibri" pitchFamily="34" charset="0"/>
              </a:rPr>
              <a:t>14 </a:t>
            </a:r>
            <a:r>
              <a:rPr lang="en-US" sz="2800" i="1" dirty="0" smtClean="0">
                <a:latin typeface="Calibri" pitchFamily="34" charset="0"/>
              </a:rPr>
              <a:t>And when he had spent everything, a severe famine arose in that country, and he began to be in need. </a:t>
            </a:r>
            <a:r>
              <a:rPr lang="en-US" sz="2800" i="1" baseline="30000" dirty="0" smtClean="0">
                <a:latin typeface="Calibri" pitchFamily="34" charset="0"/>
              </a:rPr>
              <a:t>15 </a:t>
            </a:r>
            <a:r>
              <a:rPr lang="en-US" sz="2800" i="1" dirty="0" smtClean="0">
                <a:latin typeface="Calibri" pitchFamily="34" charset="0"/>
              </a:rPr>
              <a:t>So he went and hired himself out to one of the citizens of that country, who sent him into his fields to feed pigs. </a:t>
            </a:r>
            <a:r>
              <a:rPr lang="en-US" sz="2800" i="1" baseline="30000" dirty="0" smtClean="0">
                <a:latin typeface="Calibri" pitchFamily="34" charset="0"/>
              </a:rPr>
              <a:t>16 </a:t>
            </a:r>
            <a:r>
              <a:rPr lang="en-US" sz="2800" i="1" dirty="0" smtClean="0">
                <a:latin typeface="Calibri" pitchFamily="34" charset="0"/>
              </a:rPr>
              <a:t>And he was longing to be fed with the pods that the pigs ate, and no one gave him anything.</a:t>
            </a:r>
            <a:endParaRPr lang="en-US" sz="2800" dirty="0">
              <a:latin typeface="Calibri" pitchFamily="34" charset="0"/>
            </a:endParaRPr>
          </a:p>
        </p:txBody>
      </p:sp>
      <p:cxnSp>
        <p:nvCxnSpPr>
          <p:cNvPr id="5" name="Straight Connector 4"/>
          <p:cNvCxnSpPr/>
          <p:nvPr/>
        </p:nvCxnSpPr>
        <p:spPr bwMode="auto">
          <a:xfrm>
            <a:off x="4191000" y="3505200"/>
            <a:ext cx="35814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8" name="Straight Connector 7"/>
          <p:cNvCxnSpPr/>
          <p:nvPr/>
        </p:nvCxnSpPr>
        <p:spPr bwMode="auto">
          <a:xfrm>
            <a:off x="1524000" y="4343400"/>
            <a:ext cx="18288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0" name="Straight Connector 9"/>
          <p:cNvCxnSpPr/>
          <p:nvPr/>
        </p:nvCxnSpPr>
        <p:spPr bwMode="auto">
          <a:xfrm>
            <a:off x="6096000" y="5181600"/>
            <a:ext cx="27432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3" name="Straight Connector 12"/>
          <p:cNvCxnSpPr/>
          <p:nvPr/>
        </p:nvCxnSpPr>
        <p:spPr bwMode="auto">
          <a:xfrm>
            <a:off x="1447800" y="5638800"/>
            <a:ext cx="9906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6" name="Straight Connector 15"/>
          <p:cNvCxnSpPr/>
          <p:nvPr/>
        </p:nvCxnSpPr>
        <p:spPr bwMode="auto">
          <a:xfrm>
            <a:off x="7010400" y="5638800"/>
            <a:ext cx="16002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20" name="Straight Connector 19"/>
          <p:cNvCxnSpPr/>
          <p:nvPr/>
        </p:nvCxnSpPr>
        <p:spPr bwMode="auto">
          <a:xfrm>
            <a:off x="1447800" y="6096000"/>
            <a:ext cx="26670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22" presetClass="entr" presetSubtype="8"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par>
                                <p:cTn id="33" presetID="22" presetClass="entr" presetSubtype="8"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1" hangingPunct="1">
              <a:defRPr/>
            </a:pPr>
            <a:r>
              <a:rPr lang="en-US" sz="4800" i="1" dirty="0" smtClean="0">
                <a:solidFill>
                  <a:srgbClr val="FFFF66"/>
                </a:solidFill>
                <a:latin typeface="Calibri" pitchFamily="34" charset="0"/>
              </a:rPr>
              <a:t>Radical Transformation</a:t>
            </a:r>
          </a:p>
          <a:p>
            <a:pPr lvl="0" algn="ctr" eaLnBrk="1" hangingPunct="1">
              <a:defRPr/>
            </a:pPr>
            <a:r>
              <a:rPr kumimoji="0" lang="en-US" sz="4400" b="0" u="none" strike="noStrike" kern="0" cap="none" spc="0" normalizeH="0" baseline="0" noProof="0" dirty="0" smtClean="0">
                <a:ln>
                  <a:noFill/>
                </a:ln>
                <a:solidFill>
                  <a:srgbClr val="FFFFCC"/>
                </a:solidFill>
                <a:effectLst>
                  <a:outerShdw blurRad="38100" dist="38100" dir="2700000" algn="tl">
                    <a:srgbClr val="000000">
                      <a:alpha val="43137"/>
                    </a:srgbClr>
                  </a:outerShdw>
                </a:effectLst>
                <a:uLnTx/>
                <a:uFillTx/>
                <a:latin typeface="Calibri" pitchFamily="34" charset="0"/>
                <a:ea typeface="+mj-ea"/>
                <a:cs typeface="+mj-cs"/>
              </a:rPr>
              <a:t>Practical Steps</a:t>
            </a:r>
            <a:endParaRPr kumimoji="0" lang="en-US" sz="4400" b="0" u="none" strike="noStrike" kern="0" cap="none" spc="0" normalizeH="0" baseline="0" noProof="0" dirty="0" smtClean="0">
              <a:ln>
                <a:noFill/>
              </a:ln>
              <a:solidFill>
                <a:srgbClr val="FFFFCC"/>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4" name="TextBox 3"/>
          <p:cNvSpPr txBox="1"/>
          <p:nvPr/>
        </p:nvSpPr>
        <p:spPr>
          <a:xfrm>
            <a:off x="1600200" y="1905000"/>
            <a:ext cx="6934200" cy="646331"/>
          </a:xfrm>
          <a:prstGeom prst="rect">
            <a:avLst/>
          </a:prstGeom>
          <a:noFill/>
        </p:spPr>
        <p:txBody>
          <a:bodyPr wrap="square" rtlCol="0">
            <a:spAutoFit/>
          </a:bodyPr>
          <a:lstStyle/>
          <a:p>
            <a:pPr marL="342900" indent="-342900">
              <a:buFont typeface="+mj-lt"/>
              <a:buAutoNum type="arabicPeriod"/>
            </a:pPr>
            <a:r>
              <a:rPr lang="en-US" sz="3600" dirty="0" smtClean="0">
                <a:latin typeface="Calibri" pitchFamily="34" charset="0"/>
              </a:rPr>
              <a:t>  Be personally involved</a:t>
            </a:r>
            <a:endParaRPr lang="en-US" sz="3600" dirty="0">
              <a:latin typeface="Calibri" pitchFamily="34" charset="0"/>
            </a:endParaRPr>
          </a:p>
        </p:txBody>
      </p:sp>
      <p:sp>
        <p:nvSpPr>
          <p:cNvPr id="5" name="Rectangle 3"/>
          <p:cNvSpPr>
            <a:spLocks noChangeArrowheads="1"/>
          </p:cNvSpPr>
          <p:nvPr/>
        </p:nvSpPr>
        <p:spPr bwMode="auto">
          <a:xfrm>
            <a:off x="1447800" y="3200400"/>
            <a:ext cx="7543800" cy="2246769"/>
          </a:xfrm>
          <a:prstGeom prst="rect">
            <a:avLst/>
          </a:prstGeom>
          <a:noFill/>
          <a:ln w="9525">
            <a:noFill/>
            <a:miter lim="800000"/>
            <a:headEnd/>
            <a:tailEnd/>
          </a:ln>
        </p:spPr>
        <p:txBody>
          <a:bodyPr wrap="square" anchor="ctr">
            <a:spAutoFit/>
          </a:bodyPr>
          <a:lstStyle/>
          <a:p>
            <a:r>
              <a:rPr lang="en-US" sz="2800" i="1" baseline="30000" dirty="0" smtClean="0">
                <a:latin typeface="Calibri" pitchFamily="34" charset="0"/>
              </a:rPr>
              <a:t>2 </a:t>
            </a:r>
            <a:r>
              <a:rPr lang="en-US" sz="2800" i="1" dirty="0" smtClean="0">
                <a:latin typeface="Calibri" pitchFamily="34" charset="0"/>
              </a:rPr>
              <a:t> Do not be conformed to this world, but be transformed by the </a:t>
            </a:r>
            <a:r>
              <a:rPr lang="en-US" sz="2800" i="1" dirty="0" smtClean="0">
                <a:solidFill>
                  <a:srgbClr val="FFFF00"/>
                </a:solidFill>
                <a:latin typeface="Calibri" pitchFamily="34" charset="0"/>
              </a:rPr>
              <a:t>renewal of your mind</a:t>
            </a:r>
            <a:r>
              <a:rPr lang="en-US" sz="2800" i="1" dirty="0" smtClean="0">
                <a:latin typeface="Calibri" pitchFamily="34" charset="0"/>
              </a:rPr>
              <a:t>, that by testing you may discern what is the will of God, what is good and acceptable and perfect</a:t>
            </a:r>
            <a:r>
              <a:rPr lang="en-US" sz="2800" i="1" dirty="0" smtClean="0">
                <a:latin typeface="Calibri" pitchFamily="34" charset="0"/>
              </a:rPr>
              <a:t>. </a:t>
            </a:r>
            <a:r>
              <a:rPr lang="en-US" sz="2800" dirty="0" smtClean="0">
                <a:latin typeface="Calibri" pitchFamily="34" charset="0"/>
              </a:rPr>
              <a:t>– Romans 12:2</a:t>
            </a:r>
            <a:endParaRPr lang="en-US"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0.7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1" hangingPunct="1">
              <a:defRPr/>
            </a:pPr>
            <a:r>
              <a:rPr lang="en-US" sz="4800" i="1" dirty="0" smtClean="0">
                <a:solidFill>
                  <a:srgbClr val="FFFF66"/>
                </a:solidFill>
                <a:latin typeface="Calibri" pitchFamily="34" charset="0"/>
              </a:rPr>
              <a:t>Radical Transformation</a:t>
            </a:r>
          </a:p>
          <a:p>
            <a:pPr lvl="0" algn="ctr" eaLnBrk="1" hangingPunct="1">
              <a:defRPr/>
            </a:pPr>
            <a:r>
              <a:rPr kumimoji="0" lang="en-US" sz="4400" b="0" u="none" strike="noStrike" kern="0" cap="none" spc="0" normalizeH="0" baseline="0" noProof="0" dirty="0" smtClean="0">
                <a:ln>
                  <a:noFill/>
                </a:ln>
                <a:solidFill>
                  <a:srgbClr val="FFFFCC"/>
                </a:solidFill>
                <a:effectLst>
                  <a:outerShdw blurRad="38100" dist="38100" dir="2700000" algn="tl">
                    <a:srgbClr val="000000">
                      <a:alpha val="43137"/>
                    </a:srgbClr>
                  </a:outerShdw>
                </a:effectLst>
                <a:uLnTx/>
                <a:uFillTx/>
                <a:latin typeface="Calibri" pitchFamily="34" charset="0"/>
                <a:ea typeface="+mj-ea"/>
                <a:cs typeface="+mj-cs"/>
              </a:rPr>
              <a:t>Practical Steps</a:t>
            </a:r>
            <a:endParaRPr kumimoji="0" lang="en-US" sz="4400" b="0" u="none" strike="noStrike" kern="0" cap="none" spc="0" normalizeH="0" baseline="0" noProof="0" dirty="0" smtClean="0">
              <a:ln>
                <a:noFill/>
              </a:ln>
              <a:solidFill>
                <a:srgbClr val="FFFFCC"/>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4" name="TextBox 3"/>
          <p:cNvSpPr txBox="1"/>
          <p:nvPr/>
        </p:nvSpPr>
        <p:spPr>
          <a:xfrm>
            <a:off x="1600200" y="1905000"/>
            <a:ext cx="6934200" cy="646331"/>
          </a:xfrm>
          <a:prstGeom prst="rect">
            <a:avLst/>
          </a:prstGeom>
          <a:noFill/>
        </p:spPr>
        <p:txBody>
          <a:bodyPr wrap="square" rtlCol="0">
            <a:spAutoFit/>
          </a:bodyPr>
          <a:lstStyle/>
          <a:p>
            <a:pPr marL="342900" indent="-342900">
              <a:buFont typeface="+mj-lt"/>
              <a:buAutoNum type="arabicPeriod"/>
            </a:pPr>
            <a:r>
              <a:rPr lang="en-US" sz="3600" dirty="0" smtClean="0">
                <a:latin typeface="Calibri" pitchFamily="34" charset="0"/>
              </a:rPr>
              <a:t>  Be personally involved</a:t>
            </a:r>
            <a:endParaRPr lang="en-US" sz="3600" dirty="0">
              <a:latin typeface="Calibri" pitchFamily="34" charset="0"/>
            </a:endParaRPr>
          </a:p>
        </p:txBody>
      </p:sp>
      <p:sp>
        <p:nvSpPr>
          <p:cNvPr id="5" name="Rectangle 3"/>
          <p:cNvSpPr>
            <a:spLocks noChangeArrowheads="1"/>
          </p:cNvSpPr>
          <p:nvPr/>
        </p:nvSpPr>
        <p:spPr bwMode="auto">
          <a:xfrm>
            <a:off x="2057400" y="2971800"/>
            <a:ext cx="7543800" cy="3416320"/>
          </a:xfrm>
          <a:prstGeom prst="rect">
            <a:avLst/>
          </a:prstGeom>
          <a:noFill/>
          <a:ln w="9525">
            <a:noFill/>
            <a:miter lim="800000"/>
            <a:headEnd/>
            <a:tailEnd/>
          </a:ln>
        </p:spPr>
        <p:txBody>
          <a:bodyPr wrap="square" anchor="ctr">
            <a:spAutoFit/>
          </a:bodyPr>
          <a:lstStyle/>
          <a:p>
            <a:r>
              <a:rPr lang="en-US" sz="2800" dirty="0" smtClean="0">
                <a:latin typeface="Calibri" pitchFamily="34" charset="0"/>
              </a:rPr>
              <a:t> </a:t>
            </a:r>
            <a:r>
              <a:rPr lang="en-US" sz="3200" u="sng" dirty="0" smtClean="0">
                <a:latin typeface="Calibri" pitchFamily="34" charset="0"/>
              </a:rPr>
              <a:t>Colossians 3:1-17 	The New Self</a:t>
            </a:r>
            <a:endParaRPr lang="en-US" sz="3200" u="sng" dirty="0" smtClean="0">
              <a:latin typeface="Calibri" pitchFamily="34" charset="0"/>
            </a:endParaRPr>
          </a:p>
          <a:p>
            <a:pPr marL="169863" indent="225425">
              <a:buFont typeface="Arial" pitchFamily="34" charset="0"/>
              <a:buChar char="•"/>
            </a:pPr>
            <a:r>
              <a:rPr lang="en-US" sz="3200" i="1" dirty="0" smtClean="0">
                <a:latin typeface="Calibri" pitchFamily="34" charset="0"/>
              </a:rPr>
              <a:t>Seek the things that are above (vs. 1)</a:t>
            </a:r>
          </a:p>
          <a:p>
            <a:pPr marL="169863" indent="225425">
              <a:buFont typeface="Arial" pitchFamily="34" charset="0"/>
              <a:buChar char="•"/>
            </a:pPr>
            <a:r>
              <a:rPr lang="en-US" sz="3200" i="1" dirty="0" smtClean="0">
                <a:latin typeface="Calibri" pitchFamily="34" charset="0"/>
              </a:rPr>
              <a:t>Put to death what is earthly (vs. 5)</a:t>
            </a:r>
          </a:p>
          <a:p>
            <a:pPr marL="169863" indent="225425">
              <a:buFont typeface="Arial" pitchFamily="34" charset="0"/>
              <a:buChar char="•"/>
            </a:pPr>
            <a:r>
              <a:rPr lang="en-US" sz="3200" i="1" dirty="0" smtClean="0">
                <a:latin typeface="Calibri" pitchFamily="34" charset="0"/>
              </a:rPr>
              <a:t>Put them all away (vs. 8 ff)</a:t>
            </a:r>
          </a:p>
          <a:p>
            <a:pPr marL="169863" indent="225425">
              <a:buFont typeface="Arial" pitchFamily="34" charset="0"/>
              <a:buChar char="•"/>
            </a:pPr>
            <a:r>
              <a:rPr lang="en-US" sz="3200" i="1" dirty="0" smtClean="0">
                <a:latin typeface="Calibri" pitchFamily="34" charset="0"/>
              </a:rPr>
              <a:t>Put on . . . (vs. 12 ff)</a:t>
            </a:r>
          </a:p>
          <a:p>
            <a:pPr marL="169863" indent="225425">
              <a:buFont typeface="Arial" pitchFamily="34" charset="0"/>
              <a:buChar char="•"/>
            </a:pPr>
            <a:endParaRPr lang="en-US" sz="2800" i="1" dirty="0" smtClean="0">
              <a:latin typeface="Calibri" pitchFamily="34" charset="0"/>
            </a:endParaRPr>
          </a:p>
          <a:p>
            <a:pPr marL="169863" indent="225425">
              <a:buFont typeface="Arial" pitchFamily="34" charset="0"/>
              <a:buChar char="•"/>
            </a:pPr>
            <a:endParaRPr lang="en-US"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1" hangingPunct="1">
              <a:defRPr/>
            </a:pPr>
            <a:r>
              <a:rPr lang="en-US" sz="4800" i="1" dirty="0" smtClean="0">
                <a:solidFill>
                  <a:srgbClr val="FFFF66"/>
                </a:solidFill>
                <a:latin typeface="Calibri" pitchFamily="34" charset="0"/>
              </a:rPr>
              <a:t>Radical Transformation</a:t>
            </a:r>
          </a:p>
          <a:p>
            <a:pPr lvl="0" algn="ctr" eaLnBrk="1" hangingPunct="1">
              <a:defRPr/>
            </a:pPr>
            <a:r>
              <a:rPr kumimoji="0" lang="en-US" sz="4400" b="0" u="none" strike="noStrike" kern="0" cap="none" spc="0" normalizeH="0" baseline="0" noProof="0" dirty="0" smtClean="0">
                <a:ln>
                  <a:noFill/>
                </a:ln>
                <a:solidFill>
                  <a:srgbClr val="FFFFCC"/>
                </a:solidFill>
                <a:effectLst>
                  <a:outerShdw blurRad="38100" dist="38100" dir="2700000" algn="tl">
                    <a:srgbClr val="000000">
                      <a:alpha val="43137"/>
                    </a:srgbClr>
                  </a:outerShdw>
                </a:effectLst>
                <a:uLnTx/>
                <a:uFillTx/>
                <a:latin typeface="Calibri" pitchFamily="34" charset="0"/>
                <a:ea typeface="+mj-ea"/>
                <a:cs typeface="+mj-cs"/>
              </a:rPr>
              <a:t>Practical Steps</a:t>
            </a:r>
            <a:endParaRPr kumimoji="0" lang="en-US" sz="4400" b="0" u="none" strike="noStrike" kern="0" cap="none" spc="0" normalizeH="0" baseline="0" noProof="0" dirty="0" smtClean="0">
              <a:ln>
                <a:noFill/>
              </a:ln>
              <a:solidFill>
                <a:srgbClr val="FFFFCC"/>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4" name="TextBox 3"/>
          <p:cNvSpPr txBox="1"/>
          <p:nvPr/>
        </p:nvSpPr>
        <p:spPr>
          <a:xfrm>
            <a:off x="1600200" y="2286000"/>
            <a:ext cx="6934200" cy="1754326"/>
          </a:xfrm>
          <a:prstGeom prst="rect">
            <a:avLst/>
          </a:prstGeom>
          <a:noFill/>
        </p:spPr>
        <p:txBody>
          <a:bodyPr wrap="square" rtlCol="0">
            <a:spAutoFit/>
          </a:bodyPr>
          <a:lstStyle/>
          <a:p>
            <a:pPr marL="342900" indent="-342900">
              <a:buFont typeface="+mj-lt"/>
              <a:buAutoNum type="arabicPeriod"/>
            </a:pPr>
            <a:r>
              <a:rPr lang="en-US" sz="3600" dirty="0" smtClean="0">
                <a:latin typeface="Calibri" pitchFamily="34" charset="0"/>
              </a:rPr>
              <a:t>  Be personally involved</a:t>
            </a:r>
          </a:p>
          <a:p>
            <a:pPr marL="342900" indent="-342900">
              <a:buFont typeface="+mj-lt"/>
              <a:buAutoNum type="arabicPeriod"/>
            </a:pPr>
            <a:endParaRPr lang="en-US" sz="3600" dirty="0" smtClean="0">
              <a:latin typeface="Calibri" pitchFamily="34" charset="0"/>
            </a:endParaRPr>
          </a:p>
          <a:p>
            <a:pPr marL="342900" indent="-342900">
              <a:buFont typeface="+mj-lt"/>
              <a:buAutoNum type="arabicPeriod"/>
            </a:pPr>
            <a:r>
              <a:rPr lang="en-US" sz="3600" dirty="0" smtClean="0">
                <a:latin typeface="Calibri" pitchFamily="34" charset="0"/>
              </a:rPr>
              <a:t>  Pray intensely</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1" hangingPunct="1">
              <a:defRPr/>
            </a:pPr>
            <a:r>
              <a:rPr lang="en-US" sz="4800" i="1" dirty="0" smtClean="0">
                <a:solidFill>
                  <a:srgbClr val="FFFF66"/>
                </a:solidFill>
                <a:latin typeface="Calibri" pitchFamily="34" charset="0"/>
              </a:rPr>
              <a:t>Radical Transformation</a:t>
            </a:r>
          </a:p>
          <a:p>
            <a:pPr lvl="0" algn="ctr" eaLnBrk="1" hangingPunct="1">
              <a:defRPr/>
            </a:pPr>
            <a:r>
              <a:rPr kumimoji="0" lang="en-US" sz="4400" b="0" u="none" strike="noStrike" kern="0" cap="none" spc="0" normalizeH="0" baseline="0" noProof="0" dirty="0" smtClean="0">
                <a:ln>
                  <a:noFill/>
                </a:ln>
                <a:solidFill>
                  <a:srgbClr val="FFFFCC"/>
                </a:solidFill>
                <a:effectLst>
                  <a:outerShdw blurRad="38100" dist="38100" dir="2700000" algn="tl">
                    <a:srgbClr val="000000">
                      <a:alpha val="43137"/>
                    </a:srgbClr>
                  </a:outerShdw>
                </a:effectLst>
                <a:uLnTx/>
                <a:uFillTx/>
                <a:latin typeface="Calibri" pitchFamily="34" charset="0"/>
                <a:ea typeface="+mj-ea"/>
                <a:cs typeface="+mj-cs"/>
              </a:rPr>
              <a:t>Practical Steps</a:t>
            </a:r>
            <a:endParaRPr kumimoji="0" lang="en-US" sz="4400" b="0" u="none" strike="noStrike" kern="0" cap="none" spc="0" normalizeH="0" baseline="0" noProof="0" dirty="0" smtClean="0">
              <a:ln>
                <a:noFill/>
              </a:ln>
              <a:solidFill>
                <a:srgbClr val="FFFFCC"/>
              </a:solidFill>
              <a:effectLst>
                <a:outerShdw blurRad="38100" dist="38100" dir="2700000" algn="tl">
                  <a:srgbClr val="000000">
                    <a:alpha val="43137"/>
                  </a:srgbClr>
                </a:outerShdw>
              </a:effectLst>
              <a:uLnTx/>
              <a:uFillTx/>
              <a:latin typeface="Calibri" pitchFamily="34" charset="0"/>
              <a:ea typeface="+mj-ea"/>
              <a:cs typeface="+mj-cs"/>
            </a:endParaRPr>
          </a:p>
        </p:txBody>
      </p:sp>
      <p:sp>
        <p:nvSpPr>
          <p:cNvPr id="4" name="TextBox 3"/>
          <p:cNvSpPr txBox="1"/>
          <p:nvPr/>
        </p:nvSpPr>
        <p:spPr>
          <a:xfrm>
            <a:off x="1600200" y="2286000"/>
            <a:ext cx="6934200" cy="2862322"/>
          </a:xfrm>
          <a:prstGeom prst="rect">
            <a:avLst/>
          </a:prstGeom>
          <a:noFill/>
        </p:spPr>
        <p:txBody>
          <a:bodyPr wrap="square" rtlCol="0">
            <a:spAutoFit/>
          </a:bodyPr>
          <a:lstStyle/>
          <a:p>
            <a:pPr marL="342900" indent="-342900">
              <a:buFont typeface="+mj-lt"/>
              <a:buAutoNum type="arabicPeriod"/>
            </a:pPr>
            <a:r>
              <a:rPr lang="en-US" sz="3600" dirty="0" smtClean="0">
                <a:latin typeface="Calibri" pitchFamily="34" charset="0"/>
              </a:rPr>
              <a:t>  Be personally involved</a:t>
            </a:r>
          </a:p>
          <a:p>
            <a:pPr marL="342900" indent="-342900">
              <a:buFont typeface="+mj-lt"/>
              <a:buAutoNum type="arabicPeriod"/>
            </a:pPr>
            <a:endParaRPr lang="en-US" sz="3600" dirty="0" smtClean="0">
              <a:latin typeface="Calibri" pitchFamily="34" charset="0"/>
            </a:endParaRPr>
          </a:p>
          <a:p>
            <a:pPr marL="342900" indent="-342900">
              <a:buFont typeface="+mj-lt"/>
              <a:buAutoNum type="arabicPeriod"/>
            </a:pPr>
            <a:r>
              <a:rPr lang="en-US" sz="3600" dirty="0" smtClean="0">
                <a:latin typeface="Calibri" pitchFamily="34" charset="0"/>
              </a:rPr>
              <a:t>  Pray intensely</a:t>
            </a:r>
          </a:p>
          <a:p>
            <a:pPr marL="342900" indent="-342900">
              <a:buFont typeface="+mj-lt"/>
              <a:buAutoNum type="arabicPeriod"/>
            </a:pPr>
            <a:endParaRPr lang="en-US" sz="3600" dirty="0" smtClean="0">
              <a:latin typeface="Calibri" pitchFamily="34" charset="0"/>
            </a:endParaRPr>
          </a:p>
          <a:p>
            <a:pPr marL="342900" indent="-342900">
              <a:buFont typeface="+mj-lt"/>
              <a:buAutoNum type="arabicPeriod"/>
            </a:pPr>
            <a:r>
              <a:rPr lang="en-US" sz="3600" dirty="0" smtClean="0">
                <a:latin typeface="Calibri" pitchFamily="34" charset="0"/>
              </a:rPr>
              <a:t>  Find help</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https://embryhillschurch.com/photos/thumbs/e_broadwell_marty.gif"/>
          <p:cNvSpPr>
            <a:spLocks noChangeAspect="1" noChangeArrowheads="1"/>
          </p:cNvSpPr>
          <p:nvPr/>
        </p:nvSpPr>
        <p:spPr bwMode="auto">
          <a:xfrm>
            <a:off x="155575" y="-922338"/>
            <a:ext cx="1485900" cy="19335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3796" name="AutoShape 4" descr="https://embryhillschurch.com/photos/thumbs/e_broadwell_marty.gif"/>
          <p:cNvSpPr>
            <a:spLocks noChangeAspect="1" noChangeArrowheads="1"/>
          </p:cNvSpPr>
          <p:nvPr/>
        </p:nvSpPr>
        <p:spPr bwMode="auto">
          <a:xfrm>
            <a:off x="155575" y="-922338"/>
            <a:ext cx="1485900" cy="19335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e_broadwell_marty.gif"/>
          <p:cNvPicPr>
            <a:picLocks noChangeAspect="1"/>
          </p:cNvPicPr>
          <p:nvPr/>
        </p:nvPicPr>
        <p:blipFill>
          <a:blip r:embed="rId2" cstate="print"/>
          <a:stretch>
            <a:fillRect/>
          </a:stretch>
        </p:blipFill>
        <p:spPr>
          <a:xfrm>
            <a:off x="2362200" y="1752600"/>
            <a:ext cx="1188720" cy="1524000"/>
          </a:xfrm>
          <a:prstGeom prst="rect">
            <a:avLst/>
          </a:prstGeom>
        </p:spPr>
      </p:pic>
      <p:pic>
        <p:nvPicPr>
          <p:cNvPr id="10" name="Picture 9" descr="e_hall_sewell.gif"/>
          <p:cNvPicPr>
            <a:picLocks noChangeAspect="1"/>
          </p:cNvPicPr>
          <p:nvPr/>
        </p:nvPicPr>
        <p:blipFill>
          <a:blip r:embed="rId3" cstate="print"/>
          <a:stretch>
            <a:fillRect/>
          </a:stretch>
        </p:blipFill>
        <p:spPr>
          <a:xfrm>
            <a:off x="5486400" y="1752600"/>
            <a:ext cx="1188720" cy="1546860"/>
          </a:xfrm>
          <a:prstGeom prst="rect">
            <a:avLst/>
          </a:prstGeom>
        </p:spPr>
      </p:pic>
      <p:pic>
        <p:nvPicPr>
          <p:cNvPr id="11" name="Picture 10" descr="e_johnston_ken.gif"/>
          <p:cNvPicPr>
            <a:picLocks noChangeAspect="1"/>
          </p:cNvPicPr>
          <p:nvPr/>
        </p:nvPicPr>
        <p:blipFill>
          <a:blip r:embed="rId4" cstate="print"/>
          <a:stretch>
            <a:fillRect/>
          </a:stretch>
        </p:blipFill>
        <p:spPr>
          <a:xfrm>
            <a:off x="2362200" y="4038600"/>
            <a:ext cx="1188720" cy="1546860"/>
          </a:xfrm>
          <a:prstGeom prst="rect">
            <a:avLst/>
          </a:prstGeom>
        </p:spPr>
      </p:pic>
      <p:pic>
        <p:nvPicPr>
          <p:cNvPr id="12" name="Picture 11" descr="e_lagrone_russ.gif"/>
          <p:cNvPicPr>
            <a:picLocks noChangeAspect="1"/>
          </p:cNvPicPr>
          <p:nvPr/>
        </p:nvPicPr>
        <p:blipFill>
          <a:blip r:embed="rId5" cstate="print"/>
          <a:stretch>
            <a:fillRect/>
          </a:stretch>
        </p:blipFill>
        <p:spPr>
          <a:xfrm>
            <a:off x="5486400" y="4038600"/>
            <a:ext cx="1188720" cy="1546860"/>
          </a:xfrm>
          <a:prstGeom prst="rect">
            <a:avLst/>
          </a:prstGeom>
        </p:spPr>
      </p:pic>
      <p:sp>
        <p:nvSpPr>
          <p:cNvPr id="13" name="Rectangle 12"/>
          <p:cNvSpPr/>
          <p:nvPr/>
        </p:nvSpPr>
        <p:spPr>
          <a:xfrm>
            <a:off x="3657600" y="685800"/>
            <a:ext cx="1563248" cy="769441"/>
          </a:xfrm>
          <a:prstGeom prst="rect">
            <a:avLst/>
          </a:prstGeom>
        </p:spPr>
        <p:txBody>
          <a:bodyPr wrap="none">
            <a:spAutoFit/>
          </a:bodyPr>
          <a:lstStyle/>
          <a:p>
            <a:pPr lvl="0" algn="ctr" eaLnBrk="1" hangingPunct="1">
              <a:defRPr/>
            </a:pPr>
            <a:r>
              <a:rPr lang="en-US" sz="4400" i="1" dirty="0" smtClean="0">
                <a:solidFill>
                  <a:srgbClr val="FFFF66"/>
                </a:solidFill>
                <a:latin typeface="Calibri" pitchFamily="34" charset="0"/>
              </a:rPr>
              <a:t>Elders</a:t>
            </a:r>
            <a:endParaRPr lang="en-US" sz="4400" i="1" dirty="0" smtClean="0">
              <a:solidFill>
                <a:srgbClr val="FFFF66"/>
              </a:solidFill>
              <a:latin typeface="Calibri" pitchFamily="34" charset="0"/>
            </a:endParaRPr>
          </a:p>
        </p:txBody>
      </p:sp>
      <p:sp>
        <p:nvSpPr>
          <p:cNvPr id="14" name="TextBox 13"/>
          <p:cNvSpPr txBox="1"/>
          <p:nvPr/>
        </p:nvSpPr>
        <p:spPr>
          <a:xfrm>
            <a:off x="2362200" y="3352800"/>
            <a:ext cx="1219200" cy="461665"/>
          </a:xfrm>
          <a:prstGeom prst="rect">
            <a:avLst/>
          </a:prstGeom>
          <a:noFill/>
        </p:spPr>
        <p:txBody>
          <a:bodyPr wrap="square" rtlCol="0">
            <a:spAutoFit/>
          </a:bodyPr>
          <a:lstStyle/>
          <a:p>
            <a:pPr algn="ctr"/>
            <a:r>
              <a:rPr lang="en-US" sz="2400" dirty="0" smtClean="0">
                <a:latin typeface="Calibri" pitchFamily="34" charset="0"/>
              </a:rPr>
              <a:t>Marty</a:t>
            </a:r>
            <a:endParaRPr lang="en-US" sz="2400" dirty="0">
              <a:latin typeface="Calibri" pitchFamily="34" charset="0"/>
            </a:endParaRPr>
          </a:p>
        </p:txBody>
      </p:sp>
      <p:sp>
        <p:nvSpPr>
          <p:cNvPr id="15" name="TextBox 14"/>
          <p:cNvSpPr txBox="1"/>
          <p:nvPr/>
        </p:nvSpPr>
        <p:spPr>
          <a:xfrm>
            <a:off x="5486400" y="3352800"/>
            <a:ext cx="1219200" cy="461665"/>
          </a:xfrm>
          <a:prstGeom prst="rect">
            <a:avLst/>
          </a:prstGeom>
          <a:noFill/>
        </p:spPr>
        <p:txBody>
          <a:bodyPr wrap="square" rtlCol="0">
            <a:spAutoFit/>
          </a:bodyPr>
          <a:lstStyle/>
          <a:p>
            <a:pPr algn="ctr"/>
            <a:r>
              <a:rPr lang="en-US" sz="2400" dirty="0" smtClean="0">
                <a:latin typeface="Calibri" pitchFamily="34" charset="0"/>
              </a:rPr>
              <a:t>Sewell</a:t>
            </a:r>
            <a:endParaRPr lang="en-US" sz="2400" dirty="0">
              <a:latin typeface="Calibri" pitchFamily="34" charset="0"/>
            </a:endParaRPr>
          </a:p>
        </p:txBody>
      </p:sp>
      <p:sp>
        <p:nvSpPr>
          <p:cNvPr id="16" name="TextBox 15"/>
          <p:cNvSpPr txBox="1"/>
          <p:nvPr/>
        </p:nvSpPr>
        <p:spPr>
          <a:xfrm>
            <a:off x="2362200" y="5715000"/>
            <a:ext cx="1219200" cy="461665"/>
          </a:xfrm>
          <a:prstGeom prst="rect">
            <a:avLst/>
          </a:prstGeom>
          <a:noFill/>
        </p:spPr>
        <p:txBody>
          <a:bodyPr wrap="square" rtlCol="0">
            <a:spAutoFit/>
          </a:bodyPr>
          <a:lstStyle/>
          <a:p>
            <a:pPr algn="ctr"/>
            <a:r>
              <a:rPr lang="en-US" sz="2400" dirty="0" smtClean="0">
                <a:latin typeface="Calibri" pitchFamily="34" charset="0"/>
              </a:rPr>
              <a:t>Ken</a:t>
            </a:r>
            <a:endParaRPr lang="en-US" sz="2400" dirty="0">
              <a:latin typeface="Calibri" pitchFamily="34" charset="0"/>
            </a:endParaRPr>
          </a:p>
        </p:txBody>
      </p:sp>
      <p:sp>
        <p:nvSpPr>
          <p:cNvPr id="17" name="TextBox 16"/>
          <p:cNvSpPr txBox="1"/>
          <p:nvPr/>
        </p:nvSpPr>
        <p:spPr>
          <a:xfrm>
            <a:off x="5486400" y="5715000"/>
            <a:ext cx="1219200" cy="461665"/>
          </a:xfrm>
          <a:prstGeom prst="rect">
            <a:avLst/>
          </a:prstGeom>
          <a:noFill/>
        </p:spPr>
        <p:txBody>
          <a:bodyPr wrap="square" rtlCol="0">
            <a:spAutoFit/>
          </a:bodyPr>
          <a:lstStyle/>
          <a:p>
            <a:pPr algn="ctr"/>
            <a:r>
              <a:rPr lang="en-US" sz="2400" dirty="0" smtClean="0">
                <a:latin typeface="Calibri" pitchFamily="34" charset="0"/>
              </a:rPr>
              <a:t>Russ</a:t>
            </a: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https://embryhillschurch.com/photos/thumbs/e_broadwell_marty.gif"/>
          <p:cNvSpPr>
            <a:spLocks noChangeAspect="1" noChangeArrowheads="1"/>
          </p:cNvSpPr>
          <p:nvPr/>
        </p:nvSpPr>
        <p:spPr bwMode="auto">
          <a:xfrm>
            <a:off x="155575" y="-922338"/>
            <a:ext cx="1485900" cy="19335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3796" name="AutoShape 4" descr="https://embryhillschurch.com/photos/thumbs/e_broadwell_marty.gif"/>
          <p:cNvSpPr>
            <a:spLocks noChangeAspect="1" noChangeArrowheads="1"/>
          </p:cNvSpPr>
          <p:nvPr/>
        </p:nvSpPr>
        <p:spPr bwMode="auto">
          <a:xfrm>
            <a:off x="155575" y="-922338"/>
            <a:ext cx="1485900" cy="19335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e_hall_sewell.gif"/>
          <p:cNvPicPr>
            <a:picLocks noChangeAspect="1"/>
          </p:cNvPicPr>
          <p:nvPr/>
        </p:nvPicPr>
        <p:blipFill>
          <a:blip r:embed="rId2" cstate="print"/>
          <a:stretch>
            <a:fillRect/>
          </a:stretch>
        </p:blipFill>
        <p:spPr>
          <a:xfrm>
            <a:off x="6629400" y="2286000"/>
            <a:ext cx="1188720" cy="1546860"/>
          </a:xfrm>
          <a:prstGeom prst="rect">
            <a:avLst/>
          </a:prstGeom>
        </p:spPr>
      </p:pic>
      <p:pic>
        <p:nvPicPr>
          <p:cNvPr id="16" name="Picture 15" descr="v_hall_ben.gif"/>
          <p:cNvPicPr>
            <a:picLocks noChangeAspect="1"/>
          </p:cNvPicPr>
          <p:nvPr/>
        </p:nvPicPr>
        <p:blipFill>
          <a:blip r:embed="rId3" cstate="print"/>
          <a:stretch>
            <a:fillRect/>
          </a:stretch>
        </p:blipFill>
        <p:spPr>
          <a:xfrm>
            <a:off x="4495800" y="2286000"/>
            <a:ext cx="1188720" cy="1714500"/>
          </a:xfrm>
          <a:prstGeom prst="rect">
            <a:avLst/>
          </a:prstGeom>
        </p:spPr>
      </p:pic>
      <p:pic>
        <p:nvPicPr>
          <p:cNvPr id="17" name="Picture 16" descr="v_maxson_david.gif"/>
          <p:cNvPicPr>
            <a:picLocks noChangeAspect="1"/>
          </p:cNvPicPr>
          <p:nvPr/>
        </p:nvPicPr>
        <p:blipFill>
          <a:blip r:embed="rId4" cstate="print"/>
          <a:stretch>
            <a:fillRect/>
          </a:stretch>
        </p:blipFill>
        <p:spPr>
          <a:xfrm>
            <a:off x="2133600" y="2286000"/>
            <a:ext cx="1188720" cy="1546860"/>
          </a:xfrm>
          <a:prstGeom prst="rect">
            <a:avLst/>
          </a:prstGeom>
        </p:spPr>
      </p:pic>
      <p:sp>
        <p:nvSpPr>
          <p:cNvPr id="18" name="Rectangle 17"/>
          <p:cNvSpPr/>
          <p:nvPr/>
        </p:nvSpPr>
        <p:spPr>
          <a:xfrm>
            <a:off x="3581400" y="685800"/>
            <a:ext cx="2720553" cy="769441"/>
          </a:xfrm>
          <a:prstGeom prst="rect">
            <a:avLst/>
          </a:prstGeom>
        </p:spPr>
        <p:txBody>
          <a:bodyPr wrap="none">
            <a:spAutoFit/>
          </a:bodyPr>
          <a:lstStyle/>
          <a:p>
            <a:pPr lvl="0" algn="ctr" eaLnBrk="1" hangingPunct="1">
              <a:defRPr/>
            </a:pPr>
            <a:r>
              <a:rPr lang="en-US" sz="4400" i="1" dirty="0" smtClean="0">
                <a:solidFill>
                  <a:srgbClr val="FFFF66"/>
                </a:solidFill>
                <a:latin typeface="Calibri" pitchFamily="34" charset="0"/>
              </a:rPr>
              <a:t>Evangelists</a:t>
            </a:r>
            <a:endParaRPr lang="en-US" sz="4400" i="1" dirty="0" smtClean="0">
              <a:solidFill>
                <a:srgbClr val="FFFF66"/>
              </a:solidFill>
              <a:latin typeface="Calibri" pitchFamily="34" charset="0"/>
            </a:endParaRPr>
          </a:p>
        </p:txBody>
      </p:sp>
      <p:sp>
        <p:nvSpPr>
          <p:cNvPr id="19" name="TextBox 18"/>
          <p:cNvSpPr txBox="1"/>
          <p:nvPr/>
        </p:nvSpPr>
        <p:spPr>
          <a:xfrm>
            <a:off x="2133600" y="3962400"/>
            <a:ext cx="1219200" cy="461665"/>
          </a:xfrm>
          <a:prstGeom prst="rect">
            <a:avLst/>
          </a:prstGeom>
          <a:noFill/>
        </p:spPr>
        <p:txBody>
          <a:bodyPr wrap="square" rtlCol="0">
            <a:spAutoFit/>
          </a:bodyPr>
          <a:lstStyle/>
          <a:p>
            <a:pPr algn="ctr"/>
            <a:r>
              <a:rPr lang="en-US" sz="2400" dirty="0" smtClean="0">
                <a:latin typeface="Calibri" pitchFamily="34" charset="0"/>
              </a:rPr>
              <a:t>David</a:t>
            </a:r>
            <a:endParaRPr lang="en-US" sz="2400" dirty="0">
              <a:latin typeface="Calibri" pitchFamily="34" charset="0"/>
            </a:endParaRPr>
          </a:p>
        </p:txBody>
      </p:sp>
      <p:sp>
        <p:nvSpPr>
          <p:cNvPr id="20" name="TextBox 19"/>
          <p:cNvSpPr txBox="1"/>
          <p:nvPr/>
        </p:nvSpPr>
        <p:spPr>
          <a:xfrm>
            <a:off x="6629400" y="3962400"/>
            <a:ext cx="1219200" cy="461665"/>
          </a:xfrm>
          <a:prstGeom prst="rect">
            <a:avLst/>
          </a:prstGeom>
          <a:noFill/>
        </p:spPr>
        <p:txBody>
          <a:bodyPr wrap="square" rtlCol="0">
            <a:spAutoFit/>
          </a:bodyPr>
          <a:lstStyle/>
          <a:p>
            <a:pPr algn="ctr"/>
            <a:r>
              <a:rPr lang="en-US" sz="2400" dirty="0" smtClean="0">
                <a:latin typeface="Calibri" pitchFamily="34" charset="0"/>
              </a:rPr>
              <a:t>Sewell</a:t>
            </a:r>
            <a:endParaRPr lang="en-US" sz="2400" dirty="0">
              <a:latin typeface="Calibri" pitchFamily="34" charset="0"/>
            </a:endParaRPr>
          </a:p>
        </p:txBody>
      </p:sp>
      <p:sp>
        <p:nvSpPr>
          <p:cNvPr id="21" name="TextBox 20"/>
          <p:cNvSpPr txBox="1"/>
          <p:nvPr/>
        </p:nvSpPr>
        <p:spPr>
          <a:xfrm>
            <a:off x="4495800" y="4114800"/>
            <a:ext cx="1219200" cy="461665"/>
          </a:xfrm>
          <a:prstGeom prst="rect">
            <a:avLst/>
          </a:prstGeom>
          <a:noFill/>
        </p:spPr>
        <p:txBody>
          <a:bodyPr wrap="square" rtlCol="0">
            <a:spAutoFit/>
          </a:bodyPr>
          <a:lstStyle/>
          <a:p>
            <a:pPr algn="ctr"/>
            <a:r>
              <a:rPr lang="en-US" sz="2400" dirty="0" smtClean="0">
                <a:latin typeface="Calibri" pitchFamily="34" charset="0"/>
              </a:rPr>
              <a:t>Ben</a:t>
            </a: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81200"/>
            <a:ext cx="7543800" cy="2286000"/>
          </a:xfrm>
        </p:spPr>
        <p:txBody>
          <a:bodyPr>
            <a:noAutofit/>
          </a:bodyPr>
          <a:lstStyle/>
          <a:p>
            <a:pPr algn="ctr" eaLnBrk="1" hangingPunct="1">
              <a:defRPr/>
            </a:pPr>
            <a:r>
              <a:rPr lang="en-US" sz="6600" b="0" i="1" dirty="0" smtClean="0">
                <a:solidFill>
                  <a:srgbClr val="FFFF66"/>
                </a:solidFill>
                <a:effectLst/>
                <a:latin typeface="Calibri" pitchFamily="34" charset="0"/>
              </a:rPr>
              <a:t>Radical Transformation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Psalms 90:14-15</a:t>
            </a:r>
          </a:p>
        </p:txBody>
      </p:sp>
      <p:sp>
        <p:nvSpPr>
          <p:cNvPr id="53251" name="Rectangle 3"/>
          <p:cNvSpPr>
            <a:spLocks noChangeArrowheads="1"/>
          </p:cNvSpPr>
          <p:nvPr/>
        </p:nvSpPr>
        <p:spPr bwMode="auto">
          <a:xfrm>
            <a:off x="457200" y="1676400"/>
            <a:ext cx="8534400" cy="4708981"/>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4400" i="1" baseline="30000" dirty="0" smtClean="0"/>
              <a:t>14</a:t>
            </a:r>
            <a:r>
              <a:rPr lang="en-US" sz="4400" i="1" dirty="0" smtClean="0"/>
              <a:t> Satisfy us in the morning with your steadfast love, </a:t>
            </a:r>
            <a:r>
              <a:rPr lang="en-US" sz="4400" i="1" dirty="0" smtClean="0">
                <a:solidFill>
                  <a:srgbClr val="FFFF00"/>
                </a:solidFill>
              </a:rPr>
              <a:t>that we may rejoice and be glad all our days. </a:t>
            </a:r>
            <a:r>
              <a:rPr lang="en-US" sz="4400" i="1" dirty="0" smtClean="0"/>
              <a:t/>
            </a:r>
            <a:br>
              <a:rPr lang="en-US" sz="4400" i="1" dirty="0" smtClean="0"/>
            </a:br>
            <a:r>
              <a:rPr lang="en-US" sz="4400" i="1" baseline="30000" dirty="0" smtClean="0"/>
              <a:t>15</a:t>
            </a:r>
            <a:r>
              <a:rPr lang="en-US" sz="4400" i="1" dirty="0" smtClean="0"/>
              <a:t> </a:t>
            </a:r>
            <a:r>
              <a:rPr lang="en-US" sz="4400" i="1" dirty="0" smtClean="0">
                <a:solidFill>
                  <a:srgbClr val="FFFF00"/>
                </a:solidFill>
              </a:rPr>
              <a:t>Make us glad </a:t>
            </a:r>
            <a:r>
              <a:rPr lang="en-US" sz="4400" i="1" dirty="0" smtClean="0"/>
              <a:t>for as many days as you have afflicted us, and for as many years as we have seen evil.</a:t>
            </a:r>
            <a:endParaRPr lang="en-US" sz="3600" i="1" dirty="0" smtClean="0"/>
          </a:p>
          <a:p>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Goals of Our Lesson </a:t>
            </a:r>
          </a:p>
        </p:txBody>
      </p:sp>
      <p:sp>
        <p:nvSpPr>
          <p:cNvPr id="5" name="TextBox 4"/>
          <p:cNvSpPr txBox="1"/>
          <p:nvPr/>
        </p:nvSpPr>
        <p:spPr>
          <a:xfrm>
            <a:off x="381000" y="1676400"/>
            <a:ext cx="8458200" cy="4154984"/>
          </a:xfrm>
          <a:prstGeom prst="rect">
            <a:avLst/>
          </a:prstGeom>
          <a:noFill/>
        </p:spPr>
        <p:txBody>
          <a:bodyPr wrap="square" rtlCol="0">
            <a:spAutoFit/>
          </a:bodyPr>
          <a:lstStyle/>
          <a:p>
            <a:pPr marL="574675" indent="-574675">
              <a:buClr>
                <a:srgbClr val="FFFF00"/>
              </a:buClr>
              <a:buSzPct val="105000"/>
              <a:buFont typeface="+mj-lt"/>
              <a:buAutoNum type="arabicPeriod"/>
            </a:pPr>
            <a:r>
              <a:rPr lang="en-US" sz="4400" dirty="0" smtClean="0"/>
              <a:t>To prepare us to be faithful until the very end </a:t>
            </a:r>
          </a:p>
          <a:p>
            <a:pPr marL="574675" indent="-574675">
              <a:buClr>
                <a:srgbClr val="FFFF00"/>
              </a:buClr>
              <a:buSzPct val="105000"/>
              <a:buFont typeface="+mj-lt"/>
              <a:buAutoNum type="arabicPeriod"/>
            </a:pPr>
            <a:r>
              <a:rPr lang="en-US" sz="4400" dirty="0" smtClean="0"/>
              <a:t>To be more capable of bearing one another’s burden</a:t>
            </a:r>
          </a:p>
          <a:p>
            <a:pPr marL="574675" indent="-574675">
              <a:buClr>
                <a:srgbClr val="FFFF00"/>
              </a:buClr>
              <a:buSzPct val="105000"/>
              <a:buFont typeface="+mj-lt"/>
              <a:buAutoNum type="arabicPeriod"/>
            </a:pPr>
            <a:r>
              <a:rPr lang="en-US" sz="4400" dirty="0" smtClean="0"/>
              <a:t>To provide consolation during the difficulties of life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1600200"/>
            <a:ext cx="5181600" cy="6096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mn-lt"/>
              </a:rPr>
              <a:t>Physical Limitations</a:t>
            </a:r>
          </a:p>
        </p:txBody>
      </p:sp>
      <p:sp>
        <p:nvSpPr>
          <p:cNvPr id="71683" name="Rectangle 3"/>
          <p:cNvSpPr>
            <a:spLocks noChangeArrowheads="1"/>
          </p:cNvSpPr>
          <p:nvPr/>
        </p:nvSpPr>
        <p:spPr bwMode="auto">
          <a:xfrm>
            <a:off x="304800" y="2286000"/>
            <a:ext cx="8534400" cy="1631216"/>
          </a:xfrm>
          <a:prstGeom prst="rect">
            <a:avLst/>
          </a:prstGeom>
          <a:noFill/>
          <a:ln w="38100">
            <a:solidFill>
              <a:srgbClr val="FFFF00"/>
            </a:solidFill>
            <a:miter lim="800000"/>
            <a:headEnd/>
            <a:tailEnd/>
          </a:ln>
        </p:spPr>
        <p:txBody>
          <a:bodyPr anchor="ctr">
            <a:spAutoFit/>
          </a:bodyPr>
          <a:lstStyle/>
          <a:p>
            <a:r>
              <a:rPr lang="en-US" sz="3600" i="1" dirty="0" smtClean="0">
                <a:latin typeface="+mj-lt"/>
              </a:rPr>
              <a:t>Preparation and lessons to learn:</a:t>
            </a:r>
          </a:p>
          <a:p>
            <a:pPr marL="395288" indent="-168275">
              <a:buFont typeface="Arial" pitchFamily="34" charset="0"/>
              <a:buChar char="•"/>
            </a:pPr>
            <a:r>
              <a:rPr lang="en-US" sz="3200" dirty="0" smtClean="0">
                <a:latin typeface="+mj-lt"/>
              </a:rPr>
              <a:t>Be thankful </a:t>
            </a:r>
          </a:p>
          <a:p>
            <a:pPr>
              <a:buFont typeface="Arial" pitchFamily="34" charset="0"/>
              <a:buChar char="•"/>
            </a:pPr>
            <a:endParaRPr lang="en-US" sz="3200" i="1" dirty="0">
              <a:latin typeface="+mj-lt"/>
            </a:endParaRPr>
          </a:p>
        </p:txBody>
      </p:sp>
      <p:sp>
        <p:nvSpPr>
          <p:cNvPr id="8" name="Rectangle 2"/>
          <p:cNvSpPr txBox="1">
            <a:spLocks noChangeArrowheads="1"/>
          </p:cNvSpPr>
          <p:nvPr/>
        </p:nvSpPr>
        <p:spPr bwMode="auto">
          <a:xfrm>
            <a:off x="762000" y="609600"/>
            <a:ext cx="75438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Common Features of Elderly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bg/>
                                          </p:spTgt>
                                        </p:tgtEl>
                                        <p:attrNameLst>
                                          <p:attrName>style.visibility</p:attrName>
                                        </p:attrNameLst>
                                      </p:cBhvr>
                                      <p:to>
                                        <p:strVal val="visible"/>
                                      </p:to>
                                    </p:set>
                                    <p:anim calcmode="lin" valueType="num">
                                      <p:cBhvr>
                                        <p:cTn id="12" dur="1000" fill="hold"/>
                                        <p:tgtEl>
                                          <p:spTgt spid="71683">
                                            <p:bg/>
                                          </p:spTgt>
                                        </p:tgtEl>
                                        <p:attrNameLst>
                                          <p:attrName>ppt_w</p:attrName>
                                        </p:attrNameLst>
                                      </p:cBhvr>
                                      <p:tavLst>
                                        <p:tav tm="0">
                                          <p:val>
                                            <p:strVal val="#ppt_w*0.70"/>
                                          </p:val>
                                        </p:tav>
                                        <p:tav tm="100000">
                                          <p:val>
                                            <p:strVal val="#ppt_w"/>
                                          </p:val>
                                        </p:tav>
                                      </p:tavLst>
                                    </p:anim>
                                    <p:anim calcmode="lin" valueType="num">
                                      <p:cBhvr>
                                        <p:cTn id="13" dur="1000" fill="hold"/>
                                        <p:tgtEl>
                                          <p:spTgt spid="71683">
                                            <p:bg/>
                                          </p:spTgt>
                                        </p:tgtEl>
                                        <p:attrNameLst>
                                          <p:attrName>ppt_h</p:attrName>
                                        </p:attrNameLst>
                                      </p:cBhvr>
                                      <p:tavLst>
                                        <p:tav tm="0">
                                          <p:val>
                                            <p:strVal val="#ppt_h"/>
                                          </p:val>
                                        </p:tav>
                                        <p:tav tm="100000">
                                          <p:val>
                                            <p:strVal val="#ppt_h"/>
                                          </p:val>
                                        </p:tav>
                                      </p:tavLst>
                                    </p:anim>
                                    <p:animEffect transition="in" filter="fade">
                                      <p:cBhvr>
                                        <p:cTn id="14" dur="1000"/>
                                        <p:tgtEl>
                                          <p:spTgt spid="7168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1683">
                                            <p:txEl>
                                              <p:pRg st="0" end="0"/>
                                            </p:txEl>
                                          </p:spTgt>
                                        </p:tgtEl>
                                        <p:attrNameLst>
                                          <p:attrName>style.visibility</p:attrName>
                                        </p:attrNameLst>
                                      </p:cBhvr>
                                      <p:to>
                                        <p:strVal val="visible"/>
                                      </p:to>
                                    </p:set>
                                    <p:anim calcmode="lin" valueType="num">
                                      <p:cBhvr>
                                        <p:cTn id="19" dur="1000" fill="hold"/>
                                        <p:tgtEl>
                                          <p:spTgt spid="71683">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71683">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7168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71683">
                                            <p:txEl>
                                              <p:pRg st="1" end="1"/>
                                            </p:txEl>
                                          </p:spTgt>
                                        </p:tgtEl>
                                        <p:attrNameLst>
                                          <p:attrName>style.visibility</p:attrName>
                                        </p:attrNameLst>
                                      </p:cBhvr>
                                      <p:to>
                                        <p:strVal val="visible"/>
                                      </p:to>
                                    </p:set>
                                    <p:anim calcmode="lin" valueType="num">
                                      <p:cBhvr>
                                        <p:cTn id="26" dur="1000" fill="hold"/>
                                        <p:tgtEl>
                                          <p:spTgt spid="71683">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71683">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716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build="p" bldLvl="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1371600" y="1524000"/>
            <a:ext cx="7543800" cy="954107"/>
          </a:xfrm>
          <a:prstGeom prst="rect">
            <a:avLst/>
          </a:prstGeom>
          <a:noFill/>
          <a:ln w="9525">
            <a:noFill/>
            <a:miter lim="800000"/>
            <a:headEnd/>
            <a:tailEnd/>
          </a:ln>
        </p:spPr>
        <p:txBody>
          <a:bodyPr wrap="square" anchor="ctr">
            <a:spAutoFit/>
          </a:bodyPr>
          <a:lstStyle/>
          <a:p>
            <a:r>
              <a:rPr lang="en-US" sz="2800" i="1" dirty="0" smtClean="0">
                <a:latin typeface="Calibri" pitchFamily="34" charset="0"/>
              </a:rPr>
              <a:t>“Good Teacher, what must I do to inherit eternal life?”</a:t>
            </a:r>
            <a:endParaRPr lang="en-US" sz="2800" i="1" dirty="0">
              <a:solidFill>
                <a:srgbClr val="FFC000"/>
              </a:solidFill>
              <a:latin typeface="Calibri" pitchFamily="34" charset="0"/>
            </a:endParaRPr>
          </a:p>
        </p:txBody>
      </p:sp>
      <p:sp>
        <p:nvSpPr>
          <p:cNvPr id="6" name="Rectangle 2"/>
          <p:cNvSpPr txBox="1">
            <a:spLocks noChangeArrowheads="1"/>
          </p:cNvSpPr>
          <p:nvPr/>
        </p:nvSpPr>
        <p:spPr bwMode="auto">
          <a:xfrm>
            <a:off x="1600200" y="838200"/>
            <a:ext cx="3429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00"/>
                </a:solidFill>
                <a:latin typeface="Calibri" pitchFamily="34" charset="0"/>
                <a:ea typeface="+mj-ea"/>
                <a:cs typeface="+mj-cs"/>
              </a:rPr>
              <a:t>Question</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uLnTx/>
                <a:uFillTx/>
                <a:latin typeface="Calibri" pitchFamily="34" charset="0"/>
                <a:ea typeface="+mj-ea"/>
                <a:cs typeface="+mj-cs"/>
              </a:rPr>
              <a:t>Rich Young Ruler</a:t>
            </a:r>
          </a:p>
        </p:txBody>
      </p:sp>
      <p:sp>
        <p:nvSpPr>
          <p:cNvPr id="9" name="Rectangle 2"/>
          <p:cNvSpPr txBox="1">
            <a:spLocks noChangeArrowheads="1"/>
          </p:cNvSpPr>
          <p:nvPr/>
        </p:nvSpPr>
        <p:spPr bwMode="auto">
          <a:xfrm>
            <a:off x="1676400" y="2743200"/>
            <a:ext cx="3429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00"/>
                </a:solidFill>
                <a:latin typeface="Calibri" pitchFamily="34" charset="0"/>
                <a:ea typeface="+mj-ea"/>
                <a:cs typeface="+mj-cs"/>
              </a:rPr>
              <a:t>Answer</a:t>
            </a:r>
          </a:p>
        </p:txBody>
      </p:sp>
      <p:sp>
        <p:nvSpPr>
          <p:cNvPr id="10" name="Rectangle 3"/>
          <p:cNvSpPr>
            <a:spLocks noChangeArrowheads="1"/>
          </p:cNvSpPr>
          <p:nvPr/>
        </p:nvSpPr>
        <p:spPr bwMode="auto">
          <a:xfrm>
            <a:off x="1447800" y="3505200"/>
            <a:ext cx="7543800" cy="1815882"/>
          </a:xfrm>
          <a:prstGeom prst="rect">
            <a:avLst/>
          </a:prstGeom>
          <a:noFill/>
          <a:ln w="9525">
            <a:noFill/>
            <a:miter lim="800000"/>
            <a:headEnd/>
            <a:tailEnd/>
          </a:ln>
        </p:spPr>
        <p:txBody>
          <a:bodyPr wrap="square" anchor="ctr">
            <a:spAutoFit/>
          </a:bodyPr>
          <a:lstStyle/>
          <a:p>
            <a:r>
              <a:rPr lang="en-US" sz="2800" i="1" baseline="30000" dirty="0" smtClean="0">
                <a:latin typeface="Calibri" pitchFamily="34" charset="0"/>
              </a:rPr>
              <a:t>21 </a:t>
            </a:r>
            <a:r>
              <a:rPr lang="en-US" sz="2800" i="1" dirty="0" smtClean="0">
                <a:latin typeface="Calibri" pitchFamily="34" charset="0"/>
              </a:rPr>
              <a:t>And Jesus, looking at him, loved him, and said to him, “You lack one thing: go, sell all that you have and give to the poor, and you will have treasure in heaven; and come, follow me.”</a:t>
            </a:r>
            <a:r>
              <a:rPr lang="en-US" sz="2800" dirty="0" smtClean="0">
                <a:latin typeface="Calibri" pitchFamily="34" charset="0"/>
              </a:rPr>
              <a:t> </a:t>
            </a:r>
            <a:endParaRPr lang="en-US" sz="2800" i="1" dirty="0">
              <a:solidFill>
                <a:srgbClr val="FFC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strVal val="#ppt_w*0.70"/>
                                          </p:val>
                                        </p:tav>
                                        <p:tav tm="100000">
                                          <p:val>
                                            <p:strVal val="#ppt_w"/>
                                          </p:val>
                                        </p:tav>
                                      </p:tavLst>
                                    </p:anim>
                                    <p:anim calcmode="lin" valueType="num">
                                      <p:cBhvr>
                                        <p:cTn id="25" dur="1000" fill="hold"/>
                                        <p:tgtEl>
                                          <p:spTgt spid="10"/>
                                        </p:tgtEl>
                                        <p:attrNameLst>
                                          <p:attrName>ppt_h</p:attrName>
                                        </p:attrNameLst>
                                      </p:cBhvr>
                                      <p:tavLst>
                                        <p:tav tm="0">
                                          <p:val>
                                            <p:strVal val="#ppt_h"/>
                                          </p:val>
                                        </p:tav>
                                        <p:tav tm="100000">
                                          <p:val>
                                            <p:strVal val="#ppt_h"/>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6"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1600200"/>
            <a:ext cx="5181600" cy="6096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mn-lt"/>
              </a:rPr>
              <a:t>Physical Limitations</a:t>
            </a:r>
          </a:p>
        </p:txBody>
      </p:sp>
      <p:sp>
        <p:nvSpPr>
          <p:cNvPr id="71683" name="Rectangle 3"/>
          <p:cNvSpPr>
            <a:spLocks noChangeArrowheads="1"/>
          </p:cNvSpPr>
          <p:nvPr/>
        </p:nvSpPr>
        <p:spPr bwMode="auto">
          <a:xfrm>
            <a:off x="304800" y="2379821"/>
            <a:ext cx="8534400" cy="1631216"/>
          </a:xfrm>
          <a:prstGeom prst="rect">
            <a:avLst/>
          </a:prstGeom>
          <a:noFill/>
          <a:ln w="38100">
            <a:solidFill>
              <a:srgbClr val="FFFF00"/>
            </a:solidFill>
            <a:miter lim="800000"/>
            <a:headEnd/>
            <a:tailEnd/>
          </a:ln>
        </p:spPr>
        <p:txBody>
          <a:bodyPr wrap="square" anchor="ctr">
            <a:spAutoFit/>
          </a:bodyPr>
          <a:lstStyle/>
          <a:p>
            <a:r>
              <a:rPr lang="en-US" sz="3600" i="1" dirty="0" smtClean="0">
                <a:latin typeface="+mj-lt"/>
              </a:rPr>
              <a:t>Preparation and lessons to learn:</a:t>
            </a:r>
          </a:p>
          <a:p>
            <a:pPr marL="395288" indent="-168275">
              <a:buFont typeface="Arial" pitchFamily="34" charset="0"/>
              <a:buChar char="•"/>
            </a:pPr>
            <a:r>
              <a:rPr lang="en-US" sz="3200" dirty="0" smtClean="0">
                <a:latin typeface="+mj-lt"/>
              </a:rPr>
              <a:t>Be thankful </a:t>
            </a:r>
          </a:p>
          <a:p>
            <a:pPr marL="395288" indent="-168275">
              <a:buFont typeface="Arial" pitchFamily="34" charset="0"/>
              <a:buChar char="•"/>
            </a:pPr>
            <a:r>
              <a:rPr lang="en-US" sz="3200" dirty="0" smtClean="0">
                <a:latin typeface="+mj-lt"/>
              </a:rPr>
              <a:t>Take care of your body</a:t>
            </a:r>
            <a:endParaRPr lang="en-US" sz="3200" i="1" dirty="0">
              <a:latin typeface="+mj-lt"/>
            </a:endParaRPr>
          </a:p>
        </p:txBody>
      </p:sp>
      <p:sp>
        <p:nvSpPr>
          <p:cNvPr id="8" name="Rectangle 2"/>
          <p:cNvSpPr txBox="1">
            <a:spLocks noChangeArrowheads="1"/>
          </p:cNvSpPr>
          <p:nvPr/>
        </p:nvSpPr>
        <p:spPr bwMode="auto">
          <a:xfrm>
            <a:off x="609600" y="609600"/>
            <a:ext cx="76962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Common Features of Elderly Life</a:t>
            </a:r>
          </a:p>
        </p:txBody>
      </p:sp>
      <p:sp>
        <p:nvSpPr>
          <p:cNvPr id="5" name="Rectangle 3"/>
          <p:cNvSpPr>
            <a:spLocks noChangeArrowheads="1"/>
          </p:cNvSpPr>
          <p:nvPr/>
        </p:nvSpPr>
        <p:spPr bwMode="auto">
          <a:xfrm>
            <a:off x="304800" y="4374176"/>
            <a:ext cx="8534400" cy="2062103"/>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200" i="1" baseline="30000" dirty="0" smtClean="0"/>
              <a:t>19</a:t>
            </a:r>
            <a:r>
              <a:rPr lang="en-US" sz="3200" i="1" dirty="0" smtClean="0"/>
              <a:t> Or do you not know that </a:t>
            </a:r>
            <a:r>
              <a:rPr lang="en-US" sz="3200" i="1" dirty="0" smtClean="0">
                <a:solidFill>
                  <a:srgbClr val="FFFF00"/>
                </a:solidFill>
              </a:rPr>
              <a:t>your body is a temple </a:t>
            </a:r>
            <a:r>
              <a:rPr lang="en-US" sz="3200" i="1" dirty="0" smtClean="0"/>
              <a:t>of the Holy Spirit within you, whom you have from God? You are not your own, </a:t>
            </a:r>
            <a:r>
              <a:rPr lang="en-US" sz="3200" i="1" baseline="30000" dirty="0" smtClean="0"/>
              <a:t>20</a:t>
            </a:r>
            <a:r>
              <a:rPr lang="en-US" sz="3200" i="1" dirty="0" smtClean="0"/>
              <a:t> for you were bought with a price. So </a:t>
            </a:r>
            <a:r>
              <a:rPr lang="en-US" sz="3200" i="1" dirty="0" smtClean="0">
                <a:solidFill>
                  <a:srgbClr val="FFFF00"/>
                </a:solidFill>
              </a:rPr>
              <a:t>glorify God in your body</a:t>
            </a:r>
            <a:endParaRPr lang="en-US" sz="4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Effect transition="in" filter="dissolve">
                                      <p:cBhvr>
                                        <p:cTn id="7" dur="500"/>
                                        <p:tgtEl>
                                          <p:spTgt spid="7168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1600200"/>
            <a:ext cx="5181600" cy="6096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mn-lt"/>
              </a:rPr>
              <a:t>Physical Limitations</a:t>
            </a:r>
          </a:p>
        </p:txBody>
      </p:sp>
      <p:sp>
        <p:nvSpPr>
          <p:cNvPr id="71683" name="Rectangle 3"/>
          <p:cNvSpPr>
            <a:spLocks noChangeArrowheads="1"/>
          </p:cNvSpPr>
          <p:nvPr/>
        </p:nvSpPr>
        <p:spPr bwMode="auto">
          <a:xfrm>
            <a:off x="304800" y="2514600"/>
            <a:ext cx="8534400" cy="2123658"/>
          </a:xfrm>
          <a:prstGeom prst="rect">
            <a:avLst/>
          </a:prstGeom>
          <a:noFill/>
          <a:ln w="38100">
            <a:solidFill>
              <a:srgbClr val="FFFF00"/>
            </a:solidFill>
            <a:miter lim="800000"/>
            <a:headEnd/>
            <a:tailEnd/>
          </a:ln>
        </p:spPr>
        <p:txBody>
          <a:bodyPr wrap="square" anchor="ctr">
            <a:spAutoFit/>
          </a:bodyPr>
          <a:lstStyle/>
          <a:p>
            <a:r>
              <a:rPr lang="en-US" sz="3600" i="1" dirty="0" smtClean="0">
                <a:latin typeface="+mj-lt"/>
              </a:rPr>
              <a:t>Preparation and lessons to learn:</a:t>
            </a:r>
          </a:p>
          <a:p>
            <a:pPr marL="395288" indent="-168275">
              <a:buFont typeface="Arial" pitchFamily="34" charset="0"/>
              <a:buChar char="•"/>
            </a:pPr>
            <a:r>
              <a:rPr lang="en-US" sz="3200" dirty="0" smtClean="0">
                <a:latin typeface="+mj-lt"/>
              </a:rPr>
              <a:t>Be thankful </a:t>
            </a:r>
          </a:p>
          <a:p>
            <a:pPr marL="395288" indent="-168275">
              <a:buFont typeface="Arial" pitchFamily="34" charset="0"/>
              <a:buChar char="•"/>
            </a:pPr>
            <a:r>
              <a:rPr lang="en-US" sz="3200" dirty="0" smtClean="0">
                <a:latin typeface="+mj-lt"/>
              </a:rPr>
              <a:t>Take care of your body</a:t>
            </a:r>
          </a:p>
          <a:p>
            <a:pPr marL="395288" indent="-168275">
              <a:buFont typeface="Arial" pitchFamily="34" charset="0"/>
              <a:buChar char="•"/>
            </a:pPr>
            <a:r>
              <a:rPr lang="en-US" sz="3200" dirty="0" smtClean="0">
                <a:latin typeface="+mj-lt"/>
              </a:rPr>
              <a:t>Learn not to lean on your own strength</a:t>
            </a:r>
            <a:endParaRPr lang="en-US" sz="3200" i="1" dirty="0">
              <a:latin typeface="+mj-lt"/>
            </a:endParaRPr>
          </a:p>
        </p:txBody>
      </p:sp>
      <p:sp>
        <p:nvSpPr>
          <p:cNvPr id="8" name="Rectangle 2"/>
          <p:cNvSpPr txBox="1">
            <a:spLocks noChangeArrowheads="1"/>
          </p:cNvSpPr>
          <p:nvPr/>
        </p:nvSpPr>
        <p:spPr bwMode="auto">
          <a:xfrm>
            <a:off x="838200" y="609600"/>
            <a:ext cx="76962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Common Features of Elderly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xEl>
                                              <p:pRg st="3" end="3"/>
                                            </p:txEl>
                                          </p:spTgt>
                                        </p:tgtEl>
                                        <p:attrNameLst>
                                          <p:attrName>style.visibility</p:attrName>
                                        </p:attrNameLst>
                                      </p:cBhvr>
                                      <p:to>
                                        <p:strVal val="visible"/>
                                      </p:to>
                                    </p:set>
                                    <p:anim calcmode="lin" valueType="num">
                                      <p:cBhvr>
                                        <p:cTn id="7" dur="1000" fill="hold"/>
                                        <p:tgtEl>
                                          <p:spTgt spid="71683">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71683">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3048000"/>
            <a:ext cx="8534400" cy="1138773"/>
          </a:xfrm>
          <a:prstGeom prst="rect">
            <a:avLst/>
          </a:prstGeom>
          <a:noFill/>
          <a:ln w="38100">
            <a:solidFill>
              <a:srgbClr val="FFFF00"/>
            </a:solidFill>
            <a:miter lim="800000"/>
            <a:headEnd/>
            <a:tailEnd/>
          </a:ln>
        </p:spPr>
        <p:txBody>
          <a:bodyPr anchor="ctr">
            <a:spAutoFit/>
          </a:bodyPr>
          <a:lstStyle/>
          <a:p>
            <a:r>
              <a:rPr lang="en-US" sz="3600" i="1" dirty="0" smtClean="0">
                <a:latin typeface="+mj-lt"/>
              </a:rPr>
              <a:t>Preparation and lessons to learn:</a:t>
            </a:r>
          </a:p>
          <a:p>
            <a:pPr marL="395288" indent="-168275">
              <a:buFont typeface="Arial" pitchFamily="34" charset="0"/>
              <a:buChar char="•"/>
            </a:pPr>
            <a:r>
              <a:rPr lang="en-US" sz="3200" dirty="0" smtClean="0">
                <a:latin typeface="+mj-lt"/>
              </a:rPr>
              <a:t>Learn humility</a:t>
            </a:r>
            <a:endParaRPr lang="en-US" sz="3200" i="1" dirty="0">
              <a:latin typeface="+mj-lt"/>
            </a:endParaRPr>
          </a:p>
        </p:txBody>
      </p:sp>
      <p:sp>
        <p:nvSpPr>
          <p:cNvPr id="5" name="TextBox 4"/>
          <p:cNvSpPr txBox="1"/>
          <p:nvPr/>
        </p:nvSpPr>
        <p:spPr>
          <a:xfrm>
            <a:off x="533400" y="1600200"/>
            <a:ext cx="5562600" cy="1200329"/>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a:t>
            </a:r>
            <a:r>
              <a:rPr lang="en-US" sz="3600" dirty="0" smtClean="0">
                <a:solidFill>
                  <a:srgbClr val="FFFF66"/>
                </a:solidFill>
              </a:rPr>
              <a:t>Physical Limitation</a:t>
            </a:r>
          </a:p>
          <a:p>
            <a:pPr marL="342900" indent="-342900">
              <a:buFont typeface="+mj-lt"/>
              <a:buAutoNum type="arabicPeriod"/>
            </a:pPr>
            <a:r>
              <a:rPr lang="en-US" sz="3600" dirty="0" smtClean="0">
                <a:solidFill>
                  <a:srgbClr val="FFFF66"/>
                </a:solidFill>
              </a:rPr>
              <a:t>  Diminished Usefulness</a:t>
            </a:r>
            <a:endParaRPr lang="en-US" sz="3600" dirty="0">
              <a:solidFill>
                <a:srgbClr val="FFFF66"/>
              </a:solidFill>
            </a:endParaRPr>
          </a:p>
        </p:txBody>
      </p:sp>
      <p:sp>
        <p:nvSpPr>
          <p:cNvPr id="7" name="Rectangle 3"/>
          <p:cNvSpPr>
            <a:spLocks noChangeArrowheads="1"/>
          </p:cNvSpPr>
          <p:nvPr/>
        </p:nvSpPr>
        <p:spPr bwMode="auto">
          <a:xfrm>
            <a:off x="304800" y="4866619"/>
            <a:ext cx="8534400" cy="1077218"/>
          </a:xfrm>
          <a:prstGeom prst="rect">
            <a:avLst/>
          </a:prstGeom>
          <a:noFill/>
          <a:ln w="9525">
            <a:noFill/>
            <a:miter lim="800000"/>
            <a:headEnd/>
            <a:tailEnd/>
          </a:ln>
        </p:spPr>
        <p:txBody>
          <a:bodyPr wrap="square" anchor="ctr">
            <a:spAutoFit/>
          </a:bodyPr>
          <a:lstStyle/>
          <a:p>
            <a:r>
              <a:rPr lang="en-US" sz="2400" dirty="0">
                <a:latin typeface="Tahoma" charset="0"/>
              </a:rPr>
              <a:t> </a:t>
            </a:r>
            <a:r>
              <a:rPr lang="en-US" sz="3200" i="1" baseline="30000" dirty="0" smtClean="0"/>
              <a:t>7</a:t>
            </a:r>
            <a:r>
              <a:rPr lang="en-US" sz="3200" i="1" dirty="0" smtClean="0"/>
              <a:t> rendering service with a good will </a:t>
            </a:r>
            <a:r>
              <a:rPr lang="en-US" sz="3200" i="1" dirty="0" smtClean="0">
                <a:solidFill>
                  <a:srgbClr val="FFFF00"/>
                </a:solidFill>
              </a:rPr>
              <a:t>as to the Lord and not to man</a:t>
            </a:r>
            <a:r>
              <a:rPr lang="en-US" sz="3200" dirty="0" smtClean="0">
                <a:solidFill>
                  <a:srgbClr val="FFFF00"/>
                </a:solidFill>
              </a:rPr>
              <a:t> </a:t>
            </a:r>
            <a:r>
              <a:rPr lang="en-US" sz="3200" dirty="0" smtClean="0"/>
              <a:t>(Eph. 6:7)</a:t>
            </a:r>
            <a:endParaRPr lang="en-US" sz="4400" dirty="0">
              <a:solidFill>
                <a:srgbClr val="FFFF00"/>
              </a:solidFill>
            </a:endParaRPr>
          </a:p>
        </p:txBody>
      </p:sp>
      <p:sp>
        <p:nvSpPr>
          <p:cNvPr id="9" name="Rectangle 2"/>
          <p:cNvSpPr txBox="1">
            <a:spLocks noChangeArrowheads="1"/>
          </p:cNvSpPr>
          <p:nvPr/>
        </p:nvSpPr>
        <p:spPr bwMode="auto">
          <a:xfrm>
            <a:off x="609600" y="609600"/>
            <a:ext cx="76962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Common Features of Elderly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bg/>
                                          </p:spTgt>
                                        </p:tgtEl>
                                        <p:attrNameLst>
                                          <p:attrName>style.visibility</p:attrName>
                                        </p:attrNameLst>
                                      </p:cBhvr>
                                      <p:to>
                                        <p:strVal val="visible"/>
                                      </p:to>
                                    </p:set>
                                    <p:anim calcmode="lin" valueType="num">
                                      <p:cBhvr>
                                        <p:cTn id="12" dur="1000" fill="hold"/>
                                        <p:tgtEl>
                                          <p:spTgt spid="71683">
                                            <p:bg/>
                                          </p:spTgt>
                                        </p:tgtEl>
                                        <p:attrNameLst>
                                          <p:attrName>ppt_w</p:attrName>
                                        </p:attrNameLst>
                                      </p:cBhvr>
                                      <p:tavLst>
                                        <p:tav tm="0">
                                          <p:val>
                                            <p:strVal val="#ppt_w*0.70"/>
                                          </p:val>
                                        </p:tav>
                                        <p:tav tm="100000">
                                          <p:val>
                                            <p:strVal val="#ppt_w"/>
                                          </p:val>
                                        </p:tav>
                                      </p:tavLst>
                                    </p:anim>
                                    <p:anim calcmode="lin" valueType="num">
                                      <p:cBhvr>
                                        <p:cTn id="13" dur="1000" fill="hold"/>
                                        <p:tgtEl>
                                          <p:spTgt spid="71683">
                                            <p:bg/>
                                          </p:spTgt>
                                        </p:tgtEl>
                                        <p:attrNameLst>
                                          <p:attrName>ppt_h</p:attrName>
                                        </p:attrNameLst>
                                      </p:cBhvr>
                                      <p:tavLst>
                                        <p:tav tm="0">
                                          <p:val>
                                            <p:strVal val="#ppt_h"/>
                                          </p:val>
                                        </p:tav>
                                        <p:tav tm="100000">
                                          <p:val>
                                            <p:strVal val="#ppt_h"/>
                                          </p:val>
                                        </p:tav>
                                      </p:tavLst>
                                    </p:anim>
                                    <p:animEffect transition="in" filter="fade">
                                      <p:cBhvr>
                                        <p:cTn id="14" dur="1000"/>
                                        <p:tgtEl>
                                          <p:spTgt spid="71683">
                                            <p:bg/>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1683">
                                            <p:txEl>
                                              <p:pRg st="0" end="0"/>
                                            </p:txEl>
                                          </p:spTgt>
                                        </p:tgtEl>
                                        <p:attrNameLst>
                                          <p:attrName>style.visibility</p:attrName>
                                        </p:attrNameLst>
                                      </p:cBhvr>
                                      <p:to>
                                        <p:strVal val="visible"/>
                                      </p:to>
                                    </p:set>
                                    <p:anim calcmode="lin" valueType="num">
                                      <p:cBhvr>
                                        <p:cTn id="17" dur="1000" fill="hold"/>
                                        <p:tgtEl>
                                          <p:spTgt spid="71683">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7168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7168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71683">
                                            <p:txEl>
                                              <p:pRg st="1" end="1"/>
                                            </p:txEl>
                                          </p:spTgt>
                                        </p:tgtEl>
                                        <p:attrNameLst>
                                          <p:attrName>style.visibility</p:attrName>
                                        </p:attrNameLst>
                                      </p:cBhvr>
                                      <p:to>
                                        <p:strVal val="visible"/>
                                      </p:to>
                                    </p:set>
                                    <p:anim calcmode="lin" valueType="num">
                                      <p:cBhvr>
                                        <p:cTn id="24" dur="1000" fill="hold"/>
                                        <p:tgtEl>
                                          <p:spTgt spid="71683">
                                            <p:txEl>
                                              <p:pRg st="1" end="1"/>
                                            </p:txEl>
                                          </p:spTgt>
                                        </p:tgtEl>
                                        <p:attrNameLst>
                                          <p:attrName>ppt_w</p:attrName>
                                        </p:attrNameLst>
                                      </p:cBhvr>
                                      <p:tavLst>
                                        <p:tav tm="0">
                                          <p:val>
                                            <p:strVal val="#ppt_w*0.70"/>
                                          </p:val>
                                        </p:tav>
                                        <p:tav tm="100000">
                                          <p:val>
                                            <p:strVal val="#ppt_w"/>
                                          </p:val>
                                        </p:tav>
                                      </p:tavLst>
                                    </p:anim>
                                    <p:anim calcmode="lin" valueType="num">
                                      <p:cBhvr>
                                        <p:cTn id="25" dur="1000" fill="hold"/>
                                        <p:tgtEl>
                                          <p:spTgt spid="71683">
                                            <p:txEl>
                                              <p:pRg st="1" end="1"/>
                                            </p:txEl>
                                          </p:spTgt>
                                        </p:tgtEl>
                                        <p:attrNameLst>
                                          <p:attrName>ppt_h</p:attrName>
                                        </p:attrNameLst>
                                      </p:cBhvr>
                                      <p:tavLst>
                                        <p:tav tm="0">
                                          <p:val>
                                            <p:strVal val="#ppt_h"/>
                                          </p:val>
                                        </p:tav>
                                        <p:tav tm="100000">
                                          <p:val>
                                            <p:strVal val="#ppt_h"/>
                                          </p:val>
                                        </p:tav>
                                      </p:tavLst>
                                    </p:anim>
                                    <p:animEffect transition="in" filter="fade">
                                      <p:cBhvr>
                                        <p:cTn id="26" dur="1000"/>
                                        <p:tgtEl>
                                          <p:spTgt spid="7168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strVal val="#ppt_w*0.70"/>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bldLvl="2"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2971800"/>
            <a:ext cx="8534400" cy="1631216"/>
          </a:xfrm>
          <a:prstGeom prst="rect">
            <a:avLst/>
          </a:prstGeom>
          <a:noFill/>
          <a:ln w="38100">
            <a:solidFill>
              <a:srgbClr val="FFFF00"/>
            </a:solidFill>
            <a:miter lim="800000"/>
            <a:headEnd/>
            <a:tailEnd/>
          </a:ln>
        </p:spPr>
        <p:txBody>
          <a:bodyPr wrap="square" anchor="ctr">
            <a:spAutoFit/>
          </a:bodyPr>
          <a:lstStyle/>
          <a:p>
            <a:r>
              <a:rPr lang="en-US" sz="3600" i="1" dirty="0" smtClean="0">
                <a:latin typeface="+mj-lt"/>
              </a:rPr>
              <a:t>Preparation and lessons to learn:</a:t>
            </a:r>
          </a:p>
          <a:p>
            <a:pPr marL="395288" indent="-168275">
              <a:buFont typeface="Arial" pitchFamily="34" charset="0"/>
              <a:buChar char="•"/>
            </a:pPr>
            <a:r>
              <a:rPr lang="en-US" sz="3200" dirty="0" smtClean="0">
                <a:latin typeface="+mj-lt"/>
              </a:rPr>
              <a:t>Learn humility </a:t>
            </a:r>
          </a:p>
          <a:p>
            <a:pPr marL="395288" indent="-168275">
              <a:buFont typeface="Arial" pitchFamily="34" charset="0"/>
              <a:buChar char="•"/>
            </a:pPr>
            <a:r>
              <a:rPr lang="en-US" sz="3200" dirty="0" smtClean="0">
                <a:latin typeface="+mj-lt"/>
              </a:rPr>
              <a:t>Gain spiritual wisdom and understanding</a:t>
            </a:r>
            <a:endParaRPr lang="en-US" sz="3200" i="1" dirty="0">
              <a:latin typeface="+mj-lt"/>
            </a:endParaRPr>
          </a:p>
        </p:txBody>
      </p:sp>
      <p:sp>
        <p:nvSpPr>
          <p:cNvPr id="8" name="Rectangle 2"/>
          <p:cNvSpPr txBox="1">
            <a:spLocks noChangeArrowheads="1"/>
          </p:cNvSpPr>
          <p:nvPr/>
        </p:nvSpPr>
        <p:spPr bwMode="auto">
          <a:xfrm>
            <a:off x="609600" y="609600"/>
            <a:ext cx="76962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Common Features of Elderly Life</a:t>
            </a:r>
          </a:p>
        </p:txBody>
      </p:sp>
      <p:sp>
        <p:nvSpPr>
          <p:cNvPr id="7" name="TextBox 6"/>
          <p:cNvSpPr txBox="1"/>
          <p:nvPr/>
        </p:nvSpPr>
        <p:spPr>
          <a:xfrm>
            <a:off x="533400" y="1600200"/>
            <a:ext cx="5562600" cy="1200329"/>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a:t>
            </a:r>
            <a:r>
              <a:rPr lang="en-US" sz="3600" dirty="0" smtClean="0">
                <a:solidFill>
                  <a:srgbClr val="FFFF66"/>
                </a:solidFill>
              </a:rPr>
              <a:t>Physical Limitation</a:t>
            </a:r>
          </a:p>
          <a:p>
            <a:pPr marL="342900" indent="-342900">
              <a:buFont typeface="+mj-lt"/>
              <a:buAutoNum type="arabicPeriod"/>
            </a:pPr>
            <a:r>
              <a:rPr lang="en-US" sz="3600" dirty="0" smtClean="0">
                <a:solidFill>
                  <a:srgbClr val="FFFF66"/>
                </a:solidFill>
              </a:rPr>
              <a:t>  Diminished Usefulness</a:t>
            </a:r>
            <a:endParaRPr lang="en-US" sz="3600" dirty="0">
              <a:solidFill>
                <a:srgbClr val="FFFF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Effect transition="in" filter="dissolve">
                                      <p:cBhvr>
                                        <p:cTn id="7"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3048000"/>
            <a:ext cx="8534400" cy="2123658"/>
          </a:xfrm>
          <a:prstGeom prst="rect">
            <a:avLst/>
          </a:prstGeom>
          <a:noFill/>
          <a:ln w="38100">
            <a:solidFill>
              <a:srgbClr val="FFFF00"/>
            </a:solidFill>
            <a:miter lim="800000"/>
            <a:headEnd/>
            <a:tailEnd/>
          </a:ln>
        </p:spPr>
        <p:txBody>
          <a:bodyPr wrap="square" anchor="ctr">
            <a:spAutoFit/>
          </a:bodyPr>
          <a:lstStyle/>
          <a:p>
            <a:r>
              <a:rPr lang="en-US" sz="3600" i="1" dirty="0" smtClean="0">
                <a:latin typeface="+mj-lt"/>
              </a:rPr>
              <a:t>Preparation and lessons to learn:</a:t>
            </a:r>
          </a:p>
          <a:p>
            <a:pPr marL="395288" indent="-168275">
              <a:buFont typeface="Arial" pitchFamily="34" charset="0"/>
              <a:buChar char="•"/>
            </a:pPr>
            <a:r>
              <a:rPr lang="en-US" sz="3200" dirty="0" smtClean="0">
                <a:latin typeface="+mj-lt"/>
              </a:rPr>
              <a:t>Learn humility </a:t>
            </a:r>
          </a:p>
          <a:p>
            <a:pPr marL="395288" indent="-168275">
              <a:buFont typeface="Arial" pitchFamily="34" charset="0"/>
              <a:buChar char="•"/>
            </a:pPr>
            <a:r>
              <a:rPr lang="en-US" sz="3200" dirty="0" smtClean="0"/>
              <a:t>Gain spiritual wisdom and understanding</a:t>
            </a:r>
            <a:endParaRPr lang="en-US" sz="3200" i="1" dirty="0" smtClean="0"/>
          </a:p>
          <a:p>
            <a:pPr marL="395288" indent="-168275">
              <a:buFont typeface="Arial" pitchFamily="34" charset="0"/>
              <a:buChar char="•"/>
            </a:pPr>
            <a:r>
              <a:rPr lang="en-US" sz="3200" dirty="0" smtClean="0">
                <a:latin typeface="+mj-lt"/>
              </a:rPr>
              <a:t>Anticipate serving in a different manner</a:t>
            </a:r>
            <a:endParaRPr lang="en-US" sz="3200" i="1" dirty="0">
              <a:latin typeface="+mj-lt"/>
            </a:endParaRPr>
          </a:p>
        </p:txBody>
      </p:sp>
      <p:sp>
        <p:nvSpPr>
          <p:cNvPr id="6" name="TextBox 5"/>
          <p:cNvSpPr txBox="1"/>
          <p:nvPr/>
        </p:nvSpPr>
        <p:spPr>
          <a:xfrm>
            <a:off x="533400" y="1600200"/>
            <a:ext cx="5562600" cy="1200329"/>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a:t>
            </a:r>
            <a:r>
              <a:rPr lang="en-US" sz="3600" dirty="0" smtClean="0">
                <a:solidFill>
                  <a:srgbClr val="FFFF66"/>
                </a:solidFill>
              </a:rPr>
              <a:t>Physical Limitation</a:t>
            </a:r>
          </a:p>
          <a:p>
            <a:pPr marL="342900" indent="-342900">
              <a:buFont typeface="+mj-lt"/>
              <a:buAutoNum type="arabicPeriod"/>
            </a:pPr>
            <a:r>
              <a:rPr lang="en-US" sz="3600" dirty="0" smtClean="0">
                <a:solidFill>
                  <a:srgbClr val="FFFF66"/>
                </a:solidFill>
              </a:rPr>
              <a:t>  Diminished Usefulness</a:t>
            </a:r>
            <a:endParaRPr lang="en-US" sz="3600" dirty="0">
              <a:solidFill>
                <a:srgbClr val="FFFF66"/>
              </a:solidFill>
            </a:endParaRPr>
          </a:p>
        </p:txBody>
      </p:sp>
      <p:sp>
        <p:nvSpPr>
          <p:cNvPr id="7" name="Rectangle 2"/>
          <p:cNvSpPr txBox="1">
            <a:spLocks noChangeArrowheads="1"/>
          </p:cNvSpPr>
          <p:nvPr/>
        </p:nvSpPr>
        <p:spPr bwMode="auto">
          <a:xfrm>
            <a:off x="609600" y="609600"/>
            <a:ext cx="76962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Common Features of Elderly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xEl>
                                              <p:pRg st="3" end="3"/>
                                            </p:txEl>
                                          </p:spTgt>
                                        </p:tgtEl>
                                        <p:attrNameLst>
                                          <p:attrName>style.visibility</p:attrName>
                                        </p:attrNameLst>
                                      </p:cBhvr>
                                      <p:to>
                                        <p:strVal val="visible"/>
                                      </p:to>
                                    </p:set>
                                    <p:anim calcmode="lin" valueType="num">
                                      <p:cBhvr>
                                        <p:cTn id="7" dur="1000" fill="hold"/>
                                        <p:tgtEl>
                                          <p:spTgt spid="71683">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71683">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81000" y="3352800"/>
            <a:ext cx="8534400" cy="1138773"/>
          </a:xfrm>
          <a:prstGeom prst="rect">
            <a:avLst/>
          </a:prstGeom>
          <a:noFill/>
          <a:ln w="38100">
            <a:solidFill>
              <a:srgbClr val="FFFF00"/>
            </a:solidFill>
            <a:miter lim="800000"/>
            <a:headEnd/>
            <a:tailEnd/>
          </a:ln>
        </p:spPr>
        <p:txBody>
          <a:bodyPr anchor="ctr">
            <a:spAutoFit/>
          </a:bodyPr>
          <a:lstStyle/>
          <a:p>
            <a:r>
              <a:rPr lang="en-US" sz="3600" i="1" dirty="0" smtClean="0">
                <a:latin typeface="+mj-lt"/>
              </a:rPr>
              <a:t>Preparation and lessons to learn:</a:t>
            </a:r>
          </a:p>
          <a:p>
            <a:pPr marL="395288" indent="-168275">
              <a:buFont typeface="Arial" pitchFamily="34" charset="0"/>
              <a:buChar char="•"/>
            </a:pPr>
            <a:r>
              <a:rPr lang="en-US" sz="3200" dirty="0" smtClean="0">
                <a:latin typeface="+mj-lt"/>
              </a:rPr>
              <a:t>Build a close relationship with God</a:t>
            </a:r>
            <a:endParaRPr lang="en-US" sz="3200" i="1" dirty="0">
              <a:latin typeface="+mj-lt"/>
            </a:endParaRPr>
          </a:p>
        </p:txBody>
      </p:sp>
      <p:sp>
        <p:nvSpPr>
          <p:cNvPr id="5" name="TextBox 4"/>
          <p:cNvSpPr txBox="1"/>
          <p:nvPr/>
        </p:nvSpPr>
        <p:spPr>
          <a:xfrm>
            <a:off x="533400" y="1600200"/>
            <a:ext cx="5562600" cy="1754326"/>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a:t>
            </a:r>
            <a:r>
              <a:rPr lang="en-US" sz="3600" dirty="0" smtClean="0">
                <a:solidFill>
                  <a:srgbClr val="FFFF66"/>
                </a:solidFill>
              </a:rPr>
              <a:t>Physical Limitation</a:t>
            </a:r>
          </a:p>
          <a:p>
            <a:pPr marL="342900" indent="-342900">
              <a:buFont typeface="+mj-lt"/>
              <a:buAutoNum type="arabicPeriod"/>
            </a:pPr>
            <a:r>
              <a:rPr lang="en-US" sz="3600" dirty="0" smtClean="0">
                <a:solidFill>
                  <a:srgbClr val="FFFF66"/>
                </a:solidFill>
              </a:rPr>
              <a:t>  Diminished Usefulness</a:t>
            </a:r>
          </a:p>
          <a:p>
            <a:pPr marL="574675" indent="-574675">
              <a:buFont typeface="+mj-lt"/>
              <a:buAutoNum type="arabicPeriod"/>
            </a:pPr>
            <a:r>
              <a:rPr lang="en-US" sz="3600" dirty="0" smtClean="0">
                <a:solidFill>
                  <a:srgbClr val="FFFF66"/>
                </a:solidFill>
              </a:rPr>
              <a:t>Loneliness</a:t>
            </a:r>
            <a:endParaRPr lang="en-US" sz="3600" dirty="0">
              <a:solidFill>
                <a:srgbClr val="FFFF66"/>
              </a:solidFill>
            </a:endParaRPr>
          </a:p>
        </p:txBody>
      </p:sp>
      <p:sp>
        <p:nvSpPr>
          <p:cNvPr id="7" name="Rectangle 3"/>
          <p:cNvSpPr>
            <a:spLocks noChangeArrowheads="1"/>
          </p:cNvSpPr>
          <p:nvPr/>
        </p:nvSpPr>
        <p:spPr bwMode="auto">
          <a:xfrm>
            <a:off x="304800" y="4435733"/>
            <a:ext cx="8534400" cy="1938992"/>
          </a:xfrm>
          <a:prstGeom prst="rect">
            <a:avLst/>
          </a:prstGeom>
          <a:noFill/>
          <a:ln w="9525">
            <a:noFill/>
            <a:miter lim="800000"/>
            <a:headEnd/>
            <a:tailEnd/>
          </a:ln>
        </p:spPr>
        <p:txBody>
          <a:bodyPr wrap="square" anchor="ctr">
            <a:spAutoFit/>
          </a:bodyPr>
          <a:lstStyle/>
          <a:p>
            <a:r>
              <a:rPr lang="en-US" sz="2400" dirty="0">
                <a:latin typeface="Tahoma" charset="0"/>
              </a:rPr>
              <a:t> </a:t>
            </a:r>
            <a:r>
              <a:rPr lang="en-US" sz="3200" dirty="0" smtClean="0"/>
              <a:t> </a:t>
            </a:r>
            <a:r>
              <a:rPr lang="en-US" sz="2800" dirty="0" smtClean="0"/>
              <a:t>“</a:t>
            </a:r>
            <a:r>
              <a:rPr lang="en-US" sz="2800" i="1" dirty="0" smtClean="0"/>
              <a:t>I will never leave you nor forsake you.” </a:t>
            </a:r>
            <a:r>
              <a:rPr lang="en-US" sz="2800" i="1" baseline="30000" dirty="0" smtClean="0"/>
              <a:t>6</a:t>
            </a:r>
            <a:r>
              <a:rPr lang="en-US" sz="2800" i="1" dirty="0" smtClean="0"/>
              <a:t> So we can confidently say, </a:t>
            </a:r>
            <a:endParaRPr lang="en-US" sz="2800" dirty="0" smtClean="0"/>
          </a:p>
          <a:p>
            <a:r>
              <a:rPr lang="en-US" sz="2800" i="1" dirty="0" smtClean="0"/>
              <a:t>   “The Lord is my helper;   I will not fear; what can man do to me?” </a:t>
            </a:r>
            <a:r>
              <a:rPr lang="en-US" sz="3200" dirty="0" smtClean="0">
                <a:solidFill>
                  <a:srgbClr val="FFFF00"/>
                </a:solidFill>
              </a:rPr>
              <a:t> </a:t>
            </a:r>
            <a:r>
              <a:rPr lang="en-US" sz="2800" dirty="0" smtClean="0"/>
              <a:t>(Hebrews 13:5b-6)</a:t>
            </a:r>
            <a:endParaRPr lang="en-US" sz="4400" dirty="0">
              <a:solidFill>
                <a:srgbClr val="FFFF00"/>
              </a:solidFill>
            </a:endParaRPr>
          </a:p>
        </p:txBody>
      </p:sp>
      <p:sp>
        <p:nvSpPr>
          <p:cNvPr id="6" name="Rectangle 2"/>
          <p:cNvSpPr txBox="1">
            <a:spLocks noChangeArrowheads="1"/>
          </p:cNvSpPr>
          <p:nvPr/>
        </p:nvSpPr>
        <p:spPr bwMode="auto">
          <a:xfrm>
            <a:off x="609600" y="609600"/>
            <a:ext cx="76962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Common Features of Elderly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ssolv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bg/>
                                          </p:spTgt>
                                        </p:tgtEl>
                                        <p:attrNameLst>
                                          <p:attrName>style.visibility</p:attrName>
                                        </p:attrNameLst>
                                      </p:cBhvr>
                                      <p:to>
                                        <p:strVal val="visible"/>
                                      </p:to>
                                    </p:set>
                                    <p:anim calcmode="lin" valueType="num">
                                      <p:cBhvr>
                                        <p:cTn id="12" dur="1000" fill="hold"/>
                                        <p:tgtEl>
                                          <p:spTgt spid="71683">
                                            <p:bg/>
                                          </p:spTgt>
                                        </p:tgtEl>
                                        <p:attrNameLst>
                                          <p:attrName>ppt_w</p:attrName>
                                        </p:attrNameLst>
                                      </p:cBhvr>
                                      <p:tavLst>
                                        <p:tav tm="0">
                                          <p:val>
                                            <p:strVal val="#ppt_w*0.70"/>
                                          </p:val>
                                        </p:tav>
                                        <p:tav tm="100000">
                                          <p:val>
                                            <p:strVal val="#ppt_w"/>
                                          </p:val>
                                        </p:tav>
                                      </p:tavLst>
                                    </p:anim>
                                    <p:anim calcmode="lin" valueType="num">
                                      <p:cBhvr>
                                        <p:cTn id="13" dur="1000" fill="hold"/>
                                        <p:tgtEl>
                                          <p:spTgt spid="71683">
                                            <p:bg/>
                                          </p:spTgt>
                                        </p:tgtEl>
                                        <p:attrNameLst>
                                          <p:attrName>ppt_h</p:attrName>
                                        </p:attrNameLst>
                                      </p:cBhvr>
                                      <p:tavLst>
                                        <p:tav tm="0">
                                          <p:val>
                                            <p:strVal val="#ppt_h"/>
                                          </p:val>
                                        </p:tav>
                                        <p:tav tm="100000">
                                          <p:val>
                                            <p:strVal val="#ppt_h"/>
                                          </p:val>
                                        </p:tav>
                                      </p:tavLst>
                                    </p:anim>
                                    <p:animEffect transition="in" filter="fade">
                                      <p:cBhvr>
                                        <p:cTn id="14" dur="1000"/>
                                        <p:tgtEl>
                                          <p:spTgt spid="71683">
                                            <p:bg/>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1683">
                                            <p:txEl>
                                              <p:pRg st="0" end="0"/>
                                            </p:txEl>
                                          </p:spTgt>
                                        </p:tgtEl>
                                        <p:attrNameLst>
                                          <p:attrName>style.visibility</p:attrName>
                                        </p:attrNameLst>
                                      </p:cBhvr>
                                      <p:to>
                                        <p:strVal val="visible"/>
                                      </p:to>
                                    </p:set>
                                    <p:anim calcmode="lin" valueType="num">
                                      <p:cBhvr>
                                        <p:cTn id="17" dur="1000" fill="hold"/>
                                        <p:tgtEl>
                                          <p:spTgt spid="71683">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7168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7168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71683">
                                            <p:txEl>
                                              <p:pRg st="1" end="1"/>
                                            </p:txEl>
                                          </p:spTgt>
                                        </p:tgtEl>
                                        <p:attrNameLst>
                                          <p:attrName>style.visibility</p:attrName>
                                        </p:attrNameLst>
                                      </p:cBhvr>
                                      <p:to>
                                        <p:strVal val="visible"/>
                                      </p:to>
                                    </p:set>
                                    <p:anim calcmode="lin" valueType="num">
                                      <p:cBhvr>
                                        <p:cTn id="24" dur="1000" fill="hold"/>
                                        <p:tgtEl>
                                          <p:spTgt spid="71683">
                                            <p:txEl>
                                              <p:pRg st="1" end="1"/>
                                            </p:txEl>
                                          </p:spTgt>
                                        </p:tgtEl>
                                        <p:attrNameLst>
                                          <p:attrName>ppt_w</p:attrName>
                                        </p:attrNameLst>
                                      </p:cBhvr>
                                      <p:tavLst>
                                        <p:tav tm="0">
                                          <p:val>
                                            <p:strVal val="#ppt_w*0.70"/>
                                          </p:val>
                                        </p:tav>
                                        <p:tav tm="100000">
                                          <p:val>
                                            <p:strVal val="#ppt_w"/>
                                          </p:val>
                                        </p:tav>
                                      </p:tavLst>
                                    </p:anim>
                                    <p:anim calcmode="lin" valueType="num">
                                      <p:cBhvr>
                                        <p:cTn id="25" dur="1000" fill="hold"/>
                                        <p:tgtEl>
                                          <p:spTgt spid="71683">
                                            <p:txEl>
                                              <p:pRg st="1" end="1"/>
                                            </p:txEl>
                                          </p:spTgt>
                                        </p:tgtEl>
                                        <p:attrNameLst>
                                          <p:attrName>ppt_h</p:attrName>
                                        </p:attrNameLst>
                                      </p:cBhvr>
                                      <p:tavLst>
                                        <p:tav tm="0">
                                          <p:val>
                                            <p:strVal val="#ppt_h"/>
                                          </p:val>
                                        </p:tav>
                                        <p:tav tm="100000">
                                          <p:val>
                                            <p:strVal val="#ppt_h"/>
                                          </p:val>
                                        </p:tav>
                                      </p:tavLst>
                                    </p:anim>
                                    <p:animEffect transition="in" filter="fade">
                                      <p:cBhvr>
                                        <p:cTn id="26" dur="1000"/>
                                        <p:tgtEl>
                                          <p:spTgt spid="7168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strVal val="#ppt_w*0.70"/>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bldLvl="2"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3429000"/>
            <a:ext cx="8534400" cy="1631216"/>
          </a:xfrm>
          <a:prstGeom prst="rect">
            <a:avLst/>
          </a:prstGeom>
          <a:noFill/>
          <a:ln w="38100">
            <a:solidFill>
              <a:srgbClr val="FFFF00"/>
            </a:solidFill>
            <a:miter lim="800000"/>
            <a:headEnd/>
            <a:tailEnd/>
          </a:ln>
        </p:spPr>
        <p:txBody>
          <a:bodyPr wrap="square" anchor="ctr">
            <a:spAutoFit/>
          </a:bodyPr>
          <a:lstStyle/>
          <a:p>
            <a:r>
              <a:rPr lang="en-US" sz="3600" i="1" dirty="0" smtClean="0">
                <a:latin typeface="+mj-lt"/>
              </a:rPr>
              <a:t>Preparation and lessons to learn:</a:t>
            </a:r>
          </a:p>
          <a:p>
            <a:pPr marL="395288" indent="-168275">
              <a:buFont typeface="Arial" pitchFamily="34" charset="0"/>
              <a:buChar char="•"/>
            </a:pPr>
            <a:r>
              <a:rPr lang="en-US" sz="3200" dirty="0" smtClean="0"/>
              <a:t>Build a close relationship with God</a:t>
            </a:r>
            <a:r>
              <a:rPr lang="en-US" sz="3200" dirty="0" smtClean="0">
                <a:latin typeface="+mj-lt"/>
              </a:rPr>
              <a:t> </a:t>
            </a:r>
          </a:p>
          <a:p>
            <a:pPr marL="395288" indent="-168275">
              <a:buFont typeface="Arial" pitchFamily="34" charset="0"/>
              <a:buChar char="•"/>
            </a:pPr>
            <a:r>
              <a:rPr lang="en-US" sz="3200" dirty="0" smtClean="0">
                <a:latin typeface="+mj-lt"/>
              </a:rPr>
              <a:t>Act on the promise of Mark 14:29-30</a:t>
            </a:r>
            <a:endParaRPr lang="en-US" sz="3200" i="1" dirty="0">
              <a:latin typeface="+mj-lt"/>
            </a:endParaRPr>
          </a:p>
        </p:txBody>
      </p:sp>
      <p:sp>
        <p:nvSpPr>
          <p:cNvPr id="5" name="TextBox 4"/>
          <p:cNvSpPr txBox="1"/>
          <p:nvPr/>
        </p:nvSpPr>
        <p:spPr>
          <a:xfrm>
            <a:off x="533400" y="1600200"/>
            <a:ext cx="5562600" cy="1754326"/>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a:t>
            </a:r>
            <a:r>
              <a:rPr lang="en-US" sz="3600" dirty="0" smtClean="0">
                <a:solidFill>
                  <a:srgbClr val="FFFF66"/>
                </a:solidFill>
              </a:rPr>
              <a:t>Physical Limitation</a:t>
            </a:r>
          </a:p>
          <a:p>
            <a:pPr marL="342900" indent="-342900">
              <a:buFont typeface="+mj-lt"/>
              <a:buAutoNum type="arabicPeriod"/>
            </a:pPr>
            <a:r>
              <a:rPr lang="en-US" sz="3600" dirty="0" smtClean="0">
                <a:solidFill>
                  <a:srgbClr val="FFFF66"/>
                </a:solidFill>
              </a:rPr>
              <a:t>  Diminished Usefulness</a:t>
            </a:r>
          </a:p>
          <a:p>
            <a:pPr marL="574675" indent="-574675">
              <a:buFont typeface="+mj-lt"/>
              <a:buAutoNum type="arabicPeriod"/>
            </a:pPr>
            <a:r>
              <a:rPr lang="en-US" sz="3600" dirty="0" smtClean="0">
                <a:solidFill>
                  <a:srgbClr val="FFFF66"/>
                </a:solidFill>
              </a:rPr>
              <a:t>Loneliness</a:t>
            </a:r>
            <a:endParaRPr lang="en-US" sz="3600" dirty="0">
              <a:solidFill>
                <a:srgbClr val="FFFF66"/>
              </a:solidFill>
            </a:endParaRPr>
          </a:p>
        </p:txBody>
      </p:sp>
      <p:sp>
        <p:nvSpPr>
          <p:cNvPr id="6" name="Rectangle 2"/>
          <p:cNvSpPr txBox="1">
            <a:spLocks noChangeArrowheads="1"/>
          </p:cNvSpPr>
          <p:nvPr/>
        </p:nvSpPr>
        <p:spPr bwMode="auto">
          <a:xfrm>
            <a:off x="609600" y="609600"/>
            <a:ext cx="76962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Common Features of Elderly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Effect transition="in" filter="dissolve">
                                      <p:cBhvr>
                                        <p:cTn id="7"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Ephesians 1:16-18</a:t>
            </a:r>
          </a:p>
        </p:txBody>
      </p:sp>
      <p:sp>
        <p:nvSpPr>
          <p:cNvPr id="53251" name="Rectangle 3"/>
          <p:cNvSpPr>
            <a:spLocks noChangeArrowheads="1"/>
          </p:cNvSpPr>
          <p:nvPr/>
        </p:nvSpPr>
        <p:spPr bwMode="auto">
          <a:xfrm>
            <a:off x="304800" y="1874220"/>
            <a:ext cx="8534400" cy="4031873"/>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200" i="1" baseline="30000" dirty="0" smtClean="0"/>
              <a:t>16</a:t>
            </a:r>
            <a:r>
              <a:rPr lang="en-US" sz="3200" i="1" dirty="0" smtClean="0"/>
              <a:t> I do not cease to give thanks for you, remembering you in my prayers, </a:t>
            </a:r>
            <a:r>
              <a:rPr lang="en-US" sz="3200" i="1" baseline="30000" dirty="0" smtClean="0"/>
              <a:t>17</a:t>
            </a:r>
            <a:r>
              <a:rPr lang="en-US" sz="3200" i="1" dirty="0" smtClean="0"/>
              <a:t> that the God of our Lord Jesus Christ, the Father of glory, may give you the Spirit of wisdom and of revelation in the knowledge of him, </a:t>
            </a:r>
            <a:r>
              <a:rPr lang="en-US" sz="3200" i="1" baseline="30000" dirty="0" smtClean="0"/>
              <a:t>18</a:t>
            </a:r>
            <a:r>
              <a:rPr lang="en-US" sz="3200" i="1" dirty="0" smtClean="0"/>
              <a:t> having </a:t>
            </a:r>
            <a:r>
              <a:rPr lang="en-US" sz="3200" i="1" dirty="0" smtClean="0">
                <a:solidFill>
                  <a:srgbClr val="FFFF00"/>
                </a:solidFill>
              </a:rPr>
              <a:t>the eyes of your hearts enlightened</a:t>
            </a:r>
            <a:r>
              <a:rPr lang="en-US" sz="3200" i="1" dirty="0" smtClean="0"/>
              <a:t>, that you </a:t>
            </a:r>
            <a:r>
              <a:rPr lang="en-US" sz="3200" i="1" dirty="0" smtClean="0">
                <a:solidFill>
                  <a:srgbClr val="FFFF00"/>
                </a:solidFill>
              </a:rPr>
              <a:t>may know </a:t>
            </a:r>
            <a:r>
              <a:rPr lang="en-US" sz="3200" i="1" dirty="0" smtClean="0"/>
              <a:t>what is </a:t>
            </a:r>
            <a:r>
              <a:rPr lang="en-US" sz="3200" i="1" dirty="0" smtClean="0">
                <a:solidFill>
                  <a:srgbClr val="FFFF00"/>
                </a:solidFill>
              </a:rPr>
              <a:t>the hope to which he has called you</a:t>
            </a:r>
            <a:r>
              <a:rPr lang="en-US" sz="3200" i="1" dirty="0" smtClean="0"/>
              <a:t>, what are the riches of his glorious inheritance in the saints, </a:t>
            </a:r>
            <a:endParaRPr lang="en-US" sz="30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3581400"/>
            <a:ext cx="8534400" cy="2062103"/>
          </a:xfrm>
          <a:prstGeom prst="rect">
            <a:avLst/>
          </a:prstGeom>
          <a:noFill/>
          <a:ln w="38100">
            <a:solidFill>
              <a:srgbClr val="FFFF00"/>
            </a:solidFill>
            <a:miter lim="800000"/>
            <a:headEnd/>
            <a:tailEnd/>
          </a:ln>
        </p:spPr>
        <p:txBody>
          <a:bodyPr anchor="ctr">
            <a:spAutoFit/>
          </a:bodyPr>
          <a:lstStyle/>
          <a:p>
            <a:r>
              <a:rPr lang="en-US" sz="3200" i="1" dirty="0" err="1" smtClean="0">
                <a:latin typeface="+mj-lt"/>
              </a:rPr>
              <a:t>doxa</a:t>
            </a:r>
            <a:r>
              <a:rPr lang="en-US" sz="3200" i="1" dirty="0" smtClean="0">
                <a:latin typeface="+mj-lt"/>
              </a:rPr>
              <a:t> </a:t>
            </a:r>
            <a:r>
              <a:rPr lang="en-US" sz="3200" i="1" dirty="0" smtClean="0">
                <a:latin typeface="Symbol" pitchFamily="18" charset="2"/>
              </a:rPr>
              <a:t>(</a:t>
            </a:r>
            <a:r>
              <a:rPr lang="en-US" sz="3200" i="1" dirty="0" err="1" smtClean="0">
                <a:latin typeface="Symbol" pitchFamily="18" charset="2"/>
              </a:rPr>
              <a:t>doxa</a:t>
            </a:r>
            <a:r>
              <a:rPr lang="en-US" sz="3200" i="1" dirty="0" smtClean="0">
                <a:latin typeface="Symbol" pitchFamily="18" charset="2"/>
              </a:rPr>
              <a:t>) </a:t>
            </a:r>
            <a:r>
              <a:rPr lang="en-US" sz="3200" i="1" dirty="0" smtClean="0">
                <a:latin typeface="+mj-lt"/>
              </a:rPr>
              <a:t>– </a:t>
            </a:r>
            <a:r>
              <a:rPr lang="en-US" sz="3200" dirty="0" smtClean="0">
                <a:latin typeface="+mj-lt"/>
              </a:rPr>
              <a:t>radiance, used to describe God’s majesty and power.  Fame and glory when used with men and women – </a:t>
            </a:r>
            <a:r>
              <a:rPr lang="en-US" sz="3200" u="sng" dirty="0" smtClean="0">
                <a:latin typeface="+mj-lt"/>
              </a:rPr>
              <a:t>Dictionary of New Testament Theology</a:t>
            </a:r>
            <a:endParaRPr lang="en-US" sz="3200" i="1" u="sng" dirty="0">
              <a:latin typeface="+mj-lt"/>
            </a:endParaRPr>
          </a:p>
        </p:txBody>
      </p:sp>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Worldly Self-Seeking</a:t>
            </a:r>
          </a:p>
        </p:txBody>
      </p:sp>
      <p:sp>
        <p:nvSpPr>
          <p:cNvPr id="5" name="TextBox 4"/>
          <p:cNvSpPr txBox="1"/>
          <p:nvPr/>
        </p:nvSpPr>
        <p:spPr>
          <a:xfrm>
            <a:off x="838200" y="1905000"/>
            <a:ext cx="3657600" cy="1200329"/>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Honor</a:t>
            </a:r>
          </a:p>
          <a:p>
            <a:pPr marL="342900" indent="-342900">
              <a:buFont typeface="+mj-lt"/>
              <a:buAutoNum type="arabicPeriod"/>
            </a:pPr>
            <a:r>
              <a:rPr lang="en-US" sz="3600" dirty="0" smtClean="0">
                <a:solidFill>
                  <a:srgbClr val="FFFF00"/>
                </a:solidFill>
              </a:rPr>
              <a:t>  Glory</a:t>
            </a:r>
            <a:endParaRPr lang="en-US" sz="36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81200"/>
            <a:ext cx="7543800" cy="2286000"/>
          </a:xfrm>
        </p:spPr>
        <p:txBody>
          <a:bodyPr>
            <a:noAutofit/>
          </a:bodyPr>
          <a:lstStyle/>
          <a:p>
            <a:pPr algn="ctr" eaLnBrk="1" hangingPunct="1">
              <a:defRPr/>
            </a:pPr>
            <a:r>
              <a:rPr lang="en-US" sz="6600" b="0" i="1" dirty="0" smtClean="0">
                <a:solidFill>
                  <a:srgbClr val="FFFF66"/>
                </a:solidFill>
                <a:effectLst/>
                <a:latin typeface="Calibri" pitchFamily="34" charset="0"/>
              </a:rPr>
              <a:t>Radical Transformation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Psalms 90:9-10</a:t>
            </a:r>
          </a:p>
        </p:txBody>
      </p:sp>
      <p:sp>
        <p:nvSpPr>
          <p:cNvPr id="53251" name="Rectangle 3"/>
          <p:cNvSpPr>
            <a:spLocks noChangeArrowheads="1"/>
          </p:cNvSpPr>
          <p:nvPr/>
        </p:nvSpPr>
        <p:spPr bwMode="auto">
          <a:xfrm>
            <a:off x="609600" y="1752600"/>
            <a:ext cx="8534400" cy="3970318"/>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600" i="1" baseline="30000" dirty="0" smtClean="0"/>
              <a:t>9</a:t>
            </a:r>
            <a:r>
              <a:rPr lang="en-US" sz="3600" i="1" dirty="0" smtClean="0"/>
              <a:t> For all our days pass away under your wrath; </a:t>
            </a:r>
            <a:br>
              <a:rPr lang="en-US" sz="3600" i="1" dirty="0" smtClean="0"/>
            </a:br>
            <a:r>
              <a:rPr lang="en-US" sz="3600" i="1" dirty="0" smtClean="0"/>
              <a:t>   we bring our years to an end like a sigh. </a:t>
            </a:r>
            <a:br>
              <a:rPr lang="en-US" sz="3600" i="1" dirty="0" smtClean="0"/>
            </a:br>
            <a:r>
              <a:rPr lang="en-US" sz="3600" i="1" baseline="30000" dirty="0" smtClean="0"/>
              <a:t>10</a:t>
            </a:r>
            <a:r>
              <a:rPr lang="en-US" sz="3600" i="1" dirty="0" smtClean="0"/>
              <a:t> The years of our life are seventy, </a:t>
            </a:r>
            <a:br>
              <a:rPr lang="en-US" sz="3600" i="1" dirty="0" smtClean="0"/>
            </a:br>
            <a:r>
              <a:rPr lang="en-US" sz="3600" i="1" dirty="0" smtClean="0"/>
              <a:t>   or even by reason of strength eighty; </a:t>
            </a:r>
            <a:br>
              <a:rPr lang="en-US" sz="3600" i="1" dirty="0" smtClean="0"/>
            </a:br>
            <a:r>
              <a:rPr lang="en-US" sz="3600" i="1" dirty="0" smtClean="0"/>
              <a:t>yet their span is but toil and trouble; </a:t>
            </a:r>
            <a:br>
              <a:rPr lang="en-US" sz="3600" i="1" dirty="0" smtClean="0"/>
            </a:br>
            <a:r>
              <a:rPr lang="en-US" sz="3600" i="1" dirty="0" smtClean="0"/>
              <a:t>   they are soon gone, and we fly away.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Worldly Self-Seeking</a:t>
            </a:r>
          </a:p>
        </p:txBody>
      </p:sp>
      <p:sp>
        <p:nvSpPr>
          <p:cNvPr id="5" name="TextBox 4"/>
          <p:cNvSpPr txBox="1"/>
          <p:nvPr/>
        </p:nvSpPr>
        <p:spPr>
          <a:xfrm>
            <a:off x="1295400" y="2209800"/>
            <a:ext cx="3657600" cy="2123658"/>
          </a:xfrm>
          <a:prstGeom prst="rect">
            <a:avLst/>
          </a:prstGeom>
          <a:noFill/>
        </p:spPr>
        <p:txBody>
          <a:bodyPr wrap="square" rtlCol="0">
            <a:spAutoFit/>
          </a:bodyPr>
          <a:lstStyle/>
          <a:p>
            <a:pPr marL="342900" indent="-342900">
              <a:buFont typeface="+mj-lt"/>
              <a:buAutoNum type="arabicPeriod"/>
            </a:pPr>
            <a:r>
              <a:rPr lang="en-US" sz="3600" dirty="0" smtClean="0">
                <a:solidFill>
                  <a:srgbClr val="FFFF00"/>
                </a:solidFill>
              </a:rPr>
              <a:t>  </a:t>
            </a:r>
            <a:r>
              <a:rPr lang="en-US" sz="4400" dirty="0" smtClean="0">
                <a:solidFill>
                  <a:srgbClr val="FFFF00"/>
                </a:solidFill>
              </a:rPr>
              <a:t>Honor</a:t>
            </a:r>
          </a:p>
          <a:p>
            <a:pPr marL="342900" indent="-342900">
              <a:buFont typeface="+mj-lt"/>
              <a:buAutoNum type="arabicPeriod"/>
            </a:pPr>
            <a:r>
              <a:rPr lang="en-US" sz="4400" dirty="0" smtClean="0">
                <a:solidFill>
                  <a:srgbClr val="FFFF00"/>
                </a:solidFill>
              </a:rPr>
              <a:t>  Glory</a:t>
            </a:r>
          </a:p>
          <a:p>
            <a:pPr marL="342900" indent="-342900">
              <a:buFont typeface="+mj-lt"/>
              <a:buAutoNum type="arabicPeriod"/>
            </a:pPr>
            <a:r>
              <a:rPr lang="en-US" sz="4400" dirty="0" smtClean="0">
                <a:solidFill>
                  <a:srgbClr val="FFFF00"/>
                </a:solidFill>
              </a:rPr>
              <a:t>  Immortality</a:t>
            </a:r>
            <a:endParaRPr lang="en-US" sz="4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ssolv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1752600"/>
            <a:ext cx="8534400" cy="707886"/>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a:t>
            </a:r>
            <a:r>
              <a:rPr lang="en-US" sz="3600" dirty="0" smtClean="0"/>
              <a:t>  </a:t>
            </a:r>
            <a:endParaRPr lang="en-US" sz="4000" dirty="0"/>
          </a:p>
        </p:txBody>
      </p:sp>
      <p:sp>
        <p:nvSpPr>
          <p:cNvPr id="4" name="Rectangle 3"/>
          <p:cNvSpPr>
            <a:spLocks noChangeArrowheads="1"/>
          </p:cNvSpPr>
          <p:nvPr/>
        </p:nvSpPr>
        <p:spPr bwMode="auto">
          <a:xfrm>
            <a:off x="381000" y="2514600"/>
            <a:ext cx="8534400" cy="4154984"/>
          </a:xfrm>
          <a:prstGeom prst="rect">
            <a:avLst/>
          </a:prstGeom>
          <a:noFill/>
          <a:ln w="38100">
            <a:solidFill>
              <a:srgbClr val="92D050"/>
            </a:solidFill>
            <a:miter lim="800000"/>
            <a:headEnd/>
            <a:tailEnd/>
          </a:ln>
        </p:spPr>
        <p:txBody>
          <a:bodyPr anchor="ctr">
            <a:spAutoFit/>
          </a:bodyPr>
          <a:lstStyle/>
          <a:p>
            <a:r>
              <a:rPr lang="en-US" sz="2400" i="1" baseline="30000" dirty="0" smtClean="0"/>
              <a:t>3</a:t>
            </a:r>
            <a:r>
              <a:rPr lang="en-US" sz="2400" i="1" dirty="0" smtClean="0"/>
              <a:t> Blessed be the God and Father of our Lord Jesus Christ! According to his great mercy, he has caused us to be born again to a living hope through the resurrection of Jesus Christ from the dead, </a:t>
            </a:r>
            <a:r>
              <a:rPr lang="en-US" sz="2400" i="1" baseline="30000" dirty="0" smtClean="0"/>
              <a:t>4</a:t>
            </a:r>
            <a:r>
              <a:rPr lang="en-US" sz="2400" i="1" dirty="0" smtClean="0"/>
              <a:t>to an inheritance that is imperishable, undefiled, and unfading, kept in heaven for you, </a:t>
            </a:r>
            <a:r>
              <a:rPr lang="en-US" sz="2400" i="1" baseline="30000" dirty="0" smtClean="0"/>
              <a:t>5</a:t>
            </a:r>
            <a:r>
              <a:rPr lang="en-US" sz="2400" i="1" dirty="0" smtClean="0"/>
              <a:t>who by God’s power are being guarded through faith for a salvation ready to be revealed in the last time. </a:t>
            </a:r>
            <a:r>
              <a:rPr lang="en-US" sz="2400" i="1" baseline="30000" dirty="0" smtClean="0"/>
              <a:t>6</a:t>
            </a:r>
            <a:r>
              <a:rPr lang="en-US" sz="2400" i="1" dirty="0" smtClean="0"/>
              <a:t>In this you rejoice, though now for a little while, if necessary, you have been grieved by various trials, </a:t>
            </a:r>
            <a:r>
              <a:rPr lang="en-US" sz="2400" i="1" baseline="30000" dirty="0" smtClean="0"/>
              <a:t>7</a:t>
            </a:r>
            <a:r>
              <a:rPr lang="en-US" sz="2400" i="1" dirty="0" smtClean="0"/>
              <a:t>so that the tested genuineness of your faith—more precious than gold that perishes though it is tested by fire—may be found to result in praise and glory and honor at the revelation of Jesus Christ. – </a:t>
            </a:r>
            <a:r>
              <a:rPr lang="en-US" sz="2400" i="1" dirty="0" smtClean="0">
                <a:solidFill>
                  <a:srgbClr val="FFFF00"/>
                </a:solidFill>
              </a:rPr>
              <a:t>I Peter 1:3-7</a:t>
            </a:r>
            <a:endParaRPr lang="en-US" sz="2400" dirty="0">
              <a:solidFill>
                <a:srgbClr val="FFFF00"/>
              </a:solidFill>
            </a:endParaRPr>
          </a:p>
        </p:txBody>
      </p:sp>
      <p:cxnSp>
        <p:nvCxnSpPr>
          <p:cNvPr id="7" name="Straight Connector 6"/>
          <p:cNvCxnSpPr/>
          <p:nvPr/>
        </p:nvCxnSpPr>
        <p:spPr>
          <a:xfrm>
            <a:off x="2286000" y="6172200"/>
            <a:ext cx="5715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6553200"/>
            <a:ext cx="4648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par>
                                <p:cTn id="20" presetID="22" presetClass="entr" presetSubtype="8"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209800"/>
            <a:ext cx="8534400" cy="1938992"/>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  </a:t>
            </a:r>
          </a:p>
          <a:p>
            <a:pPr marL="342900" indent="-342900">
              <a:buFont typeface="+mj-lt"/>
              <a:buAutoNum type="arabicPeriod"/>
            </a:pPr>
            <a:r>
              <a:rPr lang="en-US" sz="3600" dirty="0" smtClean="0"/>
              <a:t>  </a:t>
            </a:r>
            <a:r>
              <a:rPr lang="en-US" sz="4000" dirty="0" smtClean="0"/>
              <a:t>Requires well doing – good works</a:t>
            </a:r>
          </a:p>
          <a:p>
            <a:pPr marL="574675" indent="-574675">
              <a:buFont typeface="+mj-lt"/>
              <a:buAutoNum type="arabicPeriod"/>
            </a:pPr>
            <a:endParaRPr lang="en-US" sz="4000" dirty="0"/>
          </a:p>
        </p:txBody>
      </p:sp>
      <p:sp>
        <p:nvSpPr>
          <p:cNvPr id="4" name="Rectangle 3"/>
          <p:cNvSpPr>
            <a:spLocks noChangeArrowheads="1"/>
          </p:cNvSpPr>
          <p:nvPr/>
        </p:nvSpPr>
        <p:spPr bwMode="auto">
          <a:xfrm>
            <a:off x="304800" y="3657600"/>
            <a:ext cx="8534400" cy="2677656"/>
          </a:xfrm>
          <a:prstGeom prst="rect">
            <a:avLst/>
          </a:prstGeom>
          <a:noFill/>
          <a:ln w="38100">
            <a:solidFill>
              <a:srgbClr val="92D050"/>
            </a:solidFill>
            <a:miter lim="800000"/>
            <a:headEnd/>
            <a:tailEnd/>
          </a:ln>
        </p:spPr>
        <p:txBody>
          <a:bodyPr anchor="ctr">
            <a:spAutoFit/>
          </a:bodyPr>
          <a:lstStyle/>
          <a:p>
            <a:r>
              <a:rPr lang="en-US" sz="2800" i="1" baseline="30000" dirty="0" smtClean="0"/>
              <a:t>8</a:t>
            </a:r>
            <a:r>
              <a:rPr lang="en-US" sz="2800" i="1" dirty="0" smtClean="0"/>
              <a:t>For by grace you have been saved through faith. And this is not your own doing; it is the gift of God, </a:t>
            </a:r>
            <a:r>
              <a:rPr lang="en-US" sz="2800" i="1" baseline="30000" dirty="0" smtClean="0"/>
              <a:t>9</a:t>
            </a:r>
            <a:r>
              <a:rPr lang="en-US" sz="2800" i="1" dirty="0" smtClean="0"/>
              <a:t> not a result of works, so that no one may boast. </a:t>
            </a:r>
            <a:r>
              <a:rPr lang="en-US" sz="2800" i="1" baseline="30000" dirty="0" smtClean="0"/>
              <a:t>10</a:t>
            </a:r>
            <a:r>
              <a:rPr lang="en-US" sz="2800" i="1" dirty="0" smtClean="0"/>
              <a:t>For we are his workmanship, created in Christ Jesus for good works, which God prepared beforehand, that we should walk in them.</a:t>
            </a:r>
            <a:r>
              <a:rPr lang="en-US" sz="2800" dirty="0" smtClean="0"/>
              <a:t> – </a:t>
            </a:r>
            <a:r>
              <a:rPr lang="en-US" sz="2800" dirty="0" smtClean="0">
                <a:solidFill>
                  <a:srgbClr val="FFFF00"/>
                </a:solidFill>
              </a:rPr>
              <a:t>Ephesians 2:8-10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133600"/>
            <a:ext cx="8534400" cy="2554545"/>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  </a:t>
            </a:r>
          </a:p>
          <a:p>
            <a:pPr marL="342900" indent="-342900">
              <a:buFont typeface="+mj-lt"/>
              <a:buAutoNum type="arabicPeriod"/>
            </a:pPr>
            <a:r>
              <a:rPr lang="en-US" sz="3600" dirty="0" smtClean="0"/>
              <a:t>  </a:t>
            </a:r>
            <a:r>
              <a:rPr lang="en-US" sz="4000" dirty="0" smtClean="0"/>
              <a:t>Requires well doing – good works</a:t>
            </a:r>
          </a:p>
          <a:p>
            <a:pPr marL="574675" indent="-574675">
              <a:buFont typeface="+mj-lt"/>
              <a:buAutoNum type="arabicPeriod"/>
            </a:pPr>
            <a:r>
              <a:rPr lang="en-US" sz="4000" dirty="0" smtClean="0"/>
              <a:t>Involves hidden, seemingly  unimportant acts</a:t>
            </a:r>
          </a:p>
        </p:txBody>
      </p:sp>
      <p:sp>
        <p:nvSpPr>
          <p:cNvPr id="4" name="Rectangle 3"/>
          <p:cNvSpPr>
            <a:spLocks noChangeArrowheads="1"/>
          </p:cNvSpPr>
          <p:nvPr/>
        </p:nvSpPr>
        <p:spPr bwMode="auto">
          <a:xfrm>
            <a:off x="304800" y="4724400"/>
            <a:ext cx="8534400" cy="1815882"/>
          </a:xfrm>
          <a:prstGeom prst="rect">
            <a:avLst/>
          </a:prstGeom>
          <a:noFill/>
          <a:ln w="38100">
            <a:solidFill>
              <a:srgbClr val="92D050"/>
            </a:solidFill>
            <a:miter lim="800000"/>
            <a:headEnd/>
            <a:tailEnd/>
          </a:ln>
        </p:spPr>
        <p:txBody>
          <a:bodyPr anchor="ctr">
            <a:spAutoFit/>
          </a:bodyPr>
          <a:lstStyle/>
          <a:p>
            <a:r>
              <a:rPr lang="en-US" sz="2800" i="1" baseline="30000" dirty="0" smtClean="0"/>
              <a:t>3</a:t>
            </a:r>
            <a:r>
              <a:rPr lang="en-US" sz="2800" i="1" dirty="0" smtClean="0"/>
              <a:t>But when you give to the needy, do not let your left hand know what your right hand is doing, </a:t>
            </a:r>
            <a:r>
              <a:rPr lang="en-US" sz="2800" i="1" baseline="30000" dirty="0" smtClean="0"/>
              <a:t>4</a:t>
            </a:r>
            <a:r>
              <a:rPr lang="en-US" sz="2800" i="1" dirty="0" smtClean="0"/>
              <a:t>so that your giving may be in secret. And your Father who sees in secret will reward you.</a:t>
            </a:r>
            <a:r>
              <a:rPr lang="en-US" sz="2800" dirty="0" smtClean="0"/>
              <a:t> – </a:t>
            </a:r>
            <a:r>
              <a:rPr lang="en-US" sz="2800" dirty="0" smtClean="0">
                <a:solidFill>
                  <a:srgbClr val="FFFF00"/>
                </a:solidFill>
              </a:rPr>
              <a:t>Matthew 6:3-4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ssolv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8382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Godly Seeking of Glory,</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Honor and Immortality</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TextBox 4"/>
          <p:cNvSpPr txBox="1"/>
          <p:nvPr/>
        </p:nvSpPr>
        <p:spPr>
          <a:xfrm>
            <a:off x="457200" y="2133600"/>
            <a:ext cx="8534400" cy="3170099"/>
          </a:xfrm>
          <a:prstGeom prst="rect">
            <a:avLst/>
          </a:prstGeom>
          <a:noFill/>
        </p:spPr>
        <p:txBody>
          <a:bodyPr wrap="square" rtlCol="0">
            <a:spAutoFit/>
          </a:bodyPr>
          <a:lstStyle/>
          <a:p>
            <a:pPr marL="342900" indent="-342900">
              <a:buFont typeface="+mj-lt"/>
              <a:buAutoNum type="arabicPeriod"/>
            </a:pPr>
            <a:r>
              <a:rPr lang="en-US" sz="3200" dirty="0" smtClean="0"/>
              <a:t> </a:t>
            </a:r>
            <a:r>
              <a:rPr lang="en-US" sz="4000" dirty="0" smtClean="0"/>
              <a:t> Done with patience  </a:t>
            </a:r>
          </a:p>
          <a:p>
            <a:pPr marL="342900" indent="-342900">
              <a:buFont typeface="+mj-lt"/>
              <a:buAutoNum type="arabicPeriod"/>
            </a:pPr>
            <a:r>
              <a:rPr lang="en-US" sz="3600" dirty="0" smtClean="0"/>
              <a:t>  </a:t>
            </a:r>
            <a:r>
              <a:rPr lang="en-US" sz="4000" dirty="0" smtClean="0"/>
              <a:t>Requires well doing – good works</a:t>
            </a:r>
          </a:p>
          <a:p>
            <a:pPr marL="574675" indent="-574675">
              <a:buFont typeface="+mj-lt"/>
              <a:buAutoNum type="arabicPeriod"/>
            </a:pPr>
            <a:r>
              <a:rPr lang="en-US" sz="4000" dirty="0" smtClean="0"/>
              <a:t>Involves hidden, seemingly  unimportant acts</a:t>
            </a:r>
          </a:p>
          <a:p>
            <a:pPr marL="574675" indent="-574675">
              <a:buFont typeface="+mj-lt"/>
              <a:buAutoNum type="arabicPeriod"/>
            </a:pPr>
            <a:r>
              <a:rPr lang="en-US" sz="4000" dirty="0" smtClean="0"/>
              <a:t>Must be done to God’s glory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dissolv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85800"/>
            <a:ext cx="8637588" cy="914400"/>
          </a:xfrm>
        </p:spPr>
        <p:txBody>
          <a:bodyPr>
            <a:normAutofit fontScale="90000"/>
          </a:bodyPr>
          <a:lstStyle/>
          <a:p>
            <a:pPr algn="ctr" eaLnBrk="1" hangingPunct="1"/>
            <a:r>
              <a:rPr lang="en-US" sz="6600" dirty="0" smtClean="0">
                <a:solidFill>
                  <a:srgbClr val="FFFF66"/>
                </a:solidFill>
                <a:effectLst/>
                <a:latin typeface="Garamond" pitchFamily="18" charset="0"/>
              </a:rPr>
              <a:t>Matthew 10:34-39</a:t>
            </a:r>
          </a:p>
        </p:txBody>
      </p:sp>
      <p:sp>
        <p:nvSpPr>
          <p:cNvPr id="53251" name="Rectangle 3"/>
          <p:cNvSpPr>
            <a:spLocks noChangeArrowheads="1"/>
          </p:cNvSpPr>
          <p:nvPr/>
        </p:nvSpPr>
        <p:spPr bwMode="auto">
          <a:xfrm>
            <a:off x="304800" y="1474110"/>
            <a:ext cx="8534400" cy="4832092"/>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2800" i="1" baseline="30000" dirty="0" smtClean="0"/>
              <a:t>34</a:t>
            </a:r>
            <a:r>
              <a:rPr lang="en-US" sz="2800" i="1" dirty="0" smtClean="0"/>
              <a:t> "Do not think that I have come to bring peace to the earth. I have not come to bring peace, but a sword. </a:t>
            </a:r>
            <a:r>
              <a:rPr lang="en-US" sz="2800" i="1" baseline="30000" dirty="0" smtClean="0"/>
              <a:t>35</a:t>
            </a:r>
            <a:r>
              <a:rPr lang="en-US" sz="2800" i="1" dirty="0" smtClean="0"/>
              <a:t> For I have come to set a man against his father, and a daughter against her mother, and a daughter-in-law against her mother-in-law. </a:t>
            </a:r>
            <a:r>
              <a:rPr lang="en-US" sz="2800" i="1" baseline="30000" dirty="0" smtClean="0"/>
              <a:t>36</a:t>
            </a:r>
            <a:r>
              <a:rPr lang="en-US" sz="2800" i="1" dirty="0" smtClean="0"/>
              <a:t> And a person’s enemies will be those of his own household. </a:t>
            </a:r>
            <a:r>
              <a:rPr lang="en-US" sz="2800" i="1" baseline="30000" dirty="0" smtClean="0"/>
              <a:t>37</a:t>
            </a:r>
            <a:r>
              <a:rPr lang="en-US" sz="2800" i="1" dirty="0" smtClean="0"/>
              <a:t> Whoever loves father or mother more than me is not worthy of me, and whoever loves son or daughter more than me is not worthy of me. </a:t>
            </a:r>
            <a:r>
              <a:rPr lang="en-US" sz="2800" i="1" baseline="30000" dirty="0" smtClean="0"/>
              <a:t>38</a:t>
            </a:r>
            <a:r>
              <a:rPr lang="en-US" sz="2800" i="1" dirty="0" smtClean="0"/>
              <a:t>And whoever does not take his cross and follow me is not worthy of me. </a:t>
            </a:r>
            <a:r>
              <a:rPr lang="en-US" sz="2800" i="1" baseline="30000" dirty="0" smtClean="0"/>
              <a:t>39</a:t>
            </a:r>
            <a:r>
              <a:rPr lang="en-US" sz="2800" i="1" dirty="0" smtClean="0"/>
              <a:t> Whoever finds his life will lose it, and whoever loses his life for my sake will find it.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i="1" dirty="0" smtClean="0"/>
              <a:t>Eight Needed Actions</a:t>
            </a:r>
            <a:endParaRPr lang="en-US" i="1" dirty="0"/>
          </a:p>
        </p:txBody>
      </p:sp>
      <p:sp>
        <p:nvSpPr>
          <p:cNvPr id="3" name="Subtitle 2"/>
          <p:cNvSpPr>
            <a:spLocks noGrp="1"/>
          </p:cNvSpPr>
          <p:nvPr>
            <p:ph type="subTitle" idx="1"/>
          </p:nvPr>
        </p:nvSpPr>
        <p:spPr>
          <a:xfrm>
            <a:off x="1371600" y="1981200"/>
            <a:ext cx="6400800" cy="3886200"/>
          </a:xfrm>
        </p:spPr>
        <p:txBody>
          <a:bodyPr>
            <a:normAutofit/>
          </a:bodyPr>
          <a:lstStyle/>
          <a:p>
            <a:pPr algn="l">
              <a:buFont typeface="Arial" pitchFamily="34" charset="0"/>
              <a:buChar char="•"/>
            </a:pPr>
            <a:r>
              <a:rPr lang="en-US" sz="2400" dirty="0" smtClean="0">
                <a:solidFill>
                  <a:schemeClr val="tx1"/>
                </a:solidFill>
                <a:latin typeface="+mj-lt"/>
              </a:rPr>
              <a:t>Receive my words</a:t>
            </a:r>
          </a:p>
          <a:p>
            <a:pPr algn="l">
              <a:buFont typeface="Arial" pitchFamily="34" charset="0"/>
              <a:buChar char="•"/>
            </a:pPr>
            <a:r>
              <a:rPr lang="en-US" sz="2400" dirty="0" smtClean="0">
                <a:solidFill>
                  <a:schemeClr val="tx1"/>
                </a:solidFill>
                <a:latin typeface="+mj-lt"/>
              </a:rPr>
              <a:t>Treasure my commands</a:t>
            </a:r>
          </a:p>
          <a:p>
            <a:pPr algn="l">
              <a:buFont typeface="Arial" pitchFamily="34" charset="0"/>
              <a:buChar char="•"/>
            </a:pPr>
            <a:r>
              <a:rPr lang="en-US" sz="2400" dirty="0" smtClean="0">
                <a:solidFill>
                  <a:schemeClr val="tx1"/>
                </a:solidFill>
                <a:latin typeface="+mj-lt"/>
              </a:rPr>
              <a:t>Incline your ear to wisdom</a:t>
            </a:r>
          </a:p>
          <a:p>
            <a:pPr algn="l">
              <a:buFont typeface="Arial" pitchFamily="34" charset="0"/>
              <a:buChar char="•"/>
            </a:pPr>
            <a:r>
              <a:rPr lang="en-US" sz="2400" dirty="0" smtClean="0">
                <a:solidFill>
                  <a:schemeClr val="tx1"/>
                </a:solidFill>
                <a:latin typeface="+mj-lt"/>
              </a:rPr>
              <a:t>Apply your heart to understanding</a:t>
            </a:r>
          </a:p>
          <a:p>
            <a:pPr algn="l">
              <a:buFont typeface="Arial" pitchFamily="34" charset="0"/>
              <a:buChar char="•"/>
            </a:pPr>
            <a:r>
              <a:rPr lang="en-US" sz="2400" dirty="0" smtClean="0">
                <a:solidFill>
                  <a:schemeClr val="tx1"/>
                </a:solidFill>
                <a:latin typeface="+mj-lt"/>
              </a:rPr>
              <a:t>Seek wisdom as treasure</a:t>
            </a:r>
          </a:p>
          <a:p>
            <a:pPr algn="l">
              <a:buFont typeface="Arial" pitchFamily="34" charset="0"/>
              <a:buChar char="•"/>
            </a:pPr>
            <a:r>
              <a:rPr lang="en-US" sz="2400" dirty="0" smtClean="0">
                <a:solidFill>
                  <a:schemeClr val="tx1"/>
                </a:solidFill>
                <a:latin typeface="+mj-lt"/>
              </a:rPr>
              <a:t>Search for wisdom as a hidden treasure</a:t>
            </a:r>
          </a:p>
          <a:p>
            <a:pPr algn="l">
              <a:buFont typeface="Arial" pitchFamily="34" charset="0"/>
              <a:buChar char="•"/>
            </a:pPr>
            <a:r>
              <a:rPr lang="en-US" sz="2400" dirty="0" smtClean="0">
                <a:solidFill>
                  <a:schemeClr val="tx1"/>
                </a:solidFill>
                <a:latin typeface="+mj-lt"/>
              </a:rPr>
              <a:t>Cry out for discernment</a:t>
            </a:r>
          </a:p>
          <a:p>
            <a:pPr algn="l">
              <a:buFont typeface="Arial" pitchFamily="34" charset="0"/>
              <a:buChar char="•"/>
            </a:pPr>
            <a:r>
              <a:rPr lang="en-US" sz="2400" dirty="0" smtClean="0">
                <a:solidFill>
                  <a:schemeClr val="tx1"/>
                </a:solidFill>
                <a:latin typeface="+mj-lt"/>
              </a:rPr>
              <a:t>Lift up your voice for understanding</a:t>
            </a:r>
          </a:p>
          <a:p>
            <a:pPr algn="l">
              <a:buFont typeface="Arial" pitchFamily="34" charset="0"/>
              <a:buChar char="•"/>
            </a:pPr>
            <a:endParaRPr lang="en-US" sz="2400" b="1" dirty="0" smtClean="0"/>
          </a:p>
          <a:p>
            <a:pPr algn="l">
              <a:buFont typeface="Arial" pitchFamily="34" charset="0"/>
              <a:buChar char="•"/>
            </a:pPr>
            <a:endParaRPr lang="en-US" sz="2400" b="1" dirty="0" smtClean="0"/>
          </a:p>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057400"/>
            <a:ext cx="4876800" cy="914400"/>
          </a:xfrm>
        </p:spPr>
        <p:txBody>
          <a:bodyPr/>
          <a:lstStyle/>
          <a:p>
            <a:pPr eaLnBrk="1" hangingPunct="1"/>
            <a:r>
              <a:rPr lang="en-US" dirty="0" smtClean="0">
                <a:solidFill>
                  <a:srgbClr val="FFFF66"/>
                </a:solidFill>
                <a:effectLst/>
                <a:latin typeface="Garamond" pitchFamily="18" charset="0"/>
              </a:rPr>
              <a:t>Ephesians 3:3-4</a:t>
            </a:r>
          </a:p>
        </p:txBody>
      </p:sp>
      <p:sp>
        <p:nvSpPr>
          <p:cNvPr id="71683" name="Rectangle 3"/>
          <p:cNvSpPr>
            <a:spLocks noChangeArrowheads="1"/>
          </p:cNvSpPr>
          <p:nvPr/>
        </p:nvSpPr>
        <p:spPr bwMode="auto">
          <a:xfrm>
            <a:off x="609600" y="2743200"/>
            <a:ext cx="8534400" cy="2862322"/>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600" i="1" baseline="30000" dirty="0" smtClean="0">
                <a:latin typeface="Calibri" pitchFamily="34" charset="0"/>
              </a:rPr>
              <a:t>3</a:t>
            </a:r>
            <a:r>
              <a:rPr lang="en-US" sz="3600" i="1" dirty="0" smtClean="0">
                <a:latin typeface="Calibri" pitchFamily="34" charset="0"/>
              </a:rPr>
              <a:t> how the mystery was made known to me by revelation, as I have written briefly. </a:t>
            </a:r>
            <a:r>
              <a:rPr lang="en-US" sz="3600" i="1" baseline="30000" dirty="0" smtClean="0">
                <a:latin typeface="Calibri" pitchFamily="34" charset="0"/>
              </a:rPr>
              <a:t>4</a:t>
            </a:r>
            <a:r>
              <a:rPr lang="en-US" sz="3600" i="1" dirty="0" smtClean="0">
                <a:latin typeface="Calibri" pitchFamily="34" charset="0"/>
              </a:rPr>
              <a:t> When you read this, you can perceive my insight into the mystery of Christ,</a:t>
            </a:r>
            <a:endParaRPr lang="en-US" sz="2000" dirty="0" smtClean="0">
              <a:latin typeface="Calibri" pitchFamily="34" charset="0"/>
            </a:endParaRPr>
          </a:p>
          <a:p>
            <a:pPr eaLnBrk="1" hangingPunct="1"/>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905000"/>
            <a:ext cx="4876800" cy="914400"/>
          </a:xfrm>
        </p:spPr>
        <p:txBody>
          <a:bodyPr/>
          <a:lstStyle/>
          <a:p>
            <a:pPr eaLnBrk="1" hangingPunct="1"/>
            <a:r>
              <a:rPr lang="en-US" dirty="0" smtClean="0">
                <a:solidFill>
                  <a:srgbClr val="FFFF66"/>
                </a:solidFill>
                <a:effectLst/>
                <a:latin typeface="Garamond" pitchFamily="18" charset="0"/>
              </a:rPr>
              <a:t>II Timothy 3:16-17</a:t>
            </a:r>
          </a:p>
        </p:txBody>
      </p:sp>
      <p:sp>
        <p:nvSpPr>
          <p:cNvPr id="71683" name="Rectangle 3"/>
          <p:cNvSpPr>
            <a:spLocks noChangeArrowheads="1"/>
          </p:cNvSpPr>
          <p:nvPr/>
        </p:nvSpPr>
        <p:spPr bwMode="auto">
          <a:xfrm>
            <a:off x="609600" y="2590800"/>
            <a:ext cx="8534400" cy="3416320"/>
          </a:xfrm>
          <a:prstGeom prst="rect">
            <a:avLst/>
          </a:prstGeom>
          <a:noFill/>
          <a:ln w="9525">
            <a:noFill/>
            <a:miter lim="800000"/>
            <a:headEnd/>
            <a:tailEnd/>
          </a:ln>
        </p:spPr>
        <p:txBody>
          <a:bodyPr anchor="ctr">
            <a:spAutoFit/>
          </a:bodyPr>
          <a:lstStyle/>
          <a:p>
            <a:pPr eaLnBrk="1" hangingPunct="1"/>
            <a:r>
              <a:rPr lang="en-US" sz="3600" i="1" baseline="30000" dirty="0" smtClean="0"/>
              <a:t>16</a:t>
            </a:r>
            <a:r>
              <a:rPr lang="en-US" sz="3600" i="1" dirty="0" smtClean="0"/>
              <a:t> All Scripture is breathed out by God and profitable for teaching, for reproof, for correction, and for training in righteousness, </a:t>
            </a:r>
            <a:r>
              <a:rPr lang="en-US" sz="3600" i="1" baseline="30000" dirty="0" smtClean="0"/>
              <a:t>17</a:t>
            </a:r>
            <a:r>
              <a:rPr lang="en-US" sz="3600" i="1" dirty="0" smtClean="0"/>
              <a:t>that the man of God may be competent, equipped for every good work.</a:t>
            </a:r>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304800"/>
            <a:ext cx="8637588" cy="1371600"/>
          </a:xfrm>
        </p:spPr>
        <p:txBody>
          <a:bodyPr>
            <a:noAutofit/>
          </a:bodyPr>
          <a:lstStyle/>
          <a:p>
            <a:pPr algn="ctr" eaLnBrk="1" hangingPunct="1"/>
            <a:r>
              <a:rPr lang="en-US" sz="4800" i="1" dirty="0" smtClean="0">
                <a:solidFill>
                  <a:srgbClr val="FFFF66"/>
                </a:solidFill>
                <a:effectLst/>
                <a:latin typeface="Calibri" pitchFamily="34" charset="0"/>
              </a:rPr>
              <a:t>Prodigal Son</a:t>
            </a:r>
            <a:r>
              <a:rPr lang="en-US" sz="4800" dirty="0" smtClean="0">
                <a:solidFill>
                  <a:srgbClr val="FFFF66"/>
                </a:solidFill>
                <a:effectLst/>
                <a:latin typeface="Calibri" pitchFamily="34" charset="0"/>
              </a:rPr>
              <a:t/>
            </a:r>
            <a:br>
              <a:rPr lang="en-US" sz="4800" dirty="0" smtClean="0">
                <a:solidFill>
                  <a:srgbClr val="FFFF66"/>
                </a:solidFill>
                <a:effectLst/>
                <a:latin typeface="Calibri" pitchFamily="34" charset="0"/>
              </a:rPr>
            </a:br>
            <a:r>
              <a:rPr lang="en-US" sz="4000" dirty="0" smtClean="0">
                <a:solidFill>
                  <a:srgbClr val="FFFF66"/>
                </a:solidFill>
                <a:effectLst/>
                <a:latin typeface="Calibri" pitchFamily="34" charset="0"/>
              </a:rPr>
              <a:t>Luke </a:t>
            </a:r>
            <a:r>
              <a:rPr lang="en-US" sz="4000" dirty="0" smtClean="0">
                <a:solidFill>
                  <a:srgbClr val="FFFF66"/>
                </a:solidFill>
                <a:effectLst/>
                <a:latin typeface="Calibri" pitchFamily="34" charset="0"/>
              </a:rPr>
              <a:t>15:17-20</a:t>
            </a:r>
            <a:endParaRPr lang="en-US" dirty="0" smtClean="0">
              <a:solidFill>
                <a:srgbClr val="FFFF66"/>
              </a:solidFill>
              <a:effectLst/>
              <a:latin typeface="Calibri" pitchFamily="34" charset="0"/>
            </a:endParaRPr>
          </a:p>
        </p:txBody>
      </p:sp>
      <p:sp>
        <p:nvSpPr>
          <p:cNvPr id="53251" name="Rectangle 3"/>
          <p:cNvSpPr>
            <a:spLocks noChangeArrowheads="1"/>
          </p:cNvSpPr>
          <p:nvPr/>
        </p:nvSpPr>
        <p:spPr bwMode="auto">
          <a:xfrm>
            <a:off x="1524000" y="1676400"/>
            <a:ext cx="7391400" cy="4955203"/>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600" i="1" dirty="0" smtClean="0"/>
              <a:t> </a:t>
            </a:r>
            <a:r>
              <a:rPr lang="en-US" sz="2800" baseline="30000" dirty="0" smtClean="0"/>
              <a:t> </a:t>
            </a:r>
            <a:r>
              <a:rPr lang="en-US" sz="2800" i="1" baseline="30000" dirty="0" smtClean="0">
                <a:latin typeface="Calibri" pitchFamily="34" charset="0"/>
              </a:rPr>
              <a:t>17 </a:t>
            </a:r>
            <a:r>
              <a:rPr lang="en-US" sz="2800" i="1" dirty="0" smtClean="0">
                <a:latin typeface="Calibri" pitchFamily="34" charset="0"/>
              </a:rPr>
              <a:t>“But when he came to himself, he said, ‘How many of my father's hired servants have more than enough bread, but I perish here with hunger! </a:t>
            </a:r>
            <a:r>
              <a:rPr lang="en-US" sz="2800" i="1" baseline="30000" dirty="0" smtClean="0">
                <a:latin typeface="Calibri" pitchFamily="34" charset="0"/>
              </a:rPr>
              <a:t>18 </a:t>
            </a:r>
            <a:r>
              <a:rPr lang="en-US" sz="2800" i="1" dirty="0" smtClean="0">
                <a:latin typeface="Calibri" pitchFamily="34" charset="0"/>
              </a:rPr>
              <a:t>I will arise and go to my father, and I will say to him, </a:t>
            </a:r>
            <a:r>
              <a:rPr lang="en-US" sz="2800" i="1" dirty="0" smtClean="0">
                <a:solidFill>
                  <a:srgbClr val="FFFF00"/>
                </a:solidFill>
                <a:latin typeface="Calibri" pitchFamily="34" charset="0"/>
              </a:rPr>
              <a:t>“Father, I have sinned against heaven and before you. </a:t>
            </a:r>
            <a:r>
              <a:rPr lang="en-US" sz="2800" i="1" baseline="30000" dirty="0" smtClean="0">
                <a:latin typeface="Calibri" pitchFamily="34" charset="0"/>
              </a:rPr>
              <a:t>19 </a:t>
            </a:r>
            <a:r>
              <a:rPr lang="en-US" sz="2800" i="1" dirty="0" smtClean="0">
                <a:latin typeface="Calibri" pitchFamily="34" charset="0"/>
              </a:rPr>
              <a:t> I am no longer worthy to be called your son. Treat me as one of your hired servants.”’ </a:t>
            </a:r>
            <a:r>
              <a:rPr lang="en-US" sz="2800" i="1" baseline="30000" dirty="0" smtClean="0">
                <a:latin typeface="Calibri" pitchFamily="34" charset="0"/>
              </a:rPr>
              <a:t>20 </a:t>
            </a:r>
            <a:r>
              <a:rPr lang="en-US" sz="2800" i="1" dirty="0" smtClean="0">
                <a:latin typeface="Calibri" pitchFamily="34" charset="0"/>
              </a:rPr>
              <a:t>And he arose and came to his father. But while he was still a long way off, his father saw him and felt compassion, and ran and embraced him and kissed him.</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4876800" cy="914400"/>
          </a:xfrm>
        </p:spPr>
        <p:txBody>
          <a:bodyPr/>
          <a:lstStyle/>
          <a:p>
            <a:pPr eaLnBrk="1" hangingPunct="1"/>
            <a:r>
              <a:rPr lang="en-US" dirty="0" smtClean="0">
                <a:solidFill>
                  <a:srgbClr val="FFFF66"/>
                </a:solidFill>
                <a:effectLst/>
                <a:latin typeface="Garamond" pitchFamily="18" charset="0"/>
              </a:rPr>
              <a:t>II Peter 1:20-21</a:t>
            </a:r>
          </a:p>
        </p:txBody>
      </p:sp>
      <p:sp>
        <p:nvSpPr>
          <p:cNvPr id="71683" name="Rectangle 3"/>
          <p:cNvSpPr>
            <a:spLocks noChangeArrowheads="1"/>
          </p:cNvSpPr>
          <p:nvPr/>
        </p:nvSpPr>
        <p:spPr bwMode="auto">
          <a:xfrm>
            <a:off x="228600" y="2438400"/>
            <a:ext cx="8534400" cy="3970318"/>
          </a:xfrm>
          <a:prstGeom prst="rect">
            <a:avLst/>
          </a:prstGeom>
          <a:noFill/>
          <a:ln w="9525">
            <a:noFill/>
            <a:miter lim="800000"/>
            <a:headEnd/>
            <a:tailEnd/>
          </a:ln>
        </p:spPr>
        <p:txBody>
          <a:bodyPr anchor="ctr">
            <a:spAutoFit/>
          </a:bodyPr>
          <a:lstStyle/>
          <a:p>
            <a:r>
              <a:rPr lang="en-US" sz="3600" i="1" baseline="30000" dirty="0" smtClean="0"/>
              <a:t>20</a:t>
            </a:r>
            <a:r>
              <a:rPr lang="en-US" sz="3600" i="1" dirty="0" smtClean="0"/>
              <a:t>knowing this first of all, that no prophecy of Scripture comes from someone’s own interpretation. </a:t>
            </a:r>
            <a:r>
              <a:rPr lang="en-US" sz="3600" i="1" baseline="30000" dirty="0" smtClean="0"/>
              <a:t>21</a:t>
            </a:r>
            <a:r>
              <a:rPr lang="en-US" sz="3600" i="1" dirty="0" smtClean="0"/>
              <a:t>For no prophecy was ever produced by the will of man, but men spoke from God as they were carried along by the Holy Spirit.</a:t>
            </a:r>
            <a:endParaRPr lang="en-US" sz="3600" dirty="0" smtClean="0"/>
          </a:p>
          <a:p>
            <a:pPr eaLnBrk="1" hangingPunct="1"/>
            <a:endParaRPr lang="en-US" sz="3600" i="1" dirty="0">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Common Ground –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7168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8610600" cy="9144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Garamond" pitchFamily="18" charset="0"/>
              </a:rPr>
              <a:t>The New Testament is the end of revelation to man</a:t>
            </a:r>
          </a:p>
        </p:txBody>
      </p:sp>
      <p:sp>
        <p:nvSpPr>
          <p:cNvPr id="71683" name="Rectangle 3"/>
          <p:cNvSpPr>
            <a:spLocks noChangeArrowheads="1"/>
          </p:cNvSpPr>
          <p:nvPr/>
        </p:nvSpPr>
        <p:spPr bwMode="auto">
          <a:xfrm>
            <a:off x="381000" y="2989421"/>
            <a:ext cx="8534400" cy="2062103"/>
          </a:xfrm>
          <a:prstGeom prst="rect">
            <a:avLst/>
          </a:prstGeom>
          <a:noFill/>
          <a:ln w="9525">
            <a:noFill/>
            <a:miter lim="800000"/>
            <a:headEnd/>
            <a:tailEnd/>
          </a:ln>
        </p:spPr>
        <p:txBody>
          <a:bodyPr anchor="ctr">
            <a:spAutoFit/>
          </a:bodyPr>
          <a:lstStyle/>
          <a:p>
            <a:r>
              <a:rPr lang="en-US" sz="3200" i="1" baseline="30000" dirty="0" smtClean="0"/>
              <a:t>1</a:t>
            </a:r>
            <a:r>
              <a:rPr lang="en-US" sz="3200" i="1" dirty="0" smtClean="0"/>
              <a:t>Long ago, at many times and in many ways, God spoke to our fathers by the prophets, </a:t>
            </a:r>
            <a:r>
              <a:rPr lang="en-US" sz="3200" i="1" baseline="30000" dirty="0" smtClean="0"/>
              <a:t>2</a:t>
            </a:r>
            <a:r>
              <a:rPr lang="en-US" sz="3200" i="1" dirty="0" smtClean="0"/>
              <a:t>but in these last days he has spoken to us by his Son, </a:t>
            </a:r>
            <a:r>
              <a:rPr lang="en-US" sz="3200" i="1" dirty="0" smtClean="0">
                <a:solidFill>
                  <a:srgbClr val="FFC000"/>
                </a:solidFill>
              </a:rPr>
              <a:t>– Hebrews 1:1-2</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676400"/>
            <a:ext cx="8610600" cy="914400"/>
          </a:xfrm>
        </p:spPr>
        <p:txBody>
          <a:bodyPr>
            <a:normAutofit fontScale="90000"/>
          </a:bodyPr>
          <a:lstStyle/>
          <a:p>
            <a:pPr marL="519113" indent="-519113" algn="l" eaLnBrk="1" hangingPunct="1">
              <a:buFont typeface="+mj-lt"/>
              <a:buAutoNum type="arabicPeriod"/>
              <a:tabLst>
                <a:tab pos="519113" algn="l"/>
              </a:tabLst>
            </a:pPr>
            <a:r>
              <a:rPr lang="en-US" sz="3600" dirty="0" smtClean="0">
                <a:solidFill>
                  <a:srgbClr val="FFFF66"/>
                </a:solidFill>
                <a:effectLst/>
                <a:latin typeface="Garamond" pitchFamily="18" charset="0"/>
              </a:rPr>
              <a:t>The New Testament is the end of revelation to man</a:t>
            </a:r>
          </a:p>
        </p:txBody>
      </p:sp>
      <p:sp>
        <p:nvSpPr>
          <p:cNvPr id="71683" name="Rectangle 3"/>
          <p:cNvSpPr>
            <a:spLocks noChangeArrowheads="1"/>
          </p:cNvSpPr>
          <p:nvPr/>
        </p:nvSpPr>
        <p:spPr bwMode="auto">
          <a:xfrm>
            <a:off x="381000" y="2895600"/>
            <a:ext cx="8534400" cy="3539430"/>
          </a:xfrm>
          <a:prstGeom prst="rect">
            <a:avLst/>
          </a:prstGeom>
          <a:noFill/>
          <a:ln w="9525">
            <a:noFill/>
            <a:miter lim="800000"/>
            <a:headEnd/>
            <a:tailEnd/>
          </a:ln>
        </p:spPr>
        <p:txBody>
          <a:bodyPr anchor="ctr">
            <a:spAutoFit/>
          </a:bodyPr>
          <a:lstStyle/>
          <a:p>
            <a:r>
              <a:rPr lang="en-US" sz="3200" i="1" baseline="30000" dirty="0" smtClean="0"/>
              <a:t>9</a:t>
            </a:r>
            <a:r>
              <a:rPr lang="en-US" sz="3200" i="1" dirty="0" smtClean="0"/>
              <a:t>Everyone who goes on ahead and does not abide in the teaching of Christ, does not have God. Whoever abides in the teaching has both the Father and the Son. </a:t>
            </a:r>
            <a:r>
              <a:rPr lang="en-US" sz="3200" i="1" baseline="30000" dirty="0" smtClean="0"/>
              <a:t>10</a:t>
            </a:r>
            <a:r>
              <a:rPr lang="en-US" sz="3200" i="1" dirty="0" smtClean="0"/>
              <a:t>If anyone comes to you and does not bring this teaching, do not receive him into your house or give him any greeting </a:t>
            </a:r>
            <a:r>
              <a:rPr lang="en-US" sz="3200" i="1" dirty="0" smtClean="0">
                <a:solidFill>
                  <a:srgbClr val="FFC000"/>
                </a:solidFill>
              </a:rPr>
              <a:t>– II John 9, 10</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457200" y="3505200"/>
            <a:ext cx="8534400" cy="1569660"/>
          </a:xfrm>
          <a:prstGeom prst="rect">
            <a:avLst/>
          </a:prstGeom>
          <a:noFill/>
          <a:ln w="9525">
            <a:noFill/>
            <a:miter lim="800000"/>
            <a:headEnd/>
            <a:tailEnd/>
          </a:ln>
        </p:spPr>
        <p:txBody>
          <a:bodyPr anchor="ctr">
            <a:spAutoFit/>
          </a:bodyPr>
          <a:lstStyle/>
          <a:p>
            <a:pPr lvl="0"/>
            <a:r>
              <a:rPr lang="en-US" sz="3200" i="1" baseline="30000" dirty="0" smtClean="0"/>
              <a:t>17</a:t>
            </a:r>
            <a:r>
              <a:rPr lang="en-US" sz="3200" i="1" dirty="0" smtClean="0"/>
              <a:t>that the man of God may be competent, equipped for </a:t>
            </a:r>
            <a:r>
              <a:rPr lang="en-US" sz="3200" i="1" u="sng" dirty="0" smtClean="0"/>
              <a:t>every</a:t>
            </a:r>
            <a:r>
              <a:rPr lang="en-US" sz="3200" i="1" dirty="0" smtClean="0"/>
              <a:t> good work.</a:t>
            </a:r>
            <a:endParaRPr lang="en-US" sz="3200" dirty="0" smtClean="0"/>
          </a:p>
          <a:p>
            <a:r>
              <a:rPr lang="en-US" sz="3200" i="1" dirty="0" smtClean="0"/>
              <a:t> </a:t>
            </a:r>
            <a:r>
              <a:rPr lang="en-US" sz="3200" i="1" dirty="0" smtClean="0">
                <a:solidFill>
                  <a:srgbClr val="FFC000"/>
                </a:solidFill>
              </a:rPr>
              <a:t>– II Timothy 3:17</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11" name="Rectangle 3"/>
          <p:cNvSpPr txBox="1">
            <a:spLocks noChangeArrowheads="1"/>
          </p:cNvSpPr>
          <p:nvPr/>
        </p:nvSpPr>
        <p:spPr bwMode="auto">
          <a:xfrm>
            <a:off x="228600" y="1524000"/>
            <a:ext cx="8586788"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the end of revelation to man</a:t>
            </a:r>
          </a:p>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completely sufficient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dissolv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1683"/>
                                        </p:tgtEl>
                                        <p:attrNameLst>
                                          <p:attrName>style.visibility</p:attrName>
                                        </p:attrNameLst>
                                      </p:cBhvr>
                                      <p:to>
                                        <p:strVal val="visible"/>
                                      </p:to>
                                    </p:set>
                                    <p:anim calcmode="lin" valueType="num">
                                      <p:cBhvr>
                                        <p:cTn id="12" dur="1000" fill="hold"/>
                                        <p:tgtEl>
                                          <p:spTgt spid="71683"/>
                                        </p:tgtEl>
                                        <p:attrNameLst>
                                          <p:attrName>ppt_w</p:attrName>
                                        </p:attrNameLst>
                                      </p:cBhvr>
                                      <p:tavLst>
                                        <p:tav tm="0">
                                          <p:val>
                                            <p:strVal val="#ppt_w*0.70"/>
                                          </p:val>
                                        </p:tav>
                                        <p:tav tm="100000">
                                          <p:val>
                                            <p:strVal val="#ppt_w"/>
                                          </p:val>
                                        </p:tav>
                                      </p:tavLst>
                                    </p:anim>
                                    <p:anim calcmode="lin" valueType="num">
                                      <p:cBhvr>
                                        <p:cTn id="13" dur="1000" fill="hold"/>
                                        <p:tgtEl>
                                          <p:spTgt spid="71683"/>
                                        </p:tgtEl>
                                        <p:attrNameLst>
                                          <p:attrName>ppt_h</p:attrName>
                                        </p:attrNameLst>
                                      </p:cBhvr>
                                      <p:tavLst>
                                        <p:tav tm="0">
                                          <p:val>
                                            <p:strVal val="#ppt_h"/>
                                          </p:val>
                                        </p:tav>
                                        <p:tav tm="100000">
                                          <p:val>
                                            <p:strVal val="#ppt_h"/>
                                          </p:val>
                                        </p:tav>
                                      </p:tavLst>
                                    </p:anim>
                                    <p:animEffect transition="in" filter="fade">
                                      <p:cBhvr>
                                        <p:cTn id="14"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1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457200" y="3352800"/>
            <a:ext cx="8534400" cy="2554545"/>
          </a:xfrm>
          <a:prstGeom prst="rect">
            <a:avLst/>
          </a:prstGeom>
          <a:noFill/>
          <a:ln w="9525">
            <a:noFill/>
            <a:miter lim="800000"/>
            <a:headEnd/>
            <a:tailEnd/>
          </a:ln>
        </p:spPr>
        <p:txBody>
          <a:bodyPr anchor="ctr">
            <a:spAutoFit/>
          </a:bodyPr>
          <a:lstStyle/>
          <a:p>
            <a:pPr lvl="0"/>
            <a:r>
              <a:rPr lang="en-US" sz="3200" i="1" dirty="0" smtClean="0"/>
              <a:t>When the Spirit of truth comes, he will guide you into </a:t>
            </a:r>
            <a:r>
              <a:rPr lang="en-US" sz="3200" i="1" u="sng" dirty="0" smtClean="0"/>
              <a:t>all the truth,</a:t>
            </a:r>
            <a:r>
              <a:rPr lang="en-US" sz="3200" i="1" dirty="0" smtClean="0"/>
              <a:t> for he will not speak on his own authority, but whatever he hears he will speak, and he will declare to you the things that are to come. </a:t>
            </a:r>
            <a:r>
              <a:rPr lang="en-US" sz="3200" i="1" dirty="0" smtClean="0">
                <a:solidFill>
                  <a:srgbClr val="FFC000"/>
                </a:solidFill>
              </a:rPr>
              <a:t>– John 16:13</a:t>
            </a:r>
            <a:endParaRPr lang="en-US" sz="3200" i="1" dirty="0">
              <a:solidFill>
                <a:srgbClr val="FFC000"/>
              </a:solidFill>
              <a:latin typeface="Times New Roman" pitchFamily="18" charset="0"/>
            </a:endParaRPr>
          </a:p>
        </p:txBody>
      </p:sp>
      <p:sp>
        <p:nvSpPr>
          <p:cNvPr id="6" name="Rectangle 2"/>
          <p:cNvSpPr txBox="1">
            <a:spLocks noChangeArrowheads="1"/>
          </p:cNvSpPr>
          <p:nvPr/>
        </p:nvSpPr>
        <p:spPr bwMode="auto">
          <a:xfrm>
            <a:off x="381000" y="762000"/>
            <a:ext cx="8382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4000" dirty="0" smtClean="0">
                <a:solidFill>
                  <a:srgbClr val="FFFF66"/>
                </a:solidFill>
                <a:latin typeface="Calibri" pitchFamily="34" charset="0"/>
                <a:ea typeface="+mj-ea"/>
                <a:cs typeface="+mj-cs"/>
              </a:rPr>
              <a:t>Only through His Word</a:t>
            </a:r>
          </a:p>
        </p:txBody>
      </p:sp>
      <p:sp>
        <p:nvSpPr>
          <p:cNvPr id="8"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11" name="Rectangle 3"/>
          <p:cNvSpPr txBox="1">
            <a:spLocks noChangeArrowheads="1"/>
          </p:cNvSpPr>
          <p:nvPr/>
        </p:nvSpPr>
        <p:spPr bwMode="auto">
          <a:xfrm>
            <a:off x="228600" y="1524000"/>
            <a:ext cx="8586788"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the end of revelation to man</a:t>
            </a:r>
          </a:p>
          <a:p>
            <a:pPr marL="533400" marR="0" lvl="0" indent="-533400" algn="l" defTabSz="914400" rtl="0" eaLnBrk="1" fontAlgn="base" latinLnBrk="0" hangingPunct="1">
              <a:lnSpc>
                <a:spcPct val="90000"/>
              </a:lnSpc>
              <a:spcBef>
                <a:spcPct val="20000"/>
              </a:spcBef>
              <a:spcAft>
                <a:spcPct val="0"/>
              </a:spcAft>
              <a:buClr>
                <a:srgbClr val="FFFF00"/>
              </a:buClr>
              <a:buSzPct val="90000"/>
              <a:buFont typeface="Wingdings" pitchFamily="2" charset="2"/>
              <a:buAutoNum type="arabicPeriod"/>
              <a:tabLst/>
              <a:defRPr/>
            </a:pPr>
            <a:r>
              <a:rPr kumimoji="0" lang="en-US" sz="3600" b="0" i="0" u="none" strike="noStrike" kern="0" cap="none" spc="0" normalizeH="0" baseline="0" noProof="0" dirty="0" smtClean="0">
                <a:ln>
                  <a:noFill/>
                </a:ln>
                <a:solidFill>
                  <a:srgbClr val="FFFF00"/>
                </a:solidFill>
                <a:effectLst/>
                <a:uLnTx/>
                <a:uFillTx/>
                <a:latin typeface="Garamond" pitchFamily="18" charset="0"/>
              </a:rPr>
              <a:t>The New Testament is completely sufficient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Calibri" pitchFamily="34" charset="0"/>
              </a:rPr>
              <a:t>Other Ideas of How God Speaks</a:t>
            </a:r>
            <a:endParaRPr lang="en-US" sz="4800" i="1" dirty="0" smtClean="0">
              <a:latin typeface="Calibri" pitchFamily="34" charset="0"/>
            </a:endParaRPr>
          </a:p>
        </p:txBody>
      </p:sp>
      <p:sp>
        <p:nvSpPr>
          <p:cNvPr id="73731" name="Rectangle 3"/>
          <p:cNvSpPr>
            <a:spLocks noGrp="1" noChangeArrowheads="1"/>
          </p:cNvSpPr>
          <p:nvPr>
            <p:ph sz="half" idx="1"/>
          </p:nvPr>
        </p:nvSpPr>
        <p:spPr>
          <a:xfrm>
            <a:off x="381001" y="1371600"/>
            <a:ext cx="8763000" cy="3886200"/>
          </a:xfrm>
        </p:spPr>
        <p:txBody>
          <a:bodyPr/>
          <a:lstStyle/>
          <a:p>
            <a:pPr eaLnBrk="1" hangingPunct="1">
              <a:buSzPct val="110000"/>
              <a:buFont typeface="Wingdings" pitchFamily="2" charset="2"/>
              <a:buChar char="§"/>
              <a:defRPr/>
            </a:pPr>
            <a:r>
              <a:rPr lang="en-US" sz="3600" dirty="0" smtClean="0">
                <a:latin typeface="Calibri" pitchFamily="34" charset="0"/>
              </a:rPr>
              <a:t>Through a literal voice (a direct revelation)</a:t>
            </a:r>
          </a:p>
          <a:p>
            <a:pPr eaLnBrk="1" hangingPunct="1">
              <a:buSzPct val="110000"/>
              <a:buFont typeface="Wingdings" pitchFamily="2" charset="2"/>
              <a:buChar char="§"/>
              <a:defRPr/>
            </a:pPr>
            <a:r>
              <a:rPr lang="en-US" sz="3600" dirty="0" smtClean="0">
                <a:latin typeface="Calibri" pitchFamily="34" charset="0"/>
              </a:rPr>
              <a:t>Through dreams</a:t>
            </a:r>
          </a:p>
          <a:p>
            <a:pPr eaLnBrk="1" hangingPunct="1">
              <a:buSzPct val="110000"/>
              <a:buFont typeface="Wingdings" pitchFamily="2" charset="2"/>
              <a:buChar char="§"/>
              <a:defRPr/>
            </a:pPr>
            <a:r>
              <a:rPr lang="en-US" sz="3600" dirty="0" smtClean="0">
                <a:latin typeface="Calibri" pitchFamily="34" charset="0"/>
              </a:rPr>
              <a:t>Through sensations or inward promptings</a:t>
            </a:r>
          </a:p>
          <a:p>
            <a:pPr eaLnBrk="1" hangingPunct="1">
              <a:buSzPct val="110000"/>
              <a:buFont typeface="Wingdings" pitchFamily="2" charset="2"/>
              <a:buChar char="§"/>
              <a:defRPr/>
            </a:pPr>
            <a:r>
              <a:rPr lang="en-US" sz="3600" dirty="0" smtClean="0">
                <a:latin typeface="Calibri" pitchFamily="34" charset="0"/>
              </a:rPr>
              <a:t>Through a sense of God’s peace</a:t>
            </a:r>
          </a:p>
          <a:p>
            <a:pPr eaLnBrk="1" hangingPunct="1">
              <a:buSzPct val="110000"/>
              <a:buFont typeface="Wingdings" pitchFamily="2" charset="2"/>
              <a:buChar char="§"/>
              <a:defRPr/>
            </a:pPr>
            <a:r>
              <a:rPr lang="en-US" sz="3600" dirty="0" smtClean="0">
                <a:latin typeface="Calibri" pitchFamily="34" charset="0"/>
              </a:rPr>
              <a:t>Through meanings of events and circumstances</a:t>
            </a:r>
            <a:endParaRPr lang="en-US" sz="32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37588" cy="914400"/>
          </a:xfrm>
        </p:spPr>
        <p:txBody>
          <a:bodyPr/>
          <a:lstStyle/>
          <a:p>
            <a:pPr eaLnBrk="1" hangingPunct="1"/>
            <a:r>
              <a:rPr lang="en-US" dirty="0" smtClean="0">
                <a:solidFill>
                  <a:srgbClr val="FFFF66"/>
                </a:solidFill>
                <a:effectLst/>
                <a:latin typeface="Calibri" pitchFamily="34" charset="0"/>
              </a:rPr>
              <a:t>Gary Gilley – </a:t>
            </a:r>
            <a:r>
              <a:rPr lang="en-US" u="sng" dirty="0" smtClean="0">
                <a:solidFill>
                  <a:srgbClr val="FFFF66"/>
                </a:solidFill>
                <a:effectLst/>
                <a:latin typeface="Calibri" pitchFamily="34" charset="0"/>
              </a:rPr>
              <a:t>Is That You Lord?</a:t>
            </a:r>
          </a:p>
        </p:txBody>
      </p:sp>
      <p:sp>
        <p:nvSpPr>
          <p:cNvPr id="53251" name="Rectangle 3"/>
          <p:cNvSpPr>
            <a:spLocks noChangeArrowheads="1"/>
          </p:cNvSpPr>
          <p:nvPr/>
        </p:nvSpPr>
        <p:spPr bwMode="auto">
          <a:xfrm>
            <a:off x="381000" y="1143000"/>
            <a:ext cx="8534400" cy="5262979"/>
          </a:xfrm>
          <a:prstGeom prst="rect">
            <a:avLst/>
          </a:prstGeom>
          <a:noFill/>
          <a:ln w="9525">
            <a:noFill/>
            <a:miter lim="800000"/>
            <a:headEnd/>
            <a:tailEnd/>
          </a:ln>
        </p:spPr>
        <p:txBody>
          <a:bodyPr anchor="ctr">
            <a:spAutoFit/>
          </a:bodyPr>
          <a:lstStyle/>
          <a:p>
            <a:r>
              <a:rPr lang="en-US" sz="2400" dirty="0">
                <a:latin typeface="Tahoma" charset="0"/>
              </a:rPr>
              <a:t> </a:t>
            </a:r>
            <a:r>
              <a:rPr lang="en-US" sz="2800" i="1" dirty="0">
                <a:latin typeface="Times New Roman" pitchFamily="18" charset="0"/>
                <a:cs typeface="Times New Roman" pitchFamily="18" charset="0"/>
              </a:rPr>
              <a:t> </a:t>
            </a:r>
            <a:r>
              <a:rPr lang="en-US" sz="2800" i="1" dirty="0" smtClean="0"/>
              <a:t>We constantly overhear in Christian circles that someone is looking for the will of God for his life.  He is most likely speaking of the major decisions - who to marry, where to attend school, what vocations to follow, etc. Others are seeking God’s will for slightly lesser concerns: what car or house to buy, church to attend, vacation to take.  We have been taught that the will of God can be ascertained through divinely prompted feelings, hunches, impressions or dreams. . . To be sure these methods are usually coupled with analysis of circumstances, wise counsel and the peace of God.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37588" cy="914400"/>
          </a:xfrm>
        </p:spPr>
        <p:txBody>
          <a:bodyPr/>
          <a:lstStyle/>
          <a:p>
            <a:pPr eaLnBrk="1" hangingPunct="1"/>
            <a:r>
              <a:rPr lang="en-US" dirty="0" smtClean="0">
                <a:solidFill>
                  <a:srgbClr val="FFFF66"/>
                </a:solidFill>
                <a:effectLst/>
                <a:latin typeface="Calibri" pitchFamily="34" charset="0"/>
              </a:rPr>
              <a:t>Gary Gilley – </a:t>
            </a:r>
            <a:r>
              <a:rPr lang="en-US" u="sng" dirty="0" smtClean="0">
                <a:solidFill>
                  <a:srgbClr val="FFFF66"/>
                </a:solidFill>
                <a:effectLst/>
                <a:latin typeface="Calibri" pitchFamily="34" charset="0"/>
              </a:rPr>
              <a:t>Is That You Lord?</a:t>
            </a:r>
          </a:p>
        </p:txBody>
      </p:sp>
      <p:sp>
        <p:nvSpPr>
          <p:cNvPr id="53251" name="Rectangle 3"/>
          <p:cNvSpPr>
            <a:spLocks noChangeArrowheads="1"/>
          </p:cNvSpPr>
          <p:nvPr/>
        </p:nvSpPr>
        <p:spPr bwMode="auto">
          <a:xfrm>
            <a:off x="381000" y="2404885"/>
            <a:ext cx="8534400" cy="2739211"/>
          </a:xfrm>
          <a:prstGeom prst="rect">
            <a:avLst/>
          </a:prstGeom>
          <a:noFill/>
          <a:ln w="9525">
            <a:noFill/>
            <a:miter lim="800000"/>
            <a:headEnd/>
            <a:tailEnd/>
          </a:ln>
        </p:spPr>
        <p:txBody>
          <a:bodyPr anchor="ctr">
            <a:spAutoFit/>
          </a:bodyPr>
          <a:lstStyle/>
          <a:p>
            <a:r>
              <a:rPr lang="en-US" sz="2400" dirty="0">
                <a:latin typeface="Tahoma" charset="0"/>
              </a:rPr>
              <a:t> </a:t>
            </a:r>
            <a:r>
              <a:rPr lang="en-US" sz="2800" i="1" dirty="0">
                <a:latin typeface="Times New Roman" pitchFamily="18" charset="0"/>
                <a:cs typeface="Times New Roman" pitchFamily="18" charset="0"/>
              </a:rPr>
              <a:t> </a:t>
            </a:r>
            <a:r>
              <a:rPr lang="en-US" sz="3600" i="1" dirty="0" smtClean="0"/>
              <a:t>But here a serious question arises – does the Bible prescribe such methods? Is this how God says we are to discern his will?</a:t>
            </a:r>
            <a:endParaRPr lang="en-US" sz="2800"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sz="half" idx="1"/>
          </p:nvPr>
        </p:nvSpPr>
        <p:spPr>
          <a:xfrm>
            <a:off x="457200" y="1981200"/>
            <a:ext cx="8434388" cy="32004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Silence of the Scriptures</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Rare when God spoke</a:t>
            </a:r>
          </a:p>
        </p:txBody>
      </p:sp>
      <p:sp>
        <p:nvSpPr>
          <p:cNvPr id="4" name="Rectangle 2"/>
          <p:cNvSpPr txBox="1">
            <a:spLocks noChangeArrowheads="1"/>
          </p:cNvSpPr>
          <p:nvPr/>
        </p:nvSpPr>
        <p:spPr bwMode="auto">
          <a:xfrm>
            <a:off x="1066800" y="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How is God Speaking to Me?</a:t>
            </a:r>
          </a:p>
        </p:txBody>
      </p:sp>
      <p:sp>
        <p:nvSpPr>
          <p:cNvPr id="6" name="Rectangle 2"/>
          <p:cNvSpPr txBox="1">
            <a:spLocks noChangeArrowheads="1"/>
          </p:cNvSpPr>
          <p:nvPr/>
        </p:nvSpPr>
        <p:spPr bwMode="auto">
          <a:xfrm>
            <a:off x="228600" y="7620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eaLnBrk="1" latinLnBrk="0" hangingPunct="1">
              <a:lnSpc>
                <a:spcPct val="100000"/>
              </a:lnSpc>
              <a:buClrTx/>
              <a:buSzTx/>
              <a:buFontTx/>
              <a:buNone/>
              <a:tabLst/>
              <a:defRPr/>
            </a:pPr>
            <a:r>
              <a:rPr lang="en-US" sz="3600" u="sng" dirty="0" smtClean="0">
                <a:solidFill>
                  <a:srgbClr val="FFFF66"/>
                </a:solidFill>
                <a:latin typeface="Calibri" pitchFamily="34" charset="0"/>
                <a:ea typeface="+mj-ea"/>
                <a:cs typeface="+mj-cs"/>
              </a:rPr>
              <a:t>Only</a:t>
            </a:r>
            <a:r>
              <a:rPr lang="en-US" sz="3600" dirty="0" smtClean="0">
                <a:solidFill>
                  <a:srgbClr val="FFFF66"/>
                </a:solidFill>
                <a:latin typeface="Calibri" pitchFamily="34" charset="0"/>
                <a:ea typeface="+mj-ea"/>
                <a:cs typeface="+mj-cs"/>
              </a:rPr>
              <a:t> through His Word – Further Evidence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8305800" cy="1371600"/>
          </a:xfrm>
        </p:spPr>
        <p:txBody>
          <a:bodyPr>
            <a:noAutofit/>
          </a:bodyPr>
          <a:lstStyle/>
          <a:p>
            <a:pPr lvl="0"/>
            <a:r>
              <a:rPr lang="en-US" sz="4800" i="1" dirty="0" smtClean="0">
                <a:solidFill>
                  <a:srgbClr val="FFFF66"/>
                </a:solidFill>
                <a:latin typeface="Calibri" pitchFamily="34" charset="0"/>
              </a:rPr>
              <a:t>Rich Young Ruler</a:t>
            </a:r>
            <a:br>
              <a:rPr lang="en-US" sz="4800" i="1" dirty="0" smtClean="0">
                <a:solidFill>
                  <a:srgbClr val="FFFF66"/>
                </a:solidFill>
                <a:latin typeface="Calibri" pitchFamily="34" charset="0"/>
              </a:rPr>
            </a:br>
            <a:r>
              <a:rPr lang="en-US" sz="4000" dirty="0" smtClean="0">
                <a:solidFill>
                  <a:srgbClr val="FFFF66"/>
                </a:solidFill>
                <a:effectLst/>
                <a:latin typeface="Calibri" pitchFamily="34" charset="0"/>
              </a:rPr>
              <a:t>Mark 10:21-22</a:t>
            </a:r>
            <a:endParaRPr lang="en-US" dirty="0" smtClean="0">
              <a:solidFill>
                <a:srgbClr val="FFFF66"/>
              </a:solidFill>
              <a:effectLst/>
              <a:latin typeface="Calibri" pitchFamily="34" charset="0"/>
            </a:endParaRPr>
          </a:p>
        </p:txBody>
      </p:sp>
      <p:sp>
        <p:nvSpPr>
          <p:cNvPr id="53251" name="Rectangle 3"/>
          <p:cNvSpPr>
            <a:spLocks noChangeArrowheads="1"/>
          </p:cNvSpPr>
          <p:nvPr/>
        </p:nvSpPr>
        <p:spPr bwMode="auto">
          <a:xfrm>
            <a:off x="1752600" y="2133600"/>
            <a:ext cx="7391400" cy="3600986"/>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600" i="1" dirty="0" smtClean="0"/>
              <a:t> </a:t>
            </a:r>
            <a:r>
              <a:rPr lang="en-US" sz="2800" baseline="30000" dirty="0" smtClean="0"/>
              <a:t> </a:t>
            </a:r>
            <a:r>
              <a:rPr lang="en-US" sz="3200" i="1" baseline="30000" dirty="0" smtClean="0">
                <a:latin typeface="Calibri" pitchFamily="34" charset="0"/>
              </a:rPr>
              <a:t>21 </a:t>
            </a:r>
            <a:r>
              <a:rPr lang="en-US" sz="3200" i="1" dirty="0" smtClean="0">
                <a:latin typeface="Calibri" pitchFamily="34" charset="0"/>
              </a:rPr>
              <a:t>And Jesus, looking at him, loved him, and said to him, “You lack one thing: go, sell all that you have and give to the poor, and you will have treasure in heaven; and come, follow me.” </a:t>
            </a:r>
            <a:r>
              <a:rPr lang="en-US" sz="3200" i="1" baseline="30000" dirty="0" smtClean="0">
                <a:latin typeface="Calibri" pitchFamily="34" charset="0"/>
              </a:rPr>
              <a:t>22 </a:t>
            </a:r>
            <a:r>
              <a:rPr lang="en-US" sz="3200" i="1" dirty="0" smtClean="0">
                <a:solidFill>
                  <a:srgbClr val="FFFF00"/>
                </a:solidFill>
                <a:latin typeface="Calibri" pitchFamily="34" charset="0"/>
              </a:rPr>
              <a:t> Disheartened by the saying, he went away sorrowful, for he had great possessions.</a:t>
            </a:r>
            <a:endParaRPr lang="en-US" sz="3200" i="1"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066800" y="609600"/>
            <a:ext cx="7239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eaLnBrk="1" hangingPunct="1">
              <a:defRPr/>
            </a:pPr>
            <a:r>
              <a:rPr lang="en-US" sz="4800" i="1" dirty="0" smtClean="0">
                <a:solidFill>
                  <a:srgbClr val="FFFF66"/>
                </a:solidFill>
                <a:latin typeface="Calibri" pitchFamily="34" charset="0"/>
              </a:rPr>
              <a:t>Rich Young </a:t>
            </a:r>
            <a:r>
              <a:rPr lang="en-US" sz="4800" i="1" dirty="0" smtClean="0">
                <a:solidFill>
                  <a:srgbClr val="FFFF66"/>
                </a:solidFill>
                <a:latin typeface="Calibri" pitchFamily="34" charset="0"/>
              </a:rPr>
              <a:t>Ruler</a:t>
            </a:r>
          </a:p>
          <a:p>
            <a:pPr lvl="0" algn="ctr" eaLnBrk="1" hangingPunct="1">
              <a:defRPr/>
            </a:pPr>
            <a:r>
              <a:rPr kumimoji="0" lang="en-US" sz="4400" b="0" u="none" strike="noStrike" kern="0" cap="none" spc="0" normalizeH="0" baseline="0" noProof="0" dirty="0" smtClean="0">
                <a:ln>
                  <a:noFill/>
                </a:ln>
                <a:solidFill>
                  <a:srgbClr val="FFFFCC"/>
                </a:solidFill>
                <a:effectLst>
                  <a:outerShdw blurRad="38100" dist="38100" dir="2700000" algn="tl">
                    <a:srgbClr val="000000"/>
                  </a:outerShdw>
                </a:effectLst>
                <a:uLnTx/>
                <a:uFillTx/>
                <a:latin typeface="Calibri" pitchFamily="34" charset="0"/>
                <a:ea typeface="+mj-ea"/>
                <a:cs typeface="+mj-cs"/>
              </a:rPr>
              <a:t>Two Reactions</a:t>
            </a:r>
            <a:endParaRPr kumimoji="0" lang="en-US" sz="4400" b="0" u="none" strike="noStrike" kern="0" cap="none" spc="0" normalizeH="0" baseline="0" noProof="0" dirty="0" smtClean="0">
              <a:ln>
                <a:noFill/>
              </a:ln>
              <a:solidFill>
                <a:srgbClr val="FFFFCC"/>
              </a:solidFill>
              <a:effectLst>
                <a:outerShdw blurRad="38100" dist="38100" dir="2700000" algn="tl">
                  <a:srgbClr val="000000"/>
                </a:outerShdw>
              </a:effectLst>
              <a:uLnTx/>
              <a:uFillTx/>
              <a:latin typeface="Calibri" pitchFamily="34" charset="0"/>
              <a:ea typeface="+mj-ea"/>
              <a:cs typeface="+mj-cs"/>
            </a:endParaRPr>
          </a:p>
        </p:txBody>
      </p:sp>
      <p:sp>
        <p:nvSpPr>
          <p:cNvPr id="4" name="TextBox 3"/>
          <p:cNvSpPr txBox="1"/>
          <p:nvPr/>
        </p:nvSpPr>
        <p:spPr>
          <a:xfrm>
            <a:off x="1752600" y="2438400"/>
            <a:ext cx="6934200" cy="1754326"/>
          </a:xfrm>
          <a:prstGeom prst="rect">
            <a:avLst/>
          </a:prstGeom>
          <a:noFill/>
        </p:spPr>
        <p:txBody>
          <a:bodyPr wrap="square" rtlCol="0">
            <a:spAutoFit/>
          </a:bodyPr>
          <a:lstStyle/>
          <a:p>
            <a:pPr marL="342900" indent="-342900">
              <a:buFont typeface="+mj-lt"/>
              <a:buAutoNum type="arabicPeriod"/>
            </a:pPr>
            <a:r>
              <a:rPr lang="en-US" sz="3600" dirty="0" smtClean="0">
                <a:latin typeface="Calibri" pitchFamily="34" charset="0"/>
              </a:rPr>
              <a:t>  It doesn’t apply to me</a:t>
            </a:r>
          </a:p>
          <a:p>
            <a:pPr marL="342900" indent="-342900">
              <a:buFont typeface="+mj-lt"/>
              <a:buAutoNum type="arabicPeriod"/>
            </a:pPr>
            <a:endParaRPr lang="en-US" sz="3600" dirty="0" smtClean="0">
              <a:latin typeface="Calibri" pitchFamily="34" charset="0"/>
            </a:endParaRPr>
          </a:p>
          <a:p>
            <a:pPr marL="342900" indent="-342900">
              <a:buFont typeface="+mj-lt"/>
              <a:buAutoNum type="arabicPeriod"/>
            </a:pPr>
            <a:r>
              <a:rPr lang="en-US" sz="3600" dirty="0" smtClean="0">
                <a:latin typeface="Calibri" pitchFamily="34" charset="0"/>
              </a:rPr>
              <a:t>  Pity for the young man</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8305800" cy="1066800"/>
          </a:xfrm>
        </p:spPr>
        <p:txBody>
          <a:bodyPr>
            <a:noAutofit/>
          </a:bodyPr>
          <a:lstStyle/>
          <a:p>
            <a:pPr lvl="0"/>
            <a:r>
              <a:rPr lang="en-US" sz="5400" i="1" dirty="0" smtClean="0">
                <a:solidFill>
                  <a:srgbClr val="FFFF66"/>
                </a:solidFill>
                <a:latin typeface="Calibri" pitchFamily="34" charset="0"/>
              </a:rPr>
              <a:t>Rich Young </a:t>
            </a:r>
            <a:r>
              <a:rPr lang="en-US" sz="5400" i="1" dirty="0" smtClean="0">
                <a:solidFill>
                  <a:srgbClr val="FFFF66"/>
                </a:solidFill>
                <a:latin typeface="Calibri" pitchFamily="34" charset="0"/>
              </a:rPr>
              <a:t>Ruler</a:t>
            </a:r>
            <a:endParaRPr lang="en-US" sz="4800" dirty="0" smtClean="0">
              <a:solidFill>
                <a:srgbClr val="FFFF66"/>
              </a:solidFill>
              <a:effectLst/>
              <a:latin typeface="Calibri" pitchFamily="34" charset="0"/>
            </a:endParaRPr>
          </a:p>
        </p:txBody>
      </p:sp>
      <p:sp>
        <p:nvSpPr>
          <p:cNvPr id="53251" name="Rectangle 3"/>
          <p:cNvSpPr>
            <a:spLocks noChangeArrowheads="1"/>
          </p:cNvSpPr>
          <p:nvPr/>
        </p:nvSpPr>
        <p:spPr bwMode="auto">
          <a:xfrm>
            <a:off x="1600200" y="2743200"/>
            <a:ext cx="7391400" cy="3662541"/>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4000" dirty="0" smtClean="0">
                <a:latin typeface="Calibri" pitchFamily="34" charset="0"/>
              </a:rPr>
              <a:t> </a:t>
            </a:r>
            <a:r>
              <a:rPr lang="en-US" sz="3200" i="1" baseline="30000" dirty="0" smtClean="0">
                <a:latin typeface="Calibri" pitchFamily="34" charset="0"/>
              </a:rPr>
              <a:t>45 </a:t>
            </a:r>
            <a:r>
              <a:rPr lang="en-US" sz="3200" i="1" dirty="0" smtClean="0">
                <a:latin typeface="Calibri" pitchFamily="34" charset="0"/>
              </a:rPr>
              <a:t>And they were selling their possessions and belongings and distributing the proceeds to all, as any had need. </a:t>
            </a:r>
            <a:r>
              <a:rPr lang="en-US" sz="3200" i="1" baseline="30000" dirty="0" smtClean="0">
                <a:latin typeface="Calibri" pitchFamily="34" charset="0"/>
              </a:rPr>
              <a:t>46 </a:t>
            </a:r>
            <a:r>
              <a:rPr lang="en-US" sz="3200" i="1" dirty="0" smtClean="0">
                <a:latin typeface="Calibri" pitchFamily="34" charset="0"/>
              </a:rPr>
              <a:t>And day by day, attending the temple together and breaking bread in their homes, they received their food with </a:t>
            </a:r>
            <a:r>
              <a:rPr lang="en-US" sz="3200" i="1" dirty="0" smtClean="0">
                <a:solidFill>
                  <a:srgbClr val="FFFF00"/>
                </a:solidFill>
                <a:latin typeface="Calibri" pitchFamily="34" charset="0"/>
              </a:rPr>
              <a:t>glad and generous hearts</a:t>
            </a:r>
            <a:r>
              <a:rPr lang="en-US" sz="3200" i="1" dirty="0" smtClean="0">
                <a:solidFill>
                  <a:srgbClr val="FFFF00"/>
                </a:solidFill>
                <a:latin typeface="Calibri" pitchFamily="34" charset="0"/>
              </a:rPr>
              <a:t>, </a:t>
            </a:r>
            <a:r>
              <a:rPr lang="en-US" sz="3200" dirty="0" smtClean="0">
                <a:latin typeface="Calibri" pitchFamily="34" charset="0"/>
              </a:rPr>
              <a:t>- (Acts 2:45-46)</a:t>
            </a:r>
            <a:endParaRPr lang="en-US" sz="3200" dirty="0">
              <a:latin typeface="Calibri" pitchFamily="34" charset="0"/>
            </a:endParaRPr>
          </a:p>
        </p:txBody>
      </p:sp>
      <p:sp>
        <p:nvSpPr>
          <p:cNvPr id="4" name="Rectangle 2"/>
          <p:cNvSpPr txBox="1">
            <a:spLocks noChangeArrowheads="1"/>
          </p:cNvSpPr>
          <p:nvPr/>
        </p:nvSpPr>
        <p:spPr bwMode="auto">
          <a:xfrm>
            <a:off x="838200" y="1600200"/>
            <a:ext cx="83058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0" u="none" strike="noStrike" kern="0" cap="none" spc="0" normalizeH="0" baseline="0" noProof="0" dirty="0" smtClean="0">
                <a:ln>
                  <a:noFill/>
                </a:ln>
                <a:uLnTx/>
                <a:uFillTx/>
                <a:latin typeface="Calibri" pitchFamily="34" charset="0"/>
                <a:ea typeface="+mj-ea"/>
                <a:cs typeface="+mj-cs"/>
              </a:rPr>
              <a:t>What if he had obeyed?</a:t>
            </a:r>
            <a:endParaRPr kumimoji="0" lang="en-US" sz="4400" b="0" u="none" strike="noStrike" kern="0" cap="none" spc="0" normalizeH="0" baseline="0" noProof="0" dirty="0" smtClean="0">
              <a:ln>
                <a:noFill/>
              </a:ln>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152400"/>
            <a:ext cx="8305800" cy="1066800"/>
          </a:xfrm>
        </p:spPr>
        <p:txBody>
          <a:bodyPr>
            <a:noAutofit/>
          </a:bodyPr>
          <a:lstStyle/>
          <a:p>
            <a:pPr lvl="0"/>
            <a:r>
              <a:rPr lang="en-US" sz="5400" i="1" dirty="0" smtClean="0">
                <a:solidFill>
                  <a:srgbClr val="FFFF66"/>
                </a:solidFill>
                <a:latin typeface="Calibri" pitchFamily="34" charset="0"/>
              </a:rPr>
              <a:t>Rich Young </a:t>
            </a:r>
            <a:r>
              <a:rPr lang="en-US" sz="5400" i="1" dirty="0" smtClean="0">
                <a:solidFill>
                  <a:srgbClr val="FFFF66"/>
                </a:solidFill>
                <a:latin typeface="Calibri" pitchFamily="34" charset="0"/>
              </a:rPr>
              <a:t>Ruler</a:t>
            </a:r>
            <a:endParaRPr lang="en-US" sz="4800" dirty="0" smtClean="0">
              <a:solidFill>
                <a:srgbClr val="FFFF66"/>
              </a:solidFill>
              <a:effectLst/>
              <a:latin typeface="Calibri" pitchFamily="34" charset="0"/>
            </a:endParaRPr>
          </a:p>
        </p:txBody>
      </p:sp>
      <p:sp>
        <p:nvSpPr>
          <p:cNvPr id="53251" name="Rectangle 3"/>
          <p:cNvSpPr>
            <a:spLocks noChangeArrowheads="1"/>
          </p:cNvSpPr>
          <p:nvPr/>
        </p:nvSpPr>
        <p:spPr bwMode="auto">
          <a:xfrm>
            <a:off x="1524000" y="1720334"/>
            <a:ext cx="7391400" cy="4770537"/>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4000" dirty="0" smtClean="0">
                <a:latin typeface="Calibri" pitchFamily="34" charset="0"/>
              </a:rPr>
              <a:t> </a:t>
            </a:r>
            <a:r>
              <a:rPr lang="en-US" sz="2400" baseline="30000" dirty="0" smtClean="0"/>
              <a:t> </a:t>
            </a:r>
            <a:r>
              <a:rPr lang="en-US" sz="2400" i="1" baseline="30000" dirty="0" smtClean="0">
                <a:latin typeface="Calibri" pitchFamily="34" charset="0"/>
              </a:rPr>
              <a:t>32 </a:t>
            </a:r>
            <a:r>
              <a:rPr lang="en-US" sz="2400" i="1" dirty="0" smtClean="0">
                <a:latin typeface="Calibri" pitchFamily="34" charset="0"/>
              </a:rPr>
              <a:t>Now the full number of </a:t>
            </a:r>
            <a:r>
              <a:rPr lang="en-US" sz="2400" i="1" dirty="0" smtClean="0">
                <a:solidFill>
                  <a:srgbClr val="FFFF00"/>
                </a:solidFill>
                <a:latin typeface="Calibri" pitchFamily="34" charset="0"/>
              </a:rPr>
              <a:t>those who believed were of one heart and soul, </a:t>
            </a:r>
            <a:r>
              <a:rPr lang="en-US" sz="2400" i="1" dirty="0" smtClean="0">
                <a:latin typeface="Calibri" pitchFamily="34" charset="0"/>
              </a:rPr>
              <a:t>and no one said that any of the things that belonged to him was his own, but they had everything in </a:t>
            </a:r>
            <a:r>
              <a:rPr lang="en-US" sz="2400" i="1" dirty="0" smtClean="0">
                <a:latin typeface="Calibri" pitchFamily="34" charset="0"/>
              </a:rPr>
              <a:t>common . . . </a:t>
            </a:r>
            <a:r>
              <a:rPr lang="en-US" sz="2400" i="1" baseline="30000" dirty="0" smtClean="0">
                <a:latin typeface="Calibri" pitchFamily="34" charset="0"/>
              </a:rPr>
              <a:t>34</a:t>
            </a:r>
            <a:r>
              <a:rPr lang="en-US" sz="2400" i="1" baseline="30000" dirty="0" smtClean="0">
                <a:latin typeface="Calibri" pitchFamily="34" charset="0"/>
              </a:rPr>
              <a:t> </a:t>
            </a:r>
            <a:r>
              <a:rPr lang="en-US" sz="2400" i="1" dirty="0" smtClean="0">
                <a:latin typeface="Calibri" pitchFamily="34" charset="0"/>
              </a:rPr>
              <a:t> There was not a needy person among them, for as many as were owners of lands or houses sold them and brought the proceeds of what was sold </a:t>
            </a:r>
            <a:r>
              <a:rPr lang="en-US" sz="2400" i="1" baseline="30000" dirty="0" smtClean="0">
                <a:latin typeface="Calibri" pitchFamily="34" charset="0"/>
              </a:rPr>
              <a:t>35 </a:t>
            </a:r>
            <a:r>
              <a:rPr lang="en-US" sz="2400" i="1" dirty="0" smtClean="0">
                <a:latin typeface="Calibri" pitchFamily="34" charset="0"/>
              </a:rPr>
              <a:t>and laid it at the apostles' feet, and it was distributed to each as any had need. </a:t>
            </a:r>
            <a:r>
              <a:rPr lang="en-US" sz="2400" i="1" baseline="30000" dirty="0" smtClean="0">
                <a:latin typeface="Calibri" pitchFamily="34" charset="0"/>
              </a:rPr>
              <a:t>36 </a:t>
            </a:r>
            <a:r>
              <a:rPr lang="en-US" sz="2400" i="1" dirty="0" smtClean="0">
                <a:latin typeface="Calibri" pitchFamily="34" charset="0"/>
              </a:rPr>
              <a:t>Thus Joseph, who was also called by the apostles </a:t>
            </a:r>
            <a:r>
              <a:rPr lang="en-US" sz="2400" i="1" dirty="0" smtClean="0">
                <a:solidFill>
                  <a:srgbClr val="FFFF00"/>
                </a:solidFill>
                <a:latin typeface="Calibri" pitchFamily="34" charset="0"/>
              </a:rPr>
              <a:t>Barnabas (which means son of encouragement), </a:t>
            </a:r>
            <a:r>
              <a:rPr lang="en-US" sz="2400" i="1" dirty="0" smtClean="0">
                <a:latin typeface="Calibri" pitchFamily="34" charset="0"/>
              </a:rPr>
              <a:t>a Levite, a native of Cyprus, </a:t>
            </a:r>
            <a:r>
              <a:rPr lang="en-US" sz="2400" i="1" baseline="30000" dirty="0" smtClean="0">
                <a:latin typeface="Calibri" pitchFamily="34" charset="0"/>
              </a:rPr>
              <a:t>37 </a:t>
            </a:r>
            <a:r>
              <a:rPr lang="en-US" sz="2400" i="1" dirty="0" smtClean="0">
                <a:latin typeface="Calibri" pitchFamily="34" charset="0"/>
              </a:rPr>
              <a:t>sold a field that belonged to him and brought the money and laid it at the apostles' feet.</a:t>
            </a:r>
            <a:endParaRPr lang="en-US" sz="3200" i="1" dirty="0">
              <a:latin typeface="Calibri" pitchFamily="34" charset="0"/>
            </a:endParaRPr>
          </a:p>
        </p:txBody>
      </p:sp>
      <p:sp>
        <p:nvSpPr>
          <p:cNvPr id="4" name="Rectangle 2"/>
          <p:cNvSpPr txBox="1">
            <a:spLocks noChangeArrowheads="1"/>
          </p:cNvSpPr>
          <p:nvPr/>
        </p:nvSpPr>
        <p:spPr bwMode="auto">
          <a:xfrm>
            <a:off x="838200" y="914400"/>
            <a:ext cx="83058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0" u="none" strike="noStrike" kern="0" cap="none" spc="0" normalizeH="0" baseline="0" noProof="0" dirty="0" smtClean="0">
                <a:ln>
                  <a:noFill/>
                </a:ln>
                <a:uLnTx/>
                <a:uFillTx/>
                <a:latin typeface="Calibri" pitchFamily="34" charset="0"/>
                <a:ea typeface="+mj-ea"/>
                <a:cs typeface="+mj-cs"/>
              </a:rPr>
              <a:t>What if he had obeyed?</a:t>
            </a:r>
            <a:endParaRPr kumimoji="0" lang="en-US" sz="4400" b="0" u="none" strike="noStrike" kern="0" cap="none" spc="0" normalizeH="0" baseline="0" noProof="0" dirty="0" smtClean="0">
              <a:ln>
                <a:noFill/>
              </a:ln>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8305800" cy="1371600"/>
          </a:xfrm>
        </p:spPr>
        <p:txBody>
          <a:bodyPr>
            <a:noAutofit/>
          </a:bodyPr>
          <a:lstStyle/>
          <a:p>
            <a:pPr lvl="0"/>
            <a:r>
              <a:rPr lang="en-US" sz="4800" i="1" dirty="0" smtClean="0">
                <a:solidFill>
                  <a:srgbClr val="FFFF66"/>
                </a:solidFill>
                <a:latin typeface="Calibri" pitchFamily="34" charset="0"/>
              </a:rPr>
              <a:t>Rich Young Ruler</a:t>
            </a:r>
            <a:br>
              <a:rPr lang="en-US" sz="4800" i="1" dirty="0" smtClean="0">
                <a:solidFill>
                  <a:srgbClr val="FFFF66"/>
                </a:solidFill>
                <a:latin typeface="Calibri" pitchFamily="34" charset="0"/>
              </a:rPr>
            </a:br>
            <a:r>
              <a:rPr lang="en-US" sz="4000" dirty="0" smtClean="0">
                <a:solidFill>
                  <a:srgbClr val="FFFF66"/>
                </a:solidFill>
                <a:effectLst/>
                <a:latin typeface="Calibri" pitchFamily="34" charset="0"/>
              </a:rPr>
              <a:t>Mark 10:29-31</a:t>
            </a:r>
            <a:endParaRPr lang="en-US" dirty="0" smtClean="0">
              <a:solidFill>
                <a:srgbClr val="FFFF66"/>
              </a:solidFill>
              <a:effectLst/>
              <a:latin typeface="Calibri" pitchFamily="34" charset="0"/>
            </a:endParaRPr>
          </a:p>
        </p:txBody>
      </p:sp>
      <p:sp>
        <p:nvSpPr>
          <p:cNvPr id="53251" name="Rectangle 3"/>
          <p:cNvSpPr>
            <a:spLocks noChangeArrowheads="1"/>
          </p:cNvSpPr>
          <p:nvPr/>
        </p:nvSpPr>
        <p:spPr bwMode="auto">
          <a:xfrm>
            <a:off x="1752600" y="1524000"/>
            <a:ext cx="7391400" cy="5078313"/>
          </a:xfrm>
          <a:prstGeom prst="rect">
            <a:avLst/>
          </a:prstGeom>
          <a:noFill/>
          <a:ln w="9525">
            <a:noFill/>
            <a:miter lim="800000"/>
            <a:headEnd/>
            <a:tailEnd/>
          </a:ln>
        </p:spPr>
        <p:txBody>
          <a:bodyPr wrap="square" anchor="ctr">
            <a:spAutoFit/>
          </a:bodyPr>
          <a:lstStyle/>
          <a:p>
            <a:r>
              <a:rPr lang="en-US" sz="2400" dirty="0">
                <a:latin typeface="Tahoma" charset="0"/>
              </a:rPr>
              <a:t> </a:t>
            </a:r>
            <a:r>
              <a:rPr lang="en-US" sz="3600" i="1" baseline="30000" dirty="0" smtClean="0">
                <a:latin typeface="Calibri" pitchFamily="34" charset="0"/>
              </a:rPr>
              <a:t> </a:t>
            </a:r>
            <a:r>
              <a:rPr lang="en-US" sz="3600" i="1" dirty="0" smtClean="0"/>
              <a:t> </a:t>
            </a:r>
            <a:r>
              <a:rPr lang="en-US" sz="2800" i="1" baseline="30000" dirty="0" smtClean="0">
                <a:latin typeface="Calibri" pitchFamily="34" charset="0"/>
              </a:rPr>
              <a:t> </a:t>
            </a:r>
            <a:r>
              <a:rPr lang="en-US" sz="3200" i="1" baseline="30000" dirty="0" smtClean="0">
                <a:latin typeface="Calibri" pitchFamily="34" charset="0"/>
              </a:rPr>
              <a:t>29 </a:t>
            </a:r>
            <a:r>
              <a:rPr lang="en-US" sz="3200" i="1" dirty="0" smtClean="0">
                <a:latin typeface="Calibri" pitchFamily="34" charset="0"/>
              </a:rPr>
              <a:t>Jesus said, “Truly, I say to you, there is no one who has left house or brothers or sisters or mother or father or children or lands, for my sake and for the gospel, </a:t>
            </a:r>
            <a:r>
              <a:rPr lang="en-US" sz="3200" i="1" baseline="30000" dirty="0" smtClean="0">
                <a:latin typeface="Calibri" pitchFamily="34" charset="0"/>
              </a:rPr>
              <a:t>30 </a:t>
            </a:r>
            <a:r>
              <a:rPr lang="en-US" sz="3200" i="1" dirty="0" smtClean="0">
                <a:latin typeface="Calibri" pitchFamily="34" charset="0"/>
              </a:rPr>
              <a:t>who will not receive </a:t>
            </a:r>
            <a:r>
              <a:rPr lang="en-US" sz="3200" i="1" dirty="0" smtClean="0">
                <a:solidFill>
                  <a:srgbClr val="FFFF00"/>
                </a:solidFill>
                <a:latin typeface="Calibri" pitchFamily="34" charset="0"/>
              </a:rPr>
              <a:t>a hundredfold now in this time, </a:t>
            </a:r>
            <a:r>
              <a:rPr lang="en-US" sz="3200" i="1" dirty="0" smtClean="0">
                <a:latin typeface="Calibri" pitchFamily="34" charset="0"/>
              </a:rPr>
              <a:t>houses and brothers and sisters and mothers and children and lands, </a:t>
            </a:r>
            <a:r>
              <a:rPr lang="en-US" sz="3200" i="1" dirty="0" smtClean="0">
                <a:solidFill>
                  <a:srgbClr val="FFFF00"/>
                </a:solidFill>
                <a:latin typeface="Calibri" pitchFamily="34" charset="0"/>
              </a:rPr>
              <a:t>with persecutions</a:t>
            </a:r>
            <a:r>
              <a:rPr lang="en-US" sz="3200" i="1" dirty="0" smtClean="0">
                <a:latin typeface="Calibri" pitchFamily="34" charset="0"/>
              </a:rPr>
              <a:t>, and in the age to come eternal life. </a:t>
            </a:r>
            <a:r>
              <a:rPr lang="en-US" sz="3200" i="1" baseline="30000" dirty="0" smtClean="0">
                <a:latin typeface="Calibri" pitchFamily="34" charset="0"/>
              </a:rPr>
              <a:t>31 </a:t>
            </a:r>
            <a:r>
              <a:rPr lang="en-US" sz="3200" i="1" dirty="0" smtClean="0">
                <a:latin typeface="Calibri" pitchFamily="34" charset="0"/>
              </a:rPr>
              <a:t>But many who are first will be last, and the last first.”</a:t>
            </a:r>
            <a:endParaRPr lang="en-US" sz="3200" i="1"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Theme">
      <a:majorFont>
        <a:latin typeface="Times New Roman"/>
        <a:ea typeface=""/>
        <a:cs typeface=""/>
      </a:majorFont>
      <a:minorFont>
        <a:latin typeface="Times New Roman"/>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956</TotalTime>
  <Words>1248</Words>
  <Application>Microsoft Office PowerPoint</Application>
  <PresentationFormat>On-screen Show (4:3)</PresentationFormat>
  <Paragraphs>201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Prodigal Son Luke 15:13-16</vt:lpstr>
      <vt:lpstr>Slide 2</vt:lpstr>
      <vt:lpstr>Radical Transformation</vt:lpstr>
      <vt:lpstr>Prodigal Son Luke 15:17-20</vt:lpstr>
      <vt:lpstr>Rich Young Ruler Mark 10:21-22</vt:lpstr>
      <vt:lpstr>Slide 6</vt:lpstr>
      <vt:lpstr>Rich Young Ruler</vt:lpstr>
      <vt:lpstr>Rich Young Ruler</vt:lpstr>
      <vt:lpstr>Rich Young Ruler Mark 10:29-31</vt:lpstr>
      <vt:lpstr>Slide 10</vt:lpstr>
      <vt:lpstr>Slide 11</vt:lpstr>
      <vt:lpstr>Slide 12</vt:lpstr>
      <vt:lpstr>Slide 13</vt:lpstr>
      <vt:lpstr>Slide 14</vt:lpstr>
      <vt:lpstr>Slide 15</vt:lpstr>
      <vt:lpstr>Radical Transformation</vt:lpstr>
      <vt:lpstr>Psalms 90:14-15</vt:lpstr>
      <vt:lpstr>Slide 18</vt:lpstr>
      <vt:lpstr>Physical Limitations</vt:lpstr>
      <vt:lpstr>Physical Limitations</vt:lpstr>
      <vt:lpstr>Physical Limitations</vt:lpstr>
      <vt:lpstr>Slide 22</vt:lpstr>
      <vt:lpstr>Slide 23</vt:lpstr>
      <vt:lpstr>Slide 24</vt:lpstr>
      <vt:lpstr>Slide 25</vt:lpstr>
      <vt:lpstr>Slide 26</vt:lpstr>
      <vt:lpstr>Ephesians 1:16-18</vt:lpstr>
      <vt:lpstr>Slide 28</vt:lpstr>
      <vt:lpstr>Slide 29</vt:lpstr>
      <vt:lpstr>Psalms 90:9-10</vt:lpstr>
      <vt:lpstr>Slide 31</vt:lpstr>
      <vt:lpstr>Slide 32</vt:lpstr>
      <vt:lpstr>Slide 33</vt:lpstr>
      <vt:lpstr>Slide 34</vt:lpstr>
      <vt:lpstr>Slide 35</vt:lpstr>
      <vt:lpstr>Matthew 10:34-39</vt:lpstr>
      <vt:lpstr>Eight Needed Actions</vt:lpstr>
      <vt:lpstr>Ephesians 3:3-4</vt:lpstr>
      <vt:lpstr>II Timothy 3:16-17</vt:lpstr>
      <vt:lpstr>II Peter 1:20-21</vt:lpstr>
      <vt:lpstr>The New Testament is the end of revelation to man</vt:lpstr>
      <vt:lpstr>The New Testament is the end of revelation to man</vt:lpstr>
      <vt:lpstr>Slide 43</vt:lpstr>
      <vt:lpstr>Slide 44</vt:lpstr>
      <vt:lpstr>Other Ideas of How God Speaks</vt:lpstr>
      <vt:lpstr>Gary Gilley – Is That You Lord?</vt:lpstr>
      <vt:lpstr>Gary Gilley – Is That You Lord?</vt:lpstr>
      <vt:lpstr>Slide 48</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 </cp:lastModifiedBy>
  <cp:revision>12</cp:revision>
  <cp:lastPrinted>1601-01-01T00:00:00Z</cp:lastPrinted>
  <dcterms:created xsi:type="dcterms:W3CDTF">1601-01-01T00:00:00Z</dcterms:created>
  <dcterms:modified xsi:type="dcterms:W3CDTF">2012-03-24T13:41:28Z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TC010690321033</vt:lpwstr>
  </property>
</Properties>
</file>