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46"/>
  </p:notesMasterIdLst>
  <p:handoutMasterIdLst>
    <p:handoutMasterId r:id="rId47"/>
  </p:handoutMasterIdLst>
  <p:sldIdLst>
    <p:sldId id="452" r:id="rId2"/>
    <p:sldId id="451" r:id="rId3"/>
    <p:sldId id="465" r:id="rId4"/>
    <p:sldId id="453" r:id="rId5"/>
    <p:sldId id="454" r:id="rId6"/>
    <p:sldId id="456" r:id="rId7"/>
    <p:sldId id="455" r:id="rId8"/>
    <p:sldId id="457" r:id="rId9"/>
    <p:sldId id="460" r:id="rId10"/>
    <p:sldId id="466" r:id="rId11"/>
    <p:sldId id="464" r:id="rId12"/>
    <p:sldId id="461" r:id="rId13"/>
    <p:sldId id="462" r:id="rId14"/>
    <p:sldId id="463" r:id="rId15"/>
    <p:sldId id="435" r:id="rId16"/>
    <p:sldId id="444" r:id="rId17"/>
    <p:sldId id="445" r:id="rId18"/>
    <p:sldId id="446" r:id="rId19"/>
    <p:sldId id="449" r:id="rId20"/>
    <p:sldId id="450" r:id="rId21"/>
    <p:sldId id="447" r:id="rId22"/>
    <p:sldId id="448" r:id="rId23"/>
    <p:sldId id="423" r:id="rId24"/>
    <p:sldId id="424" r:id="rId25"/>
    <p:sldId id="443" r:id="rId26"/>
    <p:sldId id="365" r:id="rId27"/>
    <p:sldId id="413" r:id="rId28"/>
    <p:sldId id="440" r:id="rId29"/>
    <p:sldId id="436" r:id="rId30"/>
    <p:sldId id="437" r:id="rId31"/>
    <p:sldId id="438" r:id="rId32"/>
    <p:sldId id="439" r:id="rId33"/>
    <p:sldId id="441" r:id="rId34"/>
    <p:sldId id="442" r:id="rId35"/>
    <p:sldId id="426" r:id="rId36"/>
    <p:sldId id="427" r:id="rId37"/>
    <p:sldId id="428" r:id="rId38"/>
    <p:sldId id="429" r:id="rId39"/>
    <p:sldId id="430" r:id="rId40"/>
    <p:sldId id="431" r:id="rId41"/>
    <p:sldId id="432" r:id="rId42"/>
    <p:sldId id="433" r:id="rId43"/>
    <p:sldId id="434" r:id="rId44"/>
    <p:sldId id="410" r:id="rId45"/>
  </p:sldIdLst>
  <p:sldSz cx="9144000" cy="5715000" type="screen16x10"/>
  <p:notesSz cx="7077075" cy="8955088"/>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a:srgbClr val="CCFF66"/>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8" autoAdjust="0"/>
  </p:normalViewPr>
  <p:slideViewPr>
    <p:cSldViewPr>
      <p:cViewPr varScale="1">
        <p:scale>
          <a:sx n="104" d="100"/>
          <a:sy n="104" d="100"/>
        </p:scale>
        <p:origin x="-102" y="-37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23755D90-8BC8-4561-8684-09563889AF9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476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47675"/>
          </a:xfrm>
          <a:prstGeom prst="rect">
            <a:avLst/>
          </a:prstGeom>
        </p:spPr>
        <p:txBody>
          <a:bodyPr vert="horz" lIns="91440" tIns="45720" rIns="91440" bIns="45720" rtlCol="0"/>
          <a:lstStyle>
            <a:lvl1pPr algn="r">
              <a:defRPr sz="1200"/>
            </a:lvl1pPr>
          </a:lstStyle>
          <a:p>
            <a:fld id="{4E538EFD-B3E5-460F-AD16-D110035D4583}" type="datetimeFigureOut">
              <a:rPr lang="en-US" smtClean="0"/>
              <a:pPr/>
              <a:t>8/4/2013</a:t>
            </a:fld>
            <a:endParaRPr lang="en-US"/>
          </a:p>
        </p:txBody>
      </p:sp>
      <p:sp>
        <p:nvSpPr>
          <p:cNvPr id="4" name="Slide Image Placeholder 3"/>
          <p:cNvSpPr>
            <a:spLocks noGrp="1" noRot="1" noChangeAspect="1"/>
          </p:cNvSpPr>
          <p:nvPr>
            <p:ph type="sldImg" idx="2"/>
          </p:nvPr>
        </p:nvSpPr>
        <p:spPr>
          <a:xfrm>
            <a:off x="852488" y="671513"/>
            <a:ext cx="537210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52913"/>
            <a:ext cx="5661025" cy="40306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825"/>
            <a:ext cx="3067050" cy="4476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05825"/>
            <a:ext cx="3067050" cy="447675"/>
          </a:xfrm>
          <a:prstGeom prst="rect">
            <a:avLst/>
          </a:prstGeom>
        </p:spPr>
        <p:txBody>
          <a:bodyPr vert="horz" lIns="91440" tIns="45720" rIns="91440" bIns="45720" rtlCol="0" anchor="b"/>
          <a:lstStyle>
            <a:lvl1pPr algn="r">
              <a:defRPr sz="1200"/>
            </a:lvl1pPr>
          </a:lstStyle>
          <a:p>
            <a:fld id="{F6015F11-D69D-4A9C-93F7-7EED6F5988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6" y="3556000"/>
            <a:ext cx="9140825" cy="21590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685800" y="1410230"/>
            <a:ext cx="7772400" cy="1447271"/>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371600" y="3238500"/>
            <a:ext cx="6400800" cy="14605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5207000"/>
            <a:ext cx="2133600" cy="3810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5207000"/>
            <a:ext cx="2895600" cy="3810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5207000"/>
            <a:ext cx="2133600" cy="381000"/>
          </a:xfrm>
        </p:spPr>
        <p:txBody>
          <a:bodyPr/>
          <a:lstStyle>
            <a:lvl1pPr>
              <a:defRPr/>
            </a:lvl1pPr>
          </a:lstStyle>
          <a:p>
            <a:pPr>
              <a:defRPr/>
            </a:pPr>
            <a:fld id="{338BC733-4BE4-4D2C-9EE9-5036C22003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2D44894F-2D26-4B9A-BC3C-8A693663E4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1511"/>
            <a:ext cx="2057400" cy="4873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1511"/>
            <a:ext cx="6019800" cy="4873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7F99B101-B360-43A2-97F4-DA72895527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9AE14CE-D5E2-40F3-8DE4-98CE5C6635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D8012A19-7DEC-4DAC-B2F4-770A6FD2E0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57753DA-34C7-4255-A447-2D5D9837B93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DCAEEC9-F976-455D-A485-0D1DD58C8B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6FA768E-A441-42E0-834D-836592E75A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A73F0C89-C58A-477C-A1AF-F042D4D23DD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2279533F-2B57-40DA-92FA-A060A1E4803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67022845-4FCE-43A7-B27F-B31797BC083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6627813" y="5357813"/>
            <a:ext cx="285750" cy="174625"/>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3176" y="3556000"/>
            <a:ext cx="9140825" cy="21590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457200" y="231511"/>
            <a:ext cx="8229600" cy="949854"/>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1860" name="Rectangle 68"/>
          <p:cNvSpPr>
            <a:spLocks noGrp="1" noChangeArrowheads="1"/>
          </p:cNvSpPr>
          <p:nvPr>
            <p:ph type="body" idx="1"/>
          </p:nvPr>
        </p:nvSpPr>
        <p:spPr bwMode="auto">
          <a:xfrm>
            <a:off x="457200" y="1333500"/>
            <a:ext cx="8229600" cy="37716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61" name="Rectangle 69"/>
          <p:cNvSpPr>
            <a:spLocks noGrp="1" noChangeArrowheads="1"/>
          </p:cNvSpPr>
          <p:nvPr>
            <p:ph type="dt" sz="half" idx="2"/>
          </p:nvPr>
        </p:nvSpPr>
        <p:spPr bwMode="auto">
          <a:xfrm>
            <a:off x="457200" y="5204354"/>
            <a:ext cx="2133600"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3124200" y="5204354"/>
            <a:ext cx="2895600"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6553200" y="5204354"/>
            <a:ext cx="2133600"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204067F7-FDF9-4CE7-9E44-6F52B00E6B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228600" y="800100"/>
            <a:ext cx="8586788" cy="4648200"/>
          </a:xfrm>
        </p:spPr>
        <p:txBody>
          <a:bodyPr/>
          <a:lstStyle/>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Why did you come here this morning?</a:t>
            </a:r>
          </a:p>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Are you excited to be here?  Why or why not?</a:t>
            </a:r>
          </a:p>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What’s been on your mind </a:t>
            </a:r>
            <a:r>
              <a:rPr lang="en-US" sz="3200" u="sng" dirty="0" smtClean="0">
                <a:effectLst/>
                <a:latin typeface="Calibri" pitchFamily="34" charset="0"/>
              </a:rPr>
              <a:t>before</a:t>
            </a:r>
            <a:r>
              <a:rPr lang="en-US" sz="3200" dirty="0" smtClean="0">
                <a:effectLst/>
                <a:latin typeface="Calibri" pitchFamily="34" charset="0"/>
              </a:rPr>
              <a:t> you got here this morning?</a:t>
            </a:r>
          </a:p>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What do you hope to gain from this morning’s worship? (question focuses on us) </a:t>
            </a:r>
          </a:p>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What do you hope to accomplish this morning? </a:t>
            </a:r>
            <a:r>
              <a:rPr lang="en-US" sz="3200" smtClean="0">
                <a:effectLst/>
                <a:latin typeface="Calibri" pitchFamily="34" charset="0"/>
              </a:rPr>
              <a:t>(focus </a:t>
            </a:r>
            <a:r>
              <a:rPr lang="en-US" sz="3200" dirty="0" smtClean="0">
                <a:effectLst/>
                <a:latin typeface="Calibri" pitchFamily="34" charset="0"/>
              </a:rPr>
              <a:t>turned to God and/or others)</a:t>
            </a:r>
          </a:p>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Do you feel privileged to be here?</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Questions to Consider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dissolve">
                                      <p:cBhvr>
                                        <p:cTn id="17" dur="500"/>
                                        <p:tgtEl>
                                          <p:spTgt spid="747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755">
                                            <p:txEl>
                                              <p:pRg st="3" end="3"/>
                                            </p:txEl>
                                          </p:spTgt>
                                        </p:tgtEl>
                                        <p:attrNameLst>
                                          <p:attrName>style.visibility</p:attrName>
                                        </p:attrNameLst>
                                      </p:cBhvr>
                                      <p:to>
                                        <p:strVal val="visible"/>
                                      </p:to>
                                    </p:set>
                                    <p:animEffect transition="in" filter="dissolve">
                                      <p:cBhvr>
                                        <p:cTn id="22" dur="500"/>
                                        <p:tgtEl>
                                          <p:spTgt spid="747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4755">
                                            <p:txEl>
                                              <p:pRg st="4" end="4"/>
                                            </p:txEl>
                                          </p:spTgt>
                                        </p:tgtEl>
                                        <p:attrNameLst>
                                          <p:attrName>style.visibility</p:attrName>
                                        </p:attrNameLst>
                                      </p:cBhvr>
                                      <p:to>
                                        <p:strVal val="visible"/>
                                      </p:to>
                                    </p:set>
                                    <p:animEffect transition="in" filter="dissolve">
                                      <p:cBhvr>
                                        <p:cTn id="27" dur="500"/>
                                        <p:tgtEl>
                                          <p:spTgt spid="747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4755">
                                            <p:txEl>
                                              <p:pRg st="5" end="5"/>
                                            </p:txEl>
                                          </p:spTgt>
                                        </p:tgtEl>
                                        <p:attrNameLst>
                                          <p:attrName>style.visibility</p:attrName>
                                        </p:attrNameLst>
                                      </p:cBhvr>
                                      <p:to>
                                        <p:strVal val="visible"/>
                                      </p:to>
                                    </p:set>
                                    <p:animEffect transition="in" filter="dissolve">
                                      <p:cBhvr>
                                        <p:cTn id="32" dur="500"/>
                                        <p:tgtEl>
                                          <p:spTgt spid="747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3200" dirty="0" smtClean="0">
                <a:solidFill>
                  <a:srgbClr val="FFFF00"/>
                </a:solidFill>
              </a:rPr>
              <a:t>Worship in Spirit</a:t>
            </a:r>
            <a:endParaRPr lang="en-US" sz="3600" dirty="0">
              <a:solidFill>
                <a:srgbClr val="FFFF00"/>
              </a:solidFill>
            </a:endParaRPr>
          </a:p>
        </p:txBody>
      </p:sp>
      <p:sp>
        <p:nvSpPr>
          <p:cNvPr id="4" name="Rectangle 3"/>
          <p:cNvSpPr>
            <a:spLocks noChangeArrowheads="1"/>
          </p:cNvSpPr>
          <p:nvPr/>
        </p:nvSpPr>
        <p:spPr bwMode="auto">
          <a:xfrm>
            <a:off x="228600" y="952500"/>
            <a:ext cx="8915400" cy="4457700"/>
          </a:xfrm>
          <a:prstGeom prst="rect">
            <a:avLst/>
          </a:prstGeom>
          <a:noFill/>
          <a:ln w="19050">
            <a:noFill/>
            <a:prstDash val="solid"/>
            <a:miter lim="800000"/>
            <a:headEnd/>
            <a:tailEnd/>
          </a:ln>
        </p:spPr>
        <p:txBody>
          <a:bodyPr wrap="square" anchor="ctr">
            <a:spAutoFit/>
          </a:bodyPr>
          <a:lstStyle/>
          <a:p>
            <a:pPr marL="284163" indent="-230188" algn="l">
              <a:spcBef>
                <a:spcPts val="0"/>
              </a:spcBef>
              <a:spcAft>
                <a:spcPts val="0"/>
              </a:spcAft>
              <a:buSzPct val="112000"/>
              <a:buFont typeface="Arial" pitchFamily="34" charset="0"/>
              <a:buChar char="•"/>
            </a:pPr>
            <a:r>
              <a:rPr lang="en-US" sz="2400" dirty="0" smtClean="0">
                <a:solidFill>
                  <a:srgbClr val="FFFF00"/>
                </a:solidFill>
                <a:latin typeface="Calibri" pitchFamily="34" charset="0"/>
              </a:rPr>
              <a:t>Ephesians 5:18b-21</a:t>
            </a:r>
            <a:r>
              <a:rPr lang="en-US" sz="2400" dirty="0" smtClean="0">
                <a:latin typeface="Calibri" pitchFamily="34" charset="0"/>
              </a:rPr>
              <a:t>  </a:t>
            </a:r>
            <a:r>
              <a:rPr lang="en-US" sz="2400" i="1" dirty="0" smtClean="0">
                <a:latin typeface="Calibri" pitchFamily="34" charset="0"/>
              </a:rPr>
              <a:t>but </a:t>
            </a:r>
            <a:r>
              <a:rPr lang="en-US" sz="2400" i="1" u="sng" dirty="0" smtClean="0">
                <a:latin typeface="Calibri" pitchFamily="34" charset="0"/>
              </a:rPr>
              <a:t>be filled with the Spirit</a:t>
            </a:r>
            <a:r>
              <a:rPr lang="en-US" sz="2400" i="1" dirty="0" smtClean="0">
                <a:latin typeface="Calibri" pitchFamily="34" charset="0"/>
              </a:rPr>
              <a:t>, </a:t>
            </a:r>
            <a:r>
              <a:rPr lang="en-US" sz="2400" i="1" baseline="30000" dirty="0" smtClean="0">
                <a:latin typeface="Calibri" pitchFamily="34" charset="0"/>
              </a:rPr>
              <a:t>19 </a:t>
            </a:r>
            <a:r>
              <a:rPr lang="en-US" sz="2400" i="1" dirty="0" smtClean="0">
                <a:latin typeface="Calibri" pitchFamily="34" charset="0"/>
              </a:rPr>
              <a:t>addressing one another in psalms and hymns and spiritual songs, singing and </a:t>
            </a:r>
            <a:r>
              <a:rPr lang="en-US" sz="2400" i="1" u="sng" dirty="0" smtClean="0">
                <a:latin typeface="Calibri" pitchFamily="34" charset="0"/>
              </a:rPr>
              <a:t>making melody to the Lord with your heart</a:t>
            </a:r>
            <a:r>
              <a:rPr lang="en-US" sz="2400" i="1" dirty="0" smtClean="0">
                <a:latin typeface="Calibri" pitchFamily="34" charset="0"/>
              </a:rPr>
              <a:t>, </a:t>
            </a:r>
            <a:r>
              <a:rPr lang="en-US" sz="2400" i="1" baseline="30000" dirty="0" smtClean="0">
                <a:latin typeface="Calibri" pitchFamily="34" charset="0"/>
              </a:rPr>
              <a:t>20 </a:t>
            </a:r>
            <a:r>
              <a:rPr lang="en-US" sz="2400" i="1" u="sng" dirty="0" smtClean="0">
                <a:latin typeface="Calibri" pitchFamily="34" charset="0"/>
              </a:rPr>
              <a:t>giving thanks </a:t>
            </a:r>
            <a:r>
              <a:rPr lang="en-US" sz="2400" i="1" dirty="0" smtClean="0">
                <a:latin typeface="Calibri" pitchFamily="34" charset="0"/>
              </a:rPr>
              <a:t>always and for everything to God the Father in the name of our Lord Jesus Christ, </a:t>
            </a:r>
            <a:r>
              <a:rPr lang="en-US" sz="2400" i="1" baseline="30000" dirty="0" smtClean="0">
                <a:latin typeface="Calibri" pitchFamily="34" charset="0"/>
              </a:rPr>
              <a:t>21 </a:t>
            </a:r>
            <a:r>
              <a:rPr lang="en-US" sz="2400" i="1" dirty="0" smtClean="0">
                <a:latin typeface="Calibri" pitchFamily="34" charset="0"/>
              </a:rPr>
              <a:t>submitting to one another </a:t>
            </a:r>
            <a:r>
              <a:rPr lang="en-US" sz="2400" i="1" u="sng" dirty="0" smtClean="0">
                <a:latin typeface="Calibri" pitchFamily="34" charset="0"/>
              </a:rPr>
              <a:t>out of reverence for Christ</a:t>
            </a:r>
          </a:p>
          <a:p>
            <a:pPr marL="284163" indent="-230188" algn="l">
              <a:spcBef>
                <a:spcPts val="0"/>
              </a:spcBef>
              <a:spcAft>
                <a:spcPts val="0"/>
              </a:spcAft>
              <a:buSzPct val="112000"/>
              <a:buFont typeface="Arial" pitchFamily="34" charset="0"/>
              <a:buChar char="•"/>
            </a:pPr>
            <a:endParaRPr lang="en-US" sz="1600" i="1" dirty="0" smtClean="0">
              <a:latin typeface="Calibri" pitchFamily="34" charset="0"/>
            </a:endParaRPr>
          </a:p>
          <a:p>
            <a:pPr marL="284163" indent="-230188" algn="l">
              <a:spcBef>
                <a:spcPts val="0"/>
              </a:spcBef>
              <a:spcAft>
                <a:spcPts val="0"/>
              </a:spcAft>
              <a:buSzPct val="112000"/>
              <a:buFont typeface="Arial" pitchFamily="34" charset="0"/>
              <a:buChar char="•"/>
            </a:pPr>
            <a:r>
              <a:rPr lang="en-US" sz="2400" dirty="0" smtClean="0">
                <a:solidFill>
                  <a:srgbClr val="FFFF00"/>
                </a:solidFill>
                <a:latin typeface="Calibri" pitchFamily="34" charset="0"/>
              </a:rPr>
              <a:t>Colossians 3:16-17  </a:t>
            </a:r>
            <a:r>
              <a:rPr lang="en-US" sz="2400" i="1" baseline="30000" dirty="0" smtClean="0">
                <a:latin typeface="Calibri" pitchFamily="34" charset="0"/>
              </a:rPr>
              <a:t>16 </a:t>
            </a:r>
            <a:r>
              <a:rPr lang="en-US" sz="2400" i="1" u="sng" dirty="0" smtClean="0">
                <a:latin typeface="Calibri" pitchFamily="34" charset="0"/>
              </a:rPr>
              <a:t>Let the word of Christ dwell in you richly</a:t>
            </a:r>
            <a:r>
              <a:rPr lang="en-US" sz="2400" i="1" dirty="0" smtClean="0">
                <a:latin typeface="Calibri" pitchFamily="34" charset="0"/>
              </a:rPr>
              <a:t>, teaching and admonishing one another in all wisdom, singing psalms and hymns and spiritual songs, with </a:t>
            </a:r>
            <a:r>
              <a:rPr lang="en-US" sz="2400" i="1" u="sng" dirty="0" smtClean="0">
                <a:latin typeface="Calibri" pitchFamily="34" charset="0"/>
              </a:rPr>
              <a:t>thankfulness in your hearts to God. </a:t>
            </a:r>
            <a:r>
              <a:rPr lang="en-US" sz="2400" i="1" baseline="30000" dirty="0" smtClean="0">
                <a:latin typeface="Calibri" pitchFamily="34" charset="0"/>
              </a:rPr>
              <a:t>17 </a:t>
            </a:r>
            <a:r>
              <a:rPr lang="en-US" sz="2400" i="1" dirty="0" smtClean="0">
                <a:latin typeface="Calibri" pitchFamily="34" charset="0"/>
              </a:rPr>
              <a:t>And whatever you do, in word or deed, do everything in the name of the Lord Jesus, giving thanks to God the Father through him</a:t>
            </a:r>
            <a:r>
              <a:rPr lang="en-US" sz="2400" i="1" dirty="0" smtClean="0"/>
              <a:t>. </a:t>
            </a:r>
            <a:endParaRPr lang="en-US" sz="24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90700"/>
            <a:ext cx="8763000" cy="949854"/>
          </a:xfrm>
        </p:spPr>
        <p:txBody>
          <a:bodyPr rtlCol="0">
            <a:no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dirty="0" smtClean="0">
                <a:solidFill>
                  <a:srgbClr val="FFFF00"/>
                </a:solidFill>
                <a:latin typeface="Calibri" pitchFamily="34" charset="0"/>
              </a:rPr>
              <a:t>Worship in Song – Practical Considerations</a:t>
            </a:r>
            <a:endParaRPr lang="en-US" dirty="0">
              <a:solidFill>
                <a:srgbClr val="FFFF00"/>
              </a:solidFill>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153400" cy="9144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latin typeface="Calibri"/>
                <a:ea typeface="Times New Roman"/>
                <a:cs typeface="Times New Roman"/>
              </a:rPr>
              <a:t>Why do we use the scriptures (the New Testament) as our guide?</a:t>
            </a:r>
            <a:endParaRPr lang="en-US" sz="3200" dirty="0" smtClean="0">
              <a:effectLst/>
              <a:latin typeface="Calibri" pitchFamily="34" charset="0"/>
            </a:endParaRP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400" i="1" kern="0" dirty="0" smtClean="0">
                <a:solidFill>
                  <a:srgbClr val="FFFF66"/>
                </a:solidFill>
                <a:latin typeface="Calibri" pitchFamily="34" charset="0"/>
                <a:ea typeface="+mn-ea"/>
                <a:cs typeface="+mn-cs"/>
              </a:rPr>
              <a:t>Two Questions to Consider </a:t>
            </a:r>
            <a:endParaRPr kumimoji="0" lang="en-US" sz="4400" b="0" i="1" u="none" strike="noStrike" kern="0" cap="none" spc="0" normalizeH="0" baseline="0" noProof="0" dirty="0" smtClean="0">
              <a:ln>
                <a:noFill/>
              </a:ln>
              <a:solidFill>
                <a:srgbClr val="FFFF66"/>
              </a:solidFill>
              <a:uLnTx/>
              <a:uFillTx/>
              <a:latin typeface="Calibri" pitchFamily="34" charset="0"/>
              <a:ea typeface="+mj-ea"/>
              <a:cs typeface="+mj-cs"/>
            </a:endParaRPr>
          </a:p>
        </p:txBody>
      </p:sp>
      <p:sp>
        <p:nvSpPr>
          <p:cNvPr id="5" name="Rectangle 3"/>
          <p:cNvSpPr>
            <a:spLocks noChangeArrowheads="1"/>
          </p:cNvSpPr>
          <p:nvPr/>
        </p:nvSpPr>
        <p:spPr bwMode="auto">
          <a:xfrm>
            <a:off x="457200" y="2247900"/>
            <a:ext cx="8305800" cy="3108543"/>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latin typeface="Calibri" pitchFamily="34" charset="0"/>
              </a:rPr>
              <a:t> </a:t>
            </a:r>
            <a:r>
              <a:rPr lang="en-US" sz="2400" i="1" baseline="30000" dirty="0" smtClean="0"/>
              <a:t>13 </a:t>
            </a:r>
            <a:r>
              <a:rPr lang="en-US" sz="2400" i="1" dirty="0" smtClean="0"/>
              <a:t>And we also thank God constantly for this, that when you received the word of God, which you heard from us, you accepted it not as the word of men but as what it really is, the word of God, which is at work in you believers. </a:t>
            </a:r>
            <a:r>
              <a:rPr lang="en-US" sz="2400" i="1" baseline="30000" dirty="0" smtClean="0"/>
              <a:t>14 </a:t>
            </a:r>
            <a:r>
              <a:rPr lang="en-US" sz="2400" i="1" dirty="0" smtClean="0"/>
              <a:t>For you, brothers, became imitators of the churches of God in Christ Jesus that are in Judea. For you suffered the same things from your own countrymen as they did from the Jews, </a:t>
            </a:r>
            <a:r>
              <a:rPr lang="en-US" sz="2400" dirty="0" smtClean="0">
                <a:latin typeface="Calibri" pitchFamily="34" charset="0"/>
              </a:rPr>
              <a:t>–</a:t>
            </a:r>
            <a:r>
              <a:rPr lang="en-US" sz="2800" dirty="0" smtClean="0">
                <a:latin typeface="Calibri" pitchFamily="34" charset="0"/>
              </a:rPr>
              <a:t> </a:t>
            </a:r>
            <a:r>
              <a:rPr lang="en-US" sz="2800" dirty="0" smtClean="0">
                <a:solidFill>
                  <a:srgbClr val="FFFF00"/>
                </a:solidFill>
                <a:latin typeface="Calibri" pitchFamily="34" charset="0"/>
              </a:rPr>
              <a:t>I Thessalonians 2:13-14</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153400" cy="9144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latin typeface="Calibri"/>
                <a:ea typeface="Times New Roman"/>
                <a:cs typeface="Times New Roman"/>
              </a:rPr>
              <a:t>Why do we use the scriptures (the New Testament) as our guide?</a:t>
            </a:r>
          </a:p>
          <a:p>
            <a:pPr marL="533400" indent="-533400" eaLnBrk="1" hangingPunct="1">
              <a:lnSpc>
                <a:spcPct val="90000"/>
              </a:lnSpc>
              <a:buClr>
                <a:srgbClr val="FFFF00"/>
              </a:buClr>
              <a:buFont typeface="Wingdings" pitchFamily="2" charset="2"/>
              <a:buAutoNum type="arabicPeriod"/>
            </a:pPr>
            <a:endParaRPr lang="en-US" sz="3200" dirty="0" smtClean="0">
              <a:latin typeface="Calibri"/>
              <a:ea typeface="Times New Roman"/>
              <a:cs typeface="Times New Roman"/>
            </a:endParaRPr>
          </a:p>
          <a:p>
            <a:pPr marL="533400" indent="-533400" eaLnBrk="1" hangingPunct="1">
              <a:lnSpc>
                <a:spcPct val="90000"/>
              </a:lnSpc>
              <a:buClr>
                <a:srgbClr val="FFFF00"/>
              </a:buClr>
              <a:buFont typeface="Wingdings" pitchFamily="2" charset="2"/>
              <a:buAutoNum type="arabicPeriod"/>
            </a:pPr>
            <a:r>
              <a:rPr lang="en-US" sz="3200" dirty="0" smtClean="0">
                <a:latin typeface="Calibri"/>
                <a:ea typeface="Times New Roman"/>
                <a:cs typeface="Times New Roman"/>
              </a:rPr>
              <a:t>How do these scriptures guide us?</a:t>
            </a:r>
            <a:endParaRPr lang="en-US" sz="3200" dirty="0" smtClean="0">
              <a:effectLst/>
              <a:latin typeface="Calibri" pitchFamily="34" charset="0"/>
            </a:endParaRP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400" i="1" kern="0" dirty="0" smtClean="0">
                <a:solidFill>
                  <a:srgbClr val="FFFF66"/>
                </a:solidFill>
                <a:latin typeface="Calibri" pitchFamily="34" charset="0"/>
                <a:ea typeface="+mn-ea"/>
                <a:cs typeface="+mn-cs"/>
              </a:rPr>
              <a:t>Two Questions to Consider </a:t>
            </a:r>
            <a:endParaRPr kumimoji="0" lang="en-US" sz="4400" b="0" i="1" u="none" strike="noStrike" kern="0" cap="none" spc="0" normalizeH="0" baseline="0" noProof="0" dirty="0" smtClean="0">
              <a:ln>
                <a:noFill/>
              </a:ln>
              <a:solidFill>
                <a:srgbClr val="FFFF66"/>
              </a:solidFill>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81000" y="1181100"/>
            <a:ext cx="8229600" cy="2527300"/>
          </a:xfrm>
        </p:spPr>
        <p:txBody>
          <a:bodyPr/>
          <a:lstStyle/>
          <a:p>
            <a:pPr eaLnBrk="1" hangingPunct="1">
              <a:defRPr/>
            </a:pPr>
            <a:r>
              <a:rPr lang="en-US" sz="5400" i="1" dirty="0" smtClean="0">
                <a:solidFill>
                  <a:schemeClr val="tx1"/>
                </a:solidFill>
                <a:latin typeface="Calibri" pitchFamily="34" charset="0"/>
              </a:rPr>
              <a:t>Putting More in and Getting More out of Worship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143000"/>
            <a:ext cx="8434388" cy="10287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understand the urgency of our situation</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Four Points from the Teaching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685800" y="2476501"/>
            <a:ext cx="8229600" cy="2554545"/>
          </a:xfrm>
          <a:prstGeom prst="rect">
            <a:avLst/>
          </a:prstGeom>
          <a:noFill/>
          <a:ln w="19050">
            <a:solidFill>
              <a:srgbClr val="FFFF00"/>
            </a:solidFill>
            <a:prstDash val="solid"/>
            <a:miter lim="800000"/>
            <a:headEnd/>
            <a:tailEnd/>
          </a:ln>
        </p:spPr>
        <p:txBody>
          <a:bodyPr wrap="square" anchor="ctr">
            <a:spAutoFit/>
          </a:bodyPr>
          <a:lstStyle/>
          <a:p>
            <a:pPr marL="53975" marR="0" algn="l">
              <a:spcBef>
                <a:spcPts val="0"/>
              </a:spcBef>
              <a:spcAft>
                <a:spcPts val="0"/>
              </a:spcAft>
            </a:pPr>
            <a:r>
              <a:rPr lang="en-US" dirty="0">
                <a:latin typeface="Tahoma" pitchFamily="34" charset="0"/>
              </a:rPr>
              <a:t> </a:t>
            </a:r>
            <a:r>
              <a:rPr lang="en-US" sz="2800" i="1" baseline="30000" dirty="0">
                <a:solidFill>
                  <a:srgbClr val="FFFF00"/>
                </a:solidFill>
              </a:rPr>
              <a:t> </a:t>
            </a:r>
            <a:r>
              <a:rPr lang="en-US" sz="3200" i="1" dirty="0" smtClean="0">
                <a:latin typeface="Calibri"/>
                <a:ea typeface="Times New Roman"/>
              </a:rPr>
              <a:t>‘Master, I knew you to be a hard man, reaping where you did not sow, and gathering where you scattered no seed, </a:t>
            </a:r>
            <a:r>
              <a:rPr lang="en-US" sz="3200" i="1" baseline="30000" dirty="0" smtClean="0">
                <a:latin typeface="Calibri"/>
                <a:ea typeface="Times New Roman"/>
              </a:rPr>
              <a:t>25 </a:t>
            </a:r>
            <a:r>
              <a:rPr lang="en-US" sz="3200" i="1" dirty="0" smtClean="0">
                <a:latin typeface="Calibri"/>
                <a:ea typeface="Times New Roman"/>
              </a:rPr>
              <a:t>so I was afraid, and I went and hid your talent in the ground. Here you have what is yours.’ </a:t>
            </a:r>
            <a:r>
              <a:rPr lang="en-US" sz="3200" dirty="0" smtClean="0">
                <a:latin typeface="Calibri" pitchFamily="34" charset="0"/>
              </a:rPr>
              <a:t>- </a:t>
            </a:r>
            <a:r>
              <a:rPr lang="en-US" sz="3200" dirty="0" smtClean="0">
                <a:solidFill>
                  <a:srgbClr val="FFFF00"/>
                </a:solidFill>
                <a:latin typeface="Calibri" pitchFamily="34" charset="0"/>
              </a:rPr>
              <a:t>Matt. 25:24-25</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143000"/>
            <a:ext cx="8434388" cy="20193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understand the urgency of our situation</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have an honest view of what we are able to do</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Four Points from the Teaching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609600" y="3238500"/>
            <a:ext cx="8229600" cy="2062103"/>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rPr>
              <a:t> </a:t>
            </a:r>
            <a:r>
              <a:rPr lang="en-US" sz="3200" i="1" dirty="0" smtClean="0">
                <a:latin typeface="Calibri" pitchFamily="34" charset="0"/>
              </a:rPr>
              <a:t>Everyone to whom much was given, of him much will be required, and from him to whom they entrusted much, they will demand the more. </a:t>
            </a:r>
            <a:r>
              <a:rPr lang="en-US" sz="3200" dirty="0" smtClean="0">
                <a:latin typeface="Calibri" pitchFamily="34" charset="0"/>
              </a:rPr>
              <a:t>- </a:t>
            </a:r>
            <a:r>
              <a:rPr lang="en-US" sz="3200" dirty="0" smtClean="0">
                <a:solidFill>
                  <a:srgbClr val="FFFF00"/>
                </a:solidFill>
                <a:latin typeface="Calibri" pitchFamily="34" charset="0"/>
              </a:rPr>
              <a:t>Luke 12:48</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animEffect transition="in" filter="dissolve">
                                      <p:cBhvr>
                                        <p:cTn id="7" dur="500"/>
                                        <p:tgtEl>
                                          <p:spTgt spid="747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228600" y="876300"/>
            <a:ext cx="8586788" cy="29337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understand the urgency of our situation</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have an honest view of what we are able to do</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overcome the distractions of this world</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Four Points from the Teaching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533400" y="3848100"/>
            <a:ext cx="8305800" cy="1692771"/>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rPr>
              <a:t> </a:t>
            </a:r>
            <a:r>
              <a:rPr lang="en-US" sz="2600" i="1" baseline="30000" dirty="0" smtClean="0"/>
              <a:t>22 </a:t>
            </a:r>
            <a:r>
              <a:rPr lang="en-US" sz="2600" i="1" dirty="0" smtClean="0">
                <a:latin typeface="Calibri" pitchFamily="34" charset="0"/>
              </a:rPr>
              <a:t>As for what was sown among thorns, this is the one who hears the word, but the cares of the world and the deceitfulness of riches choke the word, and it proves unfruitful</a:t>
            </a:r>
            <a:r>
              <a:rPr lang="en-US" sz="2600" i="1" dirty="0" smtClean="0"/>
              <a:t>.</a:t>
            </a:r>
            <a:r>
              <a:rPr lang="en-US" sz="2600" i="1" dirty="0" smtClean="0">
                <a:latin typeface="Calibri" pitchFamily="34" charset="0"/>
              </a:rPr>
              <a:t> </a:t>
            </a:r>
            <a:r>
              <a:rPr lang="en-US" sz="2600" dirty="0" smtClean="0">
                <a:latin typeface="Calibri" pitchFamily="34" charset="0"/>
              </a:rPr>
              <a:t>– </a:t>
            </a:r>
            <a:r>
              <a:rPr lang="en-US" sz="2600" dirty="0" smtClean="0">
                <a:solidFill>
                  <a:srgbClr val="FFFF00"/>
                </a:solidFill>
                <a:latin typeface="Calibri" pitchFamily="34" charset="0"/>
              </a:rPr>
              <a:t>Matthew 13:22</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Effect transition="in" filter="dissolve">
                                      <p:cBhvr>
                                        <p:cTn id="7" dur="500"/>
                                        <p:tgtEl>
                                          <p:spTgt spid="7475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143000"/>
            <a:ext cx="8434388" cy="33655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understand the urgency of our situation</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have an honest view of what we are able to do</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overcome the distractions of this world</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have the right priorities </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Four Points from the Teaching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3" end="3"/>
                                            </p:txEl>
                                          </p:spTgt>
                                        </p:tgtEl>
                                        <p:attrNameLst>
                                          <p:attrName>style.visibility</p:attrName>
                                        </p:attrNameLst>
                                      </p:cBhvr>
                                      <p:to>
                                        <p:strVal val="visible"/>
                                      </p:to>
                                    </p:set>
                                    <p:animEffect transition="in" filter="dissolve">
                                      <p:cBhvr>
                                        <p:cTn id="7" dur="500"/>
                                        <p:tgtEl>
                                          <p:spTgt spid="747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153400" cy="914400"/>
          </a:xfrm>
        </p:spPr>
        <p:txBody>
          <a:bodyPr/>
          <a:lstStyle/>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The Healed Demoniac – Mark 5:1-20</a:t>
            </a:r>
          </a:p>
          <a:p>
            <a:pPr marL="533400" indent="-533400" eaLnBrk="1" hangingPunct="1">
              <a:lnSpc>
                <a:spcPct val="90000"/>
              </a:lnSpc>
              <a:buClr>
                <a:srgbClr val="FFFF00"/>
              </a:buClr>
              <a:buFont typeface="Wingdings" pitchFamily="2" charset="2"/>
              <a:buAutoNum type="arabicPeriod"/>
            </a:pPr>
            <a:endParaRPr lang="en-US" sz="3600" dirty="0" smtClean="0">
              <a:effectLst/>
              <a:latin typeface="Calibri" pitchFamily="34" charset="0"/>
            </a:endParaRP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Two Examples from the Life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381000" y="2019300"/>
            <a:ext cx="8305800" cy="3077766"/>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rPr>
              <a:t> </a:t>
            </a:r>
            <a:r>
              <a:rPr lang="en-US" sz="2400" i="1" baseline="30000" dirty="0" smtClean="0">
                <a:latin typeface="Calibri" pitchFamily="34" charset="0"/>
              </a:rPr>
              <a:t>2 </a:t>
            </a:r>
            <a:r>
              <a:rPr lang="en-US" sz="2400" i="1" dirty="0" smtClean="0">
                <a:latin typeface="Calibri" pitchFamily="34" charset="0"/>
              </a:rPr>
              <a:t>And when Jesus had stepped out of the boat, immediately there met him out of the tombs a man with an unclean spirit. </a:t>
            </a:r>
            <a:r>
              <a:rPr lang="en-US" sz="2400" i="1" baseline="30000" dirty="0" smtClean="0">
                <a:latin typeface="Calibri" pitchFamily="34" charset="0"/>
              </a:rPr>
              <a:t>3 </a:t>
            </a:r>
            <a:r>
              <a:rPr lang="en-US" sz="2400" i="1" dirty="0" smtClean="0">
                <a:latin typeface="Calibri" pitchFamily="34" charset="0"/>
              </a:rPr>
              <a:t>He lived among the tombs. And no one could bind him anymore, not even with a chain, </a:t>
            </a:r>
            <a:r>
              <a:rPr lang="en-US" sz="2400" i="1" baseline="30000" dirty="0" smtClean="0">
                <a:latin typeface="Calibri" pitchFamily="34" charset="0"/>
              </a:rPr>
              <a:t>4 </a:t>
            </a:r>
            <a:r>
              <a:rPr lang="en-US" sz="2400" i="1" dirty="0" smtClean="0">
                <a:latin typeface="Calibri" pitchFamily="34" charset="0"/>
              </a:rPr>
              <a:t>for he had often been bound with shackles and chains, but he wrenched the chains apart, and he broke the shackles in pieces. No one had the strength to subdue him. </a:t>
            </a:r>
            <a:r>
              <a:rPr lang="en-US" sz="2400" i="1" baseline="30000" dirty="0" smtClean="0">
                <a:latin typeface="Calibri" pitchFamily="34" charset="0"/>
              </a:rPr>
              <a:t>5 </a:t>
            </a:r>
            <a:r>
              <a:rPr lang="en-US" sz="2400" i="1" dirty="0" smtClean="0">
                <a:latin typeface="Calibri" pitchFamily="34" charset="0"/>
              </a:rPr>
              <a:t>Night and day among the tombs and on the mountains he was always crying out and cutting himself with stones. </a:t>
            </a:r>
            <a:r>
              <a:rPr lang="en-US" sz="2600" dirty="0" smtClean="0">
                <a:latin typeface="Calibri" pitchFamily="34" charset="0"/>
              </a:rPr>
              <a:t>– </a:t>
            </a:r>
            <a:r>
              <a:rPr lang="en-US" sz="2600" dirty="0" smtClean="0">
                <a:solidFill>
                  <a:srgbClr val="FFFF00"/>
                </a:solidFill>
                <a:latin typeface="Calibri" pitchFamily="34" charset="0"/>
              </a:rPr>
              <a:t>Mark 5:2-5</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81000" y="1181100"/>
            <a:ext cx="8229600" cy="2527300"/>
          </a:xfrm>
        </p:spPr>
        <p:txBody>
          <a:bodyPr/>
          <a:lstStyle/>
          <a:p>
            <a:pPr eaLnBrk="1" hangingPunct="1">
              <a:defRPr/>
            </a:pPr>
            <a:r>
              <a:rPr lang="en-US" sz="5400" i="1" dirty="0" smtClean="0">
                <a:solidFill>
                  <a:schemeClr val="tx1"/>
                </a:solidFill>
                <a:latin typeface="Calibri" pitchFamily="34" charset="0"/>
              </a:rPr>
              <a:t>Putting More into and Getting More out of Worship</a:t>
            </a:r>
          </a:p>
        </p:txBody>
      </p:sp>
      <p:pic>
        <p:nvPicPr>
          <p:cNvPr id="33794" name="Picture 2" descr="http://www.freefoto.com/images/05/30/05_30_1---Worship-Service-Slide-Background_web.jpg"/>
          <p:cNvPicPr>
            <a:picLocks noChangeAspect="1" noChangeArrowheads="1"/>
          </p:cNvPicPr>
          <p:nvPr/>
        </p:nvPicPr>
        <p:blipFill>
          <a:blip r:embed="rId2" cstate="print"/>
          <a:srcRect/>
          <a:stretch>
            <a:fillRect/>
          </a:stretch>
        </p:blipFill>
        <p:spPr bwMode="auto">
          <a:xfrm>
            <a:off x="228600" y="3238500"/>
            <a:ext cx="3124200" cy="2343150"/>
          </a:xfrm>
          <a:prstGeom prst="rect">
            <a:avLst/>
          </a:prstGeom>
          <a:noFill/>
        </p:spPr>
      </p:pic>
      <p:pic>
        <p:nvPicPr>
          <p:cNvPr id="47106" name="Picture 2" descr="https://encrypted-tbn0.gstatic.com/images?q=tbn:ANd9GcQdRV09vtEfTkSXijMvo2h-vZ5bw9hlTLXNe-l5ckf2F-g2UwBU"/>
          <p:cNvPicPr>
            <a:picLocks noChangeAspect="1" noChangeArrowheads="1"/>
          </p:cNvPicPr>
          <p:nvPr/>
        </p:nvPicPr>
        <p:blipFill>
          <a:blip r:embed="rId3" cstate="print"/>
          <a:srcRect/>
          <a:stretch>
            <a:fillRect/>
          </a:stretch>
        </p:blipFill>
        <p:spPr bwMode="auto">
          <a:xfrm>
            <a:off x="5943600" y="0"/>
            <a:ext cx="2619375" cy="1743076"/>
          </a:xfrm>
          <a:prstGeom prst="rect">
            <a:avLst/>
          </a:prstGeom>
          <a:noFill/>
        </p:spPr>
      </p:pic>
      <p:pic>
        <p:nvPicPr>
          <p:cNvPr id="47108" name="Picture 4" descr="https://encrypted-tbn3.gstatic.com/images?q=tbn:ANd9GcRRJEzXCvtYf6WKCLTmR08rT8PUmszTx0Zgn16IPO_IC4BfEXPk"/>
          <p:cNvPicPr>
            <a:picLocks noChangeAspect="1" noChangeArrowheads="1"/>
          </p:cNvPicPr>
          <p:nvPr/>
        </p:nvPicPr>
        <p:blipFill>
          <a:blip r:embed="rId4" cstate="print"/>
          <a:srcRect/>
          <a:stretch>
            <a:fillRect/>
          </a:stretch>
        </p:blipFill>
        <p:spPr bwMode="auto">
          <a:xfrm>
            <a:off x="762000" y="190499"/>
            <a:ext cx="2314575" cy="1540245"/>
          </a:xfrm>
          <a:prstGeom prst="rect">
            <a:avLst/>
          </a:prstGeom>
          <a:noFill/>
        </p:spPr>
      </p:pic>
      <p:pic>
        <p:nvPicPr>
          <p:cNvPr id="47110" name="Picture 6" descr="https://encrypted-tbn0.gstatic.com/images?q=tbn:ANd9GcRcJLl6vGj3UZXHmjgLXZLSpevXn5X0XhETDsnt10zpl6_yfL_Y7A"/>
          <p:cNvPicPr>
            <a:picLocks noChangeAspect="1" noChangeArrowheads="1"/>
          </p:cNvPicPr>
          <p:nvPr/>
        </p:nvPicPr>
        <p:blipFill>
          <a:blip r:embed="rId5" cstate="print"/>
          <a:srcRect/>
          <a:stretch>
            <a:fillRect/>
          </a:stretch>
        </p:blipFill>
        <p:spPr bwMode="auto">
          <a:xfrm>
            <a:off x="6019800" y="3467100"/>
            <a:ext cx="2819400" cy="2111830"/>
          </a:xfrm>
          <a:prstGeom prst="rect">
            <a:avLst/>
          </a:prstGeom>
          <a:noFill/>
        </p:spPr>
      </p:pic>
      <p:pic>
        <p:nvPicPr>
          <p:cNvPr id="47112" name="Picture 8" descr="https://encrypted-tbn0.gstatic.com/images?q=tbn:ANd9GcSo1yeWN5uGkgLHtWdD_nq1AWMsgoETO6UcSwC50hWyCPWs0Blm"/>
          <p:cNvPicPr>
            <a:picLocks noChangeAspect="1" noChangeArrowheads="1"/>
          </p:cNvPicPr>
          <p:nvPr/>
        </p:nvPicPr>
        <p:blipFill>
          <a:blip r:embed="rId6" cstate="print"/>
          <a:srcRect/>
          <a:stretch>
            <a:fillRect/>
          </a:stretch>
        </p:blipFill>
        <p:spPr bwMode="auto">
          <a:xfrm>
            <a:off x="3429000" y="3848100"/>
            <a:ext cx="2181225" cy="133350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153400" cy="914400"/>
          </a:xfrm>
        </p:spPr>
        <p:txBody>
          <a:bodyPr/>
          <a:lstStyle/>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The Healed Demoniac – Mark 5:1-20</a:t>
            </a:r>
          </a:p>
          <a:p>
            <a:pPr marL="533400" indent="-533400" eaLnBrk="1" hangingPunct="1">
              <a:lnSpc>
                <a:spcPct val="90000"/>
              </a:lnSpc>
              <a:buClr>
                <a:srgbClr val="FFFF00"/>
              </a:buClr>
              <a:buFont typeface="Wingdings" pitchFamily="2" charset="2"/>
              <a:buAutoNum type="arabicPeriod"/>
            </a:pPr>
            <a:endParaRPr lang="en-US" sz="3600" dirty="0" smtClean="0">
              <a:effectLst/>
              <a:latin typeface="Calibri" pitchFamily="34" charset="0"/>
            </a:endParaRP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Two Examples from the Life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381000" y="2434799"/>
            <a:ext cx="8305800" cy="2246769"/>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latin typeface="Calibri" pitchFamily="34" charset="0"/>
              </a:rPr>
              <a:t> </a:t>
            </a:r>
            <a:r>
              <a:rPr lang="en-US" sz="2800" i="1" dirty="0" smtClean="0">
                <a:latin typeface="Calibri" pitchFamily="34" charset="0"/>
              </a:rPr>
              <a:t>“Go home to your friends and tell them how much the Lord has done for you, and how he has had mercy on you.” </a:t>
            </a:r>
            <a:r>
              <a:rPr lang="en-US" sz="2800" i="1" baseline="30000" dirty="0" smtClean="0">
                <a:latin typeface="Calibri" pitchFamily="34" charset="0"/>
              </a:rPr>
              <a:t>20 </a:t>
            </a:r>
            <a:r>
              <a:rPr lang="en-US" sz="2800" i="1" dirty="0" smtClean="0">
                <a:latin typeface="Calibri" pitchFamily="34" charset="0"/>
              </a:rPr>
              <a:t>And he went away and began to proclaim in the Decapolis how much Jesus had done for him, and everyone marveled. </a:t>
            </a:r>
            <a:r>
              <a:rPr lang="en-US" sz="2800" dirty="0" smtClean="0">
                <a:latin typeface="Calibri" pitchFamily="34" charset="0"/>
              </a:rPr>
              <a:t>– </a:t>
            </a:r>
            <a:r>
              <a:rPr lang="en-US" sz="2800" dirty="0" smtClean="0">
                <a:solidFill>
                  <a:srgbClr val="FFFF00"/>
                </a:solidFill>
                <a:latin typeface="Calibri" pitchFamily="34" charset="0"/>
              </a:rPr>
              <a:t>Mark 5:19-20</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952500"/>
            <a:ext cx="8434388" cy="3365500"/>
          </a:xfrm>
        </p:spPr>
        <p:txBody>
          <a:bodyPr/>
          <a:lstStyle/>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The Healed Demoniac – Mark 5:1-20</a:t>
            </a:r>
          </a:p>
          <a:p>
            <a:pPr marL="533400" indent="-533400" eaLnBrk="1" hangingPunct="1">
              <a:lnSpc>
                <a:spcPct val="90000"/>
              </a:lnSpc>
              <a:buClr>
                <a:srgbClr val="FFFF00"/>
              </a:buClr>
              <a:buFont typeface="Wingdings" pitchFamily="2" charset="2"/>
              <a:buAutoNum type="arabicPeriod"/>
            </a:pPr>
            <a:endParaRPr lang="en-US" sz="3600" dirty="0" smtClean="0">
              <a:effectLst/>
              <a:latin typeface="Calibri" pitchFamily="34" charset="0"/>
            </a:endParaRPr>
          </a:p>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Mary – John 12:2-8, Mark 14:3-9</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Two Examples from the Life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457200" y="2857500"/>
            <a:ext cx="8305800" cy="2708434"/>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rPr>
              <a:t> </a:t>
            </a:r>
            <a:r>
              <a:rPr lang="en-US" sz="2400" i="1" dirty="0" smtClean="0">
                <a:latin typeface="Calibri" pitchFamily="34" charset="0"/>
              </a:rPr>
              <a:t>“Leave her alone. Why do you trouble her? She has done a beautiful thing to me. </a:t>
            </a:r>
            <a:r>
              <a:rPr lang="en-US" sz="2400" i="1" baseline="30000" dirty="0" smtClean="0">
                <a:latin typeface="Calibri" pitchFamily="34" charset="0"/>
              </a:rPr>
              <a:t>7 </a:t>
            </a:r>
            <a:r>
              <a:rPr lang="en-US" sz="2400" i="1" dirty="0" smtClean="0">
                <a:latin typeface="Calibri" pitchFamily="34" charset="0"/>
              </a:rPr>
              <a:t>For you always have the poor with you, and whenever you want, you can do good for them. But you will not always have me. </a:t>
            </a:r>
            <a:r>
              <a:rPr lang="en-US" sz="2400" i="1" baseline="30000" dirty="0" smtClean="0">
                <a:latin typeface="Calibri" pitchFamily="34" charset="0"/>
              </a:rPr>
              <a:t>8 </a:t>
            </a:r>
            <a:r>
              <a:rPr lang="en-US" sz="2400" i="1" dirty="0" smtClean="0">
                <a:latin typeface="Calibri" pitchFamily="34" charset="0"/>
              </a:rPr>
              <a:t>She has done what she could; she has anointed my body beforehand for burial. </a:t>
            </a:r>
            <a:r>
              <a:rPr lang="en-US" sz="2400" i="1" baseline="30000" dirty="0" smtClean="0">
                <a:latin typeface="Calibri" pitchFamily="34" charset="0"/>
              </a:rPr>
              <a:t>9 </a:t>
            </a:r>
            <a:r>
              <a:rPr lang="en-US" sz="2400" i="1" dirty="0" smtClean="0">
                <a:latin typeface="Calibri" pitchFamily="34" charset="0"/>
              </a:rPr>
              <a:t>And truly, I say to you, wherever the gospel is proclaimed in the whole world, what she has done will be told in memory of her.” </a:t>
            </a:r>
            <a:r>
              <a:rPr lang="en-US" sz="2600" dirty="0" smtClean="0">
                <a:latin typeface="Calibri" pitchFamily="34" charset="0"/>
              </a:rPr>
              <a:t>– </a:t>
            </a:r>
            <a:r>
              <a:rPr lang="en-US" sz="2600" dirty="0" smtClean="0">
                <a:solidFill>
                  <a:srgbClr val="FFFF00"/>
                </a:solidFill>
                <a:latin typeface="Calibri" pitchFamily="34" charset="0"/>
              </a:rPr>
              <a:t>Mark 14:6-9</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Effect transition="in" filter="dissolve">
                                      <p:cBhvr>
                                        <p:cTn id="7" dur="500"/>
                                        <p:tgtEl>
                                          <p:spTgt spid="7475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434388" cy="33655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Work on your personal relationship with God</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Take advantage of teaching opportunities</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Serve through hospitality</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Address the needs of others</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Give more </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Practical Applications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dissolve">
                                      <p:cBhvr>
                                        <p:cTn id="17" dur="500"/>
                                        <p:tgtEl>
                                          <p:spTgt spid="747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755">
                                            <p:txEl>
                                              <p:pRg st="3" end="3"/>
                                            </p:txEl>
                                          </p:spTgt>
                                        </p:tgtEl>
                                        <p:attrNameLst>
                                          <p:attrName>style.visibility</p:attrName>
                                        </p:attrNameLst>
                                      </p:cBhvr>
                                      <p:to>
                                        <p:strVal val="visible"/>
                                      </p:to>
                                    </p:set>
                                    <p:animEffect transition="in" filter="dissolve">
                                      <p:cBhvr>
                                        <p:cTn id="22" dur="500"/>
                                        <p:tgtEl>
                                          <p:spTgt spid="747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4755">
                                            <p:txEl>
                                              <p:pRg st="4" end="4"/>
                                            </p:txEl>
                                          </p:spTgt>
                                        </p:tgtEl>
                                        <p:attrNameLst>
                                          <p:attrName>style.visibility</p:attrName>
                                        </p:attrNameLst>
                                      </p:cBhvr>
                                      <p:to>
                                        <p:strVal val="visible"/>
                                      </p:to>
                                    </p:set>
                                    <p:animEffect transition="in" filter="dissolve">
                                      <p:cBhvr>
                                        <p:cTn id="27" dur="500"/>
                                        <p:tgtEl>
                                          <p:spTgt spid="74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228600" y="190500"/>
            <a:ext cx="8637588" cy="381000"/>
          </a:xfrm>
          <a:noFill/>
        </p:spPr>
        <p:txBody>
          <a:bodyPr/>
          <a:lstStyle/>
          <a:p>
            <a:pPr eaLnBrk="1" hangingPunct="1"/>
            <a:r>
              <a:rPr lang="en-US" sz="4800" dirty="0" smtClean="0">
                <a:solidFill>
                  <a:srgbClr val="FFFFCC"/>
                </a:solidFill>
                <a:effectLst/>
                <a:latin typeface="Calibri" pitchFamily="34" charset="0"/>
              </a:rPr>
              <a:t>Universal Nature of Guilt</a:t>
            </a:r>
          </a:p>
        </p:txBody>
      </p:sp>
      <p:sp>
        <p:nvSpPr>
          <p:cNvPr id="164867" name="Rectangle 3"/>
          <p:cNvSpPr>
            <a:spLocks noChangeArrowheads="1"/>
          </p:cNvSpPr>
          <p:nvPr/>
        </p:nvSpPr>
        <p:spPr bwMode="auto">
          <a:xfrm>
            <a:off x="457200" y="82243"/>
            <a:ext cx="8458200" cy="5878532"/>
          </a:xfrm>
          <a:prstGeom prst="rect">
            <a:avLst/>
          </a:prstGeom>
          <a:noFill/>
          <a:ln w="9525">
            <a:noFill/>
            <a:miter lim="800000"/>
            <a:headEnd/>
            <a:tailEnd/>
          </a:ln>
        </p:spPr>
        <p:txBody>
          <a:bodyPr wrap="square" anchor="ctr">
            <a:spAutoFit/>
          </a:bodyPr>
          <a:lstStyle/>
          <a:p>
            <a:pPr lvl="0" algn="l">
              <a:buClr>
                <a:srgbClr val="FFC000"/>
              </a:buClr>
              <a:buSzPct val="116000"/>
              <a:buFont typeface="Arial" pitchFamily="34" charset="0"/>
              <a:buChar char="•"/>
            </a:pPr>
            <a:r>
              <a:rPr lang="en-US" sz="2800" i="1" dirty="0">
                <a:solidFill>
                  <a:srgbClr val="FFFF00"/>
                </a:solidFill>
              </a:rPr>
              <a:t>  </a:t>
            </a:r>
            <a:r>
              <a:rPr lang="en-US" sz="2800" i="1" dirty="0">
                <a:solidFill>
                  <a:srgbClr val="FFC000"/>
                </a:solidFill>
              </a:rPr>
              <a:t>Romans 3:19, 23 </a:t>
            </a:r>
          </a:p>
          <a:p>
            <a:pPr marL="346075" algn="l"/>
            <a:r>
              <a:rPr lang="en-US" sz="2400" i="1" baseline="30000" dirty="0"/>
              <a:t>19 </a:t>
            </a:r>
            <a:r>
              <a:rPr lang="en-US" sz="2400" i="1" dirty="0"/>
              <a:t>Now we know that whatever the law says, it says to those who are under the law, that every mouth may be </a:t>
            </a:r>
            <a:r>
              <a:rPr lang="en-US" sz="2400" i="1" dirty="0" smtClean="0"/>
              <a:t>stopped, and </a:t>
            </a:r>
            <a:r>
              <a:rPr lang="en-US" sz="2400" i="1" dirty="0">
                <a:solidFill>
                  <a:srgbClr val="FFFF00"/>
                </a:solidFill>
              </a:rPr>
              <a:t>all the world may become guilty before God.  </a:t>
            </a:r>
            <a:r>
              <a:rPr lang="en-US" sz="2400" i="1" dirty="0" smtClean="0">
                <a:solidFill>
                  <a:srgbClr val="FFFF00"/>
                </a:solidFill>
              </a:rPr>
              <a:t>            </a:t>
            </a:r>
            <a:r>
              <a:rPr lang="en-US" sz="2400" i="1" baseline="30000" dirty="0" smtClean="0"/>
              <a:t>23</a:t>
            </a:r>
            <a:r>
              <a:rPr lang="en-US" sz="2400" i="1" baseline="30000" dirty="0"/>
              <a:t> </a:t>
            </a:r>
            <a:r>
              <a:rPr lang="en-US" sz="2400" i="1" dirty="0"/>
              <a:t>for all have sinned and fall short of the glory of </a:t>
            </a:r>
            <a:r>
              <a:rPr lang="en-US" sz="2400" i="1" dirty="0" smtClean="0"/>
              <a:t>God</a:t>
            </a:r>
          </a:p>
          <a:p>
            <a:pPr marL="346075" algn="l"/>
            <a:endParaRPr lang="en-US" sz="1400" i="1" dirty="0"/>
          </a:p>
          <a:p>
            <a:pPr lvl="0" algn="l">
              <a:buClr>
                <a:srgbClr val="FFC000"/>
              </a:buClr>
              <a:buFont typeface="Arial" pitchFamily="34" charset="0"/>
              <a:buChar char="•"/>
            </a:pPr>
            <a:r>
              <a:rPr lang="en-US" sz="2800" i="1" dirty="0" smtClean="0">
                <a:solidFill>
                  <a:srgbClr val="FFFF00"/>
                </a:solidFill>
              </a:rPr>
              <a:t>  </a:t>
            </a:r>
            <a:r>
              <a:rPr lang="en-US" sz="2800" i="1" dirty="0" smtClean="0">
                <a:solidFill>
                  <a:srgbClr val="FFC000"/>
                </a:solidFill>
              </a:rPr>
              <a:t>I </a:t>
            </a:r>
            <a:r>
              <a:rPr lang="en-US" sz="2800" i="1" dirty="0">
                <a:solidFill>
                  <a:srgbClr val="FFC000"/>
                </a:solidFill>
              </a:rPr>
              <a:t>John 1:8-10 </a:t>
            </a:r>
          </a:p>
          <a:p>
            <a:pPr marL="231775" indent="114300" algn="l"/>
            <a:r>
              <a:rPr lang="en-US" sz="2400" i="1" baseline="30000" dirty="0"/>
              <a:t>8 </a:t>
            </a:r>
            <a:r>
              <a:rPr lang="en-US" sz="2400" i="1" dirty="0"/>
              <a:t>If we say that we have no sin, we deceive ourselves, and the truth is not in us. </a:t>
            </a:r>
            <a:r>
              <a:rPr lang="en-US" sz="2400" i="1" baseline="30000" dirty="0"/>
              <a:t>9 </a:t>
            </a:r>
            <a:r>
              <a:rPr lang="en-US" sz="2400" i="1" dirty="0"/>
              <a:t>If we confess our sins, He is faithful and just to forgive us our sins and to cleanse us from all unrighteousness. </a:t>
            </a:r>
            <a:r>
              <a:rPr lang="en-US" sz="2400" i="1" baseline="30000" dirty="0"/>
              <a:t>10 </a:t>
            </a:r>
            <a:r>
              <a:rPr lang="en-US" sz="2400" i="1" dirty="0">
                <a:solidFill>
                  <a:srgbClr val="FFFF00"/>
                </a:solidFill>
              </a:rPr>
              <a:t>If we say that we have not sinned, </a:t>
            </a:r>
            <a:r>
              <a:rPr lang="en-US" sz="2400" i="1" dirty="0" smtClean="0">
                <a:solidFill>
                  <a:srgbClr val="FFFF00"/>
                </a:solidFill>
              </a:rPr>
              <a:t>we make </a:t>
            </a:r>
            <a:r>
              <a:rPr lang="en-US" sz="2400" i="1" dirty="0">
                <a:solidFill>
                  <a:srgbClr val="FFFF00"/>
                </a:solidFill>
              </a:rPr>
              <a:t>Him a liar</a:t>
            </a:r>
            <a:r>
              <a:rPr lang="en-US" sz="2400" i="1" dirty="0"/>
              <a:t>, and His word is not in </a:t>
            </a:r>
            <a:r>
              <a:rPr lang="en-US" sz="2400" i="1" dirty="0" smtClean="0"/>
              <a:t>us</a:t>
            </a:r>
          </a:p>
          <a:p>
            <a:pPr marL="231775" indent="114300" algn="l"/>
            <a:endParaRPr lang="en-US" sz="1400" i="1" dirty="0"/>
          </a:p>
          <a:p>
            <a:pPr algn="l">
              <a:buClr>
                <a:srgbClr val="FFC000"/>
              </a:buClr>
              <a:buFont typeface="Arial" pitchFamily="34" charset="0"/>
              <a:buChar char="•"/>
            </a:pPr>
            <a:r>
              <a:rPr lang="en-US" sz="2800" i="1" dirty="0" smtClean="0">
                <a:solidFill>
                  <a:srgbClr val="FFFF00"/>
                </a:solidFill>
              </a:rPr>
              <a:t>  </a:t>
            </a:r>
            <a:r>
              <a:rPr lang="en-US" sz="2800" i="1" dirty="0" smtClean="0">
                <a:solidFill>
                  <a:srgbClr val="FFC000"/>
                </a:solidFill>
              </a:rPr>
              <a:t>James </a:t>
            </a:r>
            <a:r>
              <a:rPr lang="en-US" sz="2800" i="1" dirty="0">
                <a:solidFill>
                  <a:srgbClr val="FFC000"/>
                </a:solidFill>
              </a:rPr>
              <a:t>2:10 </a:t>
            </a:r>
          </a:p>
          <a:p>
            <a:pPr marL="346075" algn="l"/>
            <a:r>
              <a:rPr lang="en-US" sz="2400" i="1" baseline="30000" dirty="0"/>
              <a:t>10 </a:t>
            </a:r>
            <a:r>
              <a:rPr lang="en-US" sz="2400" i="1" dirty="0"/>
              <a:t>For whoever shall keep the whole law, and yet stumble in one point, </a:t>
            </a:r>
            <a:r>
              <a:rPr lang="en-US" sz="2400" i="1" dirty="0">
                <a:solidFill>
                  <a:srgbClr val="FFFF00"/>
                </a:solidFill>
              </a:rPr>
              <a:t>he is guilty of all</a:t>
            </a:r>
            <a:r>
              <a:rPr lang="en-US" sz="2400" i="1" dirty="0" smtClean="0"/>
              <a:t>.</a:t>
            </a:r>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 calcmode="lin" valueType="num">
                                      <p:cBhvr>
                                        <p:cTn id="12"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anim calcmode="lin" valueType="num">
                                      <p:cBhvr>
                                        <p:cTn id="19" dur="1000" fill="hold"/>
                                        <p:tgtEl>
                                          <p:spTgt spid="164867">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164867">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164867">
                                            <p:txEl>
                                              <p:pRg st="3" end="3"/>
                                            </p:txEl>
                                          </p:spTgt>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64867">
                                            <p:txEl>
                                              <p:pRg st="4" end="4"/>
                                            </p:txEl>
                                          </p:spTgt>
                                        </p:tgtEl>
                                        <p:attrNameLst>
                                          <p:attrName>style.visibility</p:attrName>
                                        </p:attrNameLst>
                                      </p:cBhvr>
                                      <p:to>
                                        <p:strVal val="visible"/>
                                      </p:to>
                                    </p:set>
                                    <p:anim calcmode="lin" valueType="num">
                                      <p:cBhvr>
                                        <p:cTn id="24" dur="1000" fill="hold"/>
                                        <p:tgtEl>
                                          <p:spTgt spid="164867">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164867">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16486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64867">
                                            <p:txEl>
                                              <p:pRg st="6" end="6"/>
                                            </p:txEl>
                                          </p:spTgt>
                                        </p:tgtEl>
                                        <p:attrNameLst>
                                          <p:attrName>style.visibility</p:attrName>
                                        </p:attrNameLst>
                                      </p:cBhvr>
                                      <p:to>
                                        <p:strVal val="visible"/>
                                      </p:to>
                                    </p:set>
                                    <p:anim calcmode="lin" valueType="num">
                                      <p:cBhvr>
                                        <p:cTn id="31" dur="1000" fill="hold"/>
                                        <p:tgtEl>
                                          <p:spTgt spid="164867">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164867">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164867">
                                            <p:txEl>
                                              <p:pRg st="6" end="6"/>
                                            </p:txEl>
                                          </p:spTgt>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164867">
                                            <p:txEl>
                                              <p:pRg st="7" end="7"/>
                                            </p:txEl>
                                          </p:spTgt>
                                        </p:tgtEl>
                                        <p:attrNameLst>
                                          <p:attrName>style.visibility</p:attrName>
                                        </p:attrNameLst>
                                      </p:cBhvr>
                                      <p:to>
                                        <p:strVal val="visible"/>
                                      </p:to>
                                    </p:set>
                                    <p:anim calcmode="lin" valueType="num">
                                      <p:cBhvr>
                                        <p:cTn id="36" dur="1000" fill="hold"/>
                                        <p:tgtEl>
                                          <p:spTgt spid="164867">
                                            <p:txEl>
                                              <p:pRg st="7" end="7"/>
                                            </p:txEl>
                                          </p:spTgt>
                                        </p:tgtEl>
                                        <p:attrNameLst>
                                          <p:attrName>ppt_w</p:attrName>
                                        </p:attrNameLst>
                                      </p:cBhvr>
                                      <p:tavLst>
                                        <p:tav tm="0">
                                          <p:val>
                                            <p:strVal val="#ppt_w*0.70"/>
                                          </p:val>
                                        </p:tav>
                                        <p:tav tm="100000">
                                          <p:val>
                                            <p:strVal val="#ppt_w"/>
                                          </p:val>
                                        </p:tav>
                                      </p:tavLst>
                                    </p:anim>
                                    <p:anim calcmode="lin" valueType="num">
                                      <p:cBhvr>
                                        <p:cTn id="37" dur="1000" fill="hold"/>
                                        <p:tgtEl>
                                          <p:spTgt spid="164867">
                                            <p:txEl>
                                              <p:pRg st="7" end="7"/>
                                            </p:txEl>
                                          </p:spTgt>
                                        </p:tgtEl>
                                        <p:attrNameLst>
                                          <p:attrName>ppt_h</p:attrName>
                                        </p:attrNameLst>
                                      </p:cBhvr>
                                      <p:tavLst>
                                        <p:tav tm="0">
                                          <p:val>
                                            <p:strVal val="#ppt_h"/>
                                          </p:val>
                                        </p:tav>
                                        <p:tav tm="100000">
                                          <p:val>
                                            <p:strVal val="#ppt_h"/>
                                          </p:val>
                                        </p:tav>
                                      </p:tavLst>
                                    </p:anim>
                                    <p:animEffect transition="in" filter="fade">
                                      <p:cBhvr>
                                        <p:cTn id="38" dur="1000"/>
                                        <p:tgtEl>
                                          <p:spTgt spid="1648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52400" y="127000"/>
            <a:ext cx="8713788" cy="762000"/>
          </a:xfrm>
          <a:noFill/>
        </p:spPr>
        <p:txBody>
          <a:bodyPr/>
          <a:lstStyle/>
          <a:p>
            <a:pPr eaLnBrk="1" hangingPunct="1"/>
            <a:r>
              <a:rPr lang="en-US" sz="4000" dirty="0" smtClean="0">
                <a:solidFill>
                  <a:srgbClr val="FFFFCC"/>
                </a:solidFill>
                <a:effectLst/>
                <a:latin typeface="Calibri" pitchFamily="34" charset="0"/>
              </a:rPr>
              <a:t>God’s Solution for Guilt: Romans 3:22-26</a:t>
            </a:r>
          </a:p>
        </p:txBody>
      </p:sp>
      <p:sp>
        <p:nvSpPr>
          <p:cNvPr id="164867" name="Rectangle 3"/>
          <p:cNvSpPr>
            <a:spLocks noChangeArrowheads="1"/>
          </p:cNvSpPr>
          <p:nvPr/>
        </p:nvSpPr>
        <p:spPr bwMode="auto">
          <a:xfrm>
            <a:off x="304800" y="636731"/>
            <a:ext cx="8534400" cy="517064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200" i="1" baseline="30000" dirty="0">
                <a:latin typeface="Calibri" pitchFamily="34" charset="0"/>
              </a:rPr>
              <a:t> </a:t>
            </a:r>
            <a:r>
              <a:rPr lang="en-US" sz="3000" i="1" baseline="30000" dirty="0" smtClean="0">
                <a:latin typeface="Calibri" pitchFamily="34" charset="0"/>
              </a:rPr>
              <a:t>22</a:t>
            </a:r>
            <a:r>
              <a:rPr lang="en-US" sz="3000" i="1" baseline="30000" dirty="0">
                <a:latin typeface="Calibri" pitchFamily="34" charset="0"/>
              </a:rPr>
              <a:t> </a:t>
            </a:r>
            <a:r>
              <a:rPr lang="en-US" sz="3000" i="1" dirty="0">
                <a:latin typeface="Calibri" pitchFamily="34" charset="0"/>
              </a:rPr>
              <a:t>the righteousness of God through faith in Jesus Christ for all who believe. For there is no distinction: </a:t>
            </a:r>
            <a:r>
              <a:rPr lang="en-US" sz="3000" i="1" baseline="30000" dirty="0">
                <a:latin typeface="Calibri" pitchFamily="34" charset="0"/>
              </a:rPr>
              <a:t>23 </a:t>
            </a:r>
            <a:r>
              <a:rPr lang="en-US" sz="3000" i="1" dirty="0">
                <a:latin typeface="Calibri" pitchFamily="34" charset="0"/>
              </a:rPr>
              <a:t>for all have sinned and fall short of the glory of God, </a:t>
            </a:r>
            <a:r>
              <a:rPr lang="en-US" sz="3000" i="1" baseline="30000" dirty="0">
                <a:latin typeface="Calibri" pitchFamily="34" charset="0"/>
              </a:rPr>
              <a:t>24 </a:t>
            </a:r>
            <a:r>
              <a:rPr lang="en-US" sz="3000" i="1" dirty="0">
                <a:latin typeface="Calibri" pitchFamily="34" charset="0"/>
              </a:rPr>
              <a:t> and are </a:t>
            </a:r>
            <a:r>
              <a:rPr lang="en-US" sz="3000" i="1" dirty="0">
                <a:solidFill>
                  <a:srgbClr val="FFFF00"/>
                </a:solidFill>
                <a:latin typeface="Calibri" pitchFamily="34" charset="0"/>
              </a:rPr>
              <a:t>justified by his grace as a gift, through the redemption that is in Christ Jesus, </a:t>
            </a:r>
            <a:r>
              <a:rPr lang="en-US" sz="3000" i="1" baseline="30000" dirty="0">
                <a:latin typeface="Calibri" pitchFamily="34" charset="0"/>
              </a:rPr>
              <a:t>25 </a:t>
            </a:r>
            <a:r>
              <a:rPr lang="en-US" sz="3000" i="1" dirty="0">
                <a:latin typeface="Calibri" pitchFamily="34" charset="0"/>
              </a:rPr>
              <a:t>whom God put forward as </a:t>
            </a:r>
            <a:r>
              <a:rPr lang="en-US" sz="3000" i="1" dirty="0">
                <a:solidFill>
                  <a:srgbClr val="FFFF00"/>
                </a:solidFill>
                <a:latin typeface="Calibri" pitchFamily="34" charset="0"/>
              </a:rPr>
              <a:t>a propitiation by his blood</a:t>
            </a:r>
            <a:r>
              <a:rPr lang="en-US" sz="3000" i="1" dirty="0">
                <a:latin typeface="Calibri" pitchFamily="34" charset="0"/>
              </a:rPr>
              <a:t>, to be received by faith. This was to show God's righteousness, because </a:t>
            </a:r>
            <a:r>
              <a:rPr lang="en-US" sz="3000" i="1" dirty="0">
                <a:solidFill>
                  <a:srgbClr val="FFFF00"/>
                </a:solidFill>
                <a:latin typeface="Calibri" pitchFamily="34" charset="0"/>
              </a:rPr>
              <a:t>in his divine forbearance he had passed over former sins. </a:t>
            </a:r>
            <a:r>
              <a:rPr lang="en-US" sz="3000" i="1" baseline="30000" dirty="0">
                <a:latin typeface="Calibri" pitchFamily="34" charset="0"/>
              </a:rPr>
              <a:t>26 </a:t>
            </a:r>
            <a:r>
              <a:rPr lang="en-US" sz="3000" i="1" dirty="0">
                <a:latin typeface="Calibri" pitchFamily="34" charset="0"/>
              </a:rPr>
              <a:t>It was to show his righteousness at the present time, so that he might be just and </a:t>
            </a:r>
            <a:r>
              <a:rPr lang="en-US" sz="3000" i="1" dirty="0">
                <a:solidFill>
                  <a:srgbClr val="FFFF00"/>
                </a:solidFill>
                <a:latin typeface="Calibri" pitchFamily="34" charset="0"/>
              </a:rPr>
              <a:t>the justifier of the one who has faith in Jesus</a:t>
            </a:r>
            <a:r>
              <a:rPr lang="en-US" sz="3000" i="1" dirty="0" smtClean="0">
                <a:solidFill>
                  <a:srgbClr val="FFFF00"/>
                </a:solidFill>
                <a:latin typeface="Calibri" pitchFamily="34" charset="0"/>
              </a:rPr>
              <a:t>.</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127000"/>
            <a:ext cx="8637588" cy="762000"/>
          </a:xfrm>
          <a:noFill/>
        </p:spPr>
        <p:txBody>
          <a:bodyPr/>
          <a:lstStyle/>
          <a:p>
            <a:pPr eaLnBrk="1" hangingPunct="1"/>
            <a:r>
              <a:rPr lang="en-US" dirty="0" smtClean="0">
                <a:solidFill>
                  <a:srgbClr val="FFFF99"/>
                </a:solidFill>
                <a:effectLst/>
                <a:latin typeface="Calibri" pitchFamily="34" charset="0"/>
              </a:rPr>
              <a:t>Story of Ten Brothers</a:t>
            </a:r>
          </a:p>
        </p:txBody>
      </p:sp>
      <p:sp>
        <p:nvSpPr>
          <p:cNvPr id="164867" name="Rectangle 3"/>
          <p:cNvSpPr>
            <a:spLocks noChangeArrowheads="1"/>
          </p:cNvSpPr>
          <p:nvPr/>
        </p:nvSpPr>
        <p:spPr bwMode="auto">
          <a:xfrm>
            <a:off x="533400" y="898640"/>
            <a:ext cx="7924800" cy="646331"/>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Genesis 37</a:t>
            </a:r>
            <a:endParaRPr lang="en-US" sz="36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09600" y="921807"/>
            <a:ext cx="8001000" cy="3262432"/>
          </a:xfrm>
          <a:prstGeom prst="rect">
            <a:avLst/>
          </a:prstGeom>
          <a:noFill/>
          <a:ln w="9525">
            <a:noFill/>
            <a:miter lim="800000"/>
            <a:headEnd/>
            <a:tailEnd/>
          </a:ln>
        </p:spPr>
        <p:txBody>
          <a:bodyPr wrap="square" anchor="ctr">
            <a:spAutoFit/>
          </a:bodyPr>
          <a:lstStyle/>
          <a:p>
            <a:pPr algn="l"/>
            <a:r>
              <a:rPr lang="en-US" sz="2400" b="1" i="1" dirty="0" smtClean="0">
                <a:solidFill>
                  <a:srgbClr val="CCFF66"/>
                </a:solidFill>
              </a:rPr>
              <a:t>Leah</a:t>
            </a:r>
            <a:r>
              <a:rPr lang="en-US" sz="2200" dirty="0"/>
              <a:t>	</a:t>
            </a:r>
            <a:r>
              <a:rPr lang="en-US" sz="2200" dirty="0" smtClean="0"/>
              <a:t>	Reuben</a:t>
            </a:r>
            <a:r>
              <a:rPr lang="en-US" sz="2200" dirty="0"/>
              <a:t>	</a:t>
            </a:r>
            <a:r>
              <a:rPr lang="en-US" sz="2400" b="1" i="1" dirty="0" err="1" smtClean="0">
                <a:solidFill>
                  <a:srgbClr val="CCFF66"/>
                </a:solidFill>
              </a:rPr>
              <a:t>Zilpah</a:t>
            </a:r>
            <a:r>
              <a:rPr lang="en-US" sz="2400" b="1" i="1" dirty="0" smtClean="0">
                <a:solidFill>
                  <a:srgbClr val="CCFF66"/>
                </a:solidFill>
              </a:rPr>
              <a:t> 		</a:t>
            </a:r>
            <a:r>
              <a:rPr lang="en-US" sz="2200" dirty="0" smtClean="0"/>
              <a:t>Gad</a:t>
            </a:r>
            <a:endParaRPr lang="en-US" sz="2200" dirty="0"/>
          </a:p>
          <a:p>
            <a:pPr algn="l"/>
            <a:r>
              <a:rPr lang="en-US" sz="2200" dirty="0"/>
              <a:t>	</a:t>
            </a:r>
            <a:r>
              <a:rPr lang="en-US" sz="2200" dirty="0" smtClean="0"/>
              <a:t>	Simeon</a:t>
            </a:r>
            <a:r>
              <a:rPr lang="en-US" sz="2200" dirty="0"/>
              <a:t>	</a:t>
            </a:r>
            <a:r>
              <a:rPr lang="en-US" sz="2000" b="1" i="1" dirty="0" smtClean="0">
                <a:solidFill>
                  <a:srgbClr val="CCFF66"/>
                </a:solidFill>
              </a:rPr>
              <a:t> </a:t>
            </a:r>
            <a:r>
              <a:rPr lang="en-US" sz="2400" b="1" i="1" dirty="0" smtClean="0">
                <a:solidFill>
                  <a:srgbClr val="CCFF66"/>
                </a:solidFill>
              </a:rPr>
              <a:t>(Leah’s servant) </a:t>
            </a:r>
            <a:r>
              <a:rPr lang="en-US" sz="2200" dirty="0"/>
              <a:t>	</a:t>
            </a:r>
            <a:r>
              <a:rPr lang="en-US" sz="2200" dirty="0" smtClean="0"/>
              <a:t> Asher 			Levi</a:t>
            </a:r>
            <a:endParaRPr lang="en-US" sz="2200" dirty="0"/>
          </a:p>
          <a:p>
            <a:pPr algn="l"/>
            <a:r>
              <a:rPr lang="en-US" sz="2200" dirty="0"/>
              <a:t>	</a:t>
            </a:r>
            <a:r>
              <a:rPr lang="en-US" sz="2200" dirty="0" smtClean="0"/>
              <a:t>	Judah</a:t>
            </a:r>
            <a:endParaRPr lang="en-US" sz="2200" dirty="0"/>
          </a:p>
          <a:p>
            <a:pPr algn="l"/>
            <a:r>
              <a:rPr lang="en-US" sz="2200" dirty="0"/>
              <a:t>	</a:t>
            </a:r>
            <a:r>
              <a:rPr lang="en-US" sz="2200" dirty="0" smtClean="0"/>
              <a:t>	Issachar</a:t>
            </a:r>
            <a:endParaRPr lang="en-US" sz="2200" dirty="0"/>
          </a:p>
          <a:p>
            <a:pPr algn="l"/>
            <a:r>
              <a:rPr lang="en-US" sz="2200" dirty="0"/>
              <a:t>	</a:t>
            </a:r>
            <a:r>
              <a:rPr lang="en-US" sz="2200" dirty="0" smtClean="0"/>
              <a:t>	Zebulon</a:t>
            </a:r>
            <a:endParaRPr lang="en-US" sz="2200" dirty="0"/>
          </a:p>
          <a:p>
            <a:pPr algn="l"/>
            <a:r>
              <a:rPr lang="en-US" sz="2200" dirty="0"/>
              <a:t> </a:t>
            </a:r>
          </a:p>
          <a:p>
            <a:pPr algn="l"/>
            <a:r>
              <a:rPr lang="en-US" sz="2400" b="1" i="1" dirty="0">
                <a:solidFill>
                  <a:srgbClr val="CCFF66"/>
                </a:solidFill>
              </a:rPr>
              <a:t>Rachel</a:t>
            </a:r>
            <a:r>
              <a:rPr lang="en-US" sz="2200" b="1" dirty="0"/>
              <a:t>	</a:t>
            </a:r>
            <a:r>
              <a:rPr lang="en-US" sz="2200" dirty="0"/>
              <a:t>Joseph	</a:t>
            </a:r>
            <a:r>
              <a:rPr lang="en-US" sz="2200" dirty="0" smtClean="0"/>
              <a:t>	</a:t>
            </a:r>
            <a:r>
              <a:rPr lang="en-US" sz="2400" b="1" i="1" dirty="0" err="1" smtClean="0">
                <a:solidFill>
                  <a:srgbClr val="CCFF66"/>
                </a:solidFill>
              </a:rPr>
              <a:t>Bilhah</a:t>
            </a:r>
            <a:r>
              <a:rPr lang="en-US" sz="2400" b="1" i="1" dirty="0" smtClean="0">
                <a:solidFill>
                  <a:srgbClr val="CCFF66"/>
                </a:solidFill>
              </a:rPr>
              <a:t> 	</a:t>
            </a:r>
            <a:r>
              <a:rPr lang="en-US" sz="2200" dirty="0"/>
              <a:t>	</a:t>
            </a:r>
            <a:r>
              <a:rPr lang="en-US" sz="2200" dirty="0" smtClean="0"/>
              <a:t>Dan</a:t>
            </a:r>
            <a:endParaRPr lang="en-US" sz="2200" dirty="0"/>
          </a:p>
          <a:p>
            <a:pPr algn="l"/>
            <a:r>
              <a:rPr lang="en-US" sz="2200" dirty="0"/>
              <a:t>	</a:t>
            </a:r>
            <a:r>
              <a:rPr lang="en-US" sz="2200" dirty="0" smtClean="0"/>
              <a:t>	Benjamin</a:t>
            </a:r>
            <a:r>
              <a:rPr lang="en-US" sz="2200" dirty="0"/>
              <a:t>	</a:t>
            </a:r>
            <a:r>
              <a:rPr lang="en-US" sz="2000" b="1" i="1" dirty="0" smtClean="0">
                <a:solidFill>
                  <a:srgbClr val="CCFF66"/>
                </a:solidFill>
              </a:rPr>
              <a:t> </a:t>
            </a:r>
            <a:r>
              <a:rPr lang="en-US" sz="2400" b="1" i="1" dirty="0" smtClean="0">
                <a:solidFill>
                  <a:srgbClr val="CCFF66"/>
                </a:solidFill>
              </a:rPr>
              <a:t>(Rachel’s servant) </a:t>
            </a:r>
            <a:r>
              <a:rPr lang="en-US" sz="2200" dirty="0" err="1" smtClean="0"/>
              <a:t>Naptali</a:t>
            </a:r>
            <a:endParaRPr lang="en-US" sz="2200" dirty="0"/>
          </a:p>
        </p:txBody>
      </p:sp>
      <p:sp>
        <p:nvSpPr>
          <p:cNvPr id="3" name="Rectangle 2"/>
          <p:cNvSpPr txBox="1">
            <a:spLocks noChangeArrowheads="1"/>
          </p:cNvSpPr>
          <p:nvPr/>
        </p:nvSpPr>
        <p:spPr bwMode="auto">
          <a:xfrm>
            <a:off x="914400" y="254000"/>
            <a:ext cx="72390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800" i="1" kern="0" dirty="0" smtClean="0">
                <a:solidFill>
                  <a:srgbClr val="FFFF66"/>
                </a:solidFill>
                <a:effectLst>
                  <a:outerShdw blurRad="38100" dist="38100" dir="2700000" algn="tl">
                    <a:srgbClr val="000000"/>
                  </a:outerShdw>
                </a:effectLst>
                <a:latin typeface="Calibri" pitchFamily="34" charset="0"/>
                <a:ea typeface="+mn-ea"/>
                <a:cs typeface="+mn-cs"/>
              </a:rPr>
              <a:t>Jacob’s Family</a:t>
            </a:r>
            <a:endParaRPr kumimoji="0" lang="en-US" sz="48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127000"/>
            <a:ext cx="8637588" cy="762000"/>
          </a:xfrm>
          <a:noFill/>
        </p:spPr>
        <p:txBody>
          <a:bodyPr/>
          <a:lstStyle/>
          <a:p>
            <a:pPr eaLnBrk="1" hangingPunct="1"/>
            <a:r>
              <a:rPr lang="en-US" dirty="0" smtClean="0">
                <a:solidFill>
                  <a:srgbClr val="FFFF99"/>
                </a:solidFill>
                <a:effectLst/>
                <a:latin typeface="Calibri" pitchFamily="34" charset="0"/>
              </a:rPr>
              <a:t>Story of Ten Brothers</a:t>
            </a:r>
          </a:p>
        </p:txBody>
      </p:sp>
      <p:sp>
        <p:nvSpPr>
          <p:cNvPr id="164867" name="Rectangle 3"/>
          <p:cNvSpPr>
            <a:spLocks noChangeArrowheads="1"/>
          </p:cNvSpPr>
          <p:nvPr/>
        </p:nvSpPr>
        <p:spPr bwMode="auto">
          <a:xfrm>
            <a:off x="533400" y="653659"/>
            <a:ext cx="7924800" cy="2062103"/>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Genesis 37</a:t>
            </a:r>
            <a:endParaRPr lang="en-US" sz="3600" i="1" dirty="0" smtClean="0">
              <a:solidFill>
                <a:srgbClr val="FFFF00"/>
              </a:solidFill>
              <a:latin typeface="Calibri" pitchFamily="34" charset="0"/>
            </a:endParaRPr>
          </a:p>
          <a:p>
            <a:pPr lvl="1" algn="l" eaLnBrk="1" hangingPunct="1">
              <a:buFont typeface="Wingdings" pitchFamily="2" charset="2"/>
              <a:buChar char="ü"/>
            </a:pPr>
            <a:r>
              <a:rPr lang="en-US" sz="3000" i="1" dirty="0" smtClean="0">
                <a:latin typeface="Calibri" pitchFamily="34" charset="0"/>
              </a:rPr>
              <a:t>Joseph is sold by his brothers </a:t>
            </a:r>
          </a:p>
          <a:p>
            <a:pPr lvl="1" algn="l" eaLnBrk="1" hangingPunct="1">
              <a:buFont typeface="Wingdings" pitchFamily="2" charset="2"/>
              <a:buChar char="ü"/>
            </a:pPr>
            <a:r>
              <a:rPr lang="en-US" sz="3000" i="1" dirty="0" smtClean="0">
                <a:latin typeface="Calibri" pitchFamily="34" charset="0"/>
              </a:rPr>
              <a:t>Jacob convinced of his death</a:t>
            </a:r>
          </a:p>
          <a:p>
            <a:pPr algn="l" eaLnBrk="1" hangingPunct="1">
              <a:buFont typeface="Arial" pitchFamily="34" charset="0"/>
              <a:buChar char="•"/>
            </a:pPr>
            <a:r>
              <a:rPr lang="en-US" sz="3200" i="1" dirty="0" smtClean="0">
                <a:solidFill>
                  <a:srgbClr val="FFFF00"/>
                </a:solidFill>
                <a:latin typeface="Calibri" pitchFamily="34" charset="0"/>
              </a:rPr>
              <a:t> Genesis 42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1" end="1"/>
                                            </p:txEl>
                                          </p:spTgt>
                                        </p:tgtEl>
                                        <p:attrNameLst>
                                          <p:attrName>style.visibility</p:attrName>
                                        </p:attrNameLst>
                                      </p:cBhvr>
                                      <p:to>
                                        <p:strVal val="visible"/>
                                      </p:to>
                                    </p:set>
                                    <p:anim calcmode="lin" valueType="num">
                                      <p:cBhvr>
                                        <p:cTn id="7"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1" end="1"/>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64867">
                                            <p:txEl>
                                              <p:pRg st="2" end="2"/>
                                            </p:txEl>
                                          </p:spTgt>
                                        </p:tgtEl>
                                        <p:attrNameLst>
                                          <p:attrName>style.visibility</p:attrName>
                                        </p:attrNameLst>
                                      </p:cBhvr>
                                      <p:to>
                                        <p:strVal val="visible"/>
                                      </p:to>
                                    </p:set>
                                    <p:anim calcmode="lin" valueType="num">
                                      <p:cBhvr>
                                        <p:cTn id="12"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anim calcmode="lin" valueType="num">
                                      <p:cBhvr>
                                        <p:cTn id="19" dur="1000" fill="hold"/>
                                        <p:tgtEl>
                                          <p:spTgt spid="164867">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164867">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127000"/>
            <a:ext cx="8637588" cy="762000"/>
          </a:xfrm>
          <a:noFill/>
        </p:spPr>
        <p:txBody>
          <a:bodyPr/>
          <a:lstStyle/>
          <a:p>
            <a:pPr eaLnBrk="1" hangingPunct="1"/>
            <a:r>
              <a:rPr lang="en-US" dirty="0" smtClean="0">
                <a:solidFill>
                  <a:srgbClr val="FFFF99"/>
                </a:solidFill>
                <a:effectLst/>
                <a:latin typeface="Calibri" pitchFamily="34" charset="0"/>
              </a:rPr>
              <a:t>Story of Ten Brothers</a:t>
            </a:r>
          </a:p>
        </p:txBody>
      </p:sp>
      <p:sp>
        <p:nvSpPr>
          <p:cNvPr id="164867" name="Rectangle 3"/>
          <p:cNvSpPr>
            <a:spLocks noChangeArrowheads="1"/>
          </p:cNvSpPr>
          <p:nvPr/>
        </p:nvSpPr>
        <p:spPr bwMode="auto">
          <a:xfrm>
            <a:off x="457200" y="-40422"/>
            <a:ext cx="7924800" cy="6278642"/>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Genesis 37</a:t>
            </a:r>
            <a:endParaRPr lang="en-US" sz="3600" i="1" dirty="0" smtClean="0">
              <a:solidFill>
                <a:srgbClr val="FFFF00"/>
              </a:solidFill>
              <a:latin typeface="Calibri" pitchFamily="34" charset="0"/>
            </a:endParaRPr>
          </a:p>
          <a:p>
            <a:pPr lvl="1" algn="l" eaLnBrk="1" hangingPunct="1">
              <a:buFont typeface="Wingdings" pitchFamily="2" charset="2"/>
              <a:buChar char="ü"/>
            </a:pPr>
            <a:r>
              <a:rPr lang="en-US" sz="3000" i="1" dirty="0" smtClean="0">
                <a:latin typeface="Calibri" pitchFamily="34" charset="0"/>
              </a:rPr>
              <a:t>Joseph is sold by his brothers </a:t>
            </a:r>
          </a:p>
          <a:p>
            <a:pPr lvl="1" algn="l" eaLnBrk="1" hangingPunct="1">
              <a:buFont typeface="Wingdings" pitchFamily="2" charset="2"/>
              <a:buChar char="ü"/>
            </a:pPr>
            <a:r>
              <a:rPr lang="en-US" sz="3000" i="1" dirty="0" smtClean="0">
                <a:latin typeface="Calibri" pitchFamily="34" charset="0"/>
              </a:rPr>
              <a:t>Jacob convinced of his death</a:t>
            </a:r>
          </a:p>
          <a:p>
            <a:pPr algn="l" eaLnBrk="1" hangingPunct="1">
              <a:buFont typeface="Arial" pitchFamily="34" charset="0"/>
              <a:buChar char="•"/>
            </a:pPr>
            <a:r>
              <a:rPr lang="en-US" sz="3200" i="1" dirty="0" smtClean="0">
                <a:solidFill>
                  <a:srgbClr val="FFFF00"/>
                </a:solidFill>
                <a:latin typeface="Calibri" pitchFamily="34" charset="0"/>
              </a:rPr>
              <a:t> Genesis 42</a:t>
            </a:r>
          </a:p>
          <a:p>
            <a:pPr lvl="1" algn="l" eaLnBrk="1" hangingPunct="1">
              <a:buFont typeface="Wingdings" pitchFamily="2" charset="2"/>
              <a:buChar char="ü"/>
            </a:pPr>
            <a:r>
              <a:rPr lang="en-US" sz="3000" i="1" dirty="0" smtClean="0">
                <a:latin typeface="Calibri" pitchFamily="34" charset="0"/>
              </a:rPr>
              <a:t>Ten travel to Egypt for grain</a:t>
            </a:r>
          </a:p>
          <a:p>
            <a:pPr lvl="1" algn="l" eaLnBrk="1" hangingPunct="1">
              <a:buFont typeface="Wingdings" pitchFamily="2" charset="2"/>
              <a:buChar char="ü"/>
            </a:pPr>
            <a:r>
              <a:rPr lang="en-US" sz="3000" i="1" dirty="0" smtClean="0">
                <a:latin typeface="Calibri" pitchFamily="34" charset="0"/>
              </a:rPr>
              <a:t>Simeon left</a:t>
            </a:r>
          </a:p>
          <a:p>
            <a:pPr lvl="1" algn="l" eaLnBrk="1" hangingPunct="1">
              <a:buFont typeface="Wingdings" pitchFamily="2" charset="2"/>
              <a:buChar char="ü"/>
            </a:pPr>
            <a:r>
              <a:rPr lang="en-US" sz="3000" i="1" dirty="0" smtClean="0">
                <a:latin typeface="Calibri" pitchFamily="34" charset="0"/>
              </a:rPr>
              <a:t>Jacob refuses to send Benjamin</a:t>
            </a:r>
          </a:p>
          <a:p>
            <a:pPr algn="l" eaLnBrk="1" hangingPunct="1">
              <a:buFont typeface="Arial" pitchFamily="34" charset="0"/>
              <a:buChar char="•"/>
            </a:pPr>
            <a:r>
              <a:rPr lang="en-US" sz="3200" i="1" dirty="0" smtClean="0">
                <a:solidFill>
                  <a:srgbClr val="FFFF00"/>
                </a:solidFill>
                <a:latin typeface="Calibri" pitchFamily="34" charset="0"/>
              </a:rPr>
              <a:t> Genesis 43</a:t>
            </a:r>
          </a:p>
          <a:p>
            <a:pPr lvl="1" algn="l" eaLnBrk="1" hangingPunct="1">
              <a:buFont typeface="Wingdings" pitchFamily="2" charset="2"/>
              <a:buChar char="ü"/>
            </a:pPr>
            <a:r>
              <a:rPr lang="en-US" sz="3000" i="1" dirty="0" smtClean="0">
                <a:latin typeface="Calibri" pitchFamily="34" charset="0"/>
              </a:rPr>
              <a:t>Brothers return with Benjamin</a:t>
            </a:r>
          </a:p>
          <a:p>
            <a:pPr lvl="1" algn="l" eaLnBrk="1" hangingPunct="1">
              <a:buFont typeface="Wingdings" pitchFamily="2" charset="2"/>
              <a:buChar char="ü"/>
            </a:pPr>
            <a:r>
              <a:rPr lang="en-US" sz="3000" i="1" dirty="0" smtClean="0">
                <a:latin typeface="Calibri" pitchFamily="34" charset="0"/>
              </a:rPr>
              <a:t>Simeon released</a:t>
            </a:r>
          </a:p>
          <a:p>
            <a:pPr algn="l" eaLnBrk="1" hangingPunct="1">
              <a:buFont typeface="Arial" pitchFamily="34" charset="0"/>
              <a:buChar char="•"/>
            </a:pPr>
            <a:r>
              <a:rPr lang="en-US" sz="3200" i="1" dirty="0" smtClean="0">
                <a:solidFill>
                  <a:srgbClr val="FFFF00"/>
                </a:solidFill>
                <a:latin typeface="Calibri" pitchFamily="34" charset="0"/>
              </a:rPr>
              <a:t> Genesis 44</a:t>
            </a:r>
          </a:p>
          <a:p>
            <a:pPr lvl="1" algn="l" eaLnBrk="1" hangingPunct="1">
              <a:buFont typeface="Wingdings" pitchFamily="2" charset="2"/>
              <a:buChar char="ü"/>
            </a:pPr>
            <a:r>
              <a:rPr lang="en-US" sz="3000" i="1" dirty="0" smtClean="0">
                <a:latin typeface="Calibri" pitchFamily="34" charset="0"/>
              </a:rPr>
              <a:t>Benjamin appears to be guilty</a:t>
            </a:r>
          </a:p>
          <a:p>
            <a:pPr lvl="1" algn="l" eaLnBrk="1" hangingPunct="1">
              <a:buFont typeface="Wingdings" pitchFamily="2" charset="2"/>
              <a:buChar char="ü"/>
            </a:pPr>
            <a:r>
              <a:rPr lang="en-US" sz="3000" i="1" dirty="0" smtClean="0">
                <a:latin typeface="Calibri" pitchFamily="34" charset="0"/>
              </a:rPr>
              <a:t>Judah’s plea</a:t>
            </a:r>
            <a:endParaRPr lang="en-US" sz="30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4" end="4"/>
                                            </p:txEl>
                                          </p:spTgt>
                                        </p:tgtEl>
                                        <p:attrNameLst>
                                          <p:attrName>style.visibility</p:attrName>
                                        </p:attrNameLst>
                                      </p:cBhvr>
                                      <p:to>
                                        <p:strVal val="visible"/>
                                      </p:to>
                                    </p:set>
                                    <p:anim calcmode="lin" valueType="num">
                                      <p:cBhvr>
                                        <p:cTn id="7" dur="1000" fill="hold"/>
                                        <p:tgtEl>
                                          <p:spTgt spid="164867">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4" end="4"/>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64867">
                                            <p:txEl>
                                              <p:pRg st="5" end="5"/>
                                            </p:txEl>
                                          </p:spTgt>
                                        </p:tgtEl>
                                        <p:attrNameLst>
                                          <p:attrName>style.visibility</p:attrName>
                                        </p:attrNameLst>
                                      </p:cBhvr>
                                      <p:to>
                                        <p:strVal val="visible"/>
                                      </p:to>
                                    </p:set>
                                    <p:anim calcmode="lin" valueType="num">
                                      <p:cBhvr>
                                        <p:cTn id="12" dur="1000" fill="hold"/>
                                        <p:tgtEl>
                                          <p:spTgt spid="164867">
                                            <p:txEl>
                                              <p:pRg st="5" end="5"/>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5" end="5"/>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5" end="5"/>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64867">
                                            <p:txEl>
                                              <p:pRg st="6" end="6"/>
                                            </p:txEl>
                                          </p:spTgt>
                                        </p:tgtEl>
                                        <p:attrNameLst>
                                          <p:attrName>style.visibility</p:attrName>
                                        </p:attrNameLst>
                                      </p:cBhvr>
                                      <p:to>
                                        <p:strVal val="visible"/>
                                      </p:to>
                                    </p:set>
                                    <p:anim calcmode="lin" valueType="num">
                                      <p:cBhvr>
                                        <p:cTn id="17" dur="1000" fill="hold"/>
                                        <p:tgtEl>
                                          <p:spTgt spid="164867">
                                            <p:txEl>
                                              <p:pRg st="6" end="6"/>
                                            </p:txEl>
                                          </p:spTgt>
                                        </p:tgtEl>
                                        <p:attrNameLst>
                                          <p:attrName>ppt_w</p:attrName>
                                        </p:attrNameLst>
                                      </p:cBhvr>
                                      <p:tavLst>
                                        <p:tav tm="0">
                                          <p:val>
                                            <p:strVal val="#ppt_w*0.70"/>
                                          </p:val>
                                        </p:tav>
                                        <p:tav tm="100000">
                                          <p:val>
                                            <p:strVal val="#ppt_w"/>
                                          </p:val>
                                        </p:tav>
                                      </p:tavLst>
                                    </p:anim>
                                    <p:anim calcmode="lin" valueType="num">
                                      <p:cBhvr>
                                        <p:cTn id="18" dur="1000" fill="hold"/>
                                        <p:tgtEl>
                                          <p:spTgt spid="164867">
                                            <p:txEl>
                                              <p:pRg st="6" end="6"/>
                                            </p:txEl>
                                          </p:spTgt>
                                        </p:tgtEl>
                                        <p:attrNameLst>
                                          <p:attrName>ppt_h</p:attrName>
                                        </p:attrNameLst>
                                      </p:cBhvr>
                                      <p:tavLst>
                                        <p:tav tm="0">
                                          <p:val>
                                            <p:strVal val="#ppt_h"/>
                                          </p:val>
                                        </p:tav>
                                        <p:tav tm="100000">
                                          <p:val>
                                            <p:strVal val="#ppt_h"/>
                                          </p:val>
                                        </p:tav>
                                      </p:tavLst>
                                    </p:anim>
                                    <p:animEffect transition="in" filter="fade">
                                      <p:cBhvr>
                                        <p:cTn id="19" dur="1000"/>
                                        <p:tgtEl>
                                          <p:spTgt spid="164867">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164867">
                                            <p:txEl>
                                              <p:pRg st="7" end="7"/>
                                            </p:txEl>
                                          </p:spTgt>
                                        </p:tgtEl>
                                        <p:attrNameLst>
                                          <p:attrName>style.visibility</p:attrName>
                                        </p:attrNameLst>
                                      </p:cBhvr>
                                      <p:to>
                                        <p:strVal val="visible"/>
                                      </p:to>
                                    </p:set>
                                    <p:anim calcmode="lin" valueType="num">
                                      <p:cBhvr>
                                        <p:cTn id="24" dur="1000" fill="hold"/>
                                        <p:tgtEl>
                                          <p:spTgt spid="164867">
                                            <p:txEl>
                                              <p:pRg st="7" end="7"/>
                                            </p:txEl>
                                          </p:spTgt>
                                        </p:tgtEl>
                                        <p:attrNameLst>
                                          <p:attrName>ppt_w</p:attrName>
                                        </p:attrNameLst>
                                      </p:cBhvr>
                                      <p:tavLst>
                                        <p:tav tm="0">
                                          <p:val>
                                            <p:strVal val="#ppt_w*0.70"/>
                                          </p:val>
                                        </p:tav>
                                        <p:tav tm="100000">
                                          <p:val>
                                            <p:strVal val="#ppt_w"/>
                                          </p:val>
                                        </p:tav>
                                      </p:tavLst>
                                    </p:anim>
                                    <p:anim calcmode="lin" valueType="num">
                                      <p:cBhvr>
                                        <p:cTn id="25" dur="1000" fill="hold"/>
                                        <p:tgtEl>
                                          <p:spTgt spid="164867">
                                            <p:txEl>
                                              <p:pRg st="7" end="7"/>
                                            </p:txEl>
                                          </p:spTgt>
                                        </p:tgtEl>
                                        <p:attrNameLst>
                                          <p:attrName>ppt_h</p:attrName>
                                        </p:attrNameLst>
                                      </p:cBhvr>
                                      <p:tavLst>
                                        <p:tav tm="0">
                                          <p:val>
                                            <p:strVal val="#ppt_h"/>
                                          </p:val>
                                        </p:tav>
                                        <p:tav tm="100000">
                                          <p:val>
                                            <p:strVal val="#ppt_h"/>
                                          </p:val>
                                        </p:tav>
                                      </p:tavLst>
                                    </p:anim>
                                    <p:animEffect transition="in" filter="fade">
                                      <p:cBhvr>
                                        <p:cTn id="26" dur="1000"/>
                                        <p:tgtEl>
                                          <p:spTgt spid="164867">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64867">
                                            <p:txEl>
                                              <p:pRg st="8" end="8"/>
                                            </p:txEl>
                                          </p:spTgt>
                                        </p:tgtEl>
                                        <p:attrNameLst>
                                          <p:attrName>style.visibility</p:attrName>
                                        </p:attrNameLst>
                                      </p:cBhvr>
                                      <p:to>
                                        <p:strVal val="visible"/>
                                      </p:to>
                                    </p:set>
                                    <p:anim calcmode="lin" valueType="num">
                                      <p:cBhvr>
                                        <p:cTn id="31" dur="1000" fill="hold"/>
                                        <p:tgtEl>
                                          <p:spTgt spid="164867">
                                            <p:txEl>
                                              <p:pRg st="8" end="8"/>
                                            </p:txEl>
                                          </p:spTgt>
                                        </p:tgtEl>
                                        <p:attrNameLst>
                                          <p:attrName>ppt_w</p:attrName>
                                        </p:attrNameLst>
                                      </p:cBhvr>
                                      <p:tavLst>
                                        <p:tav tm="0">
                                          <p:val>
                                            <p:strVal val="#ppt_w*0.70"/>
                                          </p:val>
                                        </p:tav>
                                        <p:tav tm="100000">
                                          <p:val>
                                            <p:strVal val="#ppt_w"/>
                                          </p:val>
                                        </p:tav>
                                      </p:tavLst>
                                    </p:anim>
                                    <p:anim calcmode="lin" valueType="num">
                                      <p:cBhvr>
                                        <p:cTn id="32" dur="1000" fill="hold"/>
                                        <p:tgtEl>
                                          <p:spTgt spid="164867">
                                            <p:txEl>
                                              <p:pRg st="8" end="8"/>
                                            </p:txEl>
                                          </p:spTgt>
                                        </p:tgtEl>
                                        <p:attrNameLst>
                                          <p:attrName>ppt_h</p:attrName>
                                        </p:attrNameLst>
                                      </p:cBhvr>
                                      <p:tavLst>
                                        <p:tav tm="0">
                                          <p:val>
                                            <p:strVal val="#ppt_h"/>
                                          </p:val>
                                        </p:tav>
                                        <p:tav tm="100000">
                                          <p:val>
                                            <p:strVal val="#ppt_h"/>
                                          </p:val>
                                        </p:tav>
                                      </p:tavLst>
                                    </p:anim>
                                    <p:animEffect transition="in" filter="fade">
                                      <p:cBhvr>
                                        <p:cTn id="33" dur="1000"/>
                                        <p:tgtEl>
                                          <p:spTgt spid="164867">
                                            <p:txEl>
                                              <p:pRg st="8" end="8"/>
                                            </p:txEl>
                                          </p:spTgt>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164867">
                                            <p:txEl>
                                              <p:pRg st="9" end="9"/>
                                            </p:txEl>
                                          </p:spTgt>
                                        </p:tgtEl>
                                        <p:attrNameLst>
                                          <p:attrName>style.visibility</p:attrName>
                                        </p:attrNameLst>
                                      </p:cBhvr>
                                      <p:to>
                                        <p:strVal val="visible"/>
                                      </p:to>
                                    </p:set>
                                    <p:anim calcmode="lin" valueType="num">
                                      <p:cBhvr>
                                        <p:cTn id="36" dur="1000" fill="hold"/>
                                        <p:tgtEl>
                                          <p:spTgt spid="164867">
                                            <p:txEl>
                                              <p:pRg st="9" end="9"/>
                                            </p:txEl>
                                          </p:spTgt>
                                        </p:tgtEl>
                                        <p:attrNameLst>
                                          <p:attrName>ppt_w</p:attrName>
                                        </p:attrNameLst>
                                      </p:cBhvr>
                                      <p:tavLst>
                                        <p:tav tm="0">
                                          <p:val>
                                            <p:strVal val="#ppt_w*0.70"/>
                                          </p:val>
                                        </p:tav>
                                        <p:tav tm="100000">
                                          <p:val>
                                            <p:strVal val="#ppt_w"/>
                                          </p:val>
                                        </p:tav>
                                      </p:tavLst>
                                    </p:anim>
                                    <p:anim calcmode="lin" valueType="num">
                                      <p:cBhvr>
                                        <p:cTn id="37" dur="1000" fill="hold"/>
                                        <p:tgtEl>
                                          <p:spTgt spid="164867">
                                            <p:txEl>
                                              <p:pRg st="9" end="9"/>
                                            </p:txEl>
                                          </p:spTgt>
                                        </p:tgtEl>
                                        <p:attrNameLst>
                                          <p:attrName>ppt_h</p:attrName>
                                        </p:attrNameLst>
                                      </p:cBhvr>
                                      <p:tavLst>
                                        <p:tav tm="0">
                                          <p:val>
                                            <p:strVal val="#ppt_h"/>
                                          </p:val>
                                        </p:tav>
                                        <p:tav tm="100000">
                                          <p:val>
                                            <p:strVal val="#ppt_h"/>
                                          </p:val>
                                        </p:tav>
                                      </p:tavLst>
                                    </p:anim>
                                    <p:animEffect transition="in" filter="fade">
                                      <p:cBhvr>
                                        <p:cTn id="38" dur="1000"/>
                                        <p:tgtEl>
                                          <p:spTgt spid="164867">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164867">
                                            <p:txEl>
                                              <p:pRg st="10" end="10"/>
                                            </p:txEl>
                                          </p:spTgt>
                                        </p:tgtEl>
                                        <p:attrNameLst>
                                          <p:attrName>style.visibility</p:attrName>
                                        </p:attrNameLst>
                                      </p:cBhvr>
                                      <p:to>
                                        <p:strVal val="visible"/>
                                      </p:to>
                                    </p:set>
                                    <p:anim calcmode="lin" valueType="num">
                                      <p:cBhvr>
                                        <p:cTn id="43" dur="1000" fill="hold"/>
                                        <p:tgtEl>
                                          <p:spTgt spid="164867">
                                            <p:txEl>
                                              <p:pRg st="10" end="10"/>
                                            </p:txEl>
                                          </p:spTgt>
                                        </p:tgtEl>
                                        <p:attrNameLst>
                                          <p:attrName>ppt_w</p:attrName>
                                        </p:attrNameLst>
                                      </p:cBhvr>
                                      <p:tavLst>
                                        <p:tav tm="0">
                                          <p:val>
                                            <p:strVal val="#ppt_w*0.70"/>
                                          </p:val>
                                        </p:tav>
                                        <p:tav tm="100000">
                                          <p:val>
                                            <p:strVal val="#ppt_w"/>
                                          </p:val>
                                        </p:tav>
                                      </p:tavLst>
                                    </p:anim>
                                    <p:anim calcmode="lin" valueType="num">
                                      <p:cBhvr>
                                        <p:cTn id="44" dur="1000" fill="hold"/>
                                        <p:tgtEl>
                                          <p:spTgt spid="164867">
                                            <p:txEl>
                                              <p:pRg st="10" end="10"/>
                                            </p:txEl>
                                          </p:spTgt>
                                        </p:tgtEl>
                                        <p:attrNameLst>
                                          <p:attrName>ppt_h</p:attrName>
                                        </p:attrNameLst>
                                      </p:cBhvr>
                                      <p:tavLst>
                                        <p:tav tm="0">
                                          <p:val>
                                            <p:strVal val="#ppt_h"/>
                                          </p:val>
                                        </p:tav>
                                        <p:tav tm="100000">
                                          <p:val>
                                            <p:strVal val="#ppt_h"/>
                                          </p:val>
                                        </p:tav>
                                      </p:tavLst>
                                    </p:anim>
                                    <p:animEffect transition="in" filter="fade">
                                      <p:cBhvr>
                                        <p:cTn id="45" dur="1000"/>
                                        <p:tgtEl>
                                          <p:spTgt spid="164867">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164867">
                                            <p:txEl>
                                              <p:pRg st="11" end="11"/>
                                            </p:txEl>
                                          </p:spTgt>
                                        </p:tgtEl>
                                        <p:attrNameLst>
                                          <p:attrName>style.visibility</p:attrName>
                                        </p:attrNameLst>
                                      </p:cBhvr>
                                      <p:to>
                                        <p:strVal val="visible"/>
                                      </p:to>
                                    </p:set>
                                    <p:anim calcmode="lin" valueType="num">
                                      <p:cBhvr>
                                        <p:cTn id="50" dur="1000" fill="hold"/>
                                        <p:tgtEl>
                                          <p:spTgt spid="164867">
                                            <p:txEl>
                                              <p:pRg st="11" end="11"/>
                                            </p:txEl>
                                          </p:spTgt>
                                        </p:tgtEl>
                                        <p:attrNameLst>
                                          <p:attrName>ppt_w</p:attrName>
                                        </p:attrNameLst>
                                      </p:cBhvr>
                                      <p:tavLst>
                                        <p:tav tm="0">
                                          <p:val>
                                            <p:strVal val="#ppt_w*0.70"/>
                                          </p:val>
                                        </p:tav>
                                        <p:tav tm="100000">
                                          <p:val>
                                            <p:strVal val="#ppt_w"/>
                                          </p:val>
                                        </p:tav>
                                      </p:tavLst>
                                    </p:anim>
                                    <p:anim calcmode="lin" valueType="num">
                                      <p:cBhvr>
                                        <p:cTn id="51" dur="1000" fill="hold"/>
                                        <p:tgtEl>
                                          <p:spTgt spid="164867">
                                            <p:txEl>
                                              <p:pRg st="11" end="11"/>
                                            </p:txEl>
                                          </p:spTgt>
                                        </p:tgtEl>
                                        <p:attrNameLst>
                                          <p:attrName>ppt_h</p:attrName>
                                        </p:attrNameLst>
                                      </p:cBhvr>
                                      <p:tavLst>
                                        <p:tav tm="0">
                                          <p:val>
                                            <p:strVal val="#ppt_h"/>
                                          </p:val>
                                        </p:tav>
                                        <p:tav tm="100000">
                                          <p:val>
                                            <p:strVal val="#ppt_h"/>
                                          </p:val>
                                        </p:tav>
                                      </p:tavLst>
                                    </p:anim>
                                    <p:animEffect transition="in" filter="fade">
                                      <p:cBhvr>
                                        <p:cTn id="52" dur="1000"/>
                                        <p:tgtEl>
                                          <p:spTgt spid="164867">
                                            <p:txEl>
                                              <p:pRg st="11" end="11"/>
                                            </p:txEl>
                                          </p:spTgt>
                                        </p:tgtEl>
                                      </p:cBhvr>
                                    </p:animEffect>
                                  </p:childTnLst>
                                </p:cTn>
                              </p:par>
                              <p:par>
                                <p:cTn id="53" presetID="55" presetClass="entr" presetSubtype="0" fill="hold" grpId="0" nodeType="withEffect">
                                  <p:stCondLst>
                                    <p:cond delay="0"/>
                                  </p:stCondLst>
                                  <p:childTnLst>
                                    <p:set>
                                      <p:cBhvr>
                                        <p:cTn id="54" dur="1" fill="hold">
                                          <p:stCondLst>
                                            <p:cond delay="0"/>
                                          </p:stCondLst>
                                        </p:cTn>
                                        <p:tgtEl>
                                          <p:spTgt spid="164867">
                                            <p:txEl>
                                              <p:pRg st="12" end="12"/>
                                            </p:txEl>
                                          </p:spTgt>
                                        </p:tgtEl>
                                        <p:attrNameLst>
                                          <p:attrName>style.visibility</p:attrName>
                                        </p:attrNameLst>
                                      </p:cBhvr>
                                      <p:to>
                                        <p:strVal val="visible"/>
                                      </p:to>
                                    </p:set>
                                    <p:anim calcmode="lin" valueType="num">
                                      <p:cBhvr>
                                        <p:cTn id="55" dur="1000" fill="hold"/>
                                        <p:tgtEl>
                                          <p:spTgt spid="164867">
                                            <p:txEl>
                                              <p:pRg st="12" end="12"/>
                                            </p:txEl>
                                          </p:spTgt>
                                        </p:tgtEl>
                                        <p:attrNameLst>
                                          <p:attrName>ppt_w</p:attrName>
                                        </p:attrNameLst>
                                      </p:cBhvr>
                                      <p:tavLst>
                                        <p:tav tm="0">
                                          <p:val>
                                            <p:strVal val="#ppt_w*0.70"/>
                                          </p:val>
                                        </p:tav>
                                        <p:tav tm="100000">
                                          <p:val>
                                            <p:strVal val="#ppt_w"/>
                                          </p:val>
                                        </p:tav>
                                      </p:tavLst>
                                    </p:anim>
                                    <p:anim calcmode="lin" valueType="num">
                                      <p:cBhvr>
                                        <p:cTn id="56" dur="1000" fill="hold"/>
                                        <p:tgtEl>
                                          <p:spTgt spid="164867">
                                            <p:txEl>
                                              <p:pRg st="12" end="12"/>
                                            </p:txEl>
                                          </p:spTgt>
                                        </p:tgtEl>
                                        <p:attrNameLst>
                                          <p:attrName>ppt_h</p:attrName>
                                        </p:attrNameLst>
                                      </p:cBhvr>
                                      <p:tavLst>
                                        <p:tav tm="0">
                                          <p:val>
                                            <p:strVal val="#ppt_h"/>
                                          </p:val>
                                        </p:tav>
                                        <p:tav tm="100000">
                                          <p:val>
                                            <p:strVal val="#ppt_h"/>
                                          </p:val>
                                        </p:tav>
                                      </p:tavLst>
                                    </p:anim>
                                    <p:animEffect transition="in" filter="fade">
                                      <p:cBhvr>
                                        <p:cTn id="57" dur="1000"/>
                                        <p:tgtEl>
                                          <p:spTgt spid="16486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28600" y="190500"/>
            <a:ext cx="8637588" cy="762000"/>
          </a:xfrm>
          <a:noFill/>
        </p:spPr>
        <p:txBody>
          <a:bodyPr/>
          <a:lstStyle/>
          <a:p>
            <a:pPr eaLnBrk="1" hangingPunct="1"/>
            <a:r>
              <a:rPr lang="en-US" sz="5400" dirty="0" smtClean="0">
                <a:solidFill>
                  <a:srgbClr val="FFFFCC"/>
                </a:solidFill>
                <a:effectLst/>
                <a:latin typeface="Calibri" pitchFamily="34" charset="0"/>
              </a:rPr>
              <a:t>Genesis 44:16</a:t>
            </a:r>
          </a:p>
        </p:txBody>
      </p:sp>
      <p:sp>
        <p:nvSpPr>
          <p:cNvPr id="8195" name="Rectangle 3"/>
          <p:cNvSpPr>
            <a:spLocks noChangeArrowheads="1"/>
          </p:cNvSpPr>
          <p:nvPr/>
        </p:nvSpPr>
        <p:spPr bwMode="auto">
          <a:xfrm>
            <a:off x="533400" y="1479694"/>
            <a:ext cx="8229600" cy="2554545"/>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2800" i="1" baseline="30000" dirty="0">
                <a:solidFill>
                  <a:srgbClr val="FFFF00"/>
                </a:solidFill>
              </a:rPr>
              <a:t> </a:t>
            </a:r>
            <a:r>
              <a:rPr lang="en-US" sz="3200" i="1" dirty="0" smtClean="0">
                <a:latin typeface="Calibri" pitchFamily="34" charset="0"/>
              </a:rPr>
              <a:t>“What shall we say to my lord? What shall we speak? Or </a:t>
            </a:r>
            <a:r>
              <a:rPr lang="en-US" sz="3200" i="1" dirty="0" smtClean="0">
                <a:solidFill>
                  <a:srgbClr val="FFFF00"/>
                </a:solidFill>
                <a:latin typeface="Calibri" pitchFamily="34" charset="0"/>
              </a:rPr>
              <a:t>how can we clear ourselves?</a:t>
            </a:r>
            <a:r>
              <a:rPr lang="en-US" sz="3200" i="1" dirty="0" smtClean="0">
                <a:latin typeface="Calibri" pitchFamily="34" charset="0"/>
              </a:rPr>
              <a:t> </a:t>
            </a:r>
            <a:r>
              <a:rPr lang="en-US" sz="3200" i="1" dirty="0" smtClean="0">
                <a:solidFill>
                  <a:srgbClr val="FFFF00"/>
                </a:solidFill>
                <a:latin typeface="Calibri" pitchFamily="34" charset="0"/>
              </a:rPr>
              <a:t>God has found out the guilt of your servants</a:t>
            </a:r>
            <a:r>
              <a:rPr lang="en-US" sz="3200" i="1" dirty="0" smtClean="0">
                <a:latin typeface="Calibri" pitchFamily="34" charset="0"/>
              </a:rPr>
              <a:t>; behold, we are my lord's servants, both we and he also in whose hand the cup has been found.”</a:t>
            </a:r>
            <a:r>
              <a:rPr lang="en-US" sz="3200" dirty="0" smtClean="0">
                <a:latin typeface="Calibri" pitchFamily="34" charset="0"/>
              </a:rPr>
              <a:t> </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81000" y="1181100"/>
            <a:ext cx="8229600" cy="2527300"/>
          </a:xfrm>
        </p:spPr>
        <p:txBody>
          <a:bodyPr/>
          <a:lstStyle/>
          <a:p>
            <a:pPr eaLnBrk="1" hangingPunct="1">
              <a:defRPr/>
            </a:pPr>
            <a:r>
              <a:rPr lang="en-US" sz="5400" i="1" dirty="0" smtClean="0">
                <a:solidFill>
                  <a:schemeClr val="tx1"/>
                </a:solidFill>
                <a:latin typeface="Calibri" pitchFamily="34" charset="0"/>
              </a:rPr>
              <a:t>Putting More into and Getting More out of Worship</a:t>
            </a:r>
          </a:p>
        </p:txBody>
      </p:sp>
      <p:pic>
        <p:nvPicPr>
          <p:cNvPr id="47106" name="Picture 2" descr="https://encrypted-tbn0.gstatic.com/images?q=tbn:ANd9GcQdRV09vtEfTkSXijMvo2h-vZ5bw9hlTLXNe-l5ckf2F-g2UwBU"/>
          <p:cNvPicPr>
            <a:picLocks noChangeAspect="1" noChangeArrowheads="1"/>
          </p:cNvPicPr>
          <p:nvPr/>
        </p:nvPicPr>
        <p:blipFill>
          <a:blip r:embed="rId2" cstate="print"/>
          <a:srcRect/>
          <a:stretch>
            <a:fillRect/>
          </a:stretch>
        </p:blipFill>
        <p:spPr bwMode="auto">
          <a:xfrm>
            <a:off x="5943600" y="0"/>
            <a:ext cx="2619375" cy="1743076"/>
          </a:xfrm>
          <a:prstGeom prst="rect">
            <a:avLst/>
          </a:prstGeom>
          <a:noFill/>
        </p:spPr>
      </p:pic>
      <p:sp>
        <p:nvSpPr>
          <p:cNvPr id="8" name="Content Placeholder 2"/>
          <p:cNvSpPr txBox="1">
            <a:spLocks/>
          </p:cNvSpPr>
          <p:nvPr/>
        </p:nvSpPr>
        <p:spPr>
          <a:xfrm>
            <a:off x="990600" y="3467100"/>
            <a:ext cx="7543800" cy="1689098"/>
          </a:xfrm>
          <a:prstGeom prst="rect">
            <a:avLst/>
          </a:prstGeom>
        </p:spPr>
        <p:txBody>
          <a:bodyPr/>
          <a:lstStyle/>
          <a:p>
            <a:pPr marL="622300" marR="0" lvl="0" indent="-457200" algn="l" defTabSz="914400" rtl="0" eaLnBrk="1" fontAlgn="base" latinLnBrk="0" hangingPunct="1">
              <a:lnSpc>
                <a:spcPct val="100000"/>
              </a:lnSpc>
              <a:spcBef>
                <a:spcPct val="20000"/>
              </a:spcBef>
              <a:spcAft>
                <a:spcPct val="0"/>
              </a:spcAft>
              <a:buClr>
                <a:srgbClr val="FFFF00"/>
              </a:buClr>
              <a:buSzPct val="91000"/>
              <a:buFont typeface="Arial" pitchFamily="34" charset="0"/>
              <a:buChar char="•"/>
              <a:tabLst/>
              <a:defRPr/>
            </a:pPr>
            <a:r>
              <a:rPr kumimoji="0" lang="en-US" sz="4000" b="0" i="0" u="none" strike="noStrike" kern="0" cap="none" spc="0" normalizeH="0" baseline="0" noProof="0" dirty="0" smtClean="0">
                <a:ln>
                  <a:noFill/>
                </a:ln>
                <a:solidFill>
                  <a:srgbClr val="FFFF00"/>
                </a:solidFill>
                <a:uLnTx/>
                <a:uFillTx/>
                <a:latin typeface="Calibri" pitchFamily="34" charset="0"/>
                <a:ea typeface="ＭＳ Ｐゴシック" pitchFamily="34" charset="-128"/>
                <a:cs typeface="+mn-cs"/>
              </a:rPr>
              <a:t>Sunday Evening – August 18</a:t>
            </a:r>
          </a:p>
          <a:p>
            <a:pPr marL="622300" indent="-457200" algn="l" eaLnBrk="1" hangingPunct="1">
              <a:spcBef>
                <a:spcPct val="20000"/>
              </a:spcBef>
              <a:buClr>
                <a:srgbClr val="FFFF00"/>
              </a:buClr>
              <a:buSzPct val="91000"/>
              <a:buFont typeface="Arial" pitchFamily="34" charset="0"/>
              <a:buChar char="•"/>
            </a:pPr>
            <a:r>
              <a:rPr lang="en-US" sz="4000" kern="0" dirty="0" smtClean="0">
                <a:solidFill>
                  <a:srgbClr val="FFFF00"/>
                </a:solidFill>
                <a:latin typeface="Calibri" pitchFamily="34" charset="0"/>
                <a:ea typeface="ＭＳ Ｐゴシック" pitchFamily="34" charset="-128"/>
              </a:rPr>
              <a:t>Sunday Evening – August 25</a:t>
            </a:r>
          </a:p>
          <a:p>
            <a:pPr marL="622300" marR="0" lvl="0" indent="-457200" algn="l" defTabSz="914400" rtl="0" eaLnBrk="1" fontAlgn="base" latinLnBrk="0" hangingPunct="1">
              <a:lnSpc>
                <a:spcPct val="100000"/>
              </a:lnSpc>
              <a:spcBef>
                <a:spcPct val="20000"/>
              </a:spcBef>
              <a:spcAft>
                <a:spcPct val="0"/>
              </a:spcAft>
              <a:buClr>
                <a:srgbClr val="FFFF00"/>
              </a:buClr>
              <a:buSzPct val="91000"/>
              <a:buFont typeface="Arial" pitchFamily="34" charset="0"/>
              <a:buChar char="•"/>
              <a:tabLst/>
              <a:defRPr/>
            </a:pPr>
            <a:endPar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alibri" pitchFamily="34" charset="0"/>
              <a:ea typeface="ＭＳ Ｐゴシック" pitchFamily="34" charset="-128"/>
              <a:cs typeface="+mn-cs"/>
            </a:endParaRPr>
          </a:p>
          <a:p>
            <a:pPr marL="914400" marR="0" lvl="1" indent="-457200" algn="l" defTabSz="914400" rtl="0" eaLnBrk="1" fontAlgn="base" latinLnBrk="0" hangingPunct="1">
              <a:lnSpc>
                <a:spcPct val="100000"/>
              </a:lnSpc>
              <a:spcBef>
                <a:spcPct val="20000"/>
              </a:spcBef>
              <a:spcAft>
                <a:spcPct val="0"/>
              </a:spcAft>
              <a:buClr>
                <a:srgbClr val="BE0204"/>
              </a:buClr>
              <a:buSzPct val="50000"/>
              <a:buFont typeface="Corbel" pitchFamily="34" charset="0"/>
              <a:buAutoNum type="arabicPeriod"/>
              <a:tabLst/>
              <a:defRPr/>
            </a:pPr>
            <a:endPar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alibri" pitchFamily="34" charset="0"/>
              <a:ea typeface="ＭＳ Ｐゴシック" pitchFamily="34" charset="-128"/>
            </a:endParaRPr>
          </a:p>
          <a:p>
            <a:pPr marL="622300" marR="0" lvl="0" indent="-457200" algn="l" defTabSz="914400" rtl="0" eaLnBrk="1" fontAlgn="base" latinLnBrk="0" hangingPunct="1">
              <a:lnSpc>
                <a:spcPct val="100000"/>
              </a:lnSpc>
              <a:spcBef>
                <a:spcPct val="20000"/>
              </a:spcBef>
              <a:spcAft>
                <a:spcPct val="0"/>
              </a:spcAft>
              <a:buClr>
                <a:srgbClr val="BE0204"/>
              </a:buClr>
              <a:buSzPct val="80000"/>
              <a:buFont typeface="Wingdings 2" pitchFamily="18" charset="2"/>
              <a:buNone/>
              <a:tabLst/>
              <a:defRPr/>
            </a:pPr>
            <a:endParaRPr kumimoji="0" lang="en-US" sz="26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ＭＳ Ｐゴシック" pitchFamily="34" charset="-128"/>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152400" y="889000"/>
            <a:ext cx="8586788" cy="33655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not deny their guilt</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they allow guilt to define them?</a:t>
            </a:r>
          </a:p>
          <a:p>
            <a:pPr marL="1143000" lvl="1" indent="-742950" eaLnBrk="1" hangingPunct="1">
              <a:lnSpc>
                <a:spcPct val="90000"/>
              </a:lnSpc>
              <a:buClr>
                <a:srgbClr val="FFFF00"/>
              </a:buClr>
              <a:buSzPct val="97000"/>
              <a:buFont typeface="+mj-lt"/>
              <a:buAutoNum type="alphaLcPeriod"/>
            </a:pPr>
            <a:r>
              <a:rPr lang="en-US" sz="3200" dirty="0" smtClean="0">
                <a:effectLst/>
                <a:latin typeface="Calibri" pitchFamily="34" charset="0"/>
              </a:rPr>
              <a:t>Not by giving up and remaining jealous, self-seeking, cruel men – why not?</a:t>
            </a:r>
          </a:p>
        </p:txBody>
      </p:sp>
      <p:sp>
        <p:nvSpPr>
          <p:cNvPr id="4" name="Rectangle 2"/>
          <p:cNvSpPr txBox="1">
            <a:spLocks noChangeArrowheads="1"/>
          </p:cNvSpPr>
          <p:nvPr/>
        </p:nvSpPr>
        <p:spPr bwMode="auto">
          <a:xfrm>
            <a:off x="1066800" y="0"/>
            <a:ext cx="72390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Guilt and the</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Ten Brothers</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dissolve">
                                      <p:cBhvr>
                                        <p:cTn id="17" dur="5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bldLvl="2"/>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09600" y="921807"/>
            <a:ext cx="8001000" cy="3262432"/>
          </a:xfrm>
          <a:prstGeom prst="rect">
            <a:avLst/>
          </a:prstGeom>
          <a:noFill/>
          <a:ln w="9525">
            <a:noFill/>
            <a:miter lim="800000"/>
            <a:headEnd/>
            <a:tailEnd/>
          </a:ln>
        </p:spPr>
        <p:txBody>
          <a:bodyPr wrap="square" anchor="ctr">
            <a:spAutoFit/>
          </a:bodyPr>
          <a:lstStyle/>
          <a:p>
            <a:pPr algn="l"/>
            <a:r>
              <a:rPr lang="en-US" sz="2400" b="1" i="1" dirty="0" smtClean="0">
                <a:solidFill>
                  <a:srgbClr val="CCFF66"/>
                </a:solidFill>
              </a:rPr>
              <a:t>Leah</a:t>
            </a:r>
            <a:r>
              <a:rPr lang="en-US" sz="2200" dirty="0"/>
              <a:t>	</a:t>
            </a:r>
            <a:r>
              <a:rPr lang="en-US" sz="2200" dirty="0" smtClean="0"/>
              <a:t>	Reuben (4)</a:t>
            </a:r>
            <a:r>
              <a:rPr lang="en-US" sz="2200" dirty="0"/>
              <a:t>	</a:t>
            </a:r>
            <a:r>
              <a:rPr lang="en-US" sz="2400" b="1" i="1" dirty="0" err="1" smtClean="0">
                <a:solidFill>
                  <a:srgbClr val="CCFF66"/>
                </a:solidFill>
              </a:rPr>
              <a:t>Zilpah</a:t>
            </a:r>
            <a:r>
              <a:rPr lang="en-US" sz="2400" b="1" i="1" dirty="0" smtClean="0">
                <a:solidFill>
                  <a:srgbClr val="CCFF66"/>
                </a:solidFill>
              </a:rPr>
              <a:t> 		</a:t>
            </a:r>
            <a:r>
              <a:rPr lang="en-US" sz="2200" dirty="0" smtClean="0"/>
              <a:t>Gad (7)</a:t>
            </a:r>
            <a:endParaRPr lang="en-US" sz="2200" dirty="0"/>
          </a:p>
          <a:p>
            <a:pPr algn="l"/>
            <a:r>
              <a:rPr lang="en-US" sz="2200" dirty="0"/>
              <a:t>	</a:t>
            </a:r>
            <a:r>
              <a:rPr lang="en-US" sz="2200" dirty="0" smtClean="0"/>
              <a:t>	Simeon (5+1)</a:t>
            </a:r>
            <a:r>
              <a:rPr lang="en-US" sz="2200" dirty="0"/>
              <a:t>	</a:t>
            </a:r>
            <a:r>
              <a:rPr lang="en-US" sz="2000" b="1" i="1" dirty="0" smtClean="0">
                <a:solidFill>
                  <a:srgbClr val="CCFF66"/>
                </a:solidFill>
              </a:rPr>
              <a:t> </a:t>
            </a:r>
            <a:r>
              <a:rPr lang="en-US" sz="2400" b="1" i="1" dirty="0" smtClean="0">
                <a:solidFill>
                  <a:srgbClr val="CCFF66"/>
                </a:solidFill>
              </a:rPr>
              <a:t>(Leah’s servant) </a:t>
            </a:r>
            <a:r>
              <a:rPr lang="en-US" sz="2200" dirty="0"/>
              <a:t>	</a:t>
            </a:r>
            <a:r>
              <a:rPr lang="en-US" sz="2200" dirty="0" smtClean="0"/>
              <a:t> </a:t>
            </a:r>
            <a:r>
              <a:rPr lang="en-US" sz="2200" dirty="0" smtClean="0">
                <a:solidFill>
                  <a:srgbClr val="FFC000"/>
                </a:solidFill>
              </a:rPr>
              <a:t>Asher</a:t>
            </a:r>
            <a:r>
              <a:rPr lang="en-US" sz="2200" dirty="0" smtClean="0"/>
              <a:t> (4)		Levi (3)</a:t>
            </a:r>
            <a:endParaRPr lang="en-US" sz="2200" dirty="0"/>
          </a:p>
          <a:p>
            <a:pPr algn="l"/>
            <a:r>
              <a:rPr lang="en-US" sz="2200" dirty="0"/>
              <a:t>	</a:t>
            </a:r>
            <a:r>
              <a:rPr lang="en-US" sz="2200" dirty="0" smtClean="0"/>
              <a:t>	</a:t>
            </a:r>
            <a:r>
              <a:rPr lang="en-US" sz="2200" dirty="0" smtClean="0">
                <a:solidFill>
                  <a:srgbClr val="FFC000"/>
                </a:solidFill>
              </a:rPr>
              <a:t>Judah</a:t>
            </a:r>
            <a:r>
              <a:rPr lang="en-US" sz="2200" dirty="0" smtClean="0"/>
              <a:t> (3+2)</a:t>
            </a:r>
            <a:endParaRPr lang="en-US" sz="2200" dirty="0"/>
          </a:p>
          <a:p>
            <a:pPr algn="l"/>
            <a:r>
              <a:rPr lang="en-US" sz="2200" dirty="0"/>
              <a:t>	</a:t>
            </a:r>
            <a:r>
              <a:rPr lang="en-US" sz="2200" dirty="0" smtClean="0"/>
              <a:t>	Issachar (4)</a:t>
            </a:r>
            <a:endParaRPr lang="en-US" sz="2200" dirty="0"/>
          </a:p>
          <a:p>
            <a:pPr algn="l"/>
            <a:r>
              <a:rPr lang="en-US" sz="2200" dirty="0"/>
              <a:t>	</a:t>
            </a:r>
            <a:r>
              <a:rPr lang="en-US" sz="2200" dirty="0" smtClean="0"/>
              <a:t>	Zebulon (3)</a:t>
            </a:r>
            <a:endParaRPr lang="en-US" sz="2200" dirty="0"/>
          </a:p>
          <a:p>
            <a:pPr algn="l"/>
            <a:r>
              <a:rPr lang="en-US" sz="2200" dirty="0"/>
              <a:t> </a:t>
            </a:r>
          </a:p>
          <a:p>
            <a:pPr algn="l"/>
            <a:r>
              <a:rPr lang="en-US" sz="2400" b="1" i="1" dirty="0">
                <a:solidFill>
                  <a:srgbClr val="CCFF66"/>
                </a:solidFill>
              </a:rPr>
              <a:t>Rachel</a:t>
            </a:r>
            <a:r>
              <a:rPr lang="en-US" sz="2200" b="1" dirty="0"/>
              <a:t>	</a:t>
            </a:r>
            <a:r>
              <a:rPr lang="en-US" sz="2200" dirty="0"/>
              <a:t>Joseph	</a:t>
            </a:r>
            <a:r>
              <a:rPr lang="en-US" sz="2200" dirty="0" smtClean="0"/>
              <a:t>	</a:t>
            </a:r>
            <a:r>
              <a:rPr lang="en-US" sz="2400" b="1" i="1" dirty="0" err="1" smtClean="0">
                <a:solidFill>
                  <a:srgbClr val="CCFF66"/>
                </a:solidFill>
              </a:rPr>
              <a:t>Bilhah</a:t>
            </a:r>
            <a:r>
              <a:rPr lang="en-US" sz="2400" b="1" i="1" dirty="0" smtClean="0">
                <a:solidFill>
                  <a:srgbClr val="CCFF66"/>
                </a:solidFill>
              </a:rPr>
              <a:t> 	</a:t>
            </a:r>
            <a:r>
              <a:rPr lang="en-US" sz="2200" dirty="0"/>
              <a:t>	</a:t>
            </a:r>
            <a:r>
              <a:rPr lang="en-US" sz="2200" dirty="0" smtClean="0"/>
              <a:t>Dan (1)</a:t>
            </a:r>
            <a:endParaRPr lang="en-US" sz="2200" dirty="0"/>
          </a:p>
          <a:p>
            <a:pPr algn="l"/>
            <a:r>
              <a:rPr lang="en-US" sz="2200" dirty="0"/>
              <a:t>	</a:t>
            </a:r>
            <a:r>
              <a:rPr lang="en-US" sz="2200" dirty="0" smtClean="0"/>
              <a:t>	Benjamin</a:t>
            </a:r>
            <a:r>
              <a:rPr lang="en-US" sz="2200" dirty="0"/>
              <a:t>	</a:t>
            </a:r>
            <a:r>
              <a:rPr lang="en-US" sz="2000" b="1" i="1" dirty="0" smtClean="0">
                <a:solidFill>
                  <a:srgbClr val="CCFF66"/>
                </a:solidFill>
              </a:rPr>
              <a:t> </a:t>
            </a:r>
            <a:r>
              <a:rPr lang="en-US" sz="2400" b="1" i="1" dirty="0" smtClean="0">
                <a:solidFill>
                  <a:srgbClr val="CCFF66"/>
                </a:solidFill>
              </a:rPr>
              <a:t>(Rachel’s servant) </a:t>
            </a:r>
            <a:r>
              <a:rPr lang="en-US" sz="2200" dirty="0" err="1" smtClean="0"/>
              <a:t>Naptali</a:t>
            </a:r>
            <a:r>
              <a:rPr lang="en-US" sz="2200" dirty="0" smtClean="0"/>
              <a:t> (4)</a:t>
            </a:r>
            <a:endParaRPr lang="en-US" sz="2200" dirty="0"/>
          </a:p>
        </p:txBody>
      </p:sp>
      <p:sp>
        <p:nvSpPr>
          <p:cNvPr id="3" name="Rectangle 2"/>
          <p:cNvSpPr txBox="1">
            <a:spLocks noChangeArrowheads="1"/>
          </p:cNvSpPr>
          <p:nvPr/>
        </p:nvSpPr>
        <p:spPr bwMode="auto">
          <a:xfrm>
            <a:off x="914400" y="254000"/>
            <a:ext cx="72390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800" i="1" kern="0" dirty="0" smtClean="0">
                <a:solidFill>
                  <a:srgbClr val="FFFF66"/>
                </a:solidFill>
                <a:effectLst>
                  <a:outerShdw blurRad="38100" dist="38100" dir="2700000" algn="tl">
                    <a:srgbClr val="000000"/>
                  </a:outerShdw>
                </a:effectLst>
                <a:latin typeface="Calibri" pitchFamily="34" charset="0"/>
                <a:ea typeface="+mn-ea"/>
                <a:cs typeface="+mn-cs"/>
              </a:rPr>
              <a:t>Jacob’s Family</a:t>
            </a:r>
            <a:endParaRPr kumimoji="0" lang="en-US" sz="48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152400" y="889000"/>
            <a:ext cx="8586788" cy="33655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not deny their guilt</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they allow guilt to define them?</a:t>
            </a:r>
          </a:p>
          <a:p>
            <a:pPr marL="1143000" lvl="1" indent="-742950" eaLnBrk="1" hangingPunct="1">
              <a:lnSpc>
                <a:spcPct val="90000"/>
              </a:lnSpc>
              <a:buClr>
                <a:srgbClr val="FFFF00"/>
              </a:buClr>
              <a:buSzPct val="97000"/>
              <a:buFont typeface="+mj-lt"/>
              <a:buAutoNum type="alphaLcPeriod"/>
            </a:pPr>
            <a:r>
              <a:rPr lang="en-US" sz="3200" dirty="0" smtClean="0">
                <a:effectLst/>
                <a:latin typeface="Calibri" pitchFamily="34" charset="0"/>
              </a:rPr>
              <a:t>Not by giving up and remaining jealous, self-seeking, cruel men – why not?</a:t>
            </a:r>
          </a:p>
          <a:p>
            <a:pPr marL="1143000" lvl="1" indent="-742950" eaLnBrk="1" hangingPunct="1">
              <a:lnSpc>
                <a:spcPct val="90000"/>
              </a:lnSpc>
              <a:buClr>
                <a:srgbClr val="FFFF00"/>
              </a:buClr>
              <a:buSzPct val="97000"/>
              <a:buFont typeface="+mj-lt"/>
              <a:buAutoNum type="alphaLcPeriod"/>
            </a:pPr>
            <a:r>
              <a:rPr lang="en-US" sz="3200" dirty="0" smtClean="0">
                <a:effectLst/>
                <a:latin typeface="Calibri" pitchFamily="34" charset="0"/>
              </a:rPr>
              <a:t>Yet perhaps in a sense while still trying to serve God</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Who then is to be our example of using guilt as motivation to be remade (but with peace)?</a:t>
            </a:r>
          </a:p>
        </p:txBody>
      </p:sp>
      <p:sp>
        <p:nvSpPr>
          <p:cNvPr id="4" name="Rectangle 2"/>
          <p:cNvSpPr txBox="1">
            <a:spLocks noChangeArrowheads="1"/>
          </p:cNvSpPr>
          <p:nvPr/>
        </p:nvSpPr>
        <p:spPr bwMode="auto">
          <a:xfrm>
            <a:off x="1066800" y="0"/>
            <a:ext cx="72390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Guilt and the</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Ten Brothers</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3" end="3"/>
                                            </p:txEl>
                                          </p:spTgt>
                                        </p:tgtEl>
                                        <p:attrNameLst>
                                          <p:attrName>style.visibility</p:attrName>
                                        </p:attrNameLst>
                                      </p:cBhvr>
                                      <p:to>
                                        <p:strVal val="visible"/>
                                      </p:to>
                                    </p:set>
                                    <p:animEffect transition="in" filter="dissolve">
                                      <p:cBhvr>
                                        <p:cTn id="7" dur="500"/>
                                        <p:tgtEl>
                                          <p:spTgt spid="7475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4" end="4"/>
                                            </p:txEl>
                                          </p:spTgt>
                                        </p:tgtEl>
                                        <p:attrNameLst>
                                          <p:attrName>style.visibility</p:attrName>
                                        </p:attrNameLst>
                                      </p:cBhvr>
                                      <p:to>
                                        <p:strVal val="visible"/>
                                      </p:to>
                                    </p:set>
                                    <p:animEffect transition="in" filter="dissolve">
                                      <p:cBhvr>
                                        <p:cTn id="12" dur="500"/>
                                        <p:tgtEl>
                                          <p:spTgt spid="74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0"/>
            <a:ext cx="8637588" cy="762000"/>
          </a:xfrm>
          <a:noFill/>
        </p:spPr>
        <p:txBody>
          <a:bodyPr/>
          <a:lstStyle/>
          <a:p>
            <a:pPr eaLnBrk="1" hangingPunct="1"/>
            <a:r>
              <a:rPr lang="en-US" dirty="0" smtClean="0">
                <a:solidFill>
                  <a:srgbClr val="FFFF99"/>
                </a:solidFill>
                <a:effectLst/>
                <a:latin typeface="Calibri" pitchFamily="34" charset="0"/>
              </a:rPr>
              <a:t>Example of Paul</a:t>
            </a:r>
          </a:p>
        </p:txBody>
      </p:sp>
      <p:sp>
        <p:nvSpPr>
          <p:cNvPr id="164867" name="Rectangle 3"/>
          <p:cNvSpPr>
            <a:spLocks noChangeArrowheads="1"/>
          </p:cNvSpPr>
          <p:nvPr/>
        </p:nvSpPr>
        <p:spPr bwMode="auto">
          <a:xfrm>
            <a:off x="609600" y="181031"/>
            <a:ext cx="7924800" cy="5447645"/>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I Timothy 1:15</a:t>
            </a:r>
            <a:endParaRPr lang="en-US" sz="3600" i="1" dirty="0" smtClean="0">
              <a:solidFill>
                <a:srgbClr val="FFFF00"/>
              </a:solidFill>
              <a:latin typeface="Calibri" pitchFamily="34" charset="0"/>
            </a:endParaRPr>
          </a:p>
          <a:p>
            <a:pPr lvl="1" algn="l" eaLnBrk="1" hangingPunct="1"/>
            <a:r>
              <a:rPr lang="en-US" sz="2800" i="1" dirty="0" smtClean="0">
                <a:latin typeface="Calibri" pitchFamily="34" charset="0"/>
              </a:rPr>
              <a:t>“Christ Jesus came into the world to save sinners, of whom I am the foremost”  </a:t>
            </a:r>
            <a:r>
              <a:rPr lang="en-US" sz="2800" dirty="0" smtClean="0">
                <a:latin typeface="Calibri" pitchFamily="34" charset="0"/>
              </a:rPr>
              <a:t>Yet</a:t>
            </a:r>
          </a:p>
          <a:p>
            <a:pPr lvl="1" algn="l" eaLnBrk="1" hangingPunct="1"/>
            <a:r>
              <a:rPr lang="en-US" sz="2800" i="1" baseline="30000" dirty="0" smtClean="0">
                <a:latin typeface="Calibri" pitchFamily="34" charset="0"/>
              </a:rPr>
              <a:t>12 </a:t>
            </a:r>
            <a:r>
              <a:rPr lang="en-US" sz="2800" i="1" dirty="0" smtClean="0">
                <a:solidFill>
                  <a:srgbClr val="FFFF00"/>
                </a:solidFill>
                <a:latin typeface="Calibri" pitchFamily="34" charset="0"/>
              </a:rPr>
              <a:t>I thank him </a:t>
            </a:r>
            <a:r>
              <a:rPr lang="en-US" sz="2800" i="1" dirty="0" smtClean="0">
                <a:latin typeface="Calibri" pitchFamily="34" charset="0"/>
              </a:rPr>
              <a:t>who has given me strength, Christ Jesus our Lord, because he </a:t>
            </a:r>
            <a:r>
              <a:rPr lang="en-US" sz="2800" i="1" dirty="0" smtClean="0">
                <a:solidFill>
                  <a:srgbClr val="FFFF00"/>
                </a:solidFill>
                <a:latin typeface="Calibri" pitchFamily="34" charset="0"/>
              </a:rPr>
              <a:t>judged me faithful, appointing me to his service</a:t>
            </a:r>
            <a:r>
              <a:rPr lang="en-US" sz="2800" i="1" dirty="0" smtClean="0">
                <a:latin typeface="Calibri" pitchFamily="34" charset="0"/>
              </a:rPr>
              <a:t>, </a:t>
            </a:r>
            <a:r>
              <a:rPr lang="en-US" sz="2800" i="1" baseline="30000" dirty="0" smtClean="0">
                <a:latin typeface="Calibri" pitchFamily="34" charset="0"/>
              </a:rPr>
              <a:t>13 </a:t>
            </a:r>
            <a:r>
              <a:rPr lang="en-US" sz="2800" i="1" dirty="0" smtClean="0">
                <a:latin typeface="Calibri" pitchFamily="34" charset="0"/>
              </a:rPr>
              <a:t>though </a:t>
            </a:r>
            <a:r>
              <a:rPr lang="en-US" sz="2800" i="1" dirty="0" smtClean="0">
                <a:solidFill>
                  <a:srgbClr val="FFFF00"/>
                </a:solidFill>
                <a:latin typeface="Calibri" pitchFamily="34" charset="0"/>
              </a:rPr>
              <a:t>formerly I was </a:t>
            </a:r>
            <a:r>
              <a:rPr lang="en-US" sz="2800" i="1" dirty="0" smtClean="0">
                <a:latin typeface="Calibri" pitchFamily="34" charset="0"/>
              </a:rPr>
              <a:t>a blasphemer, persecutor, and insolent opponent. But </a:t>
            </a:r>
            <a:r>
              <a:rPr lang="en-US" sz="2800" i="1" dirty="0" smtClean="0">
                <a:solidFill>
                  <a:srgbClr val="FFFF00"/>
                </a:solidFill>
                <a:latin typeface="Calibri" pitchFamily="34" charset="0"/>
              </a:rPr>
              <a:t>I received mercy </a:t>
            </a:r>
            <a:r>
              <a:rPr lang="en-US" sz="2800" i="1" dirty="0" smtClean="0">
                <a:latin typeface="Calibri" pitchFamily="34" charset="0"/>
              </a:rPr>
              <a:t>because I had acted ignorantly in unbelief, </a:t>
            </a:r>
            <a:r>
              <a:rPr lang="en-US" sz="2800" i="1" baseline="30000" dirty="0" smtClean="0">
                <a:latin typeface="Calibri" pitchFamily="34" charset="0"/>
              </a:rPr>
              <a:t>14 </a:t>
            </a:r>
            <a:r>
              <a:rPr lang="en-US" sz="2800" i="1" dirty="0" smtClean="0">
                <a:latin typeface="Calibri" pitchFamily="34" charset="0"/>
              </a:rPr>
              <a:t>and </a:t>
            </a:r>
            <a:r>
              <a:rPr lang="en-US" sz="2800" i="1" dirty="0" smtClean="0">
                <a:solidFill>
                  <a:srgbClr val="FFFF00"/>
                </a:solidFill>
                <a:latin typeface="Calibri" pitchFamily="34" charset="0"/>
              </a:rPr>
              <a:t>the grace of our Lord overflowed for me </a:t>
            </a:r>
            <a:r>
              <a:rPr lang="en-US" sz="2800" i="1" dirty="0" smtClean="0">
                <a:latin typeface="Calibri" pitchFamily="34" charset="0"/>
              </a:rPr>
              <a:t>with the faith and love that are in Christ Jesus.</a:t>
            </a:r>
            <a:endParaRPr lang="en-US" sz="2800" dirty="0" smtClean="0">
              <a:latin typeface="Calibri" pitchFamily="34" charset="0"/>
            </a:endParaRPr>
          </a:p>
          <a:p>
            <a:pPr algn="l" eaLnBrk="1" hangingPunct="1">
              <a:buFont typeface="Arial" pitchFamily="34" charset="0"/>
              <a:buChar char="•"/>
            </a:pPr>
            <a:endParaRPr lang="en-US" sz="32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4867">
                                            <p:txEl>
                                              <p:pRg st="1" end="1"/>
                                            </p:txEl>
                                          </p:spTgt>
                                        </p:tgtEl>
                                        <p:attrNameLst>
                                          <p:attrName>style.visibility</p:attrName>
                                        </p:attrNameLst>
                                      </p:cBhvr>
                                      <p:to>
                                        <p:strVal val="visible"/>
                                      </p:to>
                                    </p:set>
                                    <p:anim calcmode="lin" valueType="num">
                                      <p:cBhvr>
                                        <p:cTn id="14"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648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4867">
                                            <p:txEl>
                                              <p:pRg st="2" end="2"/>
                                            </p:txEl>
                                          </p:spTgt>
                                        </p:tgtEl>
                                        <p:attrNameLst>
                                          <p:attrName>style.visibility</p:attrName>
                                        </p:attrNameLst>
                                      </p:cBhvr>
                                      <p:to>
                                        <p:strVal val="visible"/>
                                      </p:to>
                                    </p:set>
                                    <p:anim calcmode="lin" valueType="num">
                                      <p:cBhvr>
                                        <p:cTn id="21"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64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0"/>
            <a:ext cx="8637588" cy="762000"/>
          </a:xfrm>
          <a:noFill/>
        </p:spPr>
        <p:txBody>
          <a:bodyPr/>
          <a:lstStyle/>
          <a:p>
            <a:pPr eaLnBrk="1" hangingPunct="1"/>
            <a:r>
              <a:rPr lang="en-US" dirty="0" smtClean="0">
                <a:solidFill>
                  <a:srgbClr val="FFFF99"/>
                </a:solidFill>
                <a:effectLst/>
                <a:latin typeface="Calibri" pitchFamily="34" charset="0"/>
              </a:rPr>
              <a:t>Example of Paul</a:t>
            </a:r>
          </a:p>
        </p:txBody>
      </p:sp>
      <p:sp>
        <p:nvSpPr>
          <p:cNvPr id="164867" name="Rectangle 3"/>
          <p:cNvSpPr>
            <a:spLocks noChangeArrowheads="1"/>
          </p:cNvSpPr>
          <p:nvPr/>
        </p:nvSpPr>
        <p:spPr bwMode="auto">
          <a:xfrm>
            <a:off x="685800" y="573529"/>
            <a:ext cx="7924800" cy="3785652"/>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I Timothy 1:15</a:t>
            </a:r>
          </a:p>
          <a:p>
            <a:pPr algn="l" eaLnBrk="1" hangingPunct="1">
              <a:buFont typeface="Arial" pitchFamily="34" charset="0"/>
              <a:buChar char="•"/>
            </a:pPr>
            <a:r>
              <a:rPr lang="en-US" sz="3600" i="1" dirty="0" smtClean="0">
                <a:solidFill>
                  <a:srgbClr val="FFFF00"/>
                </a:solidFill>
                <a:latin typeface="Calibri" pitchFamily="34" charset="0"/>
              </a:rPr>
              <a:t> Romans 7:24 – 8:1</a:t>
            </a:r>
          </a:p>
          <a:p>
            <a:pPr algn="l" eaLnBrk="1" hangingPunct="1">
              <a:buFont typeface="Arial" pitchFamily="34" charset="0"/>
              <a:buChar char="•"/>
            </a:pPr>
            <a:r>
              <a:rPr lang="en-US" sz="3600" i="1" dirty="0" smtClean="0">
                <a:solidFill>
                  <a:srgbClr val="FFFF00"/>
                </a:solidFill>
                <a:latin typeface="Calibri" pitchFamily="34" charset="0"/>
              </a:rPr>
              <a:t> Philippians 3:13-14</a:t>
            </a:r>
          </a:p>
          <a:p>
            <a:pPr algn="l" eaLnBrk="1" hangingPunct="1"/>
            <a:r>
              <a:rPr lang="en-US" sz="3600" i="1" dirty="0" smtClean="0">
                <a:solidFill>
                  <a:srgbClr val="FFFF00"/>
                </a:solidFill>
                <a:latin typeface="Calibri" pitchFamily="34" charset="0"/>
              </a:rPr>
              <a:t>	</a:t>
            </a:r>
            <a:r>
              <a:rPr lang="en-US" sz="3200" i="1" dirty="0" smtClean="0">
                <a:latin typeface="Calibri" pitchFamily="34" charset="0"/>
              </a:rPr>
              <a:t>But one thing I do: forgetting what lies behind and straining forward to what lies ahead, </a:t>
            </a:r>
            <a:r>
              <a:rPr lang="en-US" sz="3200" i="1" baseline="30000" dirty="0" smtClean="0">
                <a:latin typeface="Calibri" pitchFamily="34" charset="0"/>
              </a:rPr>
              <a:t>14 </a:t>
            </a:r>
            <a:r>
              <a:rPr lang="en-US" sz="3200" i="1" dirty="0" smtClean="0">
                <a:latin typeface="Calibri" pitchFamily="34" charset="0"/>
              </a:rPr>
              <a:t>I press on toward the goal for the prize of the upward call of God in Christ Jesus.</a:t>
            </a:r>
            <a:endParaRPr lang="en-US" sz="32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1" end="1"/>
                                            </p:txEl>
                                          </p:spTgt>
                                        </p:tgtEl>
                                        <p:attrNameLst>
                                          <p:attrName>style.visibility</p:attrName>
                                        </p:attrNameLst>
                                      </p:cBhvr>
                                      <p:to>
                                        <p:strVal val="visible"/>
                                      </p:to>
                                    </p:set>
                                    <p:anim calcmode="lin" valueType="num">
                                      <p:cBhvr>
                                        <p:cTn id="7"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4867">
                                            <p:txEl>
                                              <p:pRg st="2" end="2"/>
                                            </p:txEl>
                                          </p:spTgt>
                                        </p:tgtEl>
                                        <p:attrNameLst>
                                          <p:attrName>style.visibility</p:attrName>
                                        </p:attrNameLst>
                                      </p:cBhvr>
                                      <p:to>
                                        <p:strVal val="visible"/>
                                      </p:to>
                                    </p:set>
                                    <p:anim calcmode="lin" valueType="num">
                                      <p:cBhvr>
                                        <p:cTn id="14"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6486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4867">
                                            <p:txEl>
                                              <p:pRg st="3" end="3"/>
                                            </p:txEl>
                                          </p:spTgt>
                                        </p:tgtEl>
                                        <p:attrNameLst>
                                          <p:attrName>style.visibility</p:attrName>
                                        </p:attrNameLst>
                                      </p:cBhvr>
                                      <p:to>
                                        <p:strVal val="visible"/>
                                      </p:to>
                                    </p:set>
                                    <p:anim calcmode="lin" valueType="num">
                                      <p:cBhvr>
                                        <p:cTn id="21" dur="1000" fill="hold"/>
                                        <p:tgtEl>
                                          <p:spTgt spid="164867">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164867">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228600" y="190500"/>
            <a:ext cx="8637588" cy="762000"/>
          </a:xfrm>
          <a:noFill/>
        </p:spPr>
        <p:txBody>
          <a:bodyPr/>
          <a:lstStyle/>
          <a:p>
            <a:pPr eaLnBrk="1" hangingPunct="1"/>
            <a:r>
              <a:rPr lang="en-US" sz="6000" dirty="0" smtClean="0">
                <a:solidFill>
                  <a:srgbClr val="FFFFCC"/>
                </a:solidFill>
                <a:effectLst/>
                <a:latin typeface="Calibri" pitchFamily="34" charset="0"/>
              </a:rPr>
              <a:t>#345 – 3</a:t>
            </a:r>
            <a:r>
              <a:rPr lang="en-US" sz="6000" baseline="30000" dirty="0" smtClean="0">
                <a:solidFill>
                  <a:srgbClr val="FFFFCC"/>
                </a:solidFill>
                <a:effectLst/>
                <a:latin typeface="Calibri" pitchFamily="34" charset="0"/>
              </a:rPr>
              <a:t>rd</a:t>
            </a:r>
            <a:r>
              <a:rPr lang="en-US" sz="6000" dirty="0" smtClean="0">
                <a:solidFill>
                  <a:srgbClr val="FFFFCC"/>
                </a:solidFill>
                <a:effectLst/>
                <a:latin typeface="Calibri" pitchFamily="34" charset="0"/>
              </a:rPr>
              <a:t> verse</a:t>
            </a:r>
          </a:p>
        </p:txBody>
      </p:sp>
      <p:sp>
        <p:nvSpPr>
          <p:cNvPr id="164867" name="Rectangle 3"/>
          <p:cNvSpPr>
            <a:spLocks noChangeArrowheads="1"/>
          </p:cNvSpPr>
          <p:nvPr/>
        </p:nvSpPr>
        <p:spPr bwMode="auto">
          <a:xfrm>
            <a:off x="457200" y="1150159"/>
            <a:ext cx="8229600" cy="37240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4000" b="1" i="1" baseline="30000" dirty="0">
                <a:latin typeface="Calibri" pitchFamily="34" charset="0"/>
              </a:rPr>
              <a:t> </a:t>
            </a:r>
            <a:r>
              <a:rPr lang="en-US" sz="4000" dirty="0" smtClean="0">
                <a:latin typeface="Calibri" pitchFamily="34" charset="0"/>
              </a:rPr>
              <a:t>“My sin – O, the bliss of this glorious thought, my sin – not in part but the whole, is nailed to His cross and I bear it no more, Praise the Lord, praise the Lord, O, my soul.”</a:t>
            </a:r>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228600" y="190500"/>
            <a:ext cx="8637588" cy="762000"/>
          </a:xfrm>
          <a:noFill/>
        </p:spPr>
        <p:txBody>
          <a:bodyPr/>
          <a:lstStyle/>
          <a:p>
            <a:pPr eaLnBrk="1" hangingPunct="1"/>
            <a:r>
              <a:rPr lang="en-US" sz="6600" smtClean="0">
                <a:solidFill>
                  <a:srgbClr val="FFFFCC"/>
                </a:solidFill>
                <a:effectLst/>
                <a:latin typeface="Calibri" pitchFamily="34" charset="0"/>
              </a:rPr>
              <a:t>Ephesians 4 - 5</a:t>
            </a:r>
          </a:p>
        </p:txBody>
      </p:sp>
      <p:sp>
        <p:nvSpPr>
          <p:cNvPr id="164867" name="Rectangle 3"/>
          <p:cNvSpPr>
            <a:spLocks noChangeArrowheads="1"/>
          </p:cNvSpPr>
          <p:nvPr/>
        </p:nvSpPr>
        <p:spPr bwMode="auto">
          <a:xfrm>
            <a:off x="457200" y="761018"/>
            <a:ext cx="8229600" cy="4585871"/>
          </a:xfrm>
          <a:prstGeom prst="rect">
            <a:avLst/>
          </a:prstGeom>
          <a:noFill/>
          <a:ln w="9525">
            <a:noFill/>
            <a:miter lim="800000"/>
            <a:headEnd/>
            <a:tailEnd/>
          </a:ln>
        </p:spPr>
        <p:txBody>
          <a:bodyPr anchor="ctr">
            <a:spAutoFit/>
          </a:bodyPr>
          <a:lstStyle/>
          <a:p>
            <a:r>
              <a:rPr lang="en-US">
                <a:latin typeface="Tahoma" pitchFamily="34" charset="0"/>
              </a:rPr>
              <a:t> </a:t>
            </a:r>
            <a:r>
              <a:rPr lang="en-US" sz="4000"/>
              <a:t> </a:t>
            </a:r>
            <a:r>
              <a:rPr lang="en-US" sz="2800" u="sng">
                <a:solidFill>
                  <a:srgbClr val="FFFF00"/>
                </a:solidFill>
                <a:latin typeface="Calibri" pitchFamily="34" charset="0"/>
              </a:rPr>
              <a:t>Putting Off</a:t>
            </a:r>
            <a:r>
              <a:rPr lang="en-US" sz="2800">
                <a:solidFill>
                  <a:srgbClr val="FFFF00"/>
                </a:solidFill>
                <a:latin typeface="Calibri" pitchFamily="34" charset="0"/>
              </a:rPr>
              <a:t>			</a:t>
            </a:r>
            <a:r>
              <a:rPr lang="en-US" sz="2800" u="sng">
                <a:solidFill>
                  <a:srgbClr val="FFFF00"/>
                </a:solidFill>
                <a:latin typeface="Calibri" pitchFamily="34" charset="0"/>
              </a:rPr>
              <a:t>Putting On</a:t>
            </a:r>
            <a:endParaRPr lang="en-US" sz="2800">
              <a:solidFill>
                <a:srgbClr val="FFFF00"/>
              </a:solidFill>
              <a:latin typeface="Calibri" pitchFamily="34" charset="0"/>
            </a:endParaRPr>
          </a:p>
          <a:p>
            <a:pPr algn="l"/>
            <a:r>
              <a:rPr lang="en-US" sz="2400">
                <a:latin typeface="Calibri" pitchFamily="34" charset="0"/>
              </a:rPr>
              <a:t>	Lying				Truth</a:t>
            </a:r>
          </a:p>
          <a:p>
            <a:pPr algn="l"/>
            <a:r>
              <a:rPr lang="en-US" sz="2400">
                <a:latin typeface="Calibri" pitchFamily="34" charset="0"/>
              </a:rPr>
              <a:t>	Anger</a:t>
            </a:r>
          </a:p>
          <a:p>
            <a:pPr algn="l"/>
            <a:r>
              <a:rPr lang="en-US" sz="2400">
                <a:latin typeface="Calibri" pitchFamily="34" charset="0"/>
              </a:rPr>
              <a:t>	Stealing			Labor – honest work	Corrupt talk			Speech that builds up</a:t>
            </a:r>
          </a:p>
          <a:p>
            <a:pPr algn="l"/>
            <a:r>
              <a:rPr lang="en-US" sz="2400">
                <a:latin typeface="Calibri" pitchFamily="34" charset="0"/>
              </a:rPr>
              <a:t>	Bitterness, wrath, malice	Kindness, forgiveness</a:t>
            </a:r>
          </a:p>
          <a:p>
            <a:pPr algn="l"/>
            <a:r>
              <a:rPr lang="en-US" sz="2400">
                <a:latin typeface="Calibri" pitchFamily="34" charset="0"/>
              </a:rPr>
              <a:t>	Sexual immorality</a:t>
            </a:r>
          </a:p>
          <a:p>
            <a:pPr algn="l"/>
            <a:r>
              <a:rPr lang="en-US" sz="2400">
                <a:latin typeface="Calibri" pitchFamily="34" charset="0"/>
              </a:rPr>
              <a:t>	Filthiness, crude jokes		Thanksgiving</a:t>
            </a:r>
          </a:p>
          <a:p>
            <a:pPr algn="l"/>
            <a:r>
              <a:rPr lang="en-US" sz="2400">
                <a:latin typeface="Calibri" pitchFamily="34" charset="0"/>
              </a:rPr>
              <a:t>	Foolishness			Understand the Lord’s will</a:t>
            </a:r>
          </a:p>
          <a:p>
            <a:pPr algn="l"/>
            <a:r>
              <a:rPr lang="en-US" sz="2400">
                <a:latin typeface="Calibri" pitchFamily="34" charset="0"/>
              </a:rPr>
              <a:t>	Drunkenness			Spirit, singing to the Lord</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00"/>
                </a:solidFill>
                <a:effectLst/>
                <a:latin typeface="Calibri" pitchFamily="34" charset="0"/>
              </a:rPr>
              <a:t>Lying</a:t>
            </a:r>
            <a:r>
              <a:rPr lang="en-US" sz="5400" smtClean="0">
                <a:solidFill>
                  <a:srgbClr val="FFFFCC"/>
                </a:solidFill>
                <a:effectLst/>
                <a:latin typeface="Calibri" pitchFamily="34" charset="0"/>
              </a:rPr>
              <a:t> – Ephesians 4:25</a:t>
            </a:r>
          </a:p>
        </p:txBody>
      </p:sp>
      <p:sp>
        <p:nvSpPr>
          <p:cNvPr id="164867" name="Rectangle 3"/>
          <p:cNvSpPr>
            <a:spLocks noChangeArrowheads="1"/>
          </p:cNvSpPr>
          <p:nvPr/>
        </p:nvSpPr>
        <p:spPr bwMode="auto">
          <a:xfrm>
            <a:off x="838200" y="1271989"/>
            <a:ext cx="7924800" cy="255454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25</a:t>
            </a:r>
            <a:r>
              <a:rPr lang="en-US" sz="4000" i="1">
                <a:latin typeface="Calibri" pitchFamily="34" charset="0"/>
              </a:rPr>
              <a:t>Therefore, having put away falsehood, let each one of you speak the truth with his neighbor, for we are members one of another.</a:t>
            </a:r>
            <a:endParaRPr lang="en-US" sz="3600">
              <a:latin typeface="Calibri" pitchFamily="34" charset="0"/>
            </a:endParaRPr>
          </a:p>
        </p:txBody>
      </p:sp>
      <p:cxnSp>
        <p:nvCxnSpPr>
          <p:cNvPr id="4" name="Straight Connector 3"/>
          <p:cNvCxnSpPr>
            <a:cxnSpLocks noChangeShapeType="1"/>
          </p:cNvCxnSpPr>
          <p:nvPr/>
        </p:nvCxnSpPr>
        <p:spPr bwMode="auto">
          <a:xfrm>
            <a:off x="6629400" y="3111500"/>
            <a:ext cx="15240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3556000"/>
            <a:ext cx="5943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00"/>
                </a:solidFill>
                <a:effectLst/>
                <a:latin typeface="Calibri" pitchFamily="34" charset="0"/>
              </a:rPr>
              <a:t>Stealing</a:t>
            </a:r>
            <a:r>
              <a:rPr lang="en-US" sz="5400" smtClean="0">
                <a:solidFill>
                  <a:srgbClr val="FFFFCC"/>
                </a:solidFill>
                <a:effectLst/>
                <a:latin typeface="Calibri" pitchFamily="34" charset="0"/>
              </a:rPr>
              <a:t> – Ephesians 4:28</a:t>
            </a:r>
          </a:p>
        </p:txBody>
      </p:sp>
      <p:sp>
        <p:nvSpPr>
          <p:cNvPr id="164867" name="Rectangle 3"/>
          <p:cNvSpPr>
            <a:spLocks noChangeArrowheads="1"/>
          </p:cNvSpPr>
          <p:nvPr/>
        </p:nvSpPr>
        <p:spPr bwMode="auto">
          <a:xfrm>
            <a:off x="838200" y="1259883"/>
            <a:ext cx="7924800" cy="3170099"/>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28</a:t>
            </a:r>
            <a:r>
              <a:rPr lang="en-US" sz="4000" i="1">
                <a:latin typeface="Calibri" pitchFamily="34" charset="0"/>
              </a:rPr>
              <a:t>Let the thief no longer steal, but rather let him labor, doing honest work with his own hands, so that he may have something to share with anyone in need.</a:t>
            </a:r>
            <a:endParaRPr lang="en-US" sz="3600">
              <a:latin typeface="Calibri" pitchFamily="34" charset="0"/>
            </a:endParaRPr>
          </a:p>
        </p:txBody>
      </p:sp>
      <p:cxnSp>
        <p:nvCxnSpPr>
          <p:cNvPr id="4" name="Straight Connector 3"/>
          <p:cNvCxnSpPr>
            <a:cxnSpLocks noChangeShapeType="1"/>
          </p:cNvCxnSpPr>
          <p:nvPr/>
        </p:nvCxnSpPr>
        <p:spPr bwMode="auto">
          <a:xfrm>
            <a:off x="6324600" y="3111500"/>
            <a:ext cx="18288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3556000"/>
            <a:ext cx="70104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914400" y="4064000"/>
            <a:ext cx="3276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228600" y="381000"/>
            <a:ext cx="8637588" cy="762000"/>
          </a:xfrm>
          <a:noFill/>
        </p:spPr>
        <p:txBody>
          <a:bodyPr/>
          <a:lstStyle/>
          <a:p>
            <a:pPr eaLnBrk="1" hangingPunct="1"/>
            <a:r>
              <a:rPr lang="en-US" sz="5400" smtClean="0">
                <a:solidFill>
                  <a:srgbClr val="FFFF00"/>
                </a:solidFill>
                <a:effectLst/>
                <a:latin typeface="Calibri" pitchFamily="34" charset="0"/>
              </a:rPr>
              <a:t>Corrupt Speech</a:t>
            </a:r>
            <a:r>
              <a:rPr lang="en-US" sz="5400" smtClean="0">
                <a:solidFill>
                  <a:srgbClr val="FFFFCC"/>
                </a:solidFill>
                <a:effectLst/>
                <a:latin typeface="Calibri" pitchFamily="34" charset="0"/>
              </a:rPr>
              <a:t> – Ephesians 4:29, 5:4</a:t>
            </a:r>
          </a:p>
        </p:txBody>
      </p:sp>
      <p:sp>
        <p:nvSpPr>
          <p:cNvPr id="164867" name="Rectangle 3"/>
          <p:cNvSpPr>
            <a:spLocks noChangeArrowheads="1"/>
          </p:cNvSpPr>
          <p:nvPr/>
        </p:nvSpPr>
        <p:spPr bwMode="auto">
          <a:xfrm>
            <a:off x="838200" y="1146999"/>
            <a:ext cx="7924800" cy="4524315"/>
          </a:xfrm>
          <a:prstGeom prst="rect">
            <a:avLst/>
          </a:prstGeom>
          <a:noFill/>
          <a:ln w="9525">
            <a:noFill/>
            <a:miter lim="800000"/>
            <a:headEnd/>
            <a:tailEnd/>
          </a:ln>
        </p:spPr>
        <p:txBody>
          <a:bodyPr anchor="ctr">
            <a:spAutoFit/>
          </a:bodyPr>
          <a:lstStyle/>
          <a:p>
            <a:r>
              <a:rPr lang="en-US">
                <a:latin typeface="Tahoma" pitchFamily="34" charset="0"/>
              </a:rPr>
              <a:t> </a:t>
            </a:r>
            <a:r>
              <a:rPr lang="en-US" sz="3600" b="1" i="1" baseline="30000"/>
              <a:t> </a:t>
            </a:r>
            <a:r>
              <a:rPr lang="en-US" sz="3600" b="1" i="1" baseline="30000">
                <a:latin typeface="Calibri" pitchFamily="34" charset="0"/>
              </a:rPr>
              <a:t>29</a:t>
            </a:r>
            <a:r>
              <a:rPr lang="en-US" sz="3600" i="1">
                <a:latin typeface="Calibri" pitchFamily="34" charset="0"/>
              </a:rPr>
              <a:t> Let no corrupting talk come out of your mouths, but only such as is good for building up, as fits the occasion, that it may give grace to those who hear.</a:t>
            </a:r>
            <a:endParaRPr lang="en-US" sz="3600">
              <a:latin typeface="Calibri" pitchFamily="34" charset="0"/>
            </a:endParaRPr>
          </a:p>
          <a:p>
            <a:r>
              <a:rPr lang="en-US" sz="3600">
                <a:latin typeface="Calibri" pitchFamily="34" charset="0"/>
              </a:rPr>
              <a:t> </a:t>
            </a:r>
            <a:r>
              <a:rPr lang="en-US" sz="3600" b="1" i="1" baseline="30000">
                <a:latin typeface="Calibri" pitchFamily="34" charset="0"/>
              </a:rPr>
              <a:t>4</a:t>
            </a:r>
            <a:r>
              <a:rPr lang="en-US" sz="3600" i="1">
                <a:latin typeface="Calibri" pitchFamily="34" charset="0"/>
              </a:rPr>
              <a:t>Let there be no filthiness nor foolish talk nor crude joking, which are out of place, but instead let there be thanksgiving</a:t>
            </a:r>
            <a:endParaRPr lang="en-US" sz="3600">
              <a:latin typeface="Calibri" pitchFamily="34" charset="0"/>
            </a:endParaRPr>
          </a:p>
          <a:p>
            <a:pPr algn="l" eaLnBrk="1" hangingPunct="1"/>
            <a:endParaRPr lang="en-US" sz="3600">
              <a:latin typeface="Calibri" pitchFamily="34" charset="0"/>
            </a:endParaRPr>
          </a:p>
        </p:txBody>
      </p:sp>
      <p:cxnSp>
        <p:nvCxnSpPr>
          <p:cNvPr id="4" name="Straight Connector 3"/>
          <p:cNvCxnSpPr>
            <a:cxnSpLocks noChangeShapeType="1"/>
          </p:cNvCxnSpPr>
          <p:nvPr/>
        </p:nvCxnSpPr>
        <p:spPr bwMode="auto">
          <a:xfrm>
            <a:off x="4267200" y="2476500"/>
            <a:ext cx="43434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1219200" y="2921000"/>
            <a:ext cx="22860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2133600" y="4762500"/>
            <a:ext cx="61722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3200" dirty="0" smtClean="0">
                <a:solidFill>
                  <a:srgbClr val="FFFF00"/>
                </a:solidFill>
              </a:rPr>
              <a:t>Goals of these sermons (that we will each . . .)</a:t>
            </a:r>
            <a:endParaRPr lang="en-US" sz="3200" dirty="0">
              <a:solidFill>
                <a:srgbClr val="FFFF00"/>
              </a:solidFill>
            </a:endParaRPr>
          </a:p>
        </p:txBody>
      </p:sp>
      <p:sp>
        <p:nvSpPr>
          <p:cNvPr id="16387" name="Content Placeholder 2"/>
          <p:cNvSpPr>
            <a:spLocks noGrp="1"/>
          </p:cNvSpPr>
          <p:nvPr>
            <p:ph idx="1"/>
          </p:nvPr>
        </p:nvSpPr>
        <p:spPr>
          <a:xfrm>
            <a:off x="457200" y="1397002"/>
            <a:ext cx="8458200" cy="3854979"/>
          </a:xfrm>
        </p:spPr>
        <p:txBody>
          <a:bodyPr/>
          <a:lstStyle/>
          <a:p>
            <a:pPr marL="622300" indent="-457200" eaLnBrk="1" hangingPunct="1">
              <a:buClr>
                <a:srgbClr val="FFFF00"/>
              </a:buClr>
              <a:buSzPct val="91000"/>
              <a:buFont typeface="Corbel" pitchFamily="34" charset="0"/>
              <a:buAutoNum type="arabicPeriod"/>
            </a:pPr>
            <a:r>
              <a:rPr lang="en-US" dirty="0" smtClean="0">
                <a:latin typeface="Calibri" pitchFamily="34" charset="0"/>
                <a:ea typeface="ＭＳ Ｐゴシック" pitchFamily="34" charset="-128"/>
              </a:rPr>
              <a:t>Worship God with a more sincere heart</a:t>
            </a:r>
          </a:p>
          <a:p>
            <a:pPr marL="622300" indent="-457200" eaLnBrk="1" hangingPunct="1">
              <a:buClr>
                <a:srgbClr val="FFFF00"/>
              </a:buClr>
              <a:buSzPct val="91000"/>
              <a:buFont typeface="Corbel" pitchFamily="34" charset="0"/>
              <a:buAutoNum type="arabicPeriod"/>
            </a:pPr>
            <a:r>
              <a:rPr lang="en-US" dirty="0" smtClean="0">
                <a:latin typeface="Calibri" pitchFamily="34" charset="0"/>
                <a:ea typeface="ＭＳ Ｐゴシック" pitchFamily="34" charset="-128"/>
              </a:rPr>
              <a:t>Gain more from worship</a:t>
            </a:r>
          </a:p>
          <a:p>
            <a:pPr marL="622300" indent="-457200" eaLnBrk="1" hangingPunct="1">
              <a:buClr>
                <a:srgbClr val="FFFF00"/>
              </a:buClr>
              <a:buSzPct val="91000"/>
              <a:buFont typeface="Corbel" pitchFamily="34" charset="0"/>
              <a:buAutoNum type="arabicPeriod"/>
            </a:pPr>
            <a:r>
              <a:rPr lang="en-US" dirty="0" smtClean="0">
                <a:latin typeface="Calibri" pitchFamily="34" charset="0"/>
                <a:ea typeface="ＭＳ Ｐゴシック" pitchFamily="34" charset="-128"/>
              </a:rPr>
              <a:t>Be true worshippers</a:t>
            </a:r>
          </a:p>
          <a:p>
            <a:pPr marL="622300" indent="-457200" eaLnBrk="1" hangingPunct="1">
              <a:buClr>
                <a:srgbClr val="FFFF00"/>
              </a:buClr>
              <a:buSzPct val="91000"/>
              <a:buNone/>
            </a:pPr>
            <a:r>
              <a:rPr lang="en-US" sz="3600" i="1" dirty="0" smtClean="0">
                <a:latin typeface="Calibri" pitchFamily="34" charset="0"/>
                <a:ea typeface="ＭＳ Ｐゴシック" pitchFamily="34" charset="-128"/>
              </a:rPr>
              <a:t>And that above all else</a:t>
            </a:r>
          </a:p>
          <a:p>
            <a:pPr marL="679450" indent="-514350" eaLnBrk="1" hangingPunct="1">
              <a:buClr>
                <a:srgbClr val="FFFF00"/>
              </a:buClr>
              <a:buSzPct val="91000"/>
              <a:buFont typeface="+mj-lt"/>
              <a:buAutoNum type="arabicPeriod" startAt="4"/>
            </a:pPr>
            <a:r>
              <a:rPr lang="en-US" dirty="0" smtClean="0">
                <a:latin typeface="Calibri" pitchFamily="34" charset="0"/>
                <a:ea typeface="ＭＳ Ｐゴシック" pitchFamily="34" charset="-128"/>
              </a:rPr>
              <a:t>God will be honored more in our worship</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CC"/>
                </a:solidFill>
                <a:effectLst/>
                <a:latin typeface="Calibri" pitchFamily="34" charset="0"/>
              </a:rPr>
              <a:t>Ephesians 4:20-21</a:t>
            </a:r>
          </a:p>
        </p:txBody>
      </p:sp>
      <p:sp>
        <p:nvSpPr>
          <p:cNvPr id="164867" name="Rectangle 3"/>
          <p:cNvSpPr>
            <a:spLocks noChangeArrowheads="1"/>
          </p:cNvSpPr>
          <p:nvPr/>
        </p:nvSpPr>
        <p:spPr bwMode="auto">
          <a:xfrm>
            <a:off x="762000" y="1473026"/>
            <a:ext cx="7924800" cy="3724096"/>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t> </a:t>
            </a:r>
            <a:r>
              <a:rPr lang="en-US" sz="4000" b="1" i="1" baseline="30000">
                <a:latin typeface="Calibri" pitchFamily="34" charset="0"/>
              </a:rPr>
              <a:t>20</a:t>
            </a:r>
            <a:r>
              <a:rPr lang="en-US" sz="4000" i="1">
                <a:latin typeface="Calibri" pitchFamily="34" charset="0"/>
              </a:rPr>
              <a:t>But that is not the way you learned Christ!— </a:t>
            </a:r>
            <a:r>
              <a:rPr lang="en-US" sz="4000" b="1" i="1" baseline="30000">
                <a:latin typeface="Calibri" pitchFamily="34" charset="0"/>
              </a:rPr>
              <a:t>21</a:t>
            </a:r>
            <a:r>
              <a:rPr lang="en-US" sz="4000" i="1">
                <a:latin typeface="Calibri" pitchFamily="34" charset="0"/>
              </a:rPr>
              <a:t>assuming that you have heard about him and were taught in him, as the truth is in Jesus,</a:t>
            </a:r>
            <a:endParaRPr lang="en-US" sz="4000">
              <a:latin typeface="Calibri" pitchFamily="34" charset="0"/>
            </a:endParaRPr>
          </a:p>
          <a:p>
            <a:pPr algn="l" eaLnBrk="1" hangingPunct="1"/>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CC"/>
                </a:solidFill>
                <a:effectLst/>
                <a:latin typeface="Calibri" pitchFamily="34" charset="0"/>
              </a:rPr>
              <a:t>Ephesians 4:31-32</a:t>
            </a:r>
          </a:p>
        </p:txBody>
      </p:sp>
      <p:sp>
        <p:nvSpPr>
          <p:cNvPr id="164867" name="Rectangle 3"/>
          <p:cNvSpPr>
            <a:spLocks noChangeArrowheads="1"/>
          </p:cNvSpPr>
          <p:nvPr/>
        </p:nvSpPr>
        <p:spPr bwMode="auto">
          <a:xfrm>
            <a:off x="457200" y="1162602"/>
            <a:ext cx="8458200" cy="4339650"/>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4000" b="1" i="1" baseline="30000" dirty="0"/>
              <a:t> </a:t>
            </a:r>
            <a:r>
              <a:rPr lang="en-US" sz="4000" b="1" i="1" baseline="30000" dirty="0">
                <a:latin typeface="Calibri" pitchFamily="34" charset="0"/>
              </a:rPr>
              <a:t>31</a:t>
            </a:r>
            <a:r>
              <a:rPr lang="en-US" sz="4000" i="1" dirty="0">
                <a:latin typeface="Calibri" pitchFamily="34" charset="0"/>
              </a:rPr>
              <a:t> Let all bitterness and wrath and anger and clamor and slander be put away from you, along with all malice.</a:t>
            </a:r>
            <a:r>
              <a:rPr lang="en-US" sz="4000" b="1" baseline="30000" dirty="0">
                <a:latin typeface="Calibri" pitchFamily="34" charset="0"/>
              </a:rPr>
              <a:t>  </a:t>
            </a:r>
            <a:r>
              <a:rPr lang="en-US" sz="4000" b="1" i="1" baseline="30000" dirty="0">
                <a:latin typeface="Calibri" pitchFamily="34" charset="0"/>
              </a:rPr>
              <a:t>32</a:t>
            </a:r>
            <a:r>
              <a:rPr lang="en-US" sz="4000" i="1" dirty="0">
                <a:latin typeface="Calibri" pitchFamily="34" charset="0"/>
              </a:rPr>
              <a:t> Be kind to one another, tenderhearted, forgiving one another, as God in Christ forgave you.</a:t>
            </a:r>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CC"/>
                </a:solidFill>
                <a:effectLst/>
                <a:latin typeface="Calibri" pitchFamily="34" charset="0"/>
              </a:rPr>
              <a:t>Ephesians 5:3</a:t>
            </a:r>
          </a:p>
        </p:txBody>
      </p:sp>
      <p:sp>
        <p:nvSpPr>
          <p:cNvPr id="164867" name="Rectangle 3"/>
          <p:cNvSpPr>
            <a:spLocks noChangeArrowheads="1"/>
          </p:cNvSpPr>
          <p:nvPr/>
        </p:nvSpPr>
        <p:spPr bwMode="auto">
          <a:xfrm>
            <a:off x="1143000" y="1518864"/>
            <a:ext cx="7315200" cy="3108543"/>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latin typeface="Calibri" pitchFamily="34" charset="0"/>
              </a:rPr>
              <a:t> 3</a:t>
            </a:r>
            <a:r>
              <a:rPr lang="en-US" sz="4000" i="1">
                <a:latin typeface="Calibri" pitchFamily="34" charset="0"/>
              </a:rPr>
              <a:t>But sexual immorality and all impurity or covetousness must not even be named among you, as is proper among saints.</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81000" y="2159000"/>
            <a:ext cx="8637588" cy="762000"/>
          </a:xfrm>
        </p:spPr>
        <p:txBody>
          <a:bodyPr/>
          <a:lstStyle/>
          <a:p>
            <a:pPr eaLnBrk="1" hangingPunct="1">
              <a:defRPr/>
            </a:pPr>
            <a:r>
              <a:rPr lang="en-US" sz="6600" dirty="0" smtClean="0">
                <a:solidFill>
                  <a:schemeClr val="tx1"/>
                </a:solidFill>
                <a:latin typeface="Calibri" pitchFamily="34" charset="0"/>
              </a:rPr>
              <a:t>Putting on a New Self</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28600" y="190500"/>
            <a:ext cx="8637588" cy="762000"/>
          </a:xfrm>
          <a:noFill/>
        </p:spPr>
        <p:txBody>
          <a:bodyPr/>
          <a:lstStyle/>
          <a:p>
            <a:pPr eaLnBrk="1" hangingPunct="1"/>
            <a:r>
              <a:rPr lang="en-US" sz="6600" smtClean="0">
                <a:solidFill>
                  <a:srgbClr val="FFFFCC"/>
                </a:solidFill>
                <a:effectLst/>
                <a:latin typeface="Calibri" pitchFamily="34" charset="0"/>
              </a:rPr>
              <a:t>I John 5:18-19</a:t>
            </a:r>
          </a:p>
        </p:txBody>
      </p:sp>
      <p:sp>
        <p:nvSpPr>
          <p:cNvPr id="164867" name="Rectangle 3"/>
          <p:cNvSpPr>
            <a:spLocks noChangeArrowheads="1"/>
          </p:cNvSpPr>
          <p:nvPr/>
        </p:nvSpPr>
        <p:spPr bwMode="auto">
          <a:xfrm>
            <a:off x="838200" y="695263"/>
            <a:ext cx="7772400" cy="440120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4000" i="1" baseline="30000">
                <a:latin typeface="Calibri" pitchFamily="34" charset="0"/>
              </a:rPr>
              <a:t>18</a:t>
            </a:r>
            <a:r>
              <a:rPr lang="en-US" sz="4000" i="1">
                <a:latin typeface="Calibri" pitchFamily="34" charset="0"/>
              </a:rPr>
              <a:t> We know that whoever is born of God does not sin; but he who has been born of God keeps himself, and the wicked one does not touch him. </a:t>
            </a:r>
            <a:r>
              <a:rPr lang="en-US" sz="4000" i="1"/>
              <a:t/>
            </a:r>
            <a:br>
              <a:rPr lang="en-US" sz="4000" i="1"/>
            </a:br>
            <a:r>
              <a:rPr lang="en-US" sz="4000" i="1" baseline="30000">
                <a:latin typeface="Calibri" pitchFamily="34" charset="0"/>
              </a:rPr>
              <a:t>19</a:t>
            </a:r>
            <a:r>
              <a:rPr lang="en-US" sz="4000" i="1">
                <a:latin typeface="Calibri" pitchFamily="34" charset="0"/>
              </a:rPr>
              <a:t> We know that we are of God, and the whole world lies under the sway of the wicked one</a:t>
            </a:r>
            <a:r>
              <a:rPr lang="en-US" sz="4000" i="1"/>
              <a:t>. </a:t>
            </a:r>
            <a:endParaRPr lang="en-US" sz="4000" i="1">
              <a:latin typeface="Garamond" pitchFamily="18" charset="0"/>
            </a:endParaRPr>
          </a:p>
        </p:txBody>
      </p:sp>
      <p:cxnSp>
        <p:nvCxnSpPr>
          <p:cNvPr id="5" name="Straight Connector 4"/>
          <p:cNvCxnSpPr>
            <a:cxnSpLocks noChangeShapeType="1"/>
          </p:cNvCxnSpPr>
          <p:nvPr/>
        </p:nvCxnSpPr>
        <p:spPr bwMode="auto">
          <a:xfrm>
            <a:off x="4343400" y="3619500"/>
            <a:ext cx="2971800" cy="0"/>
          </a:xfrm>
          <a:prstGeom prst="line">
            <a:avLst/>
          </a:prstGeom>
          <a:noFill/>
          <a:ln w="38100" algn="ctr">
            <a:solidFill>
              <a:srgbClr val="FFFF00"/>
            </a:solidFill>
            <a:round/>
            <a:headEnd/>
            <a:tailEnd/>
          </a:ln>
        </p:spPr>
      </p:cxnSp>
      <p:sp>
        <p:nvSpPr>
          <p:cNvPr id="7" name="TextBox 6"/>
          <p:cNvSpPr txBox="1">
            <a:spLocks noChangeArrowheads="1"/>
          </p:cNvSpPr>
          <p:nvPr/>
        </p:nvSpPr>
        <p:spPr bwMode="auto">
          <a:xfrm>
            <a:off x="5562600" y="4572000"/>
            <a:ext cx="2971800" cy="646331"/>
          </a:xfrm>
          <a:prstGeom prst="rect">
            <a:avLst/>
          </a:prstGeom>
          <a:noFill/>
          <a:ln w="38100">
            <a:solidFill>
              <a:srgbClr val="FFC000"/>
            </a:solidFill>
            <a:miter lim="800000"/>
            <a:headEnd/>
            <a:tailEnd/>
          </a:ln>
        </p:spPr>
        <p:txBody>
          <a:bodyPr>
            <a:spAutoFit/>
          </a:bodyPr>
          <a:lstStyle/>
          <a:p>
            <a:r>
              <a:rPr lang="en-US" sz="3600" b="1">
                <a:latin typeface="Calibri" pitchFamily="34" charset="0"/>
              </a:rPr>
              <a:t>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3600" dirty="0" smtClean="0">
                <a:solidFill>
                  <a:srgbClr val="FFFF00"/>
                </a:solidFill>
              </a:rPr>
              <a:t>Three Facts About Worship in Song</a:t>
            </a:r>
            <a:endParaRPr lang="en-US" sz="3600" dirty="0">
              <a:solidFill>
                <a:srgbClr val="FFFF00"/>
              </a:solidFill>
            </a:endParaRPr>
          </a:p>
        </p:txBody>
      </p:sp>
      <p:sp>
        <p:nvSpPr>
          <p:cNvPr id="16387" name="Content Placeholder 2"/>
          <p:cNvSpPr>
            <a:spLocks noGrp="1"/>
          </p:cNvSpPr>
          <p:nvPr>
            <p:ph idx="1"/>
          </p:nvPr>
        </p:nvSpPr>
        <p:spPr>
          <a:xfrm>
            <a:off x="381000" y="952500"/>
            <a:ext cx="8458200" cy="698498"/>
          </a:xfrm>
        </p:spPr>
        <p:txBody>
          <a:bodyPr/>
          <a:lstStyle/>
          <a:p>
            <a:pPr marL="622300" indent="-457200" eaLnBrk="1" hangingPunct="1">
              <a:buClr>
                <a:srgbClr val="FFFF00"/>
              </a:buClr>
              <a:buSzPct val="91000"/>
              <a:buFont typeface="Corbel" pitchFamily="34" charset="0"/>
              <a:buAutoNum type="arabicPeriod"/>
            </a:pPr>
            <a:r>
              <a:rPr lang="en-US" dirty="0" smtClean="0">
                <a:latin typeface="Calibri" pitchFamily="34" charset="0"/>
                <a:ea typeface="ＭＳ Ｐゴシック" pitchFamily="34" charset="-128"/>
              </a:rPr>
              <a:t>Our worship in song must be focused on God</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
        <p:nvSpPr>
          <p:cNvPr id="4" name="Rectangle 3"/>
          <p:cNvSpPr>
            <a:spLocks noChangeArrowheads="1"/>
          </p:cNvSpPr>
          <p:nvPr/>
        </p:nvSpPr>
        <p:spPr bwMode="auto">
          <a:xfrm>
            <a:off x="304800" y="2069187"/>
            <a:ext cx="8610600" cy="3108543"/>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buSzPct val="112000"/>
            </a:pPr>
            <a:r>
              <a:rPr lang="en-US" sz="2800" i="1" dirty="0" smtClean="0">
                <a:latin typeface="Calibri"/>
                <a:ea typeface="Times New Roman"/>
                <a:cs typeface="Times New Roman"/>
              </a:rPr>
              <a:t>“Woman, believe me, the hour is coming when neither on this mountain nor in Jerusalem will you </a:t>
            </a:r>
            <a:r>
              <a:rPr lang="en-US" sz="2800" i="1" u="sng" dirty="0" smtClean="0">
                <a:latin typeface="Calibri"/>
                <a:ea typeface="Times New Roman"/>
                <a:cs typeface="Times New Roman"/>
              </a:rPr>
              <a:t>worship the Father</a:t>
            </a:r>
            <a:r>
              <a:rPr lang="en-US" sz="2800" i="1" dirty="0" smtClean="0">
                <a:latin typeface="Calibri"/>
                <a:ea typeface="Times New Roman"/>
                <a:cs typeface="Times New Roman"/>
              </a:rPr>
              <a:t> . . . </a:t>
            </a:r>
            <a:r>
              <a:rPr lang="en-US" sz="2800" i="1" baseline="30000" dirty="0" smtClean="0">
                <a:latin typeface="Calibri"/>
                <a:ea typeface="Times New Roman"/>
                <a:cs typeface="Times New Roman"/>
              </a:rPr>
              <a:t>23 </a:t>
            </a:r>
            <a:r>
              <a:rPr lang="en-US" sz="2800" i="1" dirty="0" smtClean="0">
                <a:latin typeface="Calibri"/>
                <a:ea typeface="Times New Roman"/>
                <a:cs typeface="Times New Roman"/>
              </a:rPr>
              <a:t>But the hour is coming, and is now here, when the true worshipers will </a:t>
            </a:r>
            <a:r>
              <a:rPr lang="en-US" sz="2800" i="1" u="sng" dirty="0" smtClean="0">
                <a:latin typeface="Calibri"/>
                <a:ea typeface="Times New Roman"/>
                <a:cs typeface="Times New Roman"/>
              </a:rPr>
              <a:t>worship the Father</a:t>
            </a:r>
            <a:r>
              <a:rPr lang="en-US" sz="2800" i="1" dirty="0" smtClean="0">
                <a:latin typeface="Calibri"/>
                <a:ea typeface="Times New Roman"/>
                <a:cs typeface="Times New Roman"/>
              </a:rPr>
              <a:t> in spirit and truth, for the Father is seeking such people to worship him. </a:t>
            </a:r>
            <a:r>
              <a:rPr lang="en-US" sz="2800" i="1" baseline="30000" dirty="0" smtClean="0">
                <a:latin typeface="Calibri"/>
                <a:ea typeface="Times New Roman"/>
                <a:cs typeface="Times New Roman"/>
              </a:rPr>
              <a:t>24 </a:t>
            </a:r>
            <a:r>
              <a:rPr lang="en-US" sz="2800" i="1" dirty="0" smtClean="0">
                <a:latin typeface="Calibri"/>
                <a:ea typeface="Times New Roman"/>
                <a:cs typeface="Times New Roman"/>
              </a:rPr>
              <a:t>God is spirit, and those who </a:t>
            </a:r>
            <a:r>
              <a:rPr lang="en-US" sz="2800" i="1" u="sng" dirty="0" smtClean="0">
                <a:latin typeface="Calibri"/>
                <a:ea typeface="Times New Roman"/>
                <a:cs typeface="Times New Roman"/>
              </a:rPr>
              <a:t>worship him</a:t>
            </a:r>
            <a:r>
              <a:rPr lang="en-US" sz="2800" i="1" dirty="0" smtClean="0">
                <a:latin typeface="Calibri"/>
                <a:ea typeface="Times New Roman"/>
                <a:cs typeface="Times New Roman"/>
              </a:rPr>
              <a:t> must worship in spirit and truth.” </a:t>
            </a:r>
            <a:r>
              <a:rPr lang="en-US" sz="2800" dirty="0" smtClean="0">
                <a:solidFill>
                  <a:srgbClr val="FFFF00"/>
                </a:solidFill>
                <a:latin typeface="Calibri"/>
                <a:ea typeface="Times New Roman"/>
                <a:cs typeface="Times New Roman"/>
              </a:rPr>
              <a:t>– John 4:21-24</a:t>
            </a:r>
            <a:endParaRPr lang="en-US" sz="28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dissolve">
                                      <p:cBhvr>
                                        <p:cTn id="11" dur="500"/>
                                        <p:tgtEl>
                                          <p:spTgt spid="4">
                                            <p:bg/>
                                          </p:spTgt>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dissolve">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4"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3200" dirty="0" smtClean="0">
                <a:solidFill>
                  <a:srgbClr val="FFFF00"/>
                </a:solidFill>
              </a:rPr>
              <a:t>Three Facts About Wor</a:t>
            </a:r>
            <a:r>
              <a:rPr lang="en-US" sz="3600" dirty="0" smtClean="0">
                <a:solidFill>
                  <a:srgbClr val="FFFF00"/>
                </a:solidFill>
              </a:rPr>
              <a:t>ship in Song</a:t>
            </a:r>
            <a:endParaRPr lang="en-US" sz="3600" dirty="0">
              <a:solidFill>
                <a:srgbClr val="FFFF00"/>
              </a:solidFill>
            </a:endParaRPr>
          </a:p>
        </p:txBody>
      </p:sp>
      <p:sp>
        <p:nvSpPr>
          <p:cNvPr id="16387" name="Content Placeholder 2"/>
          <p:cNvSpPr>
            <a:spLocks noGrp="1"/>
          </p:cNvSpPr>
          <p:nvPr>
            <p:ph idx="1"/>
          </p:nvPr>
        </p:nvSpPr>
        <p:spPr>
          <a:xfrm>
            <a:off x="533400" y="647700"/>
            <a:ext cx="8458200" cy="698498"/>
          </a:xfrm>
        </p:spPr>
        <p:txBody>
          <a:bodyPr/>
          <a:lstStyle/>
          <a:p>
            <a:pPr marL="622300" indent="-457200" eaLnBrk="1" hangingPunct="1">
              <a:buClr>
                <a:srgbClr val="FFFF00"/>
              </a:buClr>
              <a:buSzPct val="91000"/>
              <a:buFont typeface="Corbel" pitchFamily="34" charset="0"/>
              <a:buAutoNum type="arabicPeriod"/>
            </a:pPr>
            <a:r>
              <a:rPr lang="en-US" dirty="0" smtClean="0">
                <a:latin typeface="Calibri" pitchFamily="34" charset="0"/>
                <a:ea typeface="ＭＳ Ｐゴシック" pitchFamily="34" charset="-128"/>
              </a:rPr>
              <a:t>Our worship in song must be focused on God</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
        <p:nvSpPr>
          <p:cNvPr id="4" name="Rectangle 3"/>
          <p:cNvSpPr>
            <a:spLocks noChangeArrowheads="1"/>
          </p:cNvSpPr>
          <p:nvPr/>
        </p:nvSpPr>
        <p:spPr bwMode="auto">
          <a:xfrm>
            <a:off x="76200" y="1181100"/>
            <a:ext cx="8915400" cy="4457700"/>
          </a:xfrm>
          <a:prstGeom prst="rect">
            <a:avLst/>
          </a:prstGeom>
          <a:noFill/>
          <a:ln w="19050">
            <a:solidFill>
              <a:srgbClr val="FFFF00"/>
            </a:solidFill>
            <a:prstDash val="solid"/>
            <a:miter lim="800000"/>
            <a:headEnd/>
            <a:tailEnd/>
          </a:ln>
        </p:spPr>
        <p:txBody>
          <a:bodyPr wrap="square" anchor="ctr">
            <a:spAutoFit/>
          </a:bodyPr>
          <a:lstStyle/>
          <a:p>
            <a:pPr marL="284163" indent="-230188" algn="l">
              <a:spcBef>
                <a:spcPts val="0"/>
              </a:spcBef>
              <a:spcAft>
                <a:spcPts val="0"/>
              </a:spcAft>
              <a:buSzPct val="112000"/>
              <a:buFont typeface="Arial" pitchFamily="34" charset="0"/>
              <a:buChar char="•"/>
            </a:pPr>
            <a:r>
              <a:rPr lang="en-US" sz="2400" dirty="0" smtClean="0">
                <a:solidFill>
                  <a:srgbClr val="FFFF00"/>
                </a:solidFill>
                <a:latin typeface="Calibri" pitchFamily="34" charset="0"/>
              </a:rPr>
              <a:t>Ephesians 5:18b-21</a:t>
            </a:r>
            <a:r>
              <a:rPr lang="en-US" sz="2400" dirty="0" smtClean="0">
                <a:latin typeface="Calibri" pitchFamily="34" charset="0"/>
              </a:rPr>
              <a:t>  </a:t>
            </a:r>
            <a:r>
              <a:rPr lang="en-US" sz="2400" i="1" dirty="0" smtClean="0">
                <a:latin typeface="Calibri" pitchFamily="34" charset="0"/>
              </a:rPr>
              <a:t>but be filled with the Spirit, </a:t>
            </a:r>
            <a:r>
              <a:rPr lang="en-US" sz="2400" i="1" baseline="30000" dirty="0" smtClean="0">
                <a:latin typeface="Calibri" pitchFamily="34" charset="0"/>
              </a:rPr>
              <a:t>19 </a:t>
            </a:r>
            <a:r>
              <a:rPr lang="en-US" sz="2400" i="1" dirty="0" smtClean="0">
                <a:latin typeface="Calibri" pitchFamily="34" charset="0"/>
              </a:rPr>
              <a:t>addressing one another in psalms and hymns and spiritual songs, singing and making melody </a:t>
            </a:r>
            <a:r>
              <a:rPr lang="en-US" sz="2400" i="1" u="sng" dirty="0" smtClean="0">
                <a:latin typeface="Calibri" pitchFamily="34" charset="0"/>
              </a:rPr>
              <a:t>to the Lord</a:t>
            </a:r>
            <a:r>
              <a:rPr lang="en-US" sz="2400" i="1" dirty="0" smtClean="0">
                <a:latin typeface="Calibri" pitchFamily="34" charset="0"/>
              </a:rPr>
              <a:t> with your heart, </a:t>
            </a:r>
            <a:r>
              <a:rPr lang="en-US" sz="2400" i="1" baseline="30000" dirty="0" smtClean="0">
                <a:latin typeface="Calibri" pitchFamily="34" charset="0"/>
              </a:rPr>
              <a:t>20 </a:t>
            </a:r>
            <a:r>
              <a:rPr lang="en-US" sz="2400" i="1" dirty="0" smtClean="0">
                <a:latin typeface="Calibri" pitchFamily="34" charset="0"/>
              </a:rPr>
              <a:t>giving thanks always and for everything </a:t>
            </a:r>
            <a:r>
              <a:rPr lang="en-US" sz="2400" i="1" u="sng" dirty="0" smtClean="0">
                <a:latin typeface="Calibri" pitchFamily="34" charset="0"/>
              </a:rPr>
              <a:t>to God the Father in the name of our Lord Jesus Christ</a:t>
            </a:r>
            <a:r>
              <a:rPr lang="en-US" sz="2400" i="1" dirty="0" smtClean="0">
                <a:latin typeface="Calibri" pitchFamily="34" charset="0"/>
              </a:rPr>
              <a:t>, </a:t>
            </a:r>
            <a:r>
              <a:rPr lang="en-US" sz="2400" i="1" baseline="30000" dirty="0" smtClean="0">
                <a:latin typeface="Calibri" pitchFamily="34" charset="0"/>
              </a:rPr>
              <a:t>21 </a:t>
            </a:r>
            <a:r>
              <a:rPr lang="en-US" sz="2400" i="1" dirty="0" smtClean="0">
                <a:latin typeface="Calibri" pitchFamily="34" charset="0"/>
              </a:rPr>
              <a:t>submitting to one another out of reverence </a:t>
            </a:r>
            <a:r>
              <a:rPr lang="en-US" sz="2400" i="1" u="sng" dirty="0" smtClean="0">
                <a:latin typeface="Calibri" pitchFamily="34" charset="0"/>
              </a:rPr>
              <a:t>for Christ</a:t>
            </a:r>
          </a:p>
          <a:p>
            <a:pPr marL="284163" indent="-230188" algn="l">
              <a:spcBef>
                <a:spcPts val="0"/>
              </a:spcBef>
              <a:spcAft>
                <a:spcPts val="0"/>
              </a:spcAft>
              <a:buSzPct val="112000"/>
              <a:buFont typeface="Arial" pitchFamily="34" charset="0"/>
              <a:buChar char="•"/>
            </a:pPr>
            <a:endParaRPr lang="en-US" sz="1600" i="1" dirty="0" smtClean="0">
              <a:latin typeface="Calibri" pitchFamily="34" charset="0"/>
            </a:endParaRPr>
          </a:p>
          <a:p>
            <a:pPr marL="284163" indent="-230188" algn="l">
              <a:spcBef>
                <a:spcPts val="0"/>
              </a:spcBef>
              <a:spcAft>
                <a:spcPts val="0"/>
              </a:spcAft>
              <a:buSzPct val="112000"/>
              <a:buFont typeface="Arial" pitchFamily="34" charset="0"/>
              <a:buChar char="•"/>
            </a:pPr>
            <a:r>
              <a:rPr lang="en-US" sz="2400" dirty="0" smtClean="0">
                <a:solidFill>
                  <a:srgbClr val="FFFF00"/>
                </a:solidFill>
                <a:latin typeface="Calibri" pitchFamily="34" charset="0"/>
              </a:rPr>
              <a:t>Colossians 3:16-17  </a:t>
            </a:r>
            <a:r>
              <a:rPr lang="en-US" sz="2400" i="1" baseline="30000" dirty="0" smtClean="0">
                <a:latin typeface="Calibri" pitchFamily="34" charset="0"/>
              </a:rPr>
              <a:t>16 </a:t>
            </a:r>
            <a:r>
              <a:rPr lang="en-US" sz="2400" i="1" dirty="0" smtClean="0">
                <a:latin typeface="Calibri" pitchFamily="34" charset="0"/>
              </a:rPr>
              <a:t>Let the word of Christ dwell in you richly, teaching and admonishing one another in all wisdom, singing psalms and hymns and spiritual songs, with thankfulness in your hearts </a:t>
            </a:r>
            <a:r>
              <a:rPr lang="en-US" sz="2400" i="1" u="sng" dirty="0" smtClean="0">
                <a:latin typeface="Calibri" pitchFamily="34" charset="0"/>
              </a:rPr>
              <a:t>to God</a:t>
            </a:r>
            <a:r>
              <a:rPr lang="en-US" sz="2400" i="1" dirty="0" smtClean="0">
                <a:latin typeface="Calibri" pitchFamily="34" charset="0"/>
              </a:rPr>
              <a:t>. </a:t>
            </a:r>
            <a:r>
              <a:rPr lang="en-US" sz="2400" i="1" baseline="30000" dirty="0" smtClean="0">
                <a:latin typeface="Calibri" pitchFamily="34" charset="0"/>
              </a:rPr>
              <a:t>17 </a:t>
            </a:r>
            <a:r>
              <a:rPr lang="en-US" sz="2400" i="1" dirty="0" smtClean="0">
                <a:latin typeface="Calibri" pitchFamily="34" charset="0"/>
              </a:rPr>
              <a:t>And whatever you do, in word or deed, </a:t>
            </a:r>
            <a:r>
              <a:rPr lang="en-US" sz="2400" i="1" u="sng" dirty="0" smtClean="0">
                <a:latin typeface="Calibri" pitchFamily="34" charset="0"/>
              </a:rPr>
              <a:t>do everything in the name of the Lord Jesus</a:t>
            </a:r>
            <a:r>
              <a:rPr lang="en-US" sz="2400" i="1" dirty="0" smtClean="0">
                <a:latin typeface="Calibri" pitchFamily="34" charset="0"/>
              </a:rPr>
              <a:t>, giving thanks </a:t>
            </a:r>
            <a:r>
              <a:rPr lang="en-US" sz="2400" i="1" u="sng" dirty="0" smtClean="0">
                <a:latin typeface="Calibri" pitchFamily="34" charset="0"/>
              </a:rPr>
              <a:t>to God the Father</a:t>
            </a:r>
            <a:r>
              <a:rPr lang="en-US" sz="2400" i="1" dirty="0" smtClean="0">
                <a:latin typeface="Calibri" pitchFamily="34" charset="0"/>
              </a:rPr>
              <a:t> through him</a:t>
            </a:r>
            <a:r>
              <a:rPr lang="en-US" sz="2400" i="1" dirty="0" smtClean="0"/>
              <a:t>. </a:t>
            </a:r>
            <a:endParaRPr lang="en-US" sz="24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dissolv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000" dirty="0" smtClean="0">
                <a:solidFill>
                  <a:srgbClr val="FFFF00"/>
                </a:solidFill>
              </a:rPr>
              <a:t>Three Facts About Worship in Song</a:t>
            </a:r>
            <a:endParaRPr lang="en-US" sz="4000" dirty="0">
              <a:solidFill>
                <a:srgbClr val="FFFF00"/>
              </a:solidFill>
            </a:endParaRPr>
          </a:p>
        </p:txBody>
      </p:sp>
      <p:sp>
        <p:nvSpPr>
          <p:cNvPr id="16387" name="Content Placeholder 2"/>
          <p:cNvSpPr>
            <a:spLocks noGrp="1"/>
          </p:cNvSpPr>
          <p:nvPr>
            <p:ph idx="1"/>
          </p:nvPr>
        </p:nvSpPr>
        <p:spPr>
          <a:xfrm>
            <a:off x="381000" y="1028700"/>
            <a:ext cx="8458200" cy="1841498"/>
          </a:xfrm>
        </p:spPr>
        <p:txBody>
          <a:bodyPr/>
          <a:lstStyle/>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Our worship in song must be focused on God</a:t>
            </a:r>
          </a:p>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Worship in song involves the whole church (all members)</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a:buNone/>
            </a:pPr>
            <a:endParaRPr lang="en-US" sz="2000" dirty="0" smtClean="0"/>
          </a:p>
          <a:p>
            <a:pPr marL="622300" indent="-457200" eaLnBrk="1" hangingPunct="1">
              <a:buClr>
                <a:srgbClr val="FFFF00"/>
              </a:buClr>
              <a:buSzPct val="100000"/>
              <a:buFont typeface="Arial" pitchFamily="34" charset="0"/>
              <a:buChar char="•"/>
            </a:pPr>
            <a:endParaRPr lang="en-US" sz="2600" b="1" dirty="0" smtClean="0">
              <a:ea typeface="ＭＳ Ｐゴシック" pitchFamily="34" charset="-128"/>
            </a:endParaRPr>
          </a:p>
        </p:txBody>
      </p:sp>
      <p:sp>
        <p:nvSpPr>
          <p:cNvPr id="5" name="Rectangle 4"/>
          <p:cNvSpPr>
            <a:spLocks noChangeArrowheads="1"/>
          </p:cNvSpPr>
          <p:nvPr/>
        </p:nvSpPr>
        <p:spPr bwMode="auto">
          <a:xfrm>
            <a:off x="304800" y="2875121"/>
            <a:ext cx="8610600" cy="2431435"/>
          </a:xfrm>
          <a:prstGeom prst="rect">
            <a:avLst/>
          </a:prstGeom>
          <a:noFill/>
          <a:ln w="19050">
            <a:solidFill>
              <a:srgbClr val="FFFF00"/>
            </a:solidFill>
            <a:prstDash val="solid"/>
            <a:miter lim="800000"/>
            <a:headEnd/>
            <a:tailEnd/>
          </a:ln>
        </p:spPr>
        <p:txBody>
          <a:bodyPr wrap="square" anchor="ctr">
            <a:spAutoFit/>
          </a:bodyPr>
          <a:lstStyle/>
          <a:p>
            <a:pPr marL="284163" indent="-230188" algn="l">
              <a:spcBef>
                <a:spcPts val="0"/>
              </a:spcBef>
              <a:spcAft>
                <a:spcPts val="0"/>
              </a:spcAft>
              <a:buSzPct val="112000"/>
              <a:buFont typeface="Arial" pitchFamily="34" charset="0"/>
              <a:buChar char="•"/>
            </a:pPr>
            <a:r>
              <a:rPr lang="en-US" sz="2800" dirty="0" smtClean="0">
                <a:solidFill>
                  <a:srgbClr val="FFFF00"/>
                </a:solidFill>
                <a:latin typeface="Calibri" pitchFamily="34" charset="0"/>
              </a:rPr>
              <a:t>Ephesians 5</a:t>
            </a:r>
          </a:p>
          <a:p>
            <a:pPr marL="573088" indent="-285750" algn="l">
              <a:spcBef>
                <a:spcPts val="0"/>
              </a:spcBef>
              <a:spcAft>
                <a:spcPts val="0"/>
              </a:spcAft>
              <a:buSzPct val="112000"/>
            </a:pPr>
            <a:r>
              <a:rPr lang="en-US" sz="2400" i="1" baseline="30000" dirty="0" smtClean="0"/>
              <a:t> </a:t>
            </a:r>
            <a:r>
              <a:rPr lang="en-US" sz="2400" i="1" baseline="30000" dirty="0" smtClean="0">
                <a:latin typeface="Calibri" pitchFamily="34" charset="0"/>
              </a:rPr>
              <a:t>19 </a:t>
            </a:r>
            <a:r>
              <a:rPr lang="en-US" sz="2400" i="1" dirty="0" smtClean="0">
                <a:latin typeface="Calibri" pitchFamily="34" charset="0"/>
              </a:rPr>
              <a:t>addressing one another in psalms and hymns and spiritual songs</a:t>
            </a:r>
            <a:endParaRPr lang="en-US" sz="2400" i="1" u="sng" dirty="0" smtClean="0">
              <a:latin typeface="Calibri" pitchFamily="34" charset="0"/>
            </a:endParaRPr>
          </a:p>
          <a:p>
            <a:pPr marL="573088" indent="-285750" algn="l"/>
            <a:r>
              <a:rPr lang="en-US" sz="2400" i="1" baseline="30000" dirty="0" smtClean="0">
                <a:latin typeface="Calibri" pitchFamily="34" charset="0"/>
              </a:rPr>
              <a:t>21 </a:t>
            </a:r>
            <a:r>
              <a:rPr lang="en-US" sz="2400" i="1" dirty="0" smtClean="0">
                <a:latin typeface="Calibri" pitchFamily="34" charset="0"/>
              </a:rPr>
              <a:t>submitting to one another out of reverence </a:t>
            </a:r>
            <a:r>
              <a:rPr lang="en-US" sz="2400" i="1" u="sng" dirty="0" smtClean="0">
                <a:latin typeface="Calibri" pitchFamily="34" charset="0"/>
              </a:rPr>
              <a:t>for Christ</a:t>
            </a:r>
            <a:endParaRPr lang="en-US" sz="2400" dirty="0" smtClean="0">
              <a:latin typeface="Calibri" pitchFamily="34" charset="0"/>
            </a:endParaRPr>
          </a:p>
          <a:p>
            <a:pPr marL="284163" indent="-230188" algn="l">
              <a:spcBef>
                <a:spcPts val="0"/>
              </a:spcBef>
              <a:spcAft>
                <a:spcPts val="0"/>
              </a:spcAft>
              <a:buSzPct val="112000"/>
              <a:buFont typeface="Arial" pitchFamily="34" charset="0"/>
              <a:buChar char="•"/>
            </a:pPr>
            <a:r>
              <a:rPr lang="en-US" sz="2800" dirty="0" smtClean="0">
                <a:solidFill>
                  <a:srgbClr val="FFFF00"/>
                </a:solidFill>
                <a:latin typeface="Calibri" pitchFamily="34" charset="0"/>
              </a:rPr>
              <a:t>Colossians 3  </a:t>
            </a:r>
          </a:p>
          <a:p>
            <a:pPr marL="284163" indent="3175" algn="l">
              <a:spcBef>
                <a:spcPts val="0"/>
              </a:spcBef>
              <a:spcAft>
                <a:spcPts val="0"/>
              </a:spcAft>
              <a:buSzPct val="112000"/>
            </a:pPr>
            <a:r>
              <a:rPr lang="en-US" sz="2400" i="1" baseline="30000" dirty="0" smtClean="0">
                <a:latin typeface="Calibri" pitchFamily="34" charset="0"/>
              </a:rPr>
              <a:t>16 </a:t>
            </a:r>
            <a:r>
              <a:rPr lang="en-US" sz="2400" i="1" dirty="0" smtClean="0">
                <a:latin typeface="Calibri" pitchFamily="34" charset="0"/>
              </a:rPr>
              <a:t> . . . teaching and admonishing one another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
                                            <p:bg/>
                                          </p:spTgt>
                                        </p:tgtEl>
                                        <p:attrNameLst>
                                          <p:attrName>style.visibility</p:attrName>
                                        </p:attrNameLst>
                                      </p:cBhvr>
                                      <p:to>
                                        <p:strVal val="visible"/>
                                      </p:to>
                                    </p:set>
                                    <p:animEffect transition="in" filter="dissolve">
                                      <p:cBhvr>
                                        <p:cTn id="11" dur="500"/>
                                        <p:tgtEl>
                                          <p:spTgt spid="5">
                                            <p:bg/>
                                          </p:spTgt>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dissolv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dissolve">
                                      <p:cBhvr>
                                        <p:cTn id="19" dur="500"/>
                                        <p:tgtEl>
                                          <p:spTgt spid="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dissolve">
                                      <p:cBhvr>
                                        <p:cTn id="24" dur="500"/>
                                        <p:tgtEl>
                                          <p:spTgt spid="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dissolve">
                                      <p:cBhvr>
                                        <p:cTn id="29" dur="500"/>
                                        <p:tgtEl>
                                          <p:spTgt spid="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dissolve">
                                      <p:cBhvr>
                                        <p:cTn id="34"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P spid="5"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3600" dirty="0" smtClean="0">
                <a:solidFill>
                  <a:srgbClr val="FFFF00"/>
                </a:solidFill>
              </a:rPr>
              <a:t>Three Facts About Worship in Song</a:t>
            </a:r>
            <a:endParaRPr lang="en-US" sz="3600" dirty="0">
              <a:solidFill>
                <a:srgbClr val="FFFF00"/>
              </a:solidFill>
            </a:endParaRPr>
          </a:p>
        </p:txBody>
      </p:sp>
      <p:sp>
        <p:nvSpPr>
          <p:cNvPr id="16387" name="Content Placeholder 2"/>
          <p:cNvSpPr>
            <a:spLocks noGrp="1"/>
          </p:cNvSpPr>
          <p:nvPr>
            <p:ph idx="1"/>
          </p:nvPr>
        </p:nvSpPr>
        <p:spPr>
          <a:xfrm>
            <a:off x="228600" y="952501"/>
            <a:ext cx="8686800" cy="2057400"/>
          </a:xfrm>
        </p:spPr>
        <p:txBody>
          <a:bodyPr/>
          <a:lstStyle/>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Our worship in song must be focused on God</a:t>
            </a:r>
          </a:p>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Worship in song involves the whole church (all members)</a:t>
            </a:r>
          </a:p>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Worship in song must be done in spirit and in truth</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
        <p:nvSpPr>
          <p:cNvPr id="4" name="Rectangle 3"/>
          <p:cNvSpPr>
            <a:spLocks noChangeArrowheads="1"/>
          </p:cNvSpPr>
          <p:nvPr/>
        </p:nvSpPr>
        <p:spPr bwMode="auto">
          <a:xfrm>
            <a:off x="304800" y="3162300"/>
            <a:ext cx="8610600" cy="2246769"/>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buSzPct val="112000"/>
            </a:pPr>
            <a:r>
              <a:rPr lang="en-US" sz="2800" i="1" baseline="30000" dirty="0" smtClean="0">
                <a:latin typeface="Calibri"/>
                <a:ea typeface="Times New Roman"/>
                <a:cs typeface="Times New Roman"/>
              </a:rPr>
              <a:t>23 </a:t>
            </a:r>
            <a:r>
              <a:rPr lang="en-US" sz="2800" i="1" dirty="0" smtClean="0">
                <a:latin typeface="Calibri"/>
                <a:ea typeface="Times New Roman"/>
                <a:cs typeface="Times New Roman"/>
              </a:rPr>
              <a:t>But the hour is coming, and is now here, when the true worshipers will worship the Father </a:t>
            </a:r>
            <a:r>
              <a:rPr lang="en-US" sz="2800" i="1" u="sng" dirty="0" smtClean="0">
                <a:latin typeface="Calibri"/>
                <a:ea typeface="Times New Roman"/>
                <a:cs typeface="Times New Roman"/>
              </a:rPr>
              <a:t>in spirit and truth</a:t>
            </a:r>
            <a:r>
              <a:rPr lang="en-US" sz="2800" i="1" dirty="0" smtClean="0">
                <a:latin typeface="Calibri"/>
                <a:ea typeface="Times New Roman"/>
                <a:cs typeface="Times New Roman"/>
              </a:rPr>
              <a:t>, for the Father is seeking such people to worship him. </a:t>
            </a:r>
            <a:r>
              <a:rPr lang="en-US" sz="2800" i="1" baseline="30000" dirty="0" smtClean="0">
                <a:latin typeface="Calibri"/>
                <a:ea typeface="Times New Roman"/>
                <a:cs typeface="Times New Roman"/>
              </a:rPr>
              <a:t>24 </a:t>
            </a:r>
            <a:r>
              <a:rPr lang="en-US" sz="2800" i="1" dirty="0" smtClean="0">
                <a:latin typeface="Calibri"/>
                <a:ea typeface="Times New Roman"/>
                <a:cs typeface="Times New Roman"/>
              </a:rPr>
              <a:t>God is spirit, and those who worship him must worship </a:t>
            </a:r>
            <a:r>
              <a:rPr lang="en-US" sz="2800" i="1" u="sng" dirty="0" smtClean="0">
                <a:latin typeface="Calibri"/>
                <a:ea typeface="Times New Roman"/>
                <a:cs typeface="Times New Roman"/>
              </a:rPr>
              <a:t>in spirit and truth</a:t>
            </a:r>
            <a:r>
              <a:rPr lang="en-US" sz="2800" i="1" dirty="0" smtClean="0">
                <a:latin typeface="Calibri"/>
                <a:ea typeface="Times New Roman"/>
                <a:cs typeface="Times New Roman"/>
              </a:rPr>
              <a:t>.” </a:t>
            </a:r>
            <a:r>
              <a:rPr lang="en-US" sz="2800" i="1" dirty="0" smtClean="0">
                <a:solidFill>
                  <a:srgbClr val="FFFF00"/>
                </a:solidFill>
                <a:latin typeface="Calibri"/>
                <a:ea typeface="Times New Roman"/>
                <a:cs typeface="Times New Roman"/>
              </a:rPr>
              <a:t>– </a:t>
            </a:r>
            <a:r>
              <a:rPr lang="en-US" sz="2800" dirty="0" smtClean="0">
                <a:solidFill>
                  <a:srgbClr val="FFFF00"/>
                </a:solidFill>
                <a:latin typeface="Calibri"/>
                <a:ea typeface="Times New Roman"/>
                <a:cs typeface="Times New Roman"/>
              </a:rPr>
              <a:t>John 4:23-24 </a:t>
            </a:r>
            <a:endParaRPr lang="en-US" sz="28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dissolve">
                                      <p:cBhvr>
                                        <p:cTn id="11" dur="500"/>
                                        <p:tgtEl>
                                          <p:spTgt spid="4">
                                            <p:bg/>
                                          </p:spTgt>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dissolve">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3600" dirty="0" smtClean="0">
                <a:solidFill>
                  <a:srgbClr val="FFFF00"/>
                </a:solidFill>
              </a:rPr>
              <a:t>Three Facts About Worship in Song</a:t>
            </a:r>
            <a:endParaRPr lang="en-US" sz="3600" dirty="0">
              <a:solidFill>
                <a:srgbClr val="FFFF00"/>
              </a:solidFill>
            </a:endParaRPr>
          </a:p>
        </p:txBody>
      </p:sp>
      <p:sp>
        <p:nvSpPr>
          <p:cNvPr id="16387" name="Content Placeholder 2"/>
          <p:cNvSpPr>
            <a:spLocks noGrp="1"/>
          </p:cNvSpPr>
          <p:nvPr>
            <p:ph idx="1"/>
          </p:nvPr>
        </p:nvSpPr>
        <p:spPr>
          <a:xfrm>
            <a:off x="381000" y="1257300"/>
            <a:ext cx="8458200" cy="2057400"/>
          </a:xfrm>
        </p:spPr>
        <p:txBody>
          <a:bodyPr/>
          <a:lstStyle/>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Our worship in song must be focused on God</a:t>
            </a:r>
          </a:p>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Worship in song involves the whole church (all members)</a:t>
            </a:r>
          </a:p>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Worship in song must be done in spirit and in truth</a:t>
            </a:r>
          </a:p>
          <a:p>
            <a:pPr marL="1022350" lvl="1" indent="-457200" eaLnBrk="1" hangingPunct="1">
              <a:buClr>
                <a:srgbClr val="FFFF00"/>
              </a:buClr>
              <a:buSzPct val="75000"/>
            </a:pPr>
            <a:r>
              <a:rPr lang="en-US" sz="2600" dirty="0" smtClean="0">
                <a:latin typeface="Calibri" pitchFamily="34" charset="0"/>
                <a:ea typeface="ＭＳ Ｐゴシック" pitchFamily="34" charset="-128"/>
              </a:rPr>
              <a:t>In truth – guided by God</a:t>
            </a:r>
          </a:p>
          <a:p>
            <a:pPr marL="1022350" lvl="1" indent="-457200" eaLnBrk="1" hangingPunct="1">
              <a:buClr>
                <a:srgbClr val="FFFF00"/>
              </a:buClr>
              <a:buSzPct val="75000"/>
            </a:pPr>
            <a:r>
              <a:rPr lang="en-US" sz="2600" dirty="0" smtClean="0">
                <a:latin typeface="Calibri" pitchFamily="34" charset="0"/>
                <a:ea typeface="ＭＳ Ｐゴシック" pitchFamily="34" charset="-128"/>
              </a:rPr>
              <a:t>In spirit – with emotions </a:t>
            </a:r>
          </a:p>
          <a:p>
            <a:pPr marL="1022350" lvl="1" indent="-457200" eaLnBrk="1" hangingPunct="1">
              <a:buClr>
                <a:srgbClr val="FFFF00"/>
              </a:buClr>
              <a:buSzPct val="75000"/>
            </a:pPr>
            <a:endParaRPr lang="en-US" sz="2600" dirty="0" smtClean="0">
              <a:latin typeface="Calibri" pitchFamily="34" charset="0"/>
              <a:ea typeface="ＭＳ Ｐゴシック" pitchFamily="34" charset="-128"/>
            </a:endParaRP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3" end="3"/>
                                            </p:txEl>
                                          </p:spTgt>
                                        </p:tgtEl>
                                        <p:attrNameLst>
                                          <p:attrName>style.visibility</p:attrName>
                                        </p:attrNameLst>
                                      </p:cBhvr>
                                      <p:to>
                                        <p:strVal val="visible"/>
                                      </p:to>
                                    </p:set>
                                    <p:animEffect transition="in" filter="dissolve">
                                      <p:cBhvr>
                                        <p:cTn id="7" dur="500"/>
                                        <p:tgtEl>
                                          <p:spTgt spid="1638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4" end="4"/>
                                            </p:txEl>
                                          </p:spTgt>
                                        </p:tgtEl>
                                        <p:attrNameLst>
                                          <p:attrName>style.visibility</p:attrName>
                                        </p:attrNameLst>
                                      </p:cBhvr>
                                      <p:to>
                                        <p:strVal val="visible"/>
                                      </p:to>
                                    </p:set>
                                    <p:animEffect transition="in" filter="dissolve">
                                      <p:cBhvr>
                                        <p:cTn id="12"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bldLvl="2"/>
    </p:bldLst>
  </p:timing>
</p:sld>
</file>

<file path=ppt/theme/theme1.xml><?xml version="1.0" encoding="utf-8"?>
<a:theme xmlns:a="http://schemas.openxmlformats.org/drawingml/2006/main" name="Ripple">
  <a:themeElements>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10677</TotalTime>
  <Words>979</Words>
  <Application>Microsoft Office PowerPoint</Application>
  <PresentationFormat>On-screen Show (16:10)</PresentationFormat>
  <Paragraphs>202</Paragraphs>
  <Slides>44</Slides>
  <Notes>8</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Ripple</vt:lpstr>
      <vt:lpstr>Slide 1</vt:lpstr>
      <vt:lpstr>Putting More into and Getting More out of Worship</vt:lpstr>
      <vt:lpstr>Putting More into and Getting More out of Worship</vt:lpstr>
      <vt:lpstr>Goals of these sermons (that we will each . . .)</vt:lpstr>
      <vt:lpstr>Three Facts About Worship in Song</vt:lpstr>
      <vt:lpstr>Three Facts About Worship in Song</vt:lpstr>
      <vt:lpstr>Three Facts About Worship in Song</vt:lpstr>
      <vt:lpstr>Three Facts About Worship in Song</vt:lpstr>
      <vt:lpstr>Three Facts About Worship in Song</vt:lpstr>
      <vt:lpstr>Worship in Spirit</vt:lpstr>
      <vt:lpstr>Worship in Song – Practical Considerations</vt:lpstr>
      <vt:lpstr>Slide 12</vt:lpstr>
      <vt:lpstr>Slide 13</vt:lpstr>
      <vt:lpstr>Putting More in and Getting More out of Worship</vt:lpstr>
      <vt:lpstr>Slide 15</vt:lpstr>
      <vt:lpstr>Slide 16</vt:lpstr>
      <vt:lpstr>Slide 17</vt:lpstr>
      <vt:lpstr>Slide 18</vt:lpstr>
      <vt:lpstr>Slide 19</vt:lpstr>
      <vt:lpstr>Slide 20</vt:lpstr>
      <vt:lpstr>Slide 21</vt:lpstr>
      <vt:lpstr>Slide 22</vt:lpstr>
      <vt:lpstr>Universal Nature of Guilt</vt:lpstr>
      <vt:lpstr>God’s Solution for Guilt: Romans 3:22-26</vt:lpstr>
      <vt:lpstr>Story of Ten Brothers</vt:lpstr>
      <vt:lpstr>Slide 26</vt:lpstr>
      <vt:lpstr>Story of Ten Brothers</vt:lpstr>
      <vt:lpstr>Story of Ten Brothers</vt:lpstr>
      <vt:lpstr>Genesis 44:16</vt:lpstr>
      <vt:lpstr>Slide 30</vt:lpstr>
      <vt:lpstr>Slide 31</vt:lpstr>
      <vt:lpstr>Slide 32</vt:lpstr>
      <vt:lpstr>Example of Paul</vt:lpstr>
      <vt:lpstr>Example of Paul</vt:lpstr>
      <vt:lpstr>#345 – 3rd verse</vt:lpstr>
      <vt:lpstr>Ephesians 4 - 5</vt:lpstr>
      <vt:lpstr>Lying – Ephesians 4:25</vt:lpstr>
      <vt:lpstr>Stealing – Ephesians 4:28</vt:lpstr>
      <vt:lpstr>Corrupt Speech – Ephesians 4:29, 5:4</vt:lpstr>
      <vt:lpstr>Ephesians 4:20-21</vt:lpstr>
      <vt:lpstr>Ephesians 4:31-32</vt:lpstr>
      <vt:lpstr>Ephesians 5:3</vt:lpstr>
      <vt:lpstr>Putting on a New Self</vt:lpstr>
      <vt:lpstr>I John 5:18-19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Brad Beutjer</cp:lastModifiedBy>
  <cp:revision>182</cp:revision>
  <dcterms:created xsi:type="dcterms:W3CDTF">2002-05-07T01:10:22Z</dcterms:created>
  <dcterms:modified xsi:type="dcterms:W3CDTF">2013-08-04T13:57:58Z</dcterms:modified>
</cp:coreProperties>
</file>