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0" r:id="rId2"/>
    <p:sldId id="258" r:id="rId3"/>
    <p:sldId id="257" r:id="rId4"/>
    <p:sldId id="261" r:id="rId5"/>
    <p:sldId id="259" r:id="rId6"/>
    <p:sldId id="263" r:id="rId7"/>
    <p:sldId id="265" r:id="rId8"/>
    <p:sldId id="262"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CCFF"/>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autoAdjust="0"/>
    <p:restoredTop sz="94602" autoAdjust="0"/>
  </p:normalViewPr>
  <p:slideViewPr>
    <p:cSldViewPr>
      <p:cViewPr>
        <p:scale>
          <a:sx n="69" d="100"/>
          <a:sy n="69" d="100"/>
        </p:scale>
        <p:origin x="-568" y="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A1B7631F-ED94-49A0-A807-BC0A6458B9F3}" type="datetimeFigureOut">
              <a:rPr lang="en-US" smtClean="0"/>
              <a:t>12/30/2015</a:t>
            </a:fld>
            <a:endParaRPr lang="en-US"/>
          </a:p>
        </p:txBody>
      </p:sp>
      <p:sp>
        <p:nvSpPr>
          <p:cNvPr id="16" name="Slide Number Placeholder 15"/>
          <p:cNvSpPr>
            <a:spLocks noGrp="1"/>
          </p:cNvSpPr>
          <p:nvPr>
            <p:ph type="sldNum" sz="quarter" idx="11"/>
          </p:nvPr>
        </p:nvSpPr>
        <p:spPr/>
        <p:txBody>
          <a:bodyPr/>
          <a:lstStyle/>
          <a:p>
            <a:fld id="{5C662905-6BCA-40F8-82BC-88DE5433484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B7631F-ED94-49A0-A807-BC0A6458B9F3}" type="datetimeFigureOut">
              <a:rPr lang="en-US" smtClean="0"/>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62905-6BCA-40F8-82BC-88DE5433484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B7631F-ED94-49A0-A807-BC0A6458B9F3}" type="datetimeFigureOut">
              <a:rPr lang="en-US" smtClean="0"/>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62905-6BCA-40F8-82BC-88DE5433484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A1B7631F-ED94-49A0-A807-BC0A6458B9F3}" type="datetimeFigureOut">
              <a:rPr lang="en-US" smtClean="0"/>
              <a:t>12/30/2015</a:t>
            </a:fld>
            <a:endParaRPr lang="en-US"/>
          </a:p>
        </p:txBody>
      </p:sp>
      <p:sp>
        <p:nvSpPr>
          <p:cNvPr id="15" name="Slide Number Placeholder 14"/>
          <p:cNvSpPr>
            <a:spLocks noGrp="1"/>
          </p:cNvSpPr>
          <p:nvPr>
            <p:ph type="sldNum" sz="quarter" idx="11"/>
          </p:nvPr>
        </p:nvSpPr>
        <p:spPr/>
        <p:txBody>
          <a:bodyPr/>
          <a:lstStyle/>
          <a:p>
            <a:fld id="{5C662905-6BCA-40F8-82BC-88DE54334840}"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A1B7631F-ED94-49A0-A807-BC0A6458B9F3}" type="datetimeFigureOut">
              <a:rPr lang="en-US" smtClean="0"/>
              <a:t>12/30/2015</a:t>
            </a:fld>
            <a:endParaRPr lang="en-US"/>
          </a:p>
        </p:txBody>
      </p:sp>
      <p:sp>
        <p:nvSpPr>
          <p:cNvPr id="13" name="Slide Number Placeholder 12"/>
          <p:cNvSpPr>
            <a:spLocks noGrp="1"/>
          </p:cNvSpPr>
          <p:nvPr>
            <p:ph type="sldNum" sz="quarter" idx="11"/>
          </p:nvPr>
        </p:nvSpPr>
        <p:spPr/>
        <p:txBody>
          <a:bodyPr/>
          <a:lstStyle/>
          <a:p>
            <a:fld id="{5C662905-6BCA-40F8-82BC-88DE54334840}"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A1B7631F-ED94-49A0-A807-BC0A6458B9F3}" type="datetimeFigureOut">
              <a:rPr lang="en-US" smtClean="0"/>
              <a:t>12/30/2015</a:t>
            </a:fld>
            <a:endParaRPr lang="en-US"/>
          </a:p>
        </p:txBody>
      </p:sp>
      <p:sp>
        <p:nvSpPr>
          <p:cNvPr id="9" name="Slide Number Placeholder 8"/>
          <p:cNvSpPr>
            <a:spLocks noGrp="1"/>
          </p:cNvSpPr>
          <p:nvPr>
            <p:ph type="sldNum" sz="quarter" idx="11"/>
          </p:nvPr>
        </p:nvSpPr>
        <p:spPr/>
        <p:txBody>
          <a:bodyPr/>
          <a:lstStyle/>
          <a:p>
            <a:fld id="{5C662905-6BCA-40F8-82BC-88DE5433484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A1B7631F-ED94-49A0-A807-BC0A6458B9F3}" type="datetimeFigureOut">
              <a:rPr lang="en-US" smtClean="0"/>
              <a:t>12/30/2015</a:t>
            </a:fld>
            <a:endParaRPr lang="en-US"/>
          </a:p>
        </p:txBody>
      </p:sp>
      <p:sp>
        <p:nvSpPr>
          <p:cNvPr id="15" name="Slide Number Placeholder 14"/>
          <p:cNvSpPr>
            <a:spLocks noGrp="1"/>
          </p:cNvSpPr>
          <p:nvPr>
            <p:ph type="sldNum" sz="quarter" idx="11"/>
          </p:nvPr>
        </p:nvSpPr>
        <p:spPr/>
        <p:txBody>
          <a:bodyPr/>
          <a:lstStyle/>
          <a:p>
            <a:fld id="{5C662905-6BCA-40F8-82BC-88DE54334840}"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A1B7631F-ED94-49A0-A807-BC0A6458B9F3}" type="datetimeFigureOut">
              <a:rPr lang="en-US" smtClean="0"/>
              <a:t>12/30/2015</a:t>
            </a:fld>
            <a:endParaRPr lang="en-US"/>
          </a:p>
        </p:txBody>
      </p:sp>
      <p:sp>
        <p:nvSpPr>
          <p:cNvPr id="8" name="Slide Number Placeholder 7"/>
          <p:cNvSpPr>
            <a:spLocks noGrp="1"/>
          </p:cNvSpPr>
          <p:nvPr>
            <p:ph type="sldNum" sz="quarter" idx="11"/>
          </p:nvPr>
        </p:nvSpPr>
        <p:spPr/>
        <p:txBody>
          <a:bodyPr/>
          <a:lstStyle/>
          <a:p>
            <a:fld id="{5C662905-6BCA-40F8-82BC-88DE5433484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1B7631F-ED94-49A0-A807-BC0A6458B9F3}" type="datetimeFigureOut">
              <a:rPr lang="en-US" smtClean="0"/>
              <a:t>12/30/2015</a:t>
            </a:fld>
            <a:endParaRPr lang="en-US"/>
          </a:p>
        </p:txBody>
      </p:sp>
      <p:sp>
        <p:nvSpPr>
          <p:cNvPr id="6" name="Slide Number Placeholder 5"/>
          <p:cNvSpPr>
            <a:spLocks noGrp="1"/>
          </p:cNvSpPr>
          <p:nvPr>
            <p:ph type="sldNum" sz="quarter" idx="11"/>
          </p:nvPr>
        </p:nvSpPr>
        <p:spPr/>
        <p:txBody>
          <a:bodyPr/>
          <a:lstStyle/>
          <a:p>
            <a:fld id="{5C662905-6BCA-40F8-82BC-88DE54334840}"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A1B7631F-ED94-49A0-A807-BC0A6458B9F3}" type="datetimeFigureOut">
              <a:rPr lang="en-US" smtClean="0"/>
              <a:t>12/30/2015</a:t>
            </a:fld>
            <a:endParaRPr lang="en-US"/>
          </a:p>
        </p:txBody>
      </p:sp>
      <p:sp>
        <p:nvSpPr>
          <p:cNvPr id="16" name="Slide Number Placeholder 15"/>
          <p:cNvSpPr>
            <a:spLocks noGrp="1"/>
          </p:cNvSpPr>
          <p:nvPr>
            <p:ph type="sldNum" sz="quarter" idx="11"/>
          </p:nvPr>
        </p:nvSpPr>
        <p:spPr/>
        <p:txBody>
          <a:bodyPr/>
          <a:lstStyle/>
          <a:p>
            <a:fld id="{5C662905-6BCA-40F8-82BC-88DE5433484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A1B7631F-ED94-49A0-A807-BC0A6458B9F3}" type="datetimeFigureOut">
              <a:rPr lang="en-US" smtClean="0"/>
              <a:t>12/30/2015</a:t>
            </a:fld>
            <a:endParaRPr lang="en-US"/>
          </a:p>
        </p:txBody>
      </p:sp>
      <p:sp>
        <p:nvSpPr>
          <p:cNvPr id="14" name="Slide Number Placeholder 13"/>
          <p:cNvSpPr>
            <a:spLocks noGrp="1"/>
          </p:cNvSpPr>
          <p:nvPr>
            <p:ph type="sldNum" sz="quarter" idx="11"/>
          </p:nvPr>
        </p:nvSpPr>
        <p:spPr/>
        <p:txBody>
          <a:bodyPr/>
          <a:lstStyle/>
          <a:p>
            <a:fld id="{5C662905-6BCA-40F8-82BC-88DE54334840}"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A1B7631F-ED94-49A0-A807-BC0A6458B9F3}" type="datetimeFigureOut">
              <a:rPr lang="en-US" smtClean="0"/>
              <a:t>12/30/2015</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5C662905-6BCA-40F8-82BC-88DE5433484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5454" y="1981200"/>
            <a:ext cx="5661946" cy="2240422"/>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600" dirty="0" smtClean="0">
                <a:solidFill>
                  <a:srgbClr val="FFC000"/>
                </a:solidFill>
                <a:latin typeface="Bookman Old Style" pitchFamily="18" charset="0"/>
              </a:rPr>
              <a:t>Courage</a:t>
            </a:r>
            <a:r>
              <a:rPr lang="en-US" sz="6600" dirty="0" smtClean="0">
                <a:latin typeface="Bookman Old Style" pitchFamily="18" charset="0"/>
              </a:rPr>
              <a:t> </a:t>
            </a:r>
          </a:p>
          <a:p>
            <a:r>
              <a:rPr lang="en-US" sz="4400" dirty="0" smtClean="0">
                <a:solidFill>
                  <a:schemeClr val="accent1"/>
                </a:solidFill>
                <a:latin typeface="Bookman Old Style" pitchFamily="18" charset="0"/>
              </a:rPr>
              <a:t>in a World of Fear</a:t>
            </a:r>
            <a:endParaRPr lang="en-US" sz="4400" dirty="0">
              <a:solidFill>
                <a:schemeClr val="accent1"/>
              </a:solidFill>
              <a:latin typeface="Bookman Old Style" pitchFamily="18" charset="0"/>
            </a:endParaRPr>
          </a:p>
        </p:txBody>
      </p:sp>
      <p:sp>
        <p:nvSpPr>
          <p:cNvPr id="3" name="Subtitle 2"/>
          <p:cNvSpPr txBox="1">
            <a:spLocks/>
          </p:cNvSpPr>
          <p:nvPr/>
        </p:nvSpPr>
        <p:spPr>
          <a:xfrm>
            <a:off x="228600" y="5867400"/>
            <a:ext cx="3581400" cy="685800"/>
          </a:xfrm>
          <a:prstGeom prst="rect">
            <a:avLst/>
          </a:prstGeom>
        </p:spPr>
        <p:txBody>
          <a:bodyPr>
            <a:normAutofit fontScale="92500" lnSpcReduction="1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None/>
            </a:pPr>
            <a:r>
              <a:rPr lang="en-US" dirty="0" smtClean="0"/>
              <a:t>2015 Year End Segment</a:t>
            </a:r>
          </a:p>
          <a:p>
            <a:pPr marL="18288" indent="0">
              <a:buNone/>
            </a:pPr>
            <a:r>
              <a:rPr lang="en-US" dirty="0" smtClean="0"/>
              <a:t>Lesson 4</a:t>
            </a:r>
            <a:endParaRPr lang="en-US" dirty="0"/>
          </a:p>
        </p:txBody>
      </p:sp>
      <p:pic>
        <p:nvPicPr>
          <p:cNvPr id="4" name="Picture 2" descr="http://24.media.tumblr.com/tumblr_m480w0k0IM1qzugybo1_500.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7000"/>
                    </a14:imgEffect>
                    <a14:imgEffect>
                      <a14:saturation sat="150000"/>
                    </a14:imgEffect>
                  </a14:imgLayer>
                </a14:imgProps>
              </a:ext>
              <a:ext uri="{28A0092B-C50C-407E-A947-70E740481C1C}">
                <a14:useLocalDpi xmlns:a14="http://schemas.microsoft.com/office/drawing/2010/main" val="0"/>
              </a:ext>
            </a:extLst>
          </a:blip>
          <a:srcRect/>
          <a:stretch>
            <a:fillRect/>
          </a:stretch>
        </p:blipFill>
        <p:spPr bwMode="auto">
          <a:xfrm>
            <a:off x="4976242" y="152401"/>
            <a:ext cx="3748658" cy="4191000"/>
          </a:xfrm>
          <a:prstGeom prst="rect">
            <a:avLst/>
          </a:prstGeom>
          <a:noFill/>
          <a:effectLst>
            <a:glow rad="228600">
              <a:schemeClr val="accent6">
                <a:alpha val="0"/>
              </a:schemeClr>
            </a:glow>
            <a:softEdge rad="3937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5257800" y="4221622"/>
            <a:ext cx="3467100" cy="1569660"/>
          </a:xfrm>
          <a:prstGeom prst="rect">
            <a:avLst/>
          </a:prstGeom>
        </p:spPr>
        <p:txBody>
          <a:bodyPr wrap="square">
            <a:spAutoFit/>
          </a:bodyPr>
          <a:lstStyle/>
          <a:p>
            <a:r>
              <a:rPr lang="en-US" sz="1600" b="1" i="1" dirty="0">
                <a:solidFill>
                  <a:schemeClr val="accent3"/>
                </a:solidFill>
                <a:effectLst>
                  <a:outerShdw blurRad="38100" dist="38100" dir="2700000" algn="tl">
                    <a:srgbClr val="000000">
                      <a:alpha val="43137"/>
                    </a:srgbClr>
                  </a:outerShdw>
                </a:effectLst>
                <a:latin typeface="Bookman Old Style" pitchFamily="18" charset="0"/>
              </a:rPr>
              <a:t>Be sober-minded; be watchful. Your adversary the devil prowls around like a roaring lion, seeking someone to devour</a:t>
            </a:r>
            <a:r>
              <a:rPr lang="en-US" sz="1600" b="1" i="1" dirty="0" smtClean="0">
                <a:solidFill>
                  <a:schemeClr val="accent3"/>
                </a:solidFill>
                <a:effectLst>
                  <a:outerShdw blurRad="38100" dist="38100" dir="2700000" algn="tl">
                    <a:srgbClr val="000000">
                      <a:alpha val="43137"/>
                    </a:srgbClr>
                  </a:outerShdw>
                </a:effectLst>
                <a:latin typeface="Bookman Old Style" pitchFamily="18" charset="0"/>
              </a:rPr>
              <a:t>.                                                                                                                                                  		1 Pet. 5:18 </a:t>
            </a:r>
            <a:endParaRPr lang="en-US" sz="1600" b="1" i="1" dirty="0">
              <a:solidFill>
                <a:schemeClr val="accent3"/>
              </a:solidFill>
              <a:effectLst>
                <a:outerShdw blurRad="38100" dist="38100" dir="2700000" algn="tl">
                  <a:srgbClr val="000000">
                    <a:alpha val="43137"/>
                  </a:srgbClr>
                </a:outerShdw>
              </a:effectLst>
              <a:latin typeface="Bookman Old Style" pitchFamily="18" charset="0"/>
            </a:endParaRPr>
          </a:p>
        </p:txBody>
      </p:sp>
    </p:spTree>
    <p:extLst>
      <p:ext uri="{BB962C8B-B14F-4D97-AF65-F5344CB8AC3E}">
        <p14:creationId xmlns:p14="http://schemas.microsoft.com/office/powerpoint/2010/main" val="2076624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0"/>
            <a:ext cx="8786146" cy="9144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smtClean="0">
                <a:solidFill>
                  <a:srgbClr val="FFC000"/>
                </a:solidFill>
                <a:latin typeface="Bookman Old Style" pitchFamily="18" charset="0"/>
              </a:rPr>
              <a:t>Courage </a:t>
            </a:r>
            <a:r>
              <a:rPr lang="en-US" sz="3600" dirty="0" smtClean="0">
                <a:solidFill>
                  <a:schemeClr val="accent1"/>
                </a:solidFill>
                <a:latin typeface="Bookman Old Style" pitchFamily="18" charset="0"/>
              </a:rPr>
              <a:t>in a World of Fear</a:t>
            </a:r>
            <a:endParaRPr lang="en-US" sz="3600" dirty="0">
              <a:solidFill>
                <a:schemeClr val="accent1"/>
              </a:solidFill>
              <a:latin typeface="Bookman Old Style" pitchFamily="18" charset="0"/>
            </a:endParaRPr>
          </a:p>
        </p:txBody>
      </p:sp>
      <p:sp>
        <p:nvSpPr>
          <p:cNvPr id="3" name="TextBox 2"/>
          <p:cNvSpPr txBox="1"/>
          <p:nvPr/>
        </p:nvSpPr>
        <p:spPr>
          <a:xfrm>
            <a:off x="501086" y="914400"/>
            <a:ext cx="8088773" cy="830997"/>
          </a:xfrm>
          <a:prstGeom prst="rect">
            <a:avLst/>
          </a:prstGeom>
          <a:noFill/>
        </p:spPr>
        <p:txBody>
          <a:bodyPr wrap="square" rtlCol="0">
            <a:spAutoFit/>
          </a:bodyPr>
          <a:lstStyle/>
          <a:p>
            <a:r>
              <a:rPr lang="en-US" sz="2400" dirty="0" smtClean="0">
                <a:latin typeface="Arial" pitchFamily="34" charset="0"/>
                <a:cs typeface="Arial" pitchFamily="34" charset="0"/>
              </a:rPr>
              <a:t>2Tim </a:t>
            </a:r>
            <a:r>
              <a:rPr lang="en-US" sz="2400" dirty="0">
                <a:latin typeface="Arial" pitchFamily="34" charset="0"/>
                <a:cs typeface="Arial" pitchFamily="34" charset="0"/>
              </a:rPr>
              <a:t>1:7  </a:t>
            </a:r>
            <a:r>
              <a:rPr lang="en-US" sz="2400" i="1" dirty="0" smtClean="0">
                <a:effectLst>
                  <a:outerShdw blurRad="38100" dist="38100" dir="2700000" algn="tl">
                    <a:srgbClr val="000000">
                      <a:alpha val="43137"/>
                    </a:srgbClr>
                  </a:outerShdw>
                </a:effectLst>
                <a:latin typeface="Arial" pitchFamily="34" charset="0"/>
                <a:cs typeface="Arial" pitchFamily="34" charset="0"/>
              </a:rPr>
              <a:t>For </a:t>
            </a:r>
            <a:r>
              <a:rPr lang="en-US" sz="2400" i="1" dirty="0">
                <a:effectLst>
                  <a:outerShdw blurRad="38100" dist="38100" dir="2700000" algn="tl">
                    <a:srgbClr val="000000">
                      <a:alpha val="43137"/>
                    </a:srgbClr>
                  </a:outerShdw>
                </a:effectLst>
                <a:latin typeface="Arial" pitchFamily="34" charset="0"/>
                <a:cs typeface="Arial" pitchFamily="34" charset="0"/>
              </a:rPr>
              <a:t>God </a:t>
            </a:r>
            <a:r>
              <a:rPr lang="en-US" sz="2400" i="1" dirty="0" smtClean="0">
                <a:effectLst>
                  <a:outerShdw blurRad="38100" dist="38100" dir="2700000" algn="tl">
                    <a:srgbClr val="000000">
                      <a:alpha val="43137"/>
                    </a:srgbClr>
                  </a:outerShdw>
                </a:effectLst>
                <a:latin typeface="Arial" pitchFamily="34" charset="0"/>
                <a:cs typeface="Arial" pitchFamily="34" charset="0"/>
              </a:rPr>
              <a:t>has not given us a spirit </a:t>
            </a:r>
            <a:r>
              <a:rPr lang="en-US" sz="2400" i="1" dirty="0">
                <a:effectLst>
                  <a:outerShdw blurRad="38100" dist="38100" dir="2700000" algn="tl">
                    <a:srgbClr val="000000">
                      <a:alpha val="43137"/>
                    </a:srgbClr>
                  </a:outerShdw>
                </a:effectLst>
                <a:latin typeface="Arial" pitchFamily="34" charset="0"/>
                <a:cs typeface="Arial" pitchFamily="34" charset="0"/>
              </a:rPr>
              <a:t>of </a:t>
            </a:r>
            <a:r>
              <a:rPr lang="en-US" sz="2400" i="1" dirty="0" smtClean="0">
                <a:effectLst>
                  <a:outerShdw blurRad="38100" dist="38100" dir="2700000" algn="tl">
                    <a:srgbClr val="000000">
                      <a:alpha val="43137"/>
                    </a:srgbClr>
                  </a:outerShdw>
                </a:effectLst>
                <a:latin typeface="Arial" pitchFamily="34" charset="0"/>
                <a:cs typeface="Arial" pitchFamily="34" charset="0"/>
              </a:rPr>
              <a:t>fear, </a:t>
            </a:r>
            <a:r>
              <a:rPr lang="en-US" sz="2400" i="1" dirty="0">
                <a:effectLst>
                  <a:outerShdw blurRad="38100" dist="38100" dir="2700000" algn="tl">
                    <a:srgbClr val="000000">
                      <a:alpha val="43137"/>
                    </a:srgbClr>
                  </a:outerShdw>
                </a:effectLst>
                <a:latin typeface="Arial" pitchFamily="34" charset="0"/>
                <a:cs typeface="Arial" pitchFamily="34" charset="0"/>
              </a:rPr>
              <a:t>but of power and </a:t>
            </a:r>
            <a:r>
              <a:rPr lang="en-US" sz="2400" i="1" dirty="0" smtClean="0">
                <a:effectLst>
                  <a:outerShdw blurRad="38100" dist="38100" dir="2700000" algn="tl">
                    <a:srgbClr val="000000">
                      <a:alpha val="43137"/>
                    </a:srgbClr>
                  </a:outerShdw>
                </a:effectLst>
                <a:latin typeface="Arial" pitchFamily="34" charset="0"/>
                <a:cs typeface="Arial" pitchFamily="34" charset="0"/>
              </a:rPr>
              <a:t>of love </a:t>
            </a:r>
            <a:r>
              <a:rPr lang="en-US" sz="2400" i="1" dirty="0">
                <a:effectLst>
                  <a:outerShdw blurRad="38100" dist="38100" dir="2700000" algn="tl">
                    <a:srgbClr val="000000">
                      <a:alpha val="43137"/>
                    </a:srgbClr>
                  </a:outerShdw>
                </a:effectLst>
                <a:latin typeface="Arial" pitchFamily="34" charset="0"/>
                <a:cs typeface="Arial" pitchFamily="34" charset="0"/>
              </a:rPr>
              <a:t>and </a:t>
            </a:r>
            <a:r>
              <a:rPr lang="en-US" sz="2400" i="1" dirty="0" smtClean="0">
                <a:effectLst>
                  <a:outerShdw blurRad="38100" dist="38100" dir="2700000" algn="tl">
                    <a:srgbClr val="000000">
                      <a:alpha val="43137"/>
                    </a:srgbClr>
                  </a:outerShdw>
                </a:effectLst>
                <a:latin typeface="Arial" pitchFamily="34" charset="0"/>
                <a:cs typeface="Arial" pitchFamily="34" charset="0"/>
              </a:rPr>
              <a:t>of a sound mind. </a:t>
            </a:r>
            <a:endParaRPr lang="en-US" sz="2400" i="1" dirty="0">
              <a:effectLst>
                <a:outerShdw blurRad="38100" dist="38100" dir="2700000" algn="tl">
                  <a:srgbClr val="000000">
                    <a:alpha val="43137"/>
                  </a:srgbClr>
                </a:outerShdw>
              </a:effectLst>
              <a:latin typeface="Arial" pitchFamily="34" charset="0"/>
              <a:cs typeface="Arial" pitchFamily="34" charset="0"/>
            </a:endParaRPr>
          </a:p>
        </p:txBody>
      </p:sp>
      <p:cxnSp>
        <p:nvCxnSpPr>
          <p:cNvPr id="7" name="Straight Connector 6"/>
          <p:cNvCxnSpPr/>
          <p:nvPr/>
        </p:nvCxnSpPr>
        <p:spPr>
          <a:xfrm>
            <a:off x="609600" y="1676400"/>
            <a:ext cx="8382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38400" y="1676400"/>
            <a:ext cx="5334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67200" y="1676400"/>
            <a:ext cx="16002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14600" y="1329898"/>
            <a:ext cx="4800600" cy="0"/>
          </a:xfrm>
          <a:prstGeom prst="line">
            <a:avLst/>
          </a:prstGeom>
          <a:ln w="38100">
            <a:solidFill>
              <a:srgbClr val="CC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79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0"/>
            <a:ext cx="8786146" cy="9144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smtClean="0">
                <a:solidFill>
                  <a:srgbClr val="FFC000"/>
                </a:solidFill>
                <a:latin typeface="Bookman Old Style" pitchFamily="18" charset="0"/>
              </a:rPr>
              <a:t>Courage </a:t>
            </a:r>
            <a:r>
              <a:rPr lang="en-US" sz="3600" dirty="0" smtClean="0">
                <a:solidFill>
                  <a:schemeClr val="accent1"/>
                </a:solidFill>
                <a:latin typeface="Bookman Old Style" pitchFamily="18" charset="0"/>
              </a:rPr>
              <a:t>in a World of Fear</a:t>
            </a:r>
            <a:endParaRPr lang="en-US" sz="3600" dirty="0">
              <a:solidFill>
                <a:schemeClr val="accent1"/>
              </a:solidFill>
              <a:latin typeface="Bookman Old Style" pitchFamily="18" charset="0"/>
            </a:endParaRPr>
          </a:p>
        </p:txBody>
      </p:sp>
      <p:sp>
        <p:nvSpPr>
          <p:cNvPr id="3" name="TextBox 2"/>
          <p:cNvSpPr txBox="1"/>
          <p:nvPr/>
        </p:nvSpPr>
        <p:spPr>
          <a:xfrm>
            <a:off x="501086" y="914400"/>
            <a:ext cx="8088773" cy="830997"/>
          </a:xfrm>
          <a:prstGeom prst="rect">
            <a:avLst/>
          </a:prstGeom>
          <a:noFill/>
        </p:spPr>
        <p:txBody>
          <a:bodyPr wrap="square" rtlCol="0">
            <a:spAutoFit/>
          </a:bodyPr>
          <a:lstStyle/>
          <a:p>
            <a:r>
              <a:rPr lang="en-US" sz="2400" dirty="0" smtClean="0">
                <a:solidFill>
                  <a:schemeClr val="accent2"/>
                </a:solidFill>
                <a:latin typeface="Arial" pitchFamily="34" charset="0"/>
                <a:cs typeface="Arial" pitchFamily="34" charset="0"/>
              </a:rPr>
              <a:t>2Tim </a:t>
            </a:r>
            <a:r>
              <a:rPr lang="en-US" sz="2400" dirty="0">
                <a:solidFill>
                  <a:schemeClr val="accent2"/>
                </a:solidFill>
                <a:latin typeface="Arial" pitchFamily="34" charset="0"/>
                <a:cs typeface="Arial" pitchFamily="34" charset="0"/>
              </a:rPr>
              <a:t>1:7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For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God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has not given us a spirit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of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fear,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but of </a:t>
            </a:r>
            <a:r>
              <a:rPr lang="en-US" sz="2400" b="1" i="1" u="sng" dirty="0">
                <a:solidFill>
                  <a:srgbClr val="FFC000"/>
                </a:solidFill>
                <a:effectLst>
                  <a:outerShdw blurRad="38100" dist="38100" dir="2700000" algn="tl">
                    <a:srgbClr val="000000">
                      <a:alpha val="43137"/>
                    </a:srgbClr>
                  </a:outerShdw>
                </a:effectLst>
                <a:latin typeface="Arial" pitchFamily="34" charset="0"/>
                <a:cs typeface="Arial" pitchFamily="34" charset="0"/>
              </a:rPr>
              <a:t>power</a:t>
            </a:r>
            <a:r>
              <a:rPr lang="en-US" sz="2400" i="1" dirty="0">
                <a:effectLst>
                  <a:outerShdw blurRad="38100" dist="38100" dir="2700000" algn="tl">
                    <a:srgbClr val="000000">
                      <a:alpha val="43137"/>
                    </a:srgbClr>
                  </a:outerShdw>
                </a:effectLst>
                <a:latin typeface="Arial" pitchFamily="34" charset="0"/>
                <a:cs typeface="Arial" pitchFamily="34" charset="0"/>
              </a:rPr>
              <a:t>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and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of love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and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of a sound mind. </a:t>
            </a:r>
            <a:endPar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152400" y="1752600"/>
            <a:ext cx="8786146" cy="1200329"/>
          </a:xfrm>
          <a:prstGeom prst="rect">
            <a:avLst/>
          </a:prstGeom>
        </p:spPr>
        <p:txBody>
          <a:bodyPr wrap="square">
            <a:spAutoFit/>
          </a:bodyPr>
          <a:lstStyle/>
          <a:p>
            <a:r>
              <a:rPr lang="en-US" sz="2400" dirty="0">
                <a:effectLst>
                  <a:outerShdw blurRad="38100" dist="38100" dir="2700000" algn="tl">
                    <a:srgbClr val="000000">
                      <a:alpha val="43137"/>
                    </a:srgbClr>
                  </a:outerShdw>
                </a:effectLst>
              </a:rPr>
              <a:t>Act 2:38  And Peter said to them, </a:t>
            </a:r>
            <a:r>
              <a:rPr lang="en-US" sz="2400" dirty="0" smtClean="0">
                <a:effectLst>
                  <a:outerShdw blurRad="38100" dist="38100" dir="2700000" algn="tl">
                    <a:srgbClr val="000000">
                      <a:alpha val="43137"/>
                    </a:srgbClr>
                  </a:outerShdw>
                </a:effectLst>
              </a:rPr>
              <a:t>“Repent </a:t>
            </a:r>
            <a:r>
              <a:rPr lang="en-US" sz="2400" dirty="0">
                <a:effectLst>
                  <a:outerShdw blurRad="38100" dist="38100" dir="2700000" algn="tl">
                    <a:srgbClr val="000000">
                      <a:alpha val="43137"/>
                    </a:srgbClr>
                  </a:outerShdw>
                </a:effectLst>
              </a:rPr>
              <a:t>and be baptized every one of you in the name of Jesus Christ for the forgiveness of your </a:t>
            </a:r>
            <a:r>
              <a:rPr lang="en-US" sz="2400" dirty="0" smtClean="0">
                <a:effectLst>
                  <a:outerShdw blurRad="38100" dist="38100" dir="2700000" algn="tl">
                    <a:srgbClr val="000000">
                      <a:alpha val="43137"/>
                    </a:srgbClr>
                  </a:outerShdw>
                </a:effectLst>
              </a:rPr>
              <a:t>sins”</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3503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0"/>
            <a:ext cx="8786146" cy="9144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smtClean="0">
                <a:solidFill>
                  <a:srgbClr val="FFC000"/>
                </a:solidFill>
                <a:latin typeface="Bookman Old Style" pitchFamily="18" charset="0"/>
              </a:rPr>
              <a:t>Courage </a:t>
            </a:r>
            <a:r>
              <a:rPr lang="en-US" sz="3600" dirty="0" smtClean="0">
                <a:solidFill>
                  <a:schemeClr val="accent1"/>
                </a:solidFill>
                <a:latin typeface="Bookman Old Style" pitchFamily="18" charset="0"/>
              </a:rPr>
              <a:t>in a World of Fear</a:t>
            </a:r>
            <a:endParaRPr lang="en-US" sz="3600" dirty="0">
              <a:solidFill>
                <a:schemeClr val="accent1"/>
              </a:solidFill>
              <a:latin typeface="Bookman Old Style" pitchFamily="18" charset="0"/>
            </a:endParaRPr>
          </a:p>
        </p:txBody>
      </p:sp>
      <p:sp>
        <p:nvSpPr>
          <p:cNvPr id="3" name="TextBox 2"/>
          <p:cNvSpPr txBox="1"/>
          <p:nvPr/>
        </p:nvSpPr>
        <p:spPr>
          <a:xfrm>
            <a:off x="501086" y="914400"/>
            <a:ext cx="8088773" cy="830997"/>
          </a:xfrm>
          <a:prstGeom prst="rect">
            <a:avLst/>
          </a:prstGeom>
          <a:noFill/>
        </p:spPr>
        <p:txBody>
          <a:bodyPr wrap="square" rtlCol="0">
            <a:spAutoFit/>
          </a:bodyPr>
          <a:lstStyle/>
          <a:p>
            <a:r>
              <a:rPr lang="en-US" sz="2400" dirty="0" smtClean="0">
                <a:solidFill>
                  <a:schemeClr val="accent2"/>
                </a:solidFill>
                <a:latin typeface="Arial" pitchFamily="34" charset="0"/>
                <a:cs typeface="Arial" pitchFamily="34" charset="0"/>
              </a:rPr>
              <a:t>2Tim </a:t>
            </a:r>
            <a:r>
              <a:rPr lang="en-US" sz="2400" dirty="0">
                <a:solidFill>
                  <a:schemeClr val="accent2"/>
                </a:solidFill>
                <a:latin typeface="Arial" pitchFamily="34" charset="0"/>
                <a:cs typeface="Arial" pitchFamily="34" charset="0"/>
              </a:rPr>
              <a:t>1:7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For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God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has not given us a spirit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of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fear,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but of </a:t>
            </a:r>
            <a:r>
              <a:rPr lang="en-US" sz="2400" b="1" i="1" u="sng" dirty="0">
                <a:solidFill>
                  <a:srgbClr val="FFC000"/>
                </a:solidFill>
                <a:effectLst>
                  <a:outerShdw blurRad="38100" dist="38100" dir="2700000" algn="tl">
                    <a:srgbClr val="000000">
                      <a:alpha val="43137"/>
                    </a:srgbClr>
                  </a:outerShdw>
                </a:effectLst>
                <a:latin typeface="Arial" pitchFamily="34" charset="0"/>
                <a:cs typeface="Arial" pitchFamily="34" charset="0"/>
              </a:rPr>
              <a:t>power</a:t>
            </a:r>
            <a:r>
              <a:rPr lang="en-US" sz="2400" i="1" dirty="0">
                <a:effectLst>
                  <a:outerShdw blurRad="38100" dist="38100" dir="2700000" algn="tl">
                    <a:srgbClr val="000000">
                      <a:alpha val="43137"/>
                    </a:srgbClr>
                  </a:outerShdw>
                </a:effectLst>
                <a:latin typeface="Arial" pitchFamily="34" charset="0"/>
                <a:cs typeface="Arial" pitchFamily="34" charset="0"/>
              </a:rPr>
              <a:t>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and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of love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and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of a sound mind. </a:t>
            </a:r>
            <a:endPar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152400" y="1752600"/>
            <a:ext cx="8786146" cy="1200329"/>
          </a:xfrm>
          <a:prstGeom prst="rect">
            <a:avLst/>
          </a:prstGeom>
        </p:spPr>
        <p:txBody>
          <a:bodyPr wrap="square">
            <a:spAutoFit/>
          </a:bodyPr>
          <a:lstStyle/>
          <a:p>
            <a:r>
              <a:rPr lang="en-US" sz="2400" dirty="0"/>
              <a:t>Act 2:38  And Peter said to them, </a:t>
            </a:r>
            <a:r>
              <a:rPr lang="en-US" sz="2400" dirty="0" smtClean="0"/>
              <a:t>“Repent </a:t>
            </a:r>
            <a:r>
              <a:rPr lang="en-US" sz="2400" dirty="0"/>
              <a:t>and be baptized every one of you in the name of Jesus Christ for the forgiveness of your sins, </a:t>
            </a:r>
            <a:r>
              <a:rPr lang="en-US" sz="2400" u="sng" dirty="0"/>
              <a:t>and you will receive the gift of the Holy Spirit</a:t>
            </a:r>
            <a:r>
              <a:rPr lang="en-US" sz="2400" dirty="0" smtClean="0"/>
              <a:t>.” </a:t>
            </a:r>
            <a:endParaRPr lang="en-US" sz="2400" dirty="0"/>
          </a:p>
        </p:txBody>
      </p:sp>
      <p:sp>
        <p:nvSpPr>
          <p:cNvPr id="5" name="Rectangle 4"/>
          <p:cNvSpPr/>
          <p:nvPr/>
        </p:nvSpPr>
        <p:spPr>
          <a:xfrm>
            <a:off x="152400" y="2895600"/>
            <a:ext cx="8786146" cy="830997"/>
          </a:xfrm>
          <a:prstGeom prst="rect">
            <a:avLst/>
          </a:prstGeom>
        </p:spPr>
        <p:txBody>
          <a:bodyPr wrap="square">
            <a:spAutoFit/>
          </a:bodyPr>
          <a:lstStyle/>
          <a:p>
            <a:r>
              <a:rPr lang="en-US" sz="2400" dirty="0" smtClean="0"/>
              <a:t>2Tim </a:t>
            </a:r>
            <a:r>
              <a:rPr lang="en-US" sz="2400" dirty="0"/>
              <a:t>1:6  For this reason I remind you to fan into flame the </a:t>
            </a:r>
            <a:r>
              <a:rPr lang="en-US" sz="2400" u="sng" dirty="0"/>
              <a:t>gift of God</a:t>
            </a:r>
            <a:r>
              <a:rPr lang="en-US" sz="2400" dirty="0"/>
              <a:t>, which is in you through the laying on of my hands, </a:t>
            </a:r>
          </a:p>
        </p:txBody>
      </p:sp>
      <p:sp>
        <p:nvSpPr>
          <p:cNvPr id="6" name="Rectangle 5"/>
          <p:cNvSpPr/>
          <p:nvPr/>
        </p:nvSpPr>
        <p:spPr>
          <a:xfrm>
            <a:off x="152400" y="3657600"/>
            <a:ext cx="8786146" cy="830997"/>
          </a:xfrm>
          <a:prstGeom prst="rect">
            <a:avLst/>
          </a:prstGeom>
        </p:spPr>
        <p:txBody>
          <a:bodyPr wrap="square">
            <a:spAutoFit/>
          </a:bodyPr>
          <a:lstStyle/>
          <a:p>
            <a:r>
              <a:rPr lang="en-US" sz="2400" dirty="0" smtClean="0">
                <a:effectLst>
                  <a:outerShdw blurRad="38100" dist="38100" dir="2700000" algn="tl">
                    <a:srgbClr val="000000">
                      <a:alpha val="43137"/>
                    </a:srgbClr>
                  </a:outerShdw>
                </a:effectLst>
              </a:rPr>
              <a:t>2Tim </a:t>
            </a:r>
            <a:r>
              <a:rPr lang="en-US" sz="2400" dirty="0">
                <a:effectLst>
                  <a:outerShdw blurRad="38100" dist="38100" dir="2700000" algn="tl">
                    <a:srgbClr val="000000">
                      <a:alpha val="43137"/>
                    </a:srgbClr>
                  </a:outerShdw>
                </a:effectLst>
              </a:rPr>
              <a:t>1:14  By the </a:t>
            </a:r>
            <a:r>
              <a:rPr lang="en-US" sz="2400" u="sng" dirty="0">
                <a:effectLst>
                  <a:outerShdw blurRad="38100" dist="38100" dir="2700000" algn="tl">
                    <a:srgbClr val="000000">
                      <a:alpha val="43137"/>
                    </a:srgbClr>
                  </a:outerShdw>
                </a:effectLst>
              </a:rPr>
              <a:t>Holy Spirit who dwells within us</a:t>
            </a:r>
            <a:r>
              <a:rPr lang="en-US" sz="2400" dirty="0">
                <a:effectLst>
                  <a:outerShdw blurRad="38100" dist="38100" dir="2700000" algn="tl">
                    <a:srgbClr val="000000">
                      <a:alpha val="43137"/>
                    </a:srgbClr>
                  </a:outerShdw>
                </a:effectLst>
              </a:rPr>
              <a:t>, guard the good deposit entrusted to you. </a:t>
            </a:r>
          </a:p>
        </p:txBody>
      </p:sp>
      <p:sp>
        <p:nvSpPr>
          <p:cNvPr id="7" name="Rectangle 6"/>
          <p:cNvSpPr/>
          <p:nvPr/>
        </p:nvSpPr>
        <p:spPr>
          <a:xfrm>
            <a:off x="152400" y="4495800"/>
            <a:ext cx="8915400" cy="2308324"/>
          </a:xfrm>
          <a:prstGeom prst="rect">
            <a:avLst/>
          </a:prstGeom>
        </p:spPr>
        <p:txBody>
          <a:bodyPr wrap="square">
            <a:spAutoFit/>
          </a:bodyPr>
          <a:lstStyle/>
          <a:p>
            <a:r>
              <a:rPr lang="en-US" sz="2400" dirty="0" smtClean="0"/>
              <a:t>2Tim 1:8-10  </a:t>
            </a:r>
            <a:r>
              <a:rPr lang="en-US" sz="2400" dirty="0"/>
              <a:t>Therefore do not be ashamed of the testimony about our Lord, nor of me his prisoner, but share in suffering for the gospel by the </a:t>
            </a:r>
            <a:r>
              <a:rPr lang="en-US" sz="2400" u="sng" dirty="0"/>
              <a:t>power of God</a:t>
            </a:r>
            <a:r>
              <a:rPr lang="en-US" sz="2400" dirty="0"/>
              <a:t>, </a:t>
            </a:r>
            <a:r>
              <a:rPr lang="en-US" sz="2400" dirty="0" smtClean="0"/>
              <a:t>who </a:t>
            </a:r>
            <a:r>
              <a:rPr lang="en-US" sz="2400" u="sng" dirty="0" smtClean="0"/>
              <a:t>saved </a:t>
            </a:r>
            <a:r>
              <a:rPr lang="en-US" sz="2400" u="sng" dirty="0"/>
              <a:t>us </a:t>
            </a:r>
            <a:r>
              <a:rPr lang="en-US" sz="2400" dirty="0"/>
              <a:t>and </a:t>
            </a:r>
            <a:r>
              <a:rPr lang="en-US" sz="2400" u="sng" dirty="0"/>
              <a:t>called us to a holy </a:t>
            </a:r>
            <a:r>
              <a:rPr lang="en-US" sz="2400" u="sng" dirty="0" smtClean="0"/>
              <a:t>calling</a:t>
            </a:r>
            <a:r>
              <a:rPr lang="en-US" sz="2400" dirty="0" smtClean="0"/>
              <a:t>…  </a:t>
            </a:r>
          </a:p>
          <a:p>
            <a:r>
              <a:rPr lang="en-US" sz="2400" dirty="0"/>
              <a:t> </a:t>
            </a:r>
            <a:r>
              <a:rPr lang="en-US" sz="2400" dirty="0" smtClean="0"/>
              <a:t> …who </a:t>
            </a:r>
            <a:r>
              <a:rPr lang="en-US" sz="2400" u="sng" dirty="0"/>
              <a:t>abolished death </a:t>
            </a:r>
            <a:r>
              <a:rPr lang="en-US" sz="2400" dirty="0"/>
              <a:t>and </a:t>
            </a:r>
            <a:r>
              <a:rPr lang="en-US" sz="2400" u="sng" dirty="0"/>
              <a:t>brought life </a:t>
            </a:r>
            <a:r>
              <a:rPr lang="en-US" sz="2400" dirty="0"/>
              <a:t>and </a:t>
            </a:r>
            <a:r>
              <a:rPr lang="en-US" sz="2400" u="sng" dirty="0"/>
              <a:t>immortality to light through the gospel</a:t>
            </a:r>
            <a:r>
              <a:rPr lang="en-US" sz="2400" dirty="0"/>
              <a:t>, </a:t>
            </a:r>
          </a:p>
        </p:txBody>
      </p:sp>
      <p:sp>
        <p:nvSpPr>
          <p:cNvPr id="8" name="Rectangle 7"/>
          <p:cNvSpPr/>
          <p:nvPr/>
        </p:nvSpPr>
        <p:spPr>
          <a:xfrm>
            <a:off x="2667000" y="2384359"/>
            <a:ext cx="5638800" cy="156966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2400" dirty="0"/>
              <a:t>Rom 1:16  For I am not ashamed of the gospel, for </a:t>
            </a:r>
            <a:r>
              <a:rPr lang="en-US" sz="2400" u="sng" dirty="0">
                <a:solidFill>
                  <a:srgbClr val="FF0000"/>
                </a:solidFill>
              </a:rPr>
              <a:t>it is the power of God for salvation</a:t>
            </a:r>
            <a:r>
              <a:rPr lang="en-US" sz="2400" dirty="0"/>
              <a:t> to everyone who believes, to the Jew first and also to the Greek. </a:t>
            </a:r>
          </a:p>
        </p:txBody>
      </p:sp>
      <p:sp>
        <p:nvSpPr>
          <p:cNvPr id="9" name="Rectangle 8"/>
          <p:cNvSpPr/>
          <p:nvPr/>
        </p:nvSpPr>
        <p:spPr>
          <a:xfrm>
            <a:off x="2590800" y="4555391"/>
            <a:ext cx="5791200" cy="156966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dirty="0"/>
              <a:t>2Ti 3:16  </a:t>
            </a:r>
            <a:r>
              <a:rPr lang="en-US" sz="2400" u="sng" dirty="0">
                <a:solidFill>
                  <a:srgbClr val="FF0000"/>
                </a:solidFill>
              </a:rPr>
              <a:t>All Scripture is breathed out by God</a:t>
            </a:r>
            <a:r>
              <a:rPr lang="en-US" sz="2400" dirty="0"/>
              <a:t> and profitable for teaching, for reproof, for correction, and for training in righteousness, </a:t>
            </a:r>
          </a:p>
        </p:txBody>
      </p:sp>
    </p:spTree>
    <p:extLst>
      <p:ext uri="{BB962C8B-B14F-4D97-AF65-F5344CB8AC3E}">
        <p14:creationId xmlns:p14="http://schemas.microsoft.com/office/powerpoint/2010/main" val="234574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subTnLst>
                                    <p:animClr clrSpc="rgb" dir="cw">
                                      <p:cBhvr override="childStyle">
                                        <p:cTn dur="1" fill="hold" display="0" masterRel="nextClick" afterEffect="1"/>
                                        <p:tgtEl>
                                          <p:spTgt spid="4"/>
                                        </p:tgtEl>
                                        <p:attrNameLst>
                                          <p:attrName>ppt_c</p:attrName>
                                        </p:attrNameLst>
                                      </p:cBhvr>
                                      <p:to>
                                        <a:schemeClr val="hlink"/>
                                      </p:to>
                                    </p:animClr>
                                  </p:sub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subTnLst>
                                    <p:animClr clrSpc="rgb" dir="cw">
                                      <p:cBhvr override="childStyle">
                                        <p:cTn dur="1" fill="hold" display="0" masterRel="nextClick" afterEffect="1"/>
                                        <p:tgtEl>
                                          <p:spTgt spid="5"/>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subTnLst>
                                    <p:animClr clrSpc="rgb" dir="cw">
                                      <p:cBhvr override="childStyle">
                                        <p:cTn dur="1" fill="hold" display="0" masterRel="nextClick" afterEffect="1"/>
                                        <p:tgtEl>
                                          <p:spTgt spid="6"/>
                                        </p:tgtEl>
                                        <p:attrNameLst>
                                          <p:attrName>ppt_c</p:attrName>
                                        </p:attrNameLst>
                                      </p:cBhvr>
                                      <p:to>
                                        <a:schemeClr val="hlink"/>
                                      </p:to>
                                    </p:animClr>
                                  </p:sub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hlink"/>
                                      </p:to>
                                    </p:animClr>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0"/>
            <a:ext cx="8786146" cy="9144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smtClean="0">
                <a:solidFill>
                  <a:srgbClr val="FFC000"/>
                </a:solidFill>
                <a:latin typeface="Bookman Old Style" pitchFamily="18" charset="0"/>
              </a:rPr>
              <a:t>Courage </a:t>
            </a:r>
            <a:r>
              <a:rPr lang="en-US" sz="3600" dirty="0" smtClean="0">
                <a:solidFill>
                  <a:schemeClr val="accent1"/>
                </a:solidFill>
                <a:latin typeface="Bookman Old Style" pitchFamily="18" charset="0"/>
              </a:rPr>
              <a:t>in a World of Fear</a:t>
            </a:r>
            <a:endParaRPr lang="en-US" sz="3600" dirty="0">
              <a:solidFill>
                <a:schemeClr val="accent1"/>
              </a:solidFill>
              <a:latin typeface="Bookman Old Style" pitchFamily="18" charset="0"/>
            </a:endParaRPr>
          </a:p>
        </p:txBody>
      </p:sp>
      <p:sp>
        <p:nvSpPr>
          <p:cNvPr id="3" name="TextBox 2"/>
          <p:cNvSpPr txBox="1"/>
          <p:nvPr/>
        </p:nvSpPr>
        <p:spPr>
          <a:xfrm>
            <a:off x="501086" y="914400"/>
            <a:ext cx="8088773" cy="830997"/>
          </a:xfrm>
          <a:prstGeom prst="rect">
            <a:avLst/>
          </a:prstGeom>
          <a:noFill/>
        </p:spPr>
        <p:txBody>
          <a:bodyPr wrap="square" rtlCol="0">
            <a:spAutoFit/>
          </a:bodyPr>
          <a:lstStyle/>
          <a:p>
            <a:r>
              <a:rPr lang="en-US" sz="2400" dirty="0" smtClean="0">
                <a:solidFill>
                  <a:schemeClr val="accent2"/>
                </a:solidFill>
                <a:latin typeface="Arial" pitchFamily="34" charset="0"/>
                <a:cs typeface="Arial" pitchFamily="34" charset="0"/>
              </a:rPr>
              <a:t>2Tim </a:t>
            </a:r>
            <a:r>
              <a:rPr lang="en-US" sz="2400" dirty="0">
                <a:solidFill>
                  <a:schemeClr val="accent2"/>
                </a:solidFill>
                <a:latin typeface="Arial" pitchFamily="34" charset="0"/>
                <a:cs typeface="Arial" pitchFamily="34" charset="0"/>
              </a:rPr>
              <a:t>1:7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For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God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has not given us a spirit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of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fear,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but of </a:t>
            </a:r>
            <a:r>
              <a:rPr lang="en-US" sz="2400" b="1" i="1" u="sng" dirty="0">
                <a:solidFill>
                  <a:srgbClr val="FFC000"/>
                </a:solidFill>
                <a:effectLst>
                  <a:outerShdw blurRad="38100" dist="38100" dir="2700000" algn="tl">
                    <a:srgbClr val="000000">
                      <a:alpha val="43137"/>
                    </a:srgbClr>
                  </a:outerShdw>
                </a:effectLst>
                <a:latin typeface="Arial" pitchFamily="34" charset="0"/>
                <a:cs typeface="Arial" pitchFamily="34" charset="0"/>
              </a:rPr>
              <a:t>power</a:t>
            </a:r>
            <a:r>
              <a:rPr lang="en-US" sz="2400" i="1" dirty="0">
                <a:effectLst>
                  <a:outerShdw blurRad="38100" dist="38100" dir="2700000" algn="tl">
                    <a:srgbClr val="000000">
                      <a:alpha val="43137"/>
                    </a:srgbClr>
                  </a:outerShdw>
                </a:effectLst>
                <a:latin typeface="Arial" pitchFamily="34" charset="0"/>
                <a:cs typeface="Arial" pitchFamily="34" charset="0"/>
              </a:rPr>
              <a:t>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and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of love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and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of a sound mind. </a:t>
            </a:r>
            <a:endPar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152400" y="1752600"/>
            <a:ext cx="8786146" cy="830997"/>
          </a:xfrm>
          <a:prstGeom prst="rect">
            <a:avLst/>
          </a:prstGeom>
        </p:spPr>
        <p:txBody>
          <a:bodyPr wrap="square">
            <a:spAutoFit/>
          </a:bodyPr>
          <a:lstStyle/>
          <a:p>
            <a:r>
              <a:rPr lang="en-US" sz="2400" dirty="0"/>
              <a:t>2Ti 1:1  Paul, an apostle of Christ Jesus by the will of God according to the </a:t>
            </a:r>
            <a:r>
              <a:rPr lang="en-US" sz="2400" u="sng" dirty="0"/>
              <a:t>promise of the life </a:t>
            </a:r>
            <a:r>
              <a:rPr lang="en-US" sz="2400" dirty="0"/>
              <a:t>that is in Christ Jesus, </a:t>
            </a:r>
          </a:p>
        </p:txBody>
      </p:sp>
      <p:sp>
        <p:nvSpPr>
          <p:cNvPr id="10" name="Rectangle 9"/>
          <p:cNvSpPr/>
          <p:nvPr/>
        </p:nvSpPr>
        <p:spPr>
          <a:xfrm>
            <a:off x="501086" y="2902803"/>
            <a:ext cx="7728514" cy="830997"/>
          </a:xfrm>
          <a:prstGeom prst="rect">
            <a:avLst/>
          </a:prstGeom>
        </p:spPr>
        <p:txBody>
          <a:bodyPr wrap="square">
            <a:spAutoFit/>
          </a:bodyPr>
          <a:lstStyle/>
          <a:p>
            <a:r>
              <a:rPr lang="en-US" sz="2400" dirty="0" smtClean="0">
                <a:solidFill>
                  <a:srgbClr val="FFC000"/>
                </a:solidFill>
              </a:rPr>
              <a:t>The gospel, the power of God, gives us promises that empower us to find our courage. Do any come to mind?</a:t>
            </a:r>
            <a:endParaRPr lang="en-US" sz="2400" dirty="0">
              <a:solidFill>
                <a:srgbClr val="FFC000"/>
              </a:solidFill>
            </a:endParaRPr>
          </a:p>
        </p:txBody>
      </p:sp>
    </p:spTree>
    <p:extLst>
      <p:ext uri="{BB962C8B-B14F-4D97-AF65-F5344CB8AC3E}">
        <p14:creationId xmlns:p14="http://schemas.microsoft.com/office/powerpoint/2010/main" val="4252293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0"/>
            <a:ext cx="8786146" cy="9144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smtClean="0">
                <a:solidFill>
                  <a:srgbClr val="FFC000"/>
                </a:solidFill>
                <a:latin typeface="Bookman Old Style" pitchFamily="18" charset="0"/>
              </a:rPr>
              <a:t>Courage </a:t>
            </a:r>
            <a:r>
              <a:rPr lang="en-US" sz="3600" dirty="0" smtClean="0">
                <a:solidFill>
                  <a:schemeClr val="accent1"/>
                </a:solidFill>
                <a:latin typeface="Bookman Old Style" pitchFamily="18" charset="0"/>
              </a:rPr>
              <a:t>in a World of Fear</a:t>
            </a:r>
            <a:endParaRPr lang="en-US" sz="3600" dirty="0">
              <a:solidFill>
                <a:schemeClr val="accent1"/>
              </a:solidFill>
              <a:latin typeface="Bookman Old Style" pitchFamily="18" charset="0"/>
            </a:endParaRPr>
          </a:p>
        </p:txBody>
      </p:sp>
      <p:sp>
        <p:nvSpPr>
          <p:cNvPr id="3" name="TextBox 2"/>
          <p:cNvSpPr txBox="1"/>
          <p:nvPr/>
        </p:nvSpPr>
        <p:spPr>
          <a:xfrm>
            <a:off x="501086" y="914400"/>
            <a:ext cx="8088773" cy="830997"/>
          </a:xfrm>
          <a:prstGeom prst="rect">
            <a:avLst/>
          </a:prstGeom>
          <a:noFill/>
        </p:spPr>
        <p:txBody>
          <a:bodyPr wrap="square" rtlCol="0">
            <a:spAutoFit/>
          </a:bodyPr>
          <a:lstStyle/>
          <a:p>
            <a:r>
              <a:rPr lang="en-US" sz="2400" dirty="0" smtClean="0">
                <a:solidFill>
                  <a:schemeClr val="accent2"/>
                </a:solidFill>
                <a:latin typeface="Arial" pitchFamily="34" charset="0"/>
                <a:cs typeface="Arial" pitchFamily="34" charset="0"/>
              </a:rPr>
              <a:t>2Tim </a:t>
            </a:r>
            <a:r>
              <a:rPr lang="en-US" sz="2400" dirty="0">
                <a:solidFill>
                  <a:schemeClr val="accent2"/>
                </a:solidFill>
                <a:latin typeface="Arial" pitchFamily="34" charset="0"/>
                <a:cs typeface="Arial" pitchFamily="34" charset="0"/>
              </a:rPr>
              <a:t>1:7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For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God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has not given us a spirit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of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fear,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but of </a:t>
            </a:r>
            <a:r>
              <a:rPr lang="en-US" sz="2400" b="1" i="1" u="sng" dirty="0">
                <a:solidFill>
                  <a:srgbClr val="FFC000"/>
                </a:solidFill>
                <a:effectLst>
                  <a:outerShdw blurRad="38100" dist="38100" dir="2700000" algn="tl">
                    <a:srgbClr val="000000">
                      <a:alpha val="43137"/>
                    </a:srgbClr>
                  </a:outerShdw>
                </a:effectLst>
                <a:latin typeface="Arial" pitchFamily="34" charset="0"/>
                <a:cs typeface="Arial" pitchFamily="34" charset="0"/>
              </a:rPr>
              <a:t>power</a:t>
            </a:r>
            <a:r>
              <a:rPr lang="en-US" sz="2400" i="1" dirty="0">
                <a:effectLst>
                  <a:outerShdw blurRad="38100" dist="38100" dir="2700000" algn="tl">
                    <a:srgbClr val="000000">
                      <a:alpha val="43137"/>
                    </a:srgbClr>
                  </a:outerShdw>
                </a:effectLst>
                <a:latin typeface="Arial" pitchFamily="34" charset="0"/>
                <a:cs typeface="Arial" pitchFamily="34" charset="0"/>
              </a:rPr>
              <a:t>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and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of love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and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of a sound mind. </a:t>
            </a:r>
            <a:endPar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0" y="1828800"/>
            <a:ext cx="9144000" cy="480131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230188" lvl="1" indent="-182880">
              <a:buFont typeface="Arial" pitchFamily="34" charset="0"/>
              <a:buChar char="•"/>
            </a:pPr>
            <a:r>
              <a:rPr lang="en-US" dirty="0">
                <a:solidFill>
                  <a:srgbClr val="FF0000"/>
                </a:solidFill>
              </a:rPr>
              <a:t>Eternal Life: </a:t>
            </a:r>
            <a:r>
              <a:rPr lang="en-US" b="1" dirty="0"/>
              <a:t>1 John 2:25</a:t>
            </a:r>
            <a:r>
              <a:rPr lang="en-US" dirty="0"/>
              <a:t>  And this is the promise that he made to us—eternal life. </a:t>
            </a:r>
          </a:p>
          <a:p>
            <a:pPr marL="230188" lvl="1" indent="-182880">
              <a:buFont typeface="Arial" pitchFamily="34" charset="0"/>
              <a:buChar char="•"/>
            </a:pPr>
            <a:r>
              <a:rPr lang="en-US" dirty="0">
                <a:solidFill>
                  <a:srgbClr val="FF0000"/>
                </a:solidFill>
              </a:rPr>
              <a:t>Forgiveness:</a:t>
            </a:r>
            <a:r>
              <a:rPr lang="en-US" dirty="0"/>
              <a:t> </a:t>
            </a:r>
            <a:r>
              <a:rPr lang="en-US" b="1" dirty="0"/>
              <a:t>1 John 1:9</a:t>
            </a:r>
            <a:r>
              <a:rPr lang="en-US" dirty="0"/>
              <a:t>  If we confess our sins, he is faithful and just to forgive us our sins and to cleanse us from all unrighteousness.</a:t>
            </a:r>
          </a:p>
          <a:p>
            <a:pPr marL="230188" lvl="1" indent="-182880">
              <a:buFont typeface="Arial" pitchFamily="34" charset="0"/>
              <a:buChar char="•"/>
            </a:pPr>
            <a:r>
              <a:rPr lang="en-US" dirty="0">
                <a:solidFill>
                  <a:srgbClr val="FF0000"/>
                </a:solidFill>
              </a:rPr>
              <a:t>Temptation:</a:t>
            </a:r>
            <a:r>
              <a:rPr lang="en-US" dirty="0"/>
              <a:t> </a:t>
            </a:r>
            <a:r>
              <a:rPr lang="en-US" b="1" dirty="0"/>
              <a:t>1 Cor. 10:13</a:t>
            </a:r>
            <a:r>
              <a:rPr lang="en-US" dirty="0"/>
              <a:t> “No temptation has overtaken you except such as is common to man; but God is faithful, who will not allow you to be tempted beyond what you are able, but with the temptation make a way of escape, that you may be able to bear it. </a:t>
            </a:r>
          </a:p>
          <a:p>
            <a:pPr marL="230188" lvl="1" indent="-182880">
              <a:buFont typeface="Arial" pitchFamily="34" charset="0"/>
              <a:buChar char="•"/>
            </a:pPr>
            <a:r>
              <a:rPr lang="en-US" dirty="0">
                <a:solidFill>
                  <a:srgbClr val="FF0000"/>
                </a:solidFill>
              </a:rPr>
              <a:t>Holy Spirit: </a:t>
            </a:r>
            <a:r>
              <a:rPr lang="en-US" b="1" dirty="0"/>
              <a:t>Rom 8:26</a:t>
            </a:r>
            <a:r>
              <a:rPr lang="en-US" dirty="0"/>
              <a:t>  Likewise the Spirit helps us in our weakness. For we do not know what to pray for as we ought, but the Spirit himself intercedes for us with </a:t>
            </a:r>
            <a:r>
              <a:rPr lang="en-US" dirty="0" err="1"/>
              <a:t>groanings</a:t>
            </a:r>
            <a:r>
              <a:rPr lang="en-US" dirty="0"/>
              <a:t> too deep for words. </a:t>
            </a:r>
          </a:p>
          <a:p>
            <a:pPr marL="230188" lvl="1" indent="-182880">
              <a:buFont typeface="Arial" pitchFamily="34" charset="0"/>
              <a:buChar char="•"/>
            </a:pPr>
            <a:r>
              <a:rPr lang="en-US" dirty="0">
                <a:solidFill>
                  <a:srgbClr val="FF0000"/>
                </a:solidFill>
              </a:rPr>
              <a:t>Persecution:</a:t>
            </a:r>
            <a:r>
              <a:rPr lang="en-US" dirty="0"/>
              <a:t> </a:t>
            </a:r>
            <a:r>
              <a:rPr lang="en-US" b="1" dirty="0"/>
              <a:t>Rom 8:31-39</a:t>
            </a:r>
            <a:r>
              <a:rPr lang="en-US" dirty="0"/>
              <a:t> …31  What then shall we say to these things? If God is for us, who can be against us? …33  Who shall bring any charge against God's elect? …35  Who shall separate us from the love of Christ?</a:t>
            </a:r>
          </a:p>
          <a:p>
            <a:pPr marL="230188" lvl="1" indent="-182880">
              <a:buFont typeface="Arial" pitchFamily="34" charset="0"/>
              <a:buChar char="•"/>
            </a:pPr>
            <a:r>
              <a:rPr lang="en-US" dirty="0">
                <a:solidFill>
                  <a:srgbClr val="FF0000"/>
                </a:solidFill>
              </a:rPr>
              <a:t>Needs:</a:t>
            </a:r>
            <a:r>
              <a:rPr lang="en-US" dirty="0"/>
              <a:t> </a:t>
            </a:r>
            <a:r>
              <a:rPr lang="en-US" b="1" dirty="0"/>
              <a:t>Phil 4:19</a:t>
            </a:r>
            <a:r>
              <a:rPr lang="en-US" dirty="0"/>
              <a:t>  And my God will supply every need of yours according to his riches in glory in Christ Jesus.</a:t>
            </a:r>
          </a:p>
          <a:p>
            <a:pPr marL="230188" lvl="1" indent="-182880">
              <a:buFont typeface="Arial" pitchFamily="34" charset="0"/>
              <a:buChar char="•"/>
            </a:pPr>
            <a:r>
              <a:rPr lang="en-US" dirty="0">
                <a:solidFill>
                  <a:srgbClr val="FF0000"/>
                </a:solidFill>
              </a:rPr>
              <a:t>Wisdom:</a:t>
            </a:r>
            <a:r>
              <a:rPr lang="en-US" dirty="0"/>
              <a:t> </a:t>
            </a:r>
            <a:r>
              <a:rPr lang="en-US" b="1" dirty="0"/>
              <a:t>James 1:5</a:t>
            </a:r>
            <a:r>
              <a:rPr lang="en-US" dirty="0"/>
              <a:t> If any of you lacks wisdom, let him ask God, who gives generously to all without reproach, and it will be given him.</a:t>
            </a:r>
          </a:p>
        </p:txBody>
      </p:sp>
    </p:spTree>
    <p:extLst>
      <p:ext uri="{BB962C8B-B14F-4D97-AF65-F5344CB8AC3E}">
        <p14:creationId xmlns:p14="http://schemas.microsoft.com/office/powerpoint/2010/main" val="370511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0"/>
            <a:ext cx="8786146" cy="9144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smtClean="0">
                <a:solidFill>
                  <a:srgbClr val="FFC000"/>
                </a:solidFill>
                <a:latin typeface="Bookman Old Style" pitchFamily="18" charset="0"/>
              </a:rPr>
              <a:t>Courage </a:t>
            </a:r>
            <a:r>
              <a:rPr lang="en-US" sz="3600" dirty="0" smtClean="0">
                <a:solidFill>
                  <a:schemeClr val="accent1"/>
                </a:solidFill>
                <a:latin typeface="Bookman Old Style" pitchFamily="18" charset="0"/>
              </a:rPr>
              <a:t>in a World of Fear</a:t>
            </a:r>
            <a:endParaRPr lang="en-US" sz="3600" dirty="0">
              <a:solidFill>
                <a:schemeClr val="accent1"/>
              </a:solidFill>
              <a:latin typeface="Bookman Old Style" pitchFamily="18" charset="0"/>
            </a:endParaRPr>
          </a:p>
        </p:txBody>
      </p:sp>
      <p:sp>
        <p:nvSpPr>
          <p:cNvPr id="3" name="TextBox 2"/>
          <p:cNvSpPr txBox="1"/>
          <p:nvPr/>
        </p:nvSpPr>
        <p:spPr>
          <a:xfrm>
            <a:off x="501086" y="914400"/>
            <a:ext cx="8088773" cy="830997"/>
          </a:xfrm>
          <a:prstGeom prst="rect">
            <a:avLst/>
          </a:prstGeom>
          <a:noFill/>
        </p:spPr>
        <p:txBody>
          <a:bodyPr wrap="square" rtlCol="0">
            <a:spAutoFit/>
          </a:bodyPr>
          <a:lstStyle/>
          <a:p>
            <a:r>
              <a:rPr lang="en-US" sz="2400" dirty="0" smtClean="0">
                <a:solidFill>
                  <a:schemeClr val="accent2"/>
                </a:solidFill>
                <a:latin typeface="Arial" pitchFamily="34" charset="0"/>
                <a:cs typeface="Arial" pitchFamily="34" charset="0"/>
              </a:rPr>
              <a:t>2Tim </a:t>
            </a:r>
            <a:r>
              <a:rPr lang="en-US" sz="2400" dirty="0">
                <a:solidFill>
                  <a:schemeClr val="accent2"/>
                </a:solidFill>
                <a:latin typeface="Arial" pitchFamily="34" charset="0"/>
                <a:cs typeface="Arial" pitchFamily="34" charset="0"/>
              </a:rPr>
              <a:t>1:7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For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God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has not given us a spirit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of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fear,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but of </a:t>
            </a:r>
            <a:r>
              <a:rPr lang="en-US" sz="2400" b="1" i="1" u="sng" dirty="0">
                <a:solidFill>
                  <a:srgbClr val="FFC000"/>
                </a:solidFill>
                <a:effectLst>
                  <a:outerShdw blurRad="38100" dist="38100" dir="2700000" algn="tl">
                    <a:srgbClr val="000000">
                      <a:alpha val="43137"/>
                    </a:srgbClr>
                  </a:outerShdw>
                </a:effectLst>
                <a:latin typeface="Arial" pitchFamily="34" charset="0"/>
                <a:cs typeface="Arial" pitchFamily="34" charset="0"/>
              </a:rPr>
              <a:t>power</a:t>
            </a:r>
            <a:r>
              <a:rPr lang="en-US" sz="2400" i="1" dirty="0">
                <a:effectLst>
                  <a:outerShdw blurRad="38100" dist="38100" dir="2700000" algn="tl">
                    <a:srgbClr val="000000">
                      <a:alpha val="43137"/>
                    </a:srgbClr>
                  </a:outerShdw>
                </a:effectLst>
                <a:latin typeface="Arial" pitchFamily="34" charset="0"/>
                <a:cs typeface="Arial" pitchFamily="34" charset="0"/>
              </a:rPr>
              <a:t>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and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of love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and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of a sound mind. </a:t>
            </a:r>
            <a:endPar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152400" y="1752600"/>
            <a:ext cx="8786146" cy="461665"/>
          </a:xfrm>
          <a:prstGeom prst="rect">
            <a:avLst/>
          </a:prstGeom>
        </p:spPr>
        <p:txBody>
          <a:bodyPr wrap="square">
            <a:spAutoFit/>
          </a:bodyPr>
          <a:lstStyle/>
          <a:p>
            <a:r>
              <a:rPr lang="en-US" sz="2400" dirty="0" smtClean="0"/>
              <a:t>Paul Reminds Timothy where to get his Courage</a:t>
            </a:r>
            <a:endParaRPr lang="en-US" sz="2400" dirty="0"/>
          </a:p>
        </p:txBody>
      </p:sp>
      <p:sp>
        <p:nvSpPr>
          <p:cNvPr id="10" name="Rectangle 9"/>
          <p:cNvSpPr/>
          <p:nvPr/>
        </p:nvSpPr>
        <p:spPr>
          <a:xfrm>
            <a:off x="501086" y="5715000"/>
            <a:ext cx="7728514" cy="830997"/>
          </a:xfrm>
          <a:prstGeom prst="rect">
            <a:avLst/>
          </a:prstGeom>
        </p:spPr>
        <p:txBody>
          <a:bodyPr wrap="square">
            <a:spAutoFit/>
          </a:bodyPr>
          <a:lstStyle/>
          <a:p>
            <a:r>
              <a:rPr lang="en-US" sz="2400" dirty="0" smtClean="0">
                <a:solidFill>
                  <a:srgbClr val="FFC000"/>
                </a:solidFill>
              </a:rPr>
              <a:t>If you will be deliberate and intentional to listen to God’s word, then you will be able to find your Courage.</a:t>
            </a:r>
            <a:endParaRPr lang="en-US" sz="2400" dirty="0">
              <a:solidFill>
                <a:srgbClr val="FFC000"/>
              </a:solidFill>
            </a:endParaRPr>
          </a:p>
        </p:txBody>
      </p:sp>
      <p:sp>
        <p:nvSpPr>
          <p:cNvPr id="5" name="Rectangle 4"/>
          <p:cNvSpPr/>
          <p:nvPr/>
        </p:nvSpPr>
        <p:spPr>
          <a:xfrm>
            <a:off x="152400" y="2222480"/>
            <a:ext cx="8786146" cy="3046988"/>
          </a:xfrm>
          <a:prstGeom prst="rect">
            <a:avLst/>
          </a:prstGeom>
        </p:spPr>
        <p:txBody>
          <a:bodyPr wrap="square">
            <a:spAutoFit/>
          </a:bodyPr>
          <a:lstStyle/>
          <a:p>
            <a:r>
              <a:rPr lang="en-US" sz="2400" dirty="0"/>
              <a:t>2Ti </a:t>
            </a:r>
            <a:r>
              <a:rPr lang="en-US" sz="2400" dirty="0" smtClean="0"/>
              <a:t>3:14-17  </a:t>
            </a:r>
            <a:r>
              <a:rPr lang="en-US" sz="2400" dirty="0"/>
              <a:t>But as for you, continue in what you have learned and have firmly believed, knowing from whom you learned it </a:t>
            </a:r>
            <a:r>
              <a:rPr lang="en-US" sz="2400" dirty="0" smtClean="0"/>
              <a:t>and </a:t>
            </a:r>
            <a:r>
              <a:rPr lang="en-US" sz="2400" dirty="0"/>
              <a:t>how from childhood you have been acquainted with the sacred writings, </a:t>
            </a:r>
            <a:r>
              <a:rPr lang="en-US" sz="2400" u="sng" dirty="0"/>
              <a:t>which are able to make you wise for salvation </a:t>
            </a:r>
            <a:r>
              <a:rPr lang="en-US" sz="2400" dirty="0"/>
              <a:t>through faith in Christ Jesus. </a:t>
            </a:r>
            <a:r>
              <a:rPr lang="en-US" sz="2400" dirty="0" smtClean="0"/>
              <a:t>All </a:t>
            </a:r>
            <a:r>
              <a:rPr lang="en-US" sz="2400" dirty="0"/>
              <a:t>Scripture is breathed out by God and profitable for teaching, for reproof, for correction, and for training in righteousness, </a:t>
            </a:r>
            <a:r>
              <a:rPr lang="en-US" sz="2400" dirty="0" smtClean="0"/>
              <a:t>that </a:t>
            </a:r>
            <a:r>
              <a:rPr lang="en-US" sz="2400" dirty="0"/>
              <a:t>the man of God may be complete, equipped for every good work. </a:t>
            </a:r>
          </a:p>
        </p:txBody>
      </p:sp>
    </p:spTree>
    <p:extLst>
      <p:ext uri="{BB962C8B-B14F-4D97-AF65-F5344CB8AC3E}">
        <p14:creationId xmlns:p14="http://schemas.microsoft.com/office/powerpoint/2010/main" val="182627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0"/>
            <a:ext cx="8786146" cy="9144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smtClean="0">
                <a:solidFill>
                  <a:srgbClr val="FFC000"/>
                </a:solidFill>
                <a:latin typeface="Bookman Old Style" pitchFamily="18" charset="0"/>
              </a:rPr>
              <a:t>Courage </a:t>
            </a:r>
            <a:r>
              <a:rPr lang="en-US" sz="3600" dirty="0" smtClean="0">
                <a:solidFill>
                  <a:schemeClr val="accent1"/>
                </a:solidFill>
                <a:latin typeface="Bookman Old Style" pitchFamily="18" charset="0"/>
              </a:rPr>
              <a:t>in a World of Fear</a:t>
            </a:r>
            <a:endParaRPr lang="en-US" sz="3600" dirty="0">
              <a:solidFill>
                <a:schemeClr val="accent1"/>
              </a:solidFill>
              <a:latin typeface="Bookman Old Style" pitchFamily="18" charset="0"/>
            </a:endParaRPr>
          </a:p>
        </p:txBody>
      </p:sp>
      <p:sp>
        <p:nvSpPr>
          <p:cNvPr id="3" name="TextBox 2"/>
          <p:cNvSpPr txBox="1"/>
          <p:nvPr/>
        </p:nvSpPr>
        <p:spPr>
          <a:xfrm>
            <a:off x="501086" y="914400"/>
            <a:ext cx="8088773" cy="830997"/>
          </a:xfrm>
          <a:prstGeom prst="rect">
            <a:avLst/>
          </a:prstGeom>
          <a:noFill/>
        </p:spPr>
        <p:txBody>
          <a:bodyPr wrap="square" rtlCol="0">
            <a:spAutoFit/>
          </a:bodyPr>
          <a:lstStyle/>
          <a:p>
            <a:r>
              <a:rPr lang="en-US" sz="2400" dirty="0" smtClean="0">
                <a:solidFill>
                  <a:schemeClr val="accent2"/>
                </a:solidFill>
                <a:latin typeface="Arial" pitchFamily="34" charset="0"/>
                <a:cs typeface="Arial" pitchFamily="34" charset="0"/>
              </a:rPr>
              <a:t>2Tim </a:t>
            </a:r>
            <a:r>
              <a:rPr lang="en-US" sz="2400" dirty="0">
                <a:solidFill>
                  <a:schemeClr val="accent2"/>
                </a:solidFill>
                <a:latin typeface="Arial" pitchFamily="34" charset="0"/>
                <a:cs typeface="Arial" pitchFamily="34" charset="0"/>
              </a:rPr>
              <a:t>1:7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For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God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has not given us a spirit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of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fear,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but of power</a:t>
            </a:r>
            <a:r>
              <a:rPr lang="en-US" sz="2400" i="1" dirty="0">
                <a:effectLst>
                  <a:outerShdw blurRad="38100" dist="38100" dir="2700000" algn="tl">
                    <a:srgbClr val="000000">
                      <a:alpha val="43137"/>
                    </a:srgbClr>
                  </a:outerShdw>
                </a:effectLst>
                <a:latin typeface="Arial" pitchFamily="34" charset="0"/>
                <a:cs typeface="Arial" pitchFamily="34" charset="0"/>
              </a:rPr>
              <a:t>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and </a:t>
            </a:r>
            <a:r>
              <a:rPr lang="en-US" sz="2400" b="1" i="1" u="sng"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of love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and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of a sound mind. </a:t>
            </a:r>
            <a:endPar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152400" y="2057400"/>
            <a:ext cx="8786146" cy="2923877"/>
          </a:xfrm>
          <a:prstGeom prst="rect">
            <a:avLst/>
          </a:prstGeom>
        </p:spPr>
        <p:txBody>
          <a:bodyPr wrap="square">
            <a:spAutoFit/>
          </a:bodyPr>
          <a:lstStyle/>
          <a:p>
            <a:pPr>
              <a:lnSpc>
                <a:spcPts val="3200"/>
              </a:lnSpc>
            </a:pPr>
            <a:r>
              <a:rPr lang="en-US" sz="2400" dirty="0"/>
              <a:t>2Ti </a:t>
            </a:r>
            <a:r>
              <a:rPr lang="en-US" sz="2400" dirty="0" smtClean="0"/>
              <a:t>2:8-10  </a:t>
            </a:r>
            <a:r>
              <a:rPr lang="en-US" sz="2400" dirty="0"/>
              <a:t>Remember Jesus Christ, risen from the dead, the offspring of David, as preached in my gospel, </a:t>
            </a:r>
            <a:r>
              <a:rPr lang="en-US" sz="2400" dirty="0" smtClean="0"/>
              <a:t>for </a:t>
            </a:r>
            <a:r>
              <a:rPr lang="en-US" sz="2400" dirty="0"/>
              <a:t>which I am suffering, bound with chains as a criminal. But the word of God is not bound! </a:t>
            </a:r>
            <a:r>
              <a:rPr lang="en-US" sz="2400" dirty="0" smtClean="0"/>
              <a:t>Therefore </a:t>
            </a:r>
            <a:r>
              <a:rPr lang="en-US" sz="2400" dirty="0"/>
              <a:t>I endure everything for the sake of the elect, that they also may obtain the salvation that is in Christ Jesus with eternal glory. </a:t>
            </a:r>
          </a:p>
          <a:p>
            <a:endParaRPr lang="en-US" sz="2400" dirty="0"/>
          </a:p>
        </p:txBody>
      </p:sp>
      <p:cxnSp>
        <p:nvCxnSpPr>
          <p:cNvPr id="7" name="Straight Connector 6"/>
          <p:cNvCxnSpPr/>
          <p:nvPr/>
        </p:nvCxnSpPr>
        <p:spPr>
          <a:xfrm>
            <a:off x="1676400" y="2438400"/>
            <a:ext cx="31242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953000" y="2438400"/>
            <a:ext cx="2667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8600" y="3276600"/>
            <a:ext cx="12192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24400" y="3276600"/>
            <a:ext cx="12192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217572" y="3657600"/>
            <a:ext cx="1393028" cy="0"/>
          </a:xfrm>
          <a:prstGeom prst="line">
            <a:avLst/>
          </a:prstGeom>
          <a:ln w="3810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4114800"/>
            <a:ext cx="609600" cy="0"/>
          </a:xfrm>
          <a:prstGeom prst="line">
            <a:avLst/>
          </a:prstGeom>
          <a:ln w="3810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581400" y="4102963"/>
            <a:ext cx="2590800" cy="0"/>
          </a:xfrm>
          <a:prstGeom prst="line">
            <a:avLst/>
          </a:prstGeom>
          <a:ln w="3810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76400" y="4495800"/>
            <a:ext cx="1752600" cy="0"/>
          </a:xfrm>
          <a:prstGeom prst="line">
            <a:avLst/>
          </a:prstGeom>
          <a:ln w="38100">
            <a:solidFill>
              <a:srgbClr val="CC33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52400" y="4724400"/>
            <a:ext cx="8786146" cy="830997"/>
          </a:xfrm>
          <a:prstGeom prst="rect">
            <a:avLst/>
          </a:prstGeom>
        </p:spPr>
        <p:txBody>
          <a:bodyPr wrap="square">
            <a:spAutoFit/>
          </a:bodyPr>
          <a:lstStyle/>
          <a:p>
            <a:r>
              <a:rPr lang="en-US" sz="2400" dirty="0"/>
              <a:t>1Jn 3:16  By this we </a:t>
            </a:r>
            <a:r>
              <a:rPr lang="en-US" sz="2400" u="sng" dirty="0"/>
              <a:t>know love</a:t>
            </a:r>
            <a:r>
              <a:rPr lang="en-US" sz="2400" dirty="0"/>
              <a:t>, that </a:t>
            </a:r>
            <a:r>
              <a:rPr lang="en-US" sz="2400" u="sng" dirty="0"/>
              <a:t>he laid down his life for us</a:t>
            </a:r>
            <a:r>
              <a:rPr lang="en-US" sz="2400" dirty="0"/>
              <a:t>, and </a:t>
            </a:r>
            <a:r>
              <a:rPr lang="en-US" sz="2400" u="sng" dirty="0"/>
              <a:t>we ought to lay down our lives for the brothers</a:t>
            </a:r>
            <a:r>
              <a:rPr lang="en-US" sz="2400" dirty="0"/>
              <a:t>. </a:t>
            </a:r>
          </a:p>
        </p:txBody>
      </p:sp>
      <p:sp>
        <p:nvSpPr>
          <p:cNvPr id="23" name="Rectangle 22"/>
          <p:cNvSpPr/>
          <p:nvPr/>
        </p:nvSpPr>
        <p:spPr>
          <a:xfrm>
            <a:off x="152400" y="5646003"/>
            <a:ext cx="8786146" cy="830997"/>
          </a:xfrm>
          <a:prstGeom prst="rect">
            <a:avLst/>
          </a:prstGeom>
        </p:spPr>
        <p:txBody>
          <a:bodyPr wrap="square">
            <a:spAutoFit/>
          </a:bodyPr>
          <a:lstStyle/>
          <a:p>
            <a:r>
              <a:rPr lang="en-US" sz="2400" dirty="0" smtClean="0"/>
              <a:t>Luke </a:t>
            </a:r>
            <a:r>
              <a:rPr lang="en-US" sz="2400" dirty="0"/>
              <a:t>9:23  And he said to all, "If anyone would come after me, let him </a:t>
            </a:r>
            <a:r>
              <a:rPr lang="en-US" sz="2400" u="sng" dirty="0"/>
              <a:t>deny </a:t>
            </a:r>
            <a:r>
              <a:rPr lang="en-US" sz="2400" u="sng" dirty="0" smtClean="0"/>
              <a:t>himself</a:t>
            </a:r>
            <a:r>
              <a:rPr lang="en-US" sz="2400" dirty="0" smtClean="0"/>
              <a:t> and </a:t>
            </a:r>
            <a:r>
              <a:rPr lang="en-US" sz="2400" u="sng" dirty="0"/>
              <a:t>take up his cross daily</a:t>
            </a:r>
            <a:r>
              <a:rPr lang="en-US" sz="2400" dirty="0"/>
              <a:t> and follow me</a:t>
            </a:r>
            <a:r>
              <a:rPr lang="en-US" sz="2400" dirty="0" smtClean="0"/>
              <a:t>.</a:t>
            </a:r>
            <a:endParaRPr lang="en-US" sz="2400" dirty="0"/>
          </a:p>
        </p:txBody>
      </p:sp>
    </p:spTree>
    <p:extLst>
      <p:ext uri="{BB962C8B-B14F-4D97-AF65-F5344CB8AC3E}">
        <p14:creationId xmlns:p14="http://schemas.microsoft.com/office/powerpoint/2010/main" val="310049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0"/>
            <a:ext cx="8786146" cy="9144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smtClean="0">
                <a:solidFill>
                  <a:srgbClr val="FFC000"/>
                </a:solidFill>
                <a:latin typeface="Bookman Old Style" pitchFamily="18" charset="0"/>
              </a:rPr>
              <a:t>Courage </a:t>
            </a:r>
            <a:r>
              <a:rPr lang="en-US" sz="3600" dirty="0" smtClean="0">
                <a:solidFill>
                  <a:schemeClr val="accent1"/>
                </a:solidFill>
                <a:latin typeface="Bookman Old Style" pitchFamily="18" charset="0"/>
              </a:rPr>
              <a:t>in a World of Fear</a:t>
            </a:r>
            <a:endParaRPr lang="en-US" sz="3600" dirty="0">
              <a:solidFill>
                <a:schemeClr val="accent1"/>
              </a:solidFill>
              <a:latin typeface="Bookman Old Style" pitchFamily="18" charset="0"/>
            </a:endParaRPr>
          </a:p>
        </p:txBody>
      </p:sp>
      <p:sp>
        <p:nvSpPr>
          <p:cNvPr id="3" name="TextBox 2"/>
          <p:cNvSpPr txBox="1"/>
          <p:nvPr/>
        </p:nvSpPr>
        <p:spPr>
          <a:xfrm>
            <a:off x="501086" y="914400"/>
            <a:ext cx="8088773" cy="830997"/>
          </a:xfrm>
          <a:prstGeom prst="rect">
            <a:avLst/>
          </a:prstGeom>
          <a:noFill/>
        </p:spPr>
        <p:txBody>
          <a:bodyPr wrap="square" rtlCol="0">
            <a:spAutoFit/>
          </a:bodyPr>
          <a:lstStyle/>
          <a:p>
            <a:r>
              <a:rPr lang="en-US" sz="2400" dirty="0" smtClean="0">
                <a:solidFill>
                  <a:schemeClr val="accent2"/>
                </a:solidFill>
                <a:latin typeface="Arial" pitchFamily="34" charset="0"/>
                <a:cs typeface="Arial" pitchFamily="34" charset="0"/>
              </a:rPr>
              <a:t>2Tim </a:t>
            </a:r>
            <a:r>
              <a:rPr lang="en-US" sz="2400" dirty="0">
                <a:solidFill>
                  <a:schemeClr val="accent2"/>
                </a:solidFill>
                <a:latin typeface="Arial" pitchFamily="34" charset="0"/>
                <a:cs typeface="Arial" pitchFamily="34" charset="0"/>
              </a:rPr>
              <a:t>1:7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For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God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has not given us a spirit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of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fear,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but of power</a:t>
            </a:r>
            <a:r>
              <a:rPr lang="en-US" sz="2400" i="1" dirty="0">
                <a:effectLst>
                  <a:outerShdw blurRad="38100" dist="38100" dir="2700000" algn="tl">
                    <a:srgbClr val="000000">
                      <a:alpha val="43137"/>
                    </a:srgbClr>
                  </a:outerShdw>
                </a:effectLst>
                <a:latin typeface="Arial" pitchFamily="34" charset="0"/>
                <a:cs typeface="Arial" pitchFamily="34" charset="0"/>
              </a:rPr>
              <a:t>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and </a:t>
            </a:r>
            <a:r>
              <a:rPr lang="en-US" sz="2400" b="1" i="1" u="sng"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of love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and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of a sound mind. </a:t>
            </a:r>
            <a:endPar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p:txBody>
      </p:sp>
      <p:sp>
        <p:nvSpPr>
          <p:cNvPr id="22" name="Rectangle 21"/>
          <p:cNvSpPr/>
          <p:nvPr/>
        </p:nvSpPr>
        <p:spPr>
          <a:xfrm>
            <a:off x="152399" y="1828800"/>
            <a:ext cx="8786146" cy="461665"/>
          </a:xfrm>
          <a:prstGeom prst="rect">
            <a:avLst/>
          </a:prstGeom>
        </p:spPr>
        <p:txBody>
          <a:bodyPr wrap="square">
            <a:spAutoFit/>
          </a:bodyPr>
          <a:lstStyle/>
          <a:p>
            <a:r>
              <a:rPr lang="en-US" sz="2400" dirty="0" smtClean="0">
                <a:solidFill>
                  <a:srgbClr val="FFC000"/>
                </a:solidFill>
              </a:rPr>
              <a:t>Where there is room for self; there will always be place for fear</a:t>
            </a:r>
            <a:r>
              <a:rPr lang="en-US" sz="2400" dirty="0" smtClean="0"/>
              <a:t>.</a:t>
            </a:r>
            <a:endParaRPr lang="en-US" sz="2400" dirty="0"/>
          </a:p>
        </p:txBody>
      </p:sp>
      <p:sp>
        <p:nvSpPr>
          <p:cNvPr id="23" name="Rectangle 22"/>
          <p:cNvSpPr/>
          <p:nvPr/>
        </p:nvSpPr>
        <p:spPr>
          <a:xfrm>
            <a:off x="152400" y="2514600"/>
            <a:ext cx="8786146" cy="1200329"/>
          </a:xfrm>
          <a:prstGeom prst="rect">
            <a:avLst/>
          </a:prstGeom>
        </p:spPr>
        <p:txBody>
          <a:bodyPr wrap="square">
            <a:spAutoFit/>
          </a:bodyPr>
          <a:lstStyle/>
          <a:p>
            <a:r>
              <a:rPr lang="en-US" sz="2400" dirty="0"/>
              <a:t>1Jn 4:18  There is no fear in love, but perfect love casts out fear. For fear has to do with punishment, and whoever fears has not been perfected in love. </a:t>
            </a:r>
          </a:p>
        </p:txBody>
      </p:sp>
      <p:sp>
        <p:nvSpPr>
          <p:cNvPr id="15" name="Rectangle 14"/>
          <p:cNvSpPr/>
          <p:nvPr/>
        </p:nvSpPr>
        <p:spPr>
          <a:xfrm>
            <a:off x="159798" y="4876800"/>
            <a:ext cx="8786146" cy="830997"/>
          </a:xfrm>
          <a:prstGeom prst="rect">
            <a:avLst/>
          </a:prstGeom>
        </p:spPr>
        <p:txBody>
          <a:bodyPr wrap="square">
            <a:spAutoFit/>
          </a:bodyPr>
          <a:lstStyle/>
          <a:p>
            <a:r>
              <a:rPr lang="en-US" sz="2400" dirty="0" smtClean="0">
                <a:solidFill>
                  <a:srgbClr val="FFC000"/>
                </a:solidFill>
              </a:rPr>
              <a:t>When self-preservation becomes self-sacrifice then you will be able to find your Courage.</a:t>
            </a:r>
            <a:endParaRPr lang="en-US" sz="2400" dirty="0"/>
          </a:p>
        </p:txBody>
      </p:sp>
    </p:spTree>
    <p:extLst>
      <p:ext uri="{BB962C8B-B14F-4D97-AF65-F5344CB8AC3E}">
        <p14:creationId xmlns:p14="http://schemas.microsoft.com/office/powerpoint/2010/main" val="173092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0"/>
            <a:ext cx="8786146" cy="9144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smtClean="0">
                <a:solidFill>
                  <a:srgbClr val="FFC000"/>
                </a:solidFill>
                <a:latin typeface="Bookman Old Style" pitchFamily="18" charset="0"/>
              </a:rPr>
              <a:t>Courage </a:t>
            </a:r>
            <a:r>
              <a:rPr lang="en-US" sz="3600" dirty="0" smtClean="0">
                <a:solidFill>
                  <a:schemeClr val="accent1"/>
                </a:solidFill>
                <a:latin typeface="Bookman Old Style" pitchFamily="18" charset="0"/>
              </a:rPr>
              <a:t>in a World of Fear</a:t>
            </a:r>
            <a:endParaRPr lang="en-US" sz="3600" dirty="0">
              <a:solidFill>
                <a:schemeClr val="accent1"/>
              </a:solidFill>
              <a:latin typeface="Bookman Old Style" pitchFamily="18" charset="0"/>
            </a:endParaRPr>
          </a:p>
        </p:txBody>
      </p:sp>
      <p:sp>
        <p:nvSpPr>
          <p:cNvPr id="3" name="TextBox 2"/>
          <p:cNvSpPr txBox="1"/>
          <p:nvPr/>
        </p:nvSpPr>
        <p:spPr>
          <a:xfrm>
            <a:off x="501086" y="914400"/>
            <a:ext cx="8088773" cy="830997"/>
          </a:xfrm>
          <a:prstGeom prst="rect">
            <a:avLst/>
          </a:prstGeom>
          <a:noFill/>
        </p:spPr>
        <p:txBody>
          <a:bodyPr wrap="square" rtlCol="0">
            <a:spAutoFit/>
          </a:bodyPr>
          <a:lstStyle/>
          <a:p>
            <a:r>
              <a:rPr lang="en-US" sz="2400" dirty="0" smtClean="0">
                <a:solidFill>
                  <a:schemeClr val="accent2"/>
                </a:solidFill>
                <a:latin typeface="Arial" pitchFamily="34" charset="0"/>
                <a:cs typeface="Arial" pitchFamily="34" charset="0"/>
              </a:rPr>
              <a:t>2Tim </a:t>
            </a:r>
            <a:r>
              <a:rPr lang="en-US" sz="2400" dirty="0">
                <a:solidFill>
                  <a:schemeClr val="accent2"/>
                </a:solidFill>
                <a:latin typeface="Arial" pitchFamily="34" charset="0"/>
                <a:cs typeface="Arial" pitchFamily="34" charset="0"/>
              </a:rPr>
              <a:t>1:7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For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God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has not given us a spirit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of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fear,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but of power</a:t>
            </a:r>
            <a:r>
              <a:rPr lang="en-US" sz="2400" i="1" dirty="0">
                <a:effectLst>
                  <a:outerShdw blurRad="38100" dist="38100" dir="2700000" algn="tl">
                    <a:srgbClr val="000000">
                      <a:alpha val="43137"/>
                    </a:srgbClr>
                  </a:outerShdw>
                </a:effectLst>
                <a:latin typeface="Arial" pitchFamily="34" charset="0"/>
                <a:cs typeface="Arial" pitchFamily="34" charset="0"/>
              </a:rPr>
              <a:t>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and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of love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and </a:t>
            </a:r>
            <a:r>
              <a:rPr lang="en-US" sz="2400" b="1" i="1" u="sng"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of a sound mind</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 </a:t>
            </a:r>
            <a:endPar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p:txBody>
      </p:sp>
      <p:sp>
        <p:nvSpPr>
          <p:cNvPr id="22" name="Rectangle 21"/>
          <p:cNvSpPr/>
          <p:nvPr/>
        </p:nvSpPr>
        <p:spPr>
          <a:xfrm>
            <a:off x="152399" y="1828800"/>
            <a:ext cx="8786146" cy="461665"/>
          </a:xfrm>
          <a:prstGeom prst="rect">
            <a:avLst/>
          </a:prstGeom>
        </p:spPr>
        <p:txBody>
          <a:bodyPr wrap="square">
            <a:spAutoFit/>
          </a:bodyPr>
          <a:lstStyle/>
          <a:p>
            <a:r>
              <a:rPr lang="en-US" sz="2400" dirty="0" smtClean="0">
                <a:solidFill>
                  <a:srgbClr val="FFC000"/>
                </a:solidFill>
              </a:rPr>
              <a:t>Taking a “hands down” approach.</a:t>
            </a:r>
            <a:endParaRPr lang="en-US" sz="2400" dirty="0"/>
          </a:p>
        </p:txBody>
      </p:sp>
      <p:sp>
        <p:nvSpPr>
          <p:cNvPr id="23" name="Rectangle 22"/>
          <p:cNvSpPr/>
          <p:nvPr/>
        </p:nvSpPr>
        <p:spPr>
          <a:xfrm>
            <a:off x="152400" y="2514600"/>
            <a:ext cx="8786146" cy="3752181"/>
          </a:xfrm>
          <a:prstGeom prst="rect">
            <a:avLst/>
          </a:prstGeom>
        </p:spPr>
        <p:txBody>
          <a:bodyPr wrap="square">
            <a:spAutoFit/>
          </a:bodyPr>
          <a:lstStyle/>
          <a:p>
            <a:pPr>
              <a:lnSpc>
                <a:spcPts val="3600"/>
              </a:lnSpc>
            </a:pPr>
            <a:r>
              <a:rPr lang="en-US" sz="2400" dirty="0"/>
              <a:t>Pro </a:t>
            </a:r>
            <a:r>
              <a:rPr lang="en-US" sz="2400" dirty="0" smtClean="0"/>
              <a:t>3:21-26  </a:t>
            </a:r>
            <a:r>
              <a:rPr lang="en-US" sz="2400" dirty="0"/>
              <a:t>My son, do not lose sight of these— </a:t>
            </a:r>
            <a:r>
              <a:rPr lang="en-US" sz="2400" u="sng" dirty="0"/>
              <a:t>keep sound wisdom and discretion</a:t>
            </a:r>
            <a:r>
              <a:rPr lang="en-US" sz="2400" dirty="0"/>
              <a:t>, </a:t>
            </a:r>
            <a:r>
              <a:rPr lang="en-US" sz="2400" dirty="0" smtClean="0"/>
              <a:t>and </a:t>
            </a:r>
            <a:r>
              <a:rPr lang="en-US" sz="2400" dirty="0"/>
              <a:t>they will be </a:t>
            </a:r>
            <a:r>
              <a:rPr lang="en-US" sz="2400" u="sng" dirty="0"/>
              <a:t>life for your soul </a:t>
            </a:r>
            <a:r>
              <a:rPr lang="en-US" sz="2400" dirty="0"/>
              <a:t>and adornment for your neck. </a:t>
            </a:r>
            <a:r>
              <a:rPr lang="en-US" sz="2400" dirty="0" smtClean="0"/>
              <a:t>Then </a:t>
            </a:r>
            <a:r>
              <a:rPr lang="en-US" sz="2400" dirty="0"/>
              <a:t>you will walk on your way securely, and your foot will not stumble. </a:t>
            </a:r>
            <a:r>
              <a:rPr lang="en-US" sz="2400" dirty="0" smtClean="0"/>
              <a:t>If </a:t>
            </a:r>
            <a:r>
              <a:rPr lang="en-US" sz="2400" dirty="0"/>
              <a:t>you lie down, you will not be afraid; when you lie down, your sleep will be sweet. </a:t>
            </a:r>
          </a:p>
          <a:p>
            <a:pPr>
              <a:lnSpc>
                <a:spcPts val="3600"/>
              </a:lnSpc>
            </a:pPr>
            <a:r>
              <a:rPr lang="en-US" sz="2400" dirty="0" smtClean="0"/>
              <a:t>Do </a:t>
            </a:r>
            <a:r>
              <a:rPr lang="en-US" sz="2400" dirty="0"/>
              <a:t>not be afraid of sudden terror or of the ruin of the wicked, when it comes, </a:t>
            </a:r>
            <a:r>
              <a:rPr lang="en-US" sz="2400" dirty="0" smtClean="0"/>
              <a:t>for </a:t>
            </a:r>
            <a:r>
              <a:rPr lang="en-US" sz="2400" dirty="0"/>
              <a:t>the LORD will be your confidence and will keep your foot from being caught. </a:t>
            </a:r>
          </a:p>
        </p:txBody>
      </p:sp>
    </p:spTree>
    <p:extLst>
      <p:ext uri="{BB962C8B-B14F-4D97-AF65-F5344CB8AC3E}">
        <p14:creationId xmlns:p14="http://schemas.microsoft.com/office/powerpoint/2010/main" val="27751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0"/>
            <a:ext cx="8786146" cy="9144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smtClean="0">
                <a:solidFill>
                  <a:srgbClr val="FFC000"/>
                </a:solidFill>
                <a:latin typeface="Bookman Old Style" pitchFamily="18" charset="0"/>
              </a:rPr>
              <a:t>Courage </a:t>
            </a:r>
            <a:r>
              <a:rPr lang="en-US" sz="3600" dirty="0" smtClean="0">
                <a:solidFill>
                  <a:schemeClr val="accent1"/>
                </a:solidFill>
                <a:latin typeface="Bookman Old Style" pitchFamily="18" charset="0"/>
              </a:rPr>
              <a:t>in a World of Fear</a:t>
            </a:r>
            <a:endParaRPr lang="en-US" sz="3600" dirty="0">
              <a:solidFill>
                <a:schemeClr val="accent1"/>
              </a:solidFill>
              <a:latin typeface="Bookman Old Style" pitchFamily="18" charset="0"/>
            </a:endParaRPr>
          </a:p>
        </p:txBody>
      </p:sp>
      <p:sp>
        <p:nvSpPr>
          <p:cNvPr id="3" name="TextBox 2"/>
          <p:cNvSpPr txBox="1"/>
          <p:nvPr/>
        </p:nvSpPr>
        <p:spPr>
          <a:xfrm>
            <a:off x="501086" y="914400"/>
            <a:ext cx="8088773" cy="830997"/>
          </a:xfrm>
          <a:prstGeom prst="rect">
            <a:avLst/>
          </a:prstGeom>
          <a:noFill/>
        </p:spPr>
        <p:txBody>
          <a:bodyPr wrap="square" rtlCol="0">
            <a:spAutoFit/>
          </a:bodyPr>
          <a:lstStyle/>
          <a:p>
            <a:r>
              <a:rPr lang="en-US" sz="2400" dirty="0" smtClean="0">
                <a:solidFill>
                  <a:schemeClr val="accent2"/>
                </a:solidFill>
                <a:latin typeface="Arial" pitchFamily="34" charset="0"/>
                <a:cs typeface="Arial" pitchFamily="34" charset="0"/>
              </a:rPr>
              <a:t>2Tim </a:t>
            </a:r>
            <a:r>
              <a:rPr lang="en-US" sz="2400" dirty="0">
                <a:solidFill>
                  <a:schemeClr val="accent2"/>
                </a:solidFill>
                <a:latin typeface="Arial" pitchFamily="34" charset="0"/>
                <a:cs typeface="Arial" pitchFamily="34" charset="0"/>
              </a:rPr>
              <a:t>1:7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For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God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has not given us a spirit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of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fear,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but of power</a:t>
            </a:r>
            <a:r>
              <a:rPr lang="en-US" sz="2400" i="1" dirty="0">
                <a:effectLst>
                  <a:outerShdw blurRad="38100" dist="38100" dir="2700000" algn="tl">
                    <a:srgbClr val="000000">
                      <a:alpha val="43137"/>
                    </a:srgbClr>
                  </a:outerShdw>
                </a:effectLst>
                <a:latin typeface="Arial" pitchFamily="34" charset="0"/>
                <a:cs typeface="Arial" pitchFamily="34" charset="0"/>
              </a:rPr>
              <a:t>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and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of love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and </a:t>
            </a:r>
            <a:r>
              <a:rPr lang="en-US" sz="2400" b="1" i="1" u="sng"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of a sound mind</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 </a:t>
            </a:r>
            <a:endPar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p:txBody>
      </p:sp>
      <p:sp>
        <p:nvSpPr>
          <p:cNvPr id="22" name="Rectangle 21"/>
          <p:cNvSpPr/>
          <p:nvPr/>
        </p:nvSpPr>
        <p:spPr>
          <a:xfrm>
            <a:off x="152399" y="1828800"/>
            <a:ext cx="8786146" cy="461665"/>
          </a:xfrm>
          <a:prstGeom prst="rect">
            <a:avLst/>
          </a:prstGeom>
        </p:spPr>
        <p:txBody>
          <a:bodyPr wrap="square">
            <a:spAutoFit/>
          </a:bodyPr>
          <a:lstStyle/>
          <a:p>
            <a:r>
              <a:rPr lang="en-US" sz="2400" dirty="0" smtClean="0">
                <a:solidFill>
                  <a:srgbClr val="FFC000"/>
                </a:solidFill>
              </a:rPr>
              <a:t>Preparation.</a:t>
            </a:r>
            <a:endParaRPr lang="en-US" sz="2400" dirty="0"/>
          </a:p>
        </p:txBody>
      </p:sp>
      <p:sp>
        <p:nvSpPr>
          <p:cNvPr id="23" name="Rectangle 22"/>
          <p:cNvSpPr/>
          <p:nvPr/>
        </p:nvSpPr>
        <p:spPr>
          <a:xfrm>
            <a:off x="152400" y="2679680"/>
            <a:ext cx="8786146" cy="34163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b="1" dirty="0" err="1">
                <a:latin typeface="Calibri" pitchFamily="34" charset="0"/>
                <a:cs typeface="Calibri" pitchFamily="34" charset="0"/>
              </a:rPr>
              <a:t>Eph</a:t>
            </a:r>
            <a:r>
              <a:rPr lang="en-US" sz="2400" b="1" dirty="0">
                <a:latin typeface="Calibri" pitchFamily="34" charset="0"/>
                <a:cs typeface="Calibri" pitchFamily="34" charset="0"/>
              </a:rPr>
              <a:t> 6:15</a:t>
            </a:r>
            <a:r>
              <a:rPr lang="en-US" sz="2400" dirty="0">
                <a:latin typeface="Calibri" pitchFamily="34" charset="0"/>
                <a:cs typeface="Calibri" pitchFamily="34" charset="0"/>
              </a:rPr>
              <a:t>  and, as shoes for your feet, having put on the </a:t>
            </a:r>
            <a:r>
              <a:rPr lang="en-US" sz="2400" b="1" u="sng" dirty="0">
                <a:solidFill>
                  <a:srgbClr val="FF0000"/>
                </a:solidFill>
                <a:latin typeface="Calibri" pitchFamily="34" charset="0"/>
                <a:cs typeface="Calibri" pitchFamily="34" charset="0"/>
              </a:rPr>
              <a:t>readiness given by the gospel</a:t>
            </a:r>
            <a:r>
              <a:rPr lang="en-US" sz="2400" dirty="0">
                <a:latin typeface="Calibri" pitchFamily="34" charset="0"/>
                <a:cs typeface="Calibri" pitchFamily="34" charset="0"/>
              </a:rPr>
              <a:t> of peace.  </a:t>
            </a:r>
            <a:endParaRPr lang="en-US" sz="2400" dirty="0" smtClean="0">
              <a:latin typeface="Calibri" pitchFamily="34" charset="0"/>
              <a:cs typeface="Calibri" pitchFamily="34" charset="0"/>
            </a:endParaRPr>
          </a:p>
          <a:p>
            <a:endParaRPr lang="en-US" sz="2400" dirty="0">
              <a:latin typeface="Calibri" pitchFamily="34" charset="0"/>
              <a:cs typeface="Calibri" pitchFamily="34" charset="0"/>
            </a:endParaRPr>
          </a:p>
          <a:p>
            <a:r>
              <a:rPr lang="en-US" sz="2400" b="1" dirty="0" err="1">
                <a:latin typeface="Calibri" pitchFamily="34" charset="0"/>
                <a:cs typeface="Calibri" pitchFamily="34" charset="0"/>
              </a:rPr>
              <a:t>Heb</a:t>
            </a:r>
            <a:r>
              <a:rPr lang="en-US" sz="2400" b="1" dirty="0">
                <a:latin typeface="Calibri" pitchFamily="34" charset="0"/>
                <a:cs typeface="Calibri" pitchFamily="34" charset="0"/>
              </a:rPr>
              <a:t> 5:14</a:t>
            </a:r>
            <a:r>
              <a:rPr lang="en-US" sz="2400" dirty="0">
                <a:latin typeface="Calibri" pitchFamily="34" charset="0"/>
                <a:cs typeface="Calibri" pitchFamily="34" charset="0"/>
              </a:rPr>
              <a:t>  But solid food is for the mature, for those who have their powers of discernment trained by </a:t>
            </a:r>
            <a:r>
              <a:rPr lang="en-US" sz="2400" b="1" u="sng" dirty="0">
                <a:solidFill>
                  <a:srgbClr val="FF0000"/>
                </a:solidFill>
                <a:latin typeface="Calibri" pitchFamily="34" charset="0"/>
                <a:cs typeface="Calibri" pitchFamily="34" charset="0"/>
              </a:rPr>
              <a:t>constant practice</a:t>
            </a:r>
            <a:r>
              <a:rPr lang="en-US" sz="2400" dirty="0">
                <a:solidFill>
                  <a:srgbClr val="FF0000"/>
                </a:solidFill>
                <a:latin typeface="Calibri" pitchFamily="34" charset="0"/>
                <a:cs typeface="Calibri" pitchFamily="34" charset="0"/>
              </a:rPr>
              <a:t> </a:t>
            </a:r>
            <a:r>
              <a:rPr lang="en-US" sz="2400" dirty="0">
                <a:latin typeface="Calibri" pitchFamily="34" charset="0"/>
                <a:cs typeface="Calibri" pitchFamily="34" charset="0"/>
              </a:rPr>
              <a:t>to distinguish good from evil.  </a:t>
            </a:r>
            <a:endParaRPr lang="en-US" sz="2400" dirty="0" smtClean="0">
              <a:latin typeface="Calibri" pitchFamily="34" charset="0"/>
              <a:cs typeface="Calibri" pitchFamily="34" charset="0"/>
            </a:endParaRPr>
          </a:p>
          <a:p>
            <a:endParaRPr lang="en-US" sz="2400" dirty="0">
              <a:latin typeface="Calibri" pitchFamily="34" charset="0"/>
              <a:cs typeface="Calibri" pitchFamily="34" charset="0"/>
            </a:endParaRPr>
          </a:p>
          <a:p>
            <a:r>
              <a:rPr lang="en-US" sz="2400" b="1" dirty="0">
                <a:latin typeface="Calibri" pitchFamily="34" charset="0"/>
                <a:cs typeface="Calibri" pitchFamily="34" charset="0"/>
              </a:rPr>
              <a:t>2Ti 3:1</a:t>
            </a:r>
            <a:r>
              <a:rPr lang="en-US" sz="2400" dirty="0">
                <a:latin typeface="Calibri" pitchFamily="34" charset="0"/>
                <a:cs typeface="Calibri" pitchFamily="34" charset="0"/>
              </a:rPr>
              <a:t>  But understand this, that in the last days </a:t>
            </a:r>
            <a:r>
              <a:rPr lang="en-US" sz="2400" b="1" u="sng" dirty="0">
                <a:solidFill>
                  <a:srgbClr val="FF0000"/>
                </a:solidFill>
                <a:latin typeface="Calibri" pitchFamily="34" charset="0"/>
                <a:cs typeface="Calibri" pitchFamily="34" charset="0"/>
              </a:rPr>
              <a:t>there will come times of difficulty</a:t>
            </a:r>
            <a:r>
              <a:rPr lang="en-US" sz="2400" dirty="0">
                <a:solidFill>
                  <a:srgbClr val="FF0000"/>
                </a:solidFill>
                <a:latin typeface="Calibri" pitchFamily="34" charset="0"/>
                <a:cs typeface="Calibri" pitchFamily="34" charset="0"/>
              </a:rPr>
              <a:t>. </a:t>
            </a:r>
            <a:endParaRPr lang="en-US" sz="2400" dirty="0">
              <a:solidFill>
                <a:srgbClr val="FF0000"/>
              </a:solidFill>
            </a:endParaRPr>
          </a:p>
        </p:txBody>
      </p:sp>
    </p:spTree>
    <p:extLst>
      <p:ext uri="{BB962C8B-B14F-4D97-AF65-F5344CB8AC3E}">
        <p14:creationId xmlns:p14="http://schemas.microsoft.com/office/powerpoint/2010/main" val="263973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763000" cy="5257800"/>
          </a:xfrm>
        </p:spPr>
        <p:txBody>
          <a:bodyPr>
            <a:noAutofit/>
          </a:bodyPr>
          <a:lstStyle/>
          <a:p>
            <a:pPr marL="0" indent="0">
              <a:lnSpc>
                <a:spcPts val="3600"/>
              </a:lnSpc>
              <a:buNone/>
            </a:pPr>
            <a:r>
              <a:rPr lang="en-US" sz="2400" dirty="0" smtClean="0">
                <a:effectLst>
                  <a:outerShdw blurRad="38100" dist="38100" dir="2700000" algn="tl">
                    <a:srgbClr val="000000">
                      <a:alpha val="43137"/>
                    </a:srgbClr>
                  </a:outerShdw>
                </a:effectLst>
                <a:latin typeface="Arial" pitchFamily="34" charset="0"/>
                <a:cs typeface="Arial" pitchFamily="34" charset="0"/>
              </a:rPr>
              <a:t>Give </a:t>
            </a:r>
            <a:r>
              <a:rPr lang="en-US" sz="2400" dirty="0">
                <a:effectLst>
                  <a:outerShdw blurRad="38100" dist="38100" dir="2700000" algn="tl">
                    <a:srgbClr val="000000">
                      <a:alpha val="43137"/>
                    </a:srgbClr>
                  </a:outerShdw>
                </a:effectLst>
                <a:latin typeface="Arial" pitchFamily="34" charset="0"/>
                <a:cs typeface="Arial" pitchFamily="34" charset="0"/>
              </a:rPr>
              <a:t>ear to my prayer, O God, and hide not yourself from my </a:t>
            </a:r>
            <a:r>
              <a:rPr lang="en-US" sz="2400" dirty="0" smtClean="0">
                <a:effectLst>
                  <a:outerShdw blurRad="38100" dist="38100" dir="2700000" algn="tl">
                    <a:srgbClr val="000000">
                      <a:alpha val="43137"/>
                    </a:srgbClr>
                  </a:outerShdw>
                </a:effectLst>
                <a:latin typeface="Arial" pitchFamily="34" charset="0"/>
                <a:cs typeface="Arial" pitchFamily="34" charset="0"/>
              </a:rPr>
              <a:t>supplication!  </a:t>
            </a:r>
            <a:r>
              <a:rPr lang="en-US" sz="2400" dirty="0">
                <a:effectLst>
                  <a:outerShdw blurRad="38100" dist="38100" dir="2700000" algn="tl">
                    <a:srgbClr val="000000">
                      <a:alpha val="43137"/>
                    </a:srgbClr>
                  </a:outerShdw>
                </a:effectLst>
                <a:latin typeface="Arial" pitchFamily="34" charset="0"/>
                <a:cs typeface="Arial" pitchFamily="34" charset="0"/>
              </a:rPr>
              <a:t>Attend to me, and </a:t>
            </a:r>
            <a:r>
              <a:rPr lang="en-US" sz="2400" dirty="0" smtClean="0">
                <a:effectLst>
                  <a:outerShdw blurRad="38100" dist="38100" dir="2700000" algn="tl">
                    <a:srgbClr val="000000">
                      <a:alpha val="43137"/>
                    </a:srgbClr>
                  </a:outerShdw>
                </a:effectLst>
                <a:latin typeface="Arial" pitchFamily="34" charset="0"/>
                <a:cs typeface="Arial" pitchFamily="34" charset="0"/>
              </a:rPr>
              <a:t>hear </a:t>
            </a:r>
            <a:r>
              <a:rPr lang="en-US" sz="2400" dirty="0">
                <a:effectLst>
                  <a:outerShdw blurRad="38100" dist="38100" dir="2700000" algn="tl">
                    <a:srgbClr val="000000">
                      <a:alpha val="43137"/>
                    </a:srgbClr>
                  </a:outerShdw>
                </a:effectLst>
                <a:latin typeface="Arial" pitchFamily="34" charset="0"/>
                <a:cs typeface="Arial" pitchFamily="34" charset="0"/>
              </a:rPr>
              <a:t>me; I am restless in my complaint and I </a:t>
            </a:r>
            <a:r>
              <a:rPr lang="en-US" sz="2400" dirty="0" smtClean="0">
                <a:effectLst>
                  <a:outerShdw blurRad="38100" dist="38100" dir="2700000" algn="tl">
                    <a:srgbClr val="000000">
                      <a:alpha val="43137"/>
                    </a:srgbClr>
                  </a:outerShdw>
                </a:effectLst>
                <a:latin typeface="Arial" pitchFamily="34" charset="0"/>
                <a:cs typeface="Arial" pitchFamily="34" charset="0"/>
              </a:rPr>
              <a:t>moan noisily, </a:t>
            </a:r>
            <a:r>
              <a:rPr lang="en-US" sz="2400" dirty="0">
                <a:effectLst>
                  <a:outerShdw blurRad="38100" dist="38100" dir="2700000" algn="tl">
                    <a:srgbClr val="000000">
                      <a:alpha val="43137"/>
                    </a:srgbClr>
                  </a:outerShdw>
                </a:effectLst>
                <a:latin typeface="Arial" pitchFamily="34" charset="0"/>
                <a:cs typeface="Arial" pitchFamily="34" charset="0"/>
              </a:rPr>
              <a:t>because of the </a:t>
            </a:r>
            <a:r>
              <a:rPr lang="en-US" sz="2400" dirty="0" smtClean="0">
                <a:effectLst>
                  <a:outerShdw blurRad="38100" dist="38100" dir="2700000" algn="tl">
                    <a:srgbClr val="000000">
                      <a:alpha val="43137"/>
                    </a:srgbClr>
                  </a:outerShdw>
                </a:effectLst>
                <a:latin typeface="Arial" pitchFamily="34" charset="0"/>
                <a:cs typeface="Arial" pitchFamily="34" charset="0"/>
              </a:rPr>
              <a:t>voice </a:t>
            </a:r>
            <a:r>
              <a:rPr lang="en-US" sz="2400" dirty="0">
                <a:effectLst>
                  <a:outerShdw blurRad="38100" dist="38100" dir="2700000" algn="tl">
                    <a:srgbClr val="000000">
                      <a:alpha val="43137"/>
                    </a:srgbClr>
                  </a:outerShdw>
                </a:effectLst>
                <a:latin typeface="Arial" pitchFamily="34" charset="0"/>
                <a:cs typeface="Arial" pitchFamily="34" charset="0"/>
              </a:rPr>
              <a:t>of the enemy, because of the oppression of the wicked. For they </a:t>
            </a:r>
            <a:r>
              <a:rPr lang="en-US" sz="2400" dirty="0" smtClean="0">
                <a:effectLst>
                  <a:outerShdw blurRad="38100" dist="38100" dir="2700000" algn="tl">
                    <a:srgbClr val="000000">
                      <a:alpha val="43137"/>
                    </a:srgbClr>
                  </a:outerShdw>
                </a:effectLst>
                <a:latin typeface="Arial" pitchFamily="34" charset="0"/>
                <a:cs typeface="Arial" pitchFamily="34" charset="0"/>
              </a:rPr>
              <a:t>bring down </a:t>
            </a:r>
            <a:r>
              <a:rPr lang="en-US" sz="2400" dirty="0">
                <a:effectLst>
                  <a:outerShdw blurRad="38100" dist="38100" dir="2700000" algn="tl">
                    <a:srgbClr val="000000">
                      <a:alpha val="43137"/>
                    </a:srgbClr>
                  </a:outerShdw>
                </a:effectLst>
                <a:latin typeface="Arial" pitchFamily="34" charset="0"/>
                <a:cs typeface="Arial" pitchFamily="34" charset="0"/>
              </a:rPr>
              <a:t>trouble upon me, and in </a:t>
            </a:r>
            <a:r>
              <a:rPr lang="en-US" sz="2400" dirty="0" smtClean="0">
                <a:effectLst>
                  <a:outerShdw blurRad="38100" dist="38100" dir="2700000" algn="tl">
                    <a:srgbClr val="000000">
                      <a:alpha val="43137"/>
                    </a:srgbClr>
                  </a:outerShdw>
                </a:effectLst>
                <a:latin typeface="Arial" pitchFamily="34" charset="0"/>
                <a:cs typeface="Arial" pitchFamily="34" charset="0"/>
              </a:rPr>
              <a:t>wrath they hate </a:t>
            </a:r>
            <a:r>
              <a:rPr lang="en-US" sz="2400" dirty="0">
                <a:effectLst>
                  <a:outerShdw blurRad="38100" dist="38100" dir="2700000" algn="tl">
                    <a:srgbClr val="000000">
                      <a:alpha val="43137"/>
                    </a:srgbClr>
                  </a:outerShdw>
                </a:effectLst>
                <a:latin typeface="Arial" pitchFamily="34" charset="0"/>
                <a:cs typeface="Arial" pitchFamily="34" charset="0"/>
              </a:rPr>
              <a:t>me.  My heart is </a:t>
            </a:r>
            <a:r>
              <a:rPr lang="en-US" sz="2400" dirty="0" smtClean="0">
                <a:effectLst>
                  <a:outerShdw blurRad="38100" dist="38100" dir="2700000" algn="tl">
                    <a:srgbClr val="000000">
                      <a:alpha val="43137"/>
                    </a:srgbClr>
                  </a:outerShdw>
                </a:effectLst>
                <a:latin typeface="Arial" pitchFamily="34" charset="0"/>
                <a:cs typeface="Arial" pitchFamily="34" charset="0"/>
              </a:rPr>
              <a:t>severely pained </a:t>
            </a:r>
            <a:r>
              <a:rPr lang="en-US" sz="2400" dirty="0">
                <a:effectLst>
                  <a:outerShdw blurRad="38100" dist="38100" dir="2700000" algn="tl">
                    <a:srgbClr val="000000">
                      <a:alpha val="43137"/>
                    </a:srgbClr>
                  </a:outerShdw>
                </a:effectLst>
                <a:latin typeface="Arial" pitchFamily="34" charset="0"/>
                <a:cs typeface="Arial" pitchFamily="34" charset="0"/>
              </a:rPr>
              <a:t>within me; </a:t>
            </a:r>
            <a:r>
              <a:rPr lang="en-US" sz="2400" dirty="0" smtClean="0">
                <a:effectLst>
                  <a:outerShdw blurRad="38100" dist="38100" dir="2700000" algn="tl">
                    <a:srgbClr val="000000">
                      <a:alpha val="43137"/>
                    </a:srgbClr>
                  </a:outerShdw>
                </a:effectLst>
                <a:latin typeface="Arial" pitchFamily="34" charset="0"/>
                <a:cs typeface="Arial" pitchFamily="34" charset="0"/>
              </a:rPr>
              <a:t>and the </a:t>
            </a:r>
            <a:r>
              <a:rPr lang="en-US" sz="2400" dirty="0">
                <a:effectLst>
                  <a:outerShdw blurRad="38100" dist="38100" dir="2700000" algn="tl">
                    <a:srgbClr val="000000">
                      <a:alpha val="43137"/>
                    </a:srgbClr>
                  </a:outerShdw>
                </a:effectLst>
                <a:latin typeface="Arial" pitchFamily="34" charset="0"/>
                <a:cs typeface="Arial" pitchFamily="34" charset="0"/>
              </a:rPr>
              <a:t>terrors of death have fallen upon me.  </a:t>
            </a:r>
            <a:r>
              <a:rPr lang="en-US" sz="2400" dirty="0" smtClean="0">
                <a:effectLst>
                  <a:outerShdw blurRad="38100" dist="38100" dir="2700000" algn="tl">
                    <a:srgbClr val="000000">
                      <a:alpha val="43137"/>
                    </a:srgbClr>
                  </a:outerShdw>
                </a:effectLst>
                <a:latin typeface="Arial" pitchFamily="34" charset="0"/>
                <a:cs typeface="Arial" pitchFamily="34" charset="0"/>
              </a:rPr>
              <a:t>Fearfulness </a:t>
            </a:r>
            <a:r>
              <a:rPr lang="en-US" sz="2400" dirty="0">
                <a:effectLst>
                  <a:outerShdw blurRad="38100" dist="38100" dir="2700000" algn="tl">
                    <a:srgbClr val="000000">
                      <a:alpha val="43137"/>
                    </a:srgbClr>
                  </a:outerShdw>
                </a:effectLst>
                <a:latin typeface="Arial" pitchFamily="34" charset="0"/>
                <a:cs typeface="Arial" pitchFamily="34" charset="0"/>
              </a:rPr>
              <a:t>and trembling </a:t>
            </a:r>
            <a:r>
              <a:rPr lang="en-US" sz="2400" dirty="0" smtClean="0">
                <a:effectLst>
                  <a:outerShdw blurRad="38100" dist="38100" dir="2700000" algn="tl">
                    <a:srgbClr val="000000">
                      <a:alpha val="43137"/>
                    </a:srgbClr>
                  </a:outerShdw>
                </a:effectLst>
                <a:latin typeface="Arial" pitchFamily="34" charset="0"/>
                <a:cs typeface="Arial" pitchFamily="34" charset="0"/>
              </a:rPr>
              <a:t>have come </a:t>
            </a:r>
            <a:r>
              <a:rPr lang="en-US" sz="2400" dirty="0">
                <a:effectLst>
                  <a:outerShdw blurRad="38100" dist="38100" dir="2700000" algn="tl">
                    <a:srgbClr val="000000">
                      <a:alpha val="43137"/>
                    </a:srgbClr>
                  </a:outerShdw>
                </a:effectLst>
                <a:latin typeface="Arial" pitchFamily="34" charset="0"/>
                <a:cs typeface="Arial" pitchFamily="34" charset="0"/>
              </a:rPr>
              <a:t>upon me, and horror </a:t>
            </a:r>
            <a:r>
              <a:rPr lang="en-US" sz="2400" dirty="0" smtClean="0">
                <a:effectLst>
                  <a:outerShdw blurRad="38100" dist="38100" dir="2700000" algn="tl">
                    <a:srgbClr val="000000">
                      <a:alpha val="43137"/>
                    </a:srgbClr>
                  </a:outerShdw>
                </a:effectLst>
                <a:latin typeface="Arial" pitchFamily="34" charset="0"/>
                <a:cs typeface="Arial" pitchFamily="34" charset="0"/>
              </a:rPr>
              <a:t>has overwhelmed </a:t>
            </a:r>
            <a:r>
              <a:rPr lang="en-US" sz="2400" dirty="0">
                <a:effectLst>
                  <a:outerShdw blurRad="38100" dist="38100" dir="2700000" algn="tl">
                    <a:srgbClr val="000000">
                      <a:alpha val="43137"/>
                    </a:srgbClr>
                  </a:outerShdw>
                </a:effectLst>
                <a:latin typeface="Arial" pitchFamily="34" charset="0"/>
                <a:cs typeface="Arial" pitchFamily="34" charset="0"/>
              </a:rPr>
              <a:t>me.  </a:t>
            </a:r>
            <a:r>
              <a:rPr lang="en-US" sz="2400" dirty="0" smtClean="0">
                <a:effectLst>
                  <a:outerShdw blurRad="38100" dist="38100" dir="2700000" algn="tl">
                    <a:srgbClr val="000000">
                      <a:alpha val="43137"/>
                    </a:srgbClr>
                  </a:outerShdw>
                </a:effectLst>
                <a:latin typeface="Arial" pitchFamily="34" charset="0"/>
                <a:cs typeface="Arial" pitchFamily="34" charset="0"/>
              </a:rPr>
              <a:t>So </a:t>
            </a:r>
            <a:r>
              <a:rPr lang="en-US" sz="2400" dirty="0">
                <a:effectLst>
                  <a:outerShdw blurRad="38100" dist="38100" dir="2700000" algn="tl">
                    <a:srgbClr val="000000">
                      <a:alpha val="43137"/>
                    </a:srgbClr>
                  </a:outerShdw>
                </a:effectLst>
                <a:latin typeface="Arial" pitchFamily="34" charset="0"/>
                <a:cs typeface="Arial" pitchFamily="34" charset="0"/>
              </a:rPr>
              <a:t>I say, "Oh, that I had wings like a dove! I would fly away and be at </a:t>
            </a:r>
            <a:r>
              <a:rPr lang="en-US" sz="2400" dirty="0" smtClean="0">
                <a:effectLst>
                  <a:outerShdw blurRad="38100" dist="38100" dir="2700000" algn="tl">
                    <a:srgbClr val="000000">
                      <a:alpha val="43137"/>
                    </a:srgbClr>
                  </a:outerShdw>
                </a:effectLst>
                <a:latin typeface="Arial" pitchFamily="34" charset="0"/>
                <a:cs typeface="Arial" pitchFamily="34" charset="0"/>
              </a:rPr>
              <a:t>rest; Indeed, I would wander far off, and remain in the wilderness. </a:t>
            </a:r>
            <a:r>
              <a:rPr lang="en-US" sz="2400" dirty="0" smtClean="0">
                <a:latin typeface="Arial" pitchFamily="34" charset="0"/>
                <a:cs typeface="Arial" pitchFamily="34" charset="0"/>
              </a:rPr>
              <a:t>I would hasten my escape from the windy storm and tempest.</a:t>
            </a:r>
            <a:endParaRPr lang="en-US" sz="2400" dirty="0">
              <a:effectLst>
                <a:outerShdw blurRad="38100" dist="38100" dir="2700000" algn="tl">
                  <a:srgbClr val="000000">
                    <a:alpha val="43137"/>
                  </a:srgbClr>
                </a:outerShdw>
              </a:effectLst>
              <a:latin typeface="Arial" pitchFamily="34" charset="0"/>
              <a:cs typeface="Arial" pitchFamily="34" charset="0"/>
            </a:endParaRPr>
          </a:p>
        </p:txBody>
      </p:sp>
      <p:sp>
        <p:nvSpPr>
          <p:cNvPr id="2" name="Title 1"/>
          <p:cNvSpPr>
            <a:spLocks noGrp="1"/>
          </p:cNvSpPr>
          <p:nvPr>
            <p:ph type="title"/>
          </p:nvPr>
        </p:nvSpPr>
        <p:spPr>
          <a:xfrm>
            <a:off x="685800" y="152400"/>
            <a:ext cx="7924800" cy="838200"/>
          </a:xfrm>
        </p:spPr>
        <p:txBody>
          <a:bodyPr/>
          <a:lstStyle/>
          <a:p>
            <a:pPr algn="ctr"/>
            <a:r>
              <a:rPr lang="en-US" sz="4400" b="1" dirty="0">
                <a:latin typeface="Arial" pitchFamily="34" charset="0"/>
                <a:cs typeface="Arial" pitchFamily="34" charset="0"/>
              </a:rPr>
              <a:t>Psalm </a:t>
            </a:r>
            <a:r>
              <a:rPr lang="en-US" sz="4400" b="1" dirty="0" smtClean="0">
                <a:latin typeface="Arial" pitchFamily="34" charset="0"/>
                <a:cs typeface="Arial" pitchFamily="34" charset="0"/>
              </a:rPr>
              <a:t>55:1-8</a:t>
            </a:r>
            <a:endParaRPr lang="en-US" sz="4400" dirty="0">
              <a:latin typeface="Arial" pitchFamily="34" charset="0"/>
              <a:cs typeface="Arial" pitchFamily="34" charset="0"/>
            </a:endParaRPr>
          </a:p>
        </p:txBody>
      </p:sp>
      <p:cxnSp>
        <p:nvCxnSpPr>
          <p:cNvPr id="7" name="Straight Connector 6"/>
          <p:cNvCxnSpPr/>
          <p:nvPr/>
        </p:nvCxnSpPr>
        <p:spPr>
          <a:xfrm>
            <a:off x="5962650" y="2133600"/>
            <a:ext cx="165735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0" y="2590800"/>
            <a:ext cx="18288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77100" y="3505200"/>
            <a:ext cx="148118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 y="3962400"/>
            <a:ext cx="3486150" cy="213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05400" y="3964536"/>
            <a:ext cx="20574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752600" y="4419600"/>
            <a:ext cx="3505200" cy="213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43256" y="4878936"/>
            <a:ext cx="377154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971800" y="5334000"/>
            <a:ext cx="3048000" cy="0"/>
          </a:xfrm>
          <a:prstGeom prst="line">
            <a:avLst/>
          </a:prstGeom>
          <a:ln w="3810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7315200" y="5334000"/>
            <a:ext cx="990600" cy="8546"/>
          </a:xfrm>
          <a:prstGeom prst="line">
            <a:avLst/>
          </a:prstGeom>
          <a:ln w="3810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43256" y="5791200"/>
            <a:ext cx="1885772" cy="0"/>
          </a:xfrm>
          <a:prstGeom prst="line">
            <a:avLst/>
          </a:prstGeom>
          <a:ln w="3810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850379" y="5791200"/>
            <a:ext cx="3398021" cy="0"/>
          </a:xfrm>
          <a:prstGeom prst="line">
            <a:avLst/>
          </a:prstGeom>
          <a:ln w="3810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04800" y="6248400"/>
            <a:ext cx="981342" cy="0"/>
          </a:xfrm>
          <a:prstGeom prst="line">
            <a:avLst/>
          </a:prstGeom>
          <a:ln w="38100">
            <a:solidFill>
              <a:srgbClr val="CC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96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left)">
                                      <p:cBhvr>
                                        <p:cTn id="56" dur="50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left)">
                                      <p:cBhvr>
                                        <p:cTn id="61" dur="500"/>
                                        <p:tgtEl>
                                          <p:spTgt spid="4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left)">
                                      <p:cBhvr>
                                        <p:cTn id="6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0"/>
            <a:ext cx="8786146" cy="9144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smtClean="0">
                <a:solidFill>
                  <a:srgbClr val="FFC000"/>
                </a:solidFill>
                <a:latin typeface="Bookman Old Style" pitchFamily="18" charset="0"/>
              </a:rPr>
              <a:t>Courage </a:t>
            </a:r>
            <a:r>
              <a:rPr lang="en-US" sz="3600" dirty="0" smtClean="0">
                <a:solidFill>
                  <a:schemeClr val="accent1"/>
                </a:solidFill>
                <a:latin typeface="Bookman Old Style" pitchFamily="18" charset="0"/>
              </a:rPr>
              <a:t>in a World of Fear</a:t>
            </a:r>
            <a:endParaRPr lang="en-US" sz="3600" dirty="0">
              <a:solidFill>
                <a:schemeClr val="accent1"/>
              </a:solidFill>
              <a:latin typeface="Bookman Old Style" pitchFamily="18" charset="0"/>
            </a:endParaRPr>
          </a:p>
        </p:txBody>
      </p:sp>
      <p:sp>
        <p:nvSpPr>
          <p:cNvPr id="3" name="TextBox 2"/>
          <p:cNvSpPr txBox="1"/>
          <p:nvPr/>
        </p:nvSpPr>
        <p:spPr>
          <a:xfrm>
            <a:off x="501086" y="914400"/>
            <a:ext cx="8088773" cy="830997"/>
          </a:xfrm>
          <a:prstGeom prst="rect">
            <a:avLst/>
          </a:prstGeom>
          <a:noFill/>
        </p:spPr>
        <p:txBody>
          <a:bodyPr wrap="square" rtlCol="0">
            <a:spAutoFit/>
          </a:bodyPr>
          <a:lstStyle/>
          <a:p>
            <a:r>
              <a:rPr lang="en-US" sz="2400" dirty="0" smtClean="0">
                <a:solidFill>
                  <a:schemeClr val="accent2"/>
                </a:solidFill>
                <a:latin typeface="Arial" pitchFamily="34" charset="0"/>
                <a:cs typeface="Arial" pitchFamily="34" charset="0"/>
              </a:rPr>
              <a:t>2Tim </a:t>
            </a:r>
            <a:r>
              <a:rPr lang="en-US" sz="2400" dirty="0">
                <a:solidFill>
                  <a:schemeClr val="accent2"/>
                </a:solidFill>
                <a:latin typeface="Arial" pitchFamily="34" charset="0"/>
                <a:cs typeface="Arial" pitchFamily="34" charset="0"/>
              </a:rPr>
              <a:t>1:7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For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God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has not given us a spirit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of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fear,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but of power</a:t>
            </a:r>
            <a:r>
              <a:rPr lang="en-US" sz="2400" i="1" dirty="0">
                <a:effectLst>
                  <a:outerShdw blurRad="38100" dist="38100" dir="2700000" algn="tl">
                    <a:srgbClr val="000000">
                      <a:alpha val="43137"/>
                    </a:srgbClr>
                  </a:outerShdw>
                </a:effectLst>
                <a:latin typeface="Arial" pitchFamily="34" charset="0"/>
                <a:cs typeface="Arial" pitchFamily="34" charset="0"/>
              </a:rPr>
              <a:t>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and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of love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and </a:t>
            </a:r>
            <a:r>
              <a:rPr lang="en-US" sz="2400" b="1" i="1" u="sng"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of a sound mind</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 </a:t>
            </a:r>
            <a:endPar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p:txBody>
      </p:sp>
      <p:sp>
        <p:nvSpPr>
          <p:cNvPr id="22" name="Rectangle 21"/>
          <p:cNvSpPr/>
          <p:nvPr/>
        </p:nvSpPr>
        <p:spPr>
          <a:xfrm>
            <a:off x="152399" y="1828800"/>
            <a:ext cx="8786146" cy="461665"/>
          </a:xfrm>
          <a:prstGeom prst="rect">
            <a:avLst/>
          </a:prstGeom>
        </p:spPr>
        <p:txBody>
          <a:bodyPr wrap="square">
            <a:spAutoFit/>
          </a:bodyPr>
          <a:lstStyle/>
          <a:p>
            <a:r>
              <a:rPr lang="en-US" sz="2400" dirty="0" smtClean="0">
                <a:solidFill>
                  <a:srgbClr val="FFC000"/>
                </a:solidFill>
              </a:rPr>
              <a:t>Preparation.</a:t>
            </a:r>
            <a:endParaRPr lang="en-US" sz="2400" dirty="0"/>
          </a:p>
        </p:txBody>
      </p:sp>
      <p:sp>
        <p:nvSpPr>
          <p:cNvPr id="23" name="Rectangle 22"/>
          <p:cNvSpPr/>
          <p:nvPr/>
        </p:nvSpPr>
        <p:spPr>
          <a:xfrm>
            <a:off x="152400" y="2514600"/>
            <a:ext cx="8786146" cy="304698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b="1" dirty="0" smtClean="0">
                <a:latin typeface="Calibri" pitchFamily="34" charset="0"/>
                <a:cs typeface="Calibri" pitchFamily="34" charset="0"/>
              </a:rPr>
              <a:t>2Ti </a:t>
            </a:r>
            <a:r>
              <a:rPr lang="en-US" sz="2400" b="1" dirty="0">
                <a:latin typeface="Calibri" pitchFamily="34" charset="0"/>
                <a:cs typeface="Calibri" pitchFamily="34" charset="0"/>
              </a:rPr>
              <a:t>4:2-5</a:t>
            </a:r>
            <a:r>
              <a:rPr lang="en-US" sz="2400" dirty="0">
                <a:latin typeface="Calibri" pitchFamily="34" charset="0"/>
                <a:cs typeface="Calibri" pitchFamily="34" charset="0"/>
              </a:rPr>
              <a:t>  preach the word; be </a:t>
            </a:r>
            <a:r>
              <a:rPr lang="en-US" sz="2400" b="1" u="sng" dirty="0">
                <a:solidFill>
                  <a:srgbClr val="FF0000"/>
                </a:solidFill>
                <a:latin typeface="Calibri" pitchFamily="34" charset="0"/>
                <a:cs typeface="Calibri" pitchFamily="34" charset="0"/>
              </a:rPr>
              <a:t>ready in season</a:t>
            </a:r>
            <a:r>
              <a:rPr lang="en-US" sz="2400" dirty="0">
                <a:latin typeface="Calibri" pitchFamily="34" charset="0"/>
                <a:cs typeface="Calibri" pitchFamily="34" charset="0"/>
              </a:rPr>
              <a:t> and </a:t>
            </a:r>
            <a:r>
              <a:rPr lang="en-US" sz="2400" b="1" u="sng" dirty="0">
                <a:solidFill>
                  <a:srgbClr val="FF0000"/>
                </a:solidFill>
                <a:latin typeface="Calibri" pitchFamily="34" charset="0"/>
                <a:cs typeface="Calibri" pitchFamily="34" charset="0"/>
              </a:rPr>
              <a:t>out of season</a:t>
            </a:r>
            <a:r>
              <a:rPr lang="en-US" sz="2400" dirty="0">
                <a:latin typeface="Calibri" pitchFamily="34" charset="0"/>
                <a:cs typeface="Calibri" pitchFamily="34" charset="0"/>
              </a:rPr>
              <a:t>; reprove, rebuke, and exhort, with complete patience and teaching. </a:t>
            </a:r>
            <a:r>
              <a:rPr lang="en-US" sz="2400" b="1" u="sng" dirty="0">
                <a:solidFill>
                  <a:srgbClr val="FF0000"/>
                </a:solidFill>
                <a:latin typeface="Calibri" pitchFamily="34" charset="0"/>
                <a:cs typeface="Calibri" pitchFamily="34" charset="0"/>
              </a:rPr>
              <a:t>For the time is coming </a:t>
            </a:r>
            <a:r>
              <a:rPr lang="en-US" sz="2400" dirty="0">
                <a:latin typeface="Calibri" pitchFamily="34" charset="0"/>
                <a:cs typeface="Calibri" pitchFamily="34" charset="0"/>
              </a:rPr>
              <a:t>when people will not endure sound teaching, but having itching ears they will accumulate for themselves teachers to suit their own passions, and will turn away from listening to the truth and wander off into myths. As for you, </a:t>
            </a:r>
            <a:r>
              <a:rPr lang="en-US" sz="2400" b="1" u="sng" dirty="0">
                <a:solidFill>
                  <a:srgbClr val="FF0000"/>
                </a:solidFill>
                <a:latin typeface="Calibri" pitchFamily="34" charset="0"/>
                <a:cs typeface="Calibri" pitchFamily="34" charset="0"/>
              </a:rPr>
              <a:t>always be sober-minded</a:t>
            </a:r>
            <a:r>
              <a:rPr lang="en-US" sz="2400" dirty="0">
                <a:latin typeface="Calibri" pitchFamily="34" charset="0"/>
                <a:cs typeface="Calibri" pitchFamily="34" charset="0"/>
              </a:rPr>
              <a:t>, endure suffering, do the work of an evangelist, fulfill your ministry. </a:t>
            </a:r>
          </a:p>
        </p:txBody>
      </p:sp>
    </p:spTree>
    <p:extLst>
      <p:ext uri="{BB962C8B-B14F-4D97-AF65-F5344CB8AC3E}">
        <p14:creationId xmlns:p14="http://schemas.microsoft.com/office/powerpoint/2010/main" val="89806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0"/>
            <a:ext cx="8786146" cy="9144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smtClean="0">
                <a:solidFill>
                  <a:srgbClr val="FFC000"/>
                </a:solidFill>
                <a:latin typeface="Bookman Old Style" pitchFamily="18" charset="0"/>
              </a:rPr>
              <a:t>Courage </a:t>
            </a:r>
            <a:r>
              <a:rPr lang="en-US" sz="3600" dirty="0" smtClean="0">
                <a:solidFill>
                  <a:schemeClr val="accent1"/>
                </a:solidFill>
                <a:latin typeface="Bookman Old Style" pitchFamily="18" charset="0"/>
              </a:rPr>
              <a:t>in a World of Fear</a:t>
            </a:r>
            <a:endParaRPr lang="en-US" sz="3600" dirty="0">
              <a:solidFill>
                <a:schemeClr val="accent1"/>
              </a:solidFill>
              <a:latin typeface="Bookman Old Style" pitchFamily="18" charset="0"/>
            </a:endParaRPr>
          </a:p>
        </p:txBody>
      </p:sp>
      <p:sp>
        <p:nvSpPr>
          <p:cNvPr id="3" name="TextBox 2"/>
          <p:cNvSpPr txBox="1"/>
          <p:nvPr/>
        </p:nvSpPr>
        <p:spPr>
          <a:xfrm>
            <a:off x="501086" y="914400"/>
            <a:ext cx="8088773" cy="830997"/>
          </a:xfrm>
          <a:prstGeom prst="rect">
            <a:avLst/>
          </a:prstGeom>
          <a:noFill/>
        </p:spPr>
        <p:txBody>
          <a:bodyPr wrap="square" rtlCol="0">
            <a:spAutoFit/>
          </a:bodyPr>
          <a:lstStyle/>
          <a:p>
            <a:r>
              <a:rPr lang="en-US" sz="2400" dirty="0" smtClean="0">
                <a:solidFill>
                  <a:schemeClr val="accent2"/>
                </a:solidFill>
                <a:latin typeface="Arial" pitchFamily="34" charset="0"/>
                <a:cs typeface="Arial" pitchFamily="34" charset="0"/>
              </a:rPr>
              <a:t>2Tim </a:t>
            </a:r>
            <a:r>
              <a:rPr lang="en-US" sz="2400" dirty="0">
                <a:solidFill>
                  <a:schemeClr val="accent2"/>
                </a:solidFill>
                <a:latin typeface="Arial" pitchFamily="34" charset="0"/>
                <a:cs typeface="Arial" pitchFamily="34" charset="0"/>
              </a:rPr>
              <a:t>1:7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For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God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has not given us a spirit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of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fear,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but of power</a:t>
            </a:r>
            <a:r>
              <a:rPr lang="en-US" sz="2400" i="1" dirty="0">
                <a:effectLst>
                  <a:outerShdw blurRad="38100" dist="38100" dir="2700000" algn="tl">
                    <a:srgbClr val="000000">
                      <a:alpha val="43137"/>
                    </a:srgbClr>
                  </a:outerShdw>
                </a:effectLst>
                <a:latin typeface="Arial" pitchFamily="34" charset="0"/>
                <a:cs typeface="Arial" pitchFamily="34" charset="0"/>
              </a:rPr>
              <a:t>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and </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of love </a:t>
            </a:r>
            <a:r>
              <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rPr>
              <a:t>and </a:t>
            </a:r>
            <a:r>
              <a:rPr lang="en-US" sz="2400" b="1" i="1" u="sng"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of a sound mind</a:t>
            </a:r>
            <a:r>
              <a:rPr lang="en-US" sz="24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 </a:t>
            </a:r>
            <a:endParaRPr lang="en-US" sz="2400" i="1"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p:txBody>
      </p:sp>
      <p:sp>
        <p:nvSpPr>
          <p:cNvPr id="22" name="Rectangle 21"/>
          <p:cNvSpPr/>
          <p:nvPr/>
        </p:nvSpPr>
        <p:spPr>
          <a:xfrm>
            <a:off x="152399" y="1828800"/>
            <a:ext cx="8786146" cy="461665"/>
          </a:xfrm>
          <a:prstGeom prst="rect">
            <a:avLst/>
          </a:prstGeom>
        </p:spPr>
        <p:txBody>
          <a:bodyPr wrap="square">
            <a:spAutoFit/>
          </a:bodyPr>
          <a:lstStyle/>
          <a:p>
            <a:r>
              <a:rPr lang="en-US" sz="2400" dirty="0" smtClean="0">
                <a:solidFill>
                  <a:srgbClr val="FFC000"/>
                </a:solidFill>
              </a:rPr>
              <a:t>Devotion to Prayer.</a:t>
            </a:r>
            <a:endParaRPr lang="en-US" sz="2400" dirty="0"/>
          </a:p>
        </p:txBody>
      </p:sp>
      <p:sp>
        <p:nvSpPr>
          <p:cNvPr id="23" name="Rectangle 22"/>
          <p:cNvSpPr/>
          <p:nvPr/>
        </p:nvSpPr>
        <p:spPr>
          <a:xfrm>
            <a:off x="152400" y="2514600"/>
            <a:ext cx="8786146"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b="1" dirty="0">
                <a:latin typeface="Calibri" pitchFamily="34" charset="0"/>
                <a:cs typeface="Calibri" pitchFamily="34" charset="0"/>
              </a:rPr>
              <a:t>2Ti 1:3</a:t>
            </a:r>
            <a:r>
              <a:rPr lang="en-US" sz="2400" dirty="0">
                <a:latin typeface="Calibri" pitchFamily="34" charset="0"/>
                <a:cs typeface="Calibri" pitchFamily="34" charset="0"/>
              </a:rPr>
              <a:t>  I thank God whom I serve, as did my ancestors, with a clear conscience, as I remember you </a:t>
            </a:r>
            <a:r>
              <a:rPr lang="en-US" sz="2400" b="1" u="sng" dirty="0">
                <a:solidFill>
                  <a:srgbClr val="FF0000"/>
                </a:solidFill>
                <a:latin typeface="Calibri" pitchFamily="34" charset="0"/>
                <a:cs typeface="Calibri" pitchFamily="34" charset="0"/>
              </a:rPr>
              <a:t>constantly in my prayers night and day</a:t>
            </a:r>
            <a:r>
              <a:rPr lang="en-US" sz="2400" dirty="0">
                <a:latin typeface="Calibri" pitchFamily="34" charset="0"/>
                <a:cs typeface="Calibri" pitchFamily="34" charset="0"/>
              </a:rPr>
              <a:t>.</a:t>
            </a:r>
          </a:p>
        </p:txBody>
      </p:sp>
      <p:sp>
        <p:nvSpPr>
          <p:cNvPr id="6" name="Rectangle 5"/>
          <p:cNvSpPr/>
          <p:nvPr/>
        </p:nvSpPr>
        <p:spPr>
          <a:xfrm>
            <a:off x="159798" y="4876800"/>
            <a:ext cx="8786146" cy="830997"/>
          </a:xfrm>
          <a:prstGeom prst="rect">
            <a:avLst/>
          </a:prstGeom>
        </p:spPr>
        <p:txBody>
          <a:bodyPr wrap="square">
            <a:spAutoFit/>
          </a:bodyPr>
          <a:lstStyle/>
          <a:p>
            <a:r>
              <a:rPr lang="en-US" sz="2400" dirty="0" smtClean="0">
                <a:solidFill>
                  <a:srgbClr val="FFC000"/>
                </a:solidFill>
              </a:rPr>
              <a:t>When exercising self control then you will be able to find your Courage.</a:t>
            </a:r>
            <a:endParaRPr lang="en-US" sz="2400" dirty="0"/>
          </a:p>
        </p:txBody>
      </p:sp>
    </p:spTree>
    <p:extLst>
      <p:ext uri="{BB962C8B-B14F-4D97-AF65-F5344CB8AC3E}">
        <p14:creationId xmlns:p14="http://schemas.microsoft.com/office/powerpoint/2010/main" val="89653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0"/>
            <a:ext cx="8786146" cy="9144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smtClean="0">
                <a:solidFill>
                  <a:srgbClr val="FFC000"/>
                </a:solidFill>
                <a:latin typeface="Bookman Old Style" pitchFamily="18" charset="0"/>
              </a:rPr>
              <a:t>Courage </a:t>
            </a:r>
            <a:r>
              <a:rPr lang="en-US" sz="3600" dirty="0" smtClean="0">
                <a:solidFill>
                  <a:schemeClr val="accent1"/>
                </a:solidFill>
                <a:latin typeface="Bookman Old Style" pitchFamily="18" charset="0"/>
              </a:rPr>
              <a:t>in a World of Fear</a:t>
            </a:r>
            <a:endParaRPr lang="en-US" sz="3600" dirty="0">
              <a:solidFill>
                <a:schemeClr val="accent1"/>
              </a:solidFill>
              <a:latin typeface="Bookman Old Style" pitchFamily="18" charset="0"/>
            </a:endParaRPr>
          </a:p>
        </p:txBody>
      </p:sp>
      <p:sp>
        <p:nvSpPr>
          <p:cNvPr id="3" name="TextBox 2"/>
          <p:cNvSpPr txBox="1"/>
          <p:nvPr/>
        </p:nvSpPr>
        <p:spPr>
          <a:xfrm>
            <a:off x="501086" y="2057400"/>
            <a:ext cx="8088773" cy="954107"/>
          </a:xfrm>
          <a:prstGeom prst="rect">
            <a:avLst/>
          </a:prstGeom>
          <a:noFill/>
        </p:spPr>
        <p:txBody>
          <a:bodyPr wrap="square" rtlCol="0">
            <a:spAutoFit/>
          </a:bodyPr>
          <a:lstStyle/>
          <a:p>
            <a:r>
              <a:rPr lang="en-US" sz="2800" dirty="0" smtClean="0">
                <a:latin typeface="Arial" pitchFamily="34" charset="0"/>
                <a:cs typeface="Arial" pitchFamily="34" charset="0"/>
              </a:rPr>
              <a:t>2Tim </a:t>
            </a:r>
            <a:r>
              <a:rPr lang="en-US" sz="2800" dirty="0">
                <a:latin typeface="Arial" pitchFamily="34" charset="0"/>
                <a:cs typeface="Arial" pitchFamily="34" charset="0"/>
              </a:rPr>
              <a:t>1:7  </a:t>
            </a:r>
            <a:r>
              <a:rPr lang="en-US" sz="2800" i="1" dirty="0" smtClean="0">
                <a:effectLst>
                  <a:outerShdw blurRad="38100" dist="38100" dir="2700000" algn="tl">
                    <a:srgbClr val="000000">
                      <a:alpha val="43137"/>
                    </a:srgbClr>
                  </a:outerShdw>
                </a:effectLst>
                <a:latin typeface="Arial" pitchFamily="34" charset="0"/>
                <a:cs typeface="Arial" pitchFamily="34" charset="0"/>
              </a:rPr>
              <a:t>For </a:t>
            </a:r>
            <a:r>
              <a:rPr lang="en-US" sz="2800" i="1" dirty="0">
                <a:effectLst>
                  <a:outerShdw blurRad="38100" dist="38100" dir="2700000" algn="tl">
                    <a:srgbClr val="000000">
                      <a:alpha val="43137"/>
                    </a:srgbClr>
                  </a:outerShdw>
                </a:effectLst>
                <a:latin typeface="Arial" pitchFamily="34" charset="0"/>
                <a:cs typeface="Arial" pitchFamily="34" charset="0"/>
              </a:rPr>
              <a:t>God </a:t>
            </a:r>
            <a:r>
              <a:rPr lang="en-US" sz="2800" i="1" dirty="0" smtClean="0">
                <a:effectLst>
                  <a:outerShdw blurRad="38100" dist="38100" dir="2700000" algn="tl">
                    <a:srgbClr val="000000">
                      <a:alpha val="43137"/>
                    </a:srgbClr>
                  </a:outerShdw>
                </a:effectLst>
                <a:latin typeface="Arial" pitchFamily="34" charset="0"/>
                <a:cs typeface="Arial" pitchFamily="34" charset="0"/>
              </a:rPr>
              <a:t>has not given us a spirit </a:t>
            </a:r>
            <a:r>
              <a:rPr lang="en-US" sz="2800" i="1" dirty="0">
                <a:effectLst>
                  <a:outerShdw blurRad="38100" dist="38100" dir="2700000" algn="tl">
                    <a:srgbClr val="000000">
                      <a:alpha val="43137"/>
                    </a:srgbClr>
                  </a:outerShdw>
                </a:effectLst>
                <a:latin typeface="Arial" pitchFamily="34" charset="0"/>
                <a:cs typeface="Arial" pitchFamily="34" charset="0"/>
              </a:rPr>
              <a:t>of </a:t>
            </a:r>
            <a:r>
              <a:rPr lang="en-US" sz="2800" i="1" dirty="0" smtClean="0">
                <a:effectLst>
                  <a:outerShdw blurRad="38100" dist="38100" dir="2700000" algn="tl">
                    <a:srgbClr val="000000">
                      <a:alpha val="43137"/>
                    </a:srgbClr>
                  </a:outerShdw>
                </a:effectLst>
                <a:latin typeface="Arial" pitchFamily="34" charset="0"/>
                <a:cs typeface="Arial" pitchFamily="34" charset="0"/>
              </a:rPr>
              <a:t>fear, </a:t>
            </a:r>
            <a:r>
              <a:rPr lang="en-US" sz="2800" i="1" dirty="0">
                <a:effectLst>
                  <a:outerShdw blurRad="38100" dist="38100" dir="2700000" algn="tl">
                    <a:srgbClr val="000000">
                      <a:alpha val="43137"/>
                    </a:srgbClr>
                  </a:outerShdw>
                </a:effectLst>
                <a:latin typeface="Arial" pitchFamily="34" charset="0"/>
                <a:cs typeface="Arial" pitchFamily="34" charset="0"/>
              </a:rPr>
              <a:t>but of power and </a:t>
            </a:r>
            <a:r>
              <a:rPr lang="en-US" sz="2800" i="1" dirty="0" smtClean="0">
                <a:effectLst>
                  <a:outerShdw blurRad="38100" dist="38100" dir="2700000" algn="tl">
                    <a:srgbClr val="000000">
                      <a:alpha val="43137"/>
                    </a:srgbClr>
                  </a:outerShdw>
                </a:effectLst>
                <a:latin typeface="Arial" pitchFamily="34" charset="0"/>
                <a:cs typeface="Arial" pitchFamily="34" charset="0"/>
              </a:rPr>
              <a:t>of love </a:t>
            </a:r>
            <a:r>
              <a:rPr lang="en-US" sz="2800" i="1" dirty="0">
                <a:effectLst>
                  <a:outerShdw blurRad="38100" dist="38100" dir="2700000" algn="tl">
                    <a:srgbClr val="000000">
                      <a:alpha val="43137"/>
                    </a:srgbClr>
                  </a:outerShdw>
                </a:effectLst>
                <a:latin typeface="Arial" pitchFamily="34" charset="0"/>
                <a:cs typeface="Arial" pitchFamily="34" charset="0"/>
              </a:rPr>
              <a:t>and </a:t>
            </a:r>
            <a:r>
              <a:rPr lang="en-US" sz="2800" i="1" dirty="0" smtClean="0">
                <a:effectLst>
                  <a:outerShdw blurRad="38100" dist="38100" dir="2700000" algn="tl">
                    <a:srgbClr val="000000">
                      <a:alpha val="43137"/>
                    </a:srgbClr>
                  </a:outerShdw>
                </a:effectLst>
                <a:latin typeface="Arial" pitchFamily="34" charset="0"/>
                <a:cs typeface="Arial" pitchFamily="34" charset="0"/>
              </a:rPr>
              <a:t>of a sound mind.</a:t>
            </a:r>
            <a:r>
              <a:rPr lang="en-US" sz="2800"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 </a:t>
            </a:r>
            <a:endParaRPr lang="en-US" sz="2800" i="1"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542874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10Fe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43340"/>
            <a:ext cx="6885062" cy="53219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381000"/>
            <a:ext cx="8763000" cy="830997"/>
          </a:xfrm>
          <a:prstGeom prst="rect">
            <a:avLst/>
          </a:prstGeom>
          <a:noFill/>
        </p:spPr>
        <p:txBody>
          <a:bodyPr wrap="square" rtlCol="0">
            <a:spAutoFit/>
          </a:bodyPr>
          <a:lstStyle/>
          <a:p>
            <a:r>
              <a:rPr lang="en-US" sz="2400" dirty="0" smtClean="0"/>
              <a:t>Like David, What can produce such fear and terrors to come upon you?</a:t>
            </a:r>
            <a:endParaRPr lang="en-US" sz="2400" dirty="0"/>
          </a:p>
        </p:txBody>
      </p:sp>
    </p:spTree>
    <p:extLst>
      <p:ext uri="{BB962C8B-B14F-4D97-AF65-F5344CB8AC3E}">
        <p14:creationId xmlns:p14="http://schemas.microsoft.com/office/powerpoint/2010/main" val="180271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763000" cy="830997"/>
          </a:xfrm>
          <a:prstGeom prst="rect">
            <a:avLst/>
          </a:prstGeom>
          <a:noFill/>
        </p:spPr>
        <p:txBody>
          <a:bodyPr wrap="square" rtlCol="0">
            <a:spAutoFit/>
          </a:bodyPr>
          <a:lstStyle/>
          <a:p>
            <a:r>
              <a:rPr lang="en-US" sz="2400" dirty="0" smtClean="0"/>
              <a:t>Like David, What can produce such fear and terrors to come upon you?</a:t>
            </a:r>
            <a:endParaRPr lang="en-US" sz="2400" dirty="0"/>
          </a:p>
        </p:txBody>
      </p:sp>
      <p:sp>
        <p:nvSpPr>
          <p:cNvPr id="3" name="TextBox 2"/>
          <p:cNvSpPr txBox="1"/>
          <p:nvPr/>
        </p:nvSpPr>
        <p:spPr>
          <a:xfrm>
            <a:off x="304800" y="1307638"/>
            <a:ext cx="7848600" cy="1200329"/>
          </a:xfrm>
          <a:prstGeom prst="rect">
            <a:avLst/>
          </a:prstGeom>
          <a:noFill/>
        </p:spPr>
        <p:txBody>
          <a:bodyPr wrap="square" rtlCol="0">
            <a:spAutoFit/>
          </a:bodyPr>
          <a:lstStyle/>
          <a:p>
            <a:pPr marL="342900" indent="-342900">
              <a:buFont typeface="Arial" pitchFamily="34" charset="0"/>
              <a:buChar char="•"/>
            </a:pPr>
            <a:r>
              <a:rPr lang="en-US" sz="24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Voice of the enemy </a:t>
            </a:r>
          </a:p>
          <a:p>
            <a:pPr marL="342900" indent="-342900">
              <a:buFont typeface="Arial" pitchFamily="34" charset="0"/>
              <a:buChar char="•"/>
            </a:pPr>
            <a:r>
              <a:rPr lang="en-US" sz="24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Oppression of the wicked</a:t>
            </a:r>
          </a:p>
          <a:p>
            <a:pPr marL="342900" indent="-342900">
              <a:buFont typeface="Arial" pitchFamily="34" charset="0"/>
              <a:buChar char="•"/>
            </a:pPr>
            <a:r>
              <a:rPr lang="en-US" sz="24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For David it was the betrayal of a loyal friend</a:t>
            </a:r>
            <a:endParaRPr lang="en-US" sz="2400"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2667000" y="2981980"/>
            <a:ext cx="3124200" cy="52322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latin typeface="Arial" pitchFamily="34" charset="0"/>
                <a:cs typeface="Arial" pitchFamily="34" charset="0"/>
              </a:rPr>
              <a:t>Psalm 55:12-14</a:t>
            </a:r>
            <a:endParaRPr lang="en-US"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304800" y="3429000"/>
            <a:ext cx="8458200" cy="2521972"/>
          </a:xfrm>
          <a:prstGeom prst="rect">
            <a:avLst/>
          </a:prstGeom>
          <a:noFill/>
        </p:spPr>
        <p:txBody>
          <a:bodyPr wrap="square" rtlCol="0">
            <a:spAutoFit/>
          </a:bodyPr>
          <a:lstStyle/>
          <a:p>
            <a:pPr>
              <a:lnSpc>
                <a:spcPts val="3200"/>
              </a:lnSpc>
            </a:pPr>
            <a:r>
              <a:rPr lang="en-US" sz="2400" i="1" dirty="0" smtClean="0">
                <a:effectLst>
                  <a:outerShdw blurRad="38100" dist="38100" dir="2700000" algn="tl">
                    <a:srgbClr val="000000">
                      <a:alpha val="43137"/>
                    </a:srgbClr>
                  </a:outerShdw>
                </a:effectLst>
                <a:latin typeface="Arial" pitchFamily="34" charset="0"/>
                <a:cs typeface="Arial" pitchFamily="34" charset="0"/>
              </a:rPr>
              <a:t>For it is not an enemy who reproaches me; then I could bear it. Nor is it one who hates me who has exalted himself against me; then I could hide from him. But it was you, a man my equal, my companion and my acquaintance. We took sweet counsel together, and walked in the house of God in the throng.</a:t>
            </a:r>
            <a:endParaRPr lang="en-US" sz="2400" i="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15408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media-cache-ak0.pinimg.com/736x/22/f3/6d/22f36d59e23fe29c90a96c2421c7c26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1143000"/>
            <a:ext cx="4762500" cy="4943476"/>
          </a:xfrm>
          <a:prstGeom prst="rect">
            <a:avLst/>
          </a:prstGeom>
          <a:noFill/>
          <a:effectLst>
            <a:glow>
              <a:schemeClr val="accent1"/>
            </a:glow>
            <a:softEdge rad="7620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552271"/>
            <a:ext cx="7848600"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latin typeface="Arial" pitchFamily="34" charset="0"/>
                <a:cs typeface="Arial" pitchFamily="34" charset="0"/>
              </a:rPr>
              <a:t>Is it the purpose for Christians to escape a world of fear?</a:t>
            </a:r>
            <a:endParaRPr lang="en-US" sz="2400" dirty="0">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381000" y="1902417"/>
            <a:ext cx="7848600" cy="2793842"/>
          </a:xfrm>
          <a:prstGeom prst="rect">
            <a:avLst/>
          </a:prstGeom>
          <a:noFill/>
        </p:spPr>
        <p:txBody>
          <a:bodyPr wrap="square" rtlCol="0">
            <a:spAutoFit/>
          </a:bodyPr>
          <a:lstStyle/>
          <a:p>
            <a:pPr>
              <a:lnSpc>
                <a:spcPct val="150000"/>
              </a:lnSpc>
            </a:pPr>
            <a:r>
              <a:rPr lang="en-US" sz="2400" dirty="0" smtClean="0">
                <a:effectLst>
                  <a:outerShdw blurRad="38100" dist="38100" dir="2700000" algn="tl">
                    <a:srgbClr val="000000">
                      <a:alpha val="43137"/>
                    </a:srgbClr>
                  </a:outerShdw>
                </a:effectLst>
                <a:latin typeface="Arial" pitchFamily="34" charset="0"/>
                <a:cs typeface="Arial" pitchFamily="34" charset="0"/>
              </a:rPr>
              <a:t>As David so strongly desired?</a:t>
            </a:r>
          </a:p>
          <a:p>
            <a:pPr marL="342900" indent="-342900">
              <a:lnSpc>
                <a:spcPct val="150000"/>
              </a:lnSpc>
              <a:buFont typeface="Arial" pitchFamily="34" charset="0"/>
              <a:buChar char="•"/>
            </a:pPr>
            <a:r>
              <a:rPr lang="en-US" sz="2400" dirty="0" smtClean="0">
                <a:solidFill>
                  <a:srgbClr val="00CCFF"/>
                </a:solidFill>
                <a:effectLst>
                  <a:outerShdw blurRad="38100" dist="38100" dir="2700000" algn="tl">
                    <a:srgbClr val="000000">
                      <a:alpha val="43137"/>
                    </a:srgbClr>
                  </a:outerShdw>
                </a:effectLst>
                <a:latin typeface="Arial" pitchFamily="34" charset="0"/>
                <a:cs typeface="Arial" pitchFamily="34" charset="0"/>
              </a:rPr>
              <a:t>Fly away and be at rest</a:t>
            </a:r>
          </a:p>
          <a:p>
            <a:pPr marL="342900" indent="-342900">
              <a:lnSpc>
                <a:spcPct val="150000"/>
              </a:lnSpc>
              <a:buFont typeface="Arial" pitchFamily="34" charset="0"/>
              <a:buChar char="•"/>
            </a:pPr>
            <a:r>
              <a:rPr lang="en-US" sz="2400" dirty="0" smtClean="0">
                <a:solidFill>
                  <a:srgbClr val="00CCFF"/>
                </a:solidFill>
                <a:effectLst>
                  <a:outerShdw blurRad="38100" dist="38100" dir="2700000" algn="tl">
                    <a:srgbClr val="000000">
                      <a:alpha val="43137"/>
                    </a:srgbClr>
                  </a:outerShdw>
                </a:effectLst>
                <a:latin typeface="Arial" pitchFamily="34" charset="0"/>
                <a:cs typeface="Arial" pitchFamily="34" charset="0"/>
              </a:rPr>
              <a:t>Wander far off</a:t>
            </a:r>
          </a:p>
          <a:p>
            <a:pPr marL="342900" indent="-342900">
              <a:lnSpc>
                <a:spcPct val="150000"/>
              </a:lnSpc>
              <a:buFont typeface="Arial" pitchFamily="34" charset="0"/>
              <a:buChar char="•"/>
            </a:pPr>
            <a:r>
              <a:rPr lang="en-US" sz="2400" dirty="0" smtClean="0">
                <a:solidFill>
                  <a:srgbClr val="00CCFF"/>
                </a:solidFill>
                <a:effectLst>
                  <a:outerShdw blurRad="38100" dist="38100" dir="2700000" algn="tl">
                    <a:srgbClr val="000000">
                      <a:alpha val="43137"/>
                    </a:srgbClr>
                  </a:outerShdw>
                </a:effectLst>
                <a:latin typeface="Arial" pitchFamily="34" charset="0"/>
                <a:cs typeface="Arial" pitchFamily="34" charset="0"/>
              </a:rPr>
              <a:t>Remain in the wilderness</a:t>
            </a:r>
          </a:p>
          <a:p>
            <a:pPr marL="342900" indent="-342900">
              <a:lnSpc>
                <a:spcPct val="150000"/>
              </a:lnSpc>
              <a:buFont typeface="Arial" pitchFamily="34" charset="0"/>
              <a:buChar char="•"/>
            </a:pPr>
            <a:r>
              <a:rPr lang="en-US" sz="2400" dirty="0" smtClean="0">
                <a:solidFill>
                  <a:srgbClr val="00CCFF"/>
                </a:solidFill>
                <a:effectLst>
                  <a:outerShdw blurRad="38100" dist="38100" dir="2700000" algn="tl">
                    <a:srgbClr val="000000">
                      <a:alpha val="43137"/>
                    </a:srgbClr>
                  </a:outerShdw>
                </a:effectLst>
                <a:latin typeface="Arial" pitchFamily="34" charset="0"/>
                <a:cs typeface="Arial" pitchFamily="34" charset="0"/>
              </a:rPr>
              <a:t>Hasten my escape</a:t>
            </a:r>
            <a:endParaRPr lang="en-US" sz="2400" dirty="0">
              <a:solidFill>
                <a:srgbClr val="00CCFF"/>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571562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552271"/>
            <a:ext cx="7848600"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latin typeface="Arial" pitchFamily="34" charset="0"/>
                <a:cs typeface="Arial" pitchFamily="34" charset="0"/>
              </a:rPr>
              <a:t>Is it the purpose for Christians to escape a world of fear?</a:t>
            </a:r>
            <a:endParaRPr lang="en-US" sz="2400" dirty="0">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381000" y="1295400"/>
            <a:ext cx="8305800" cy="3765839"/>
          </a:xfrm>
          <a:prstGeom prst="rect">
            <a:avLst/>
          </a:prstGeom>
          <a:noFill/>
        </p:spPr>
        <p:txBody>
          <a:bodyPr wrap="square" rtlCol="0">
            <a:spAutoFit/>
          </a:bodyPr>
          <a:lstStyle/>
          <a:p>
            <a:pPr>
              <a:lnSpc>
                <a:spcPts val="3600"/>
              </a:lnSpc>
            </a:pPr>
            <a:r>
              <a:rPr lang="en-US" sz="2800" i="1" dirty="0" smtClean="0">
                <a:effectLst>
                  <a:outerShdw blurRad="38100" dist="38100" dir="2700000" algn="tl">
                    <a:srgbClr val="000000">
                      <a:alpha val="43137"/>
                    </a:srgbClr>
                  </a:outerShdw>
                </a:effectLst>
                <a:latin typeface="Arial" pitchFamily="34" charset="0"/>
                <a:cs typeface="Arial" pitchFamily="34" charset="0"/>
              </a:rPr>
              <a:t>I </a:t>
            </a:r>
            <a:r>
              <a:rPr lang="en-US" sz="2800" i="1" dirty="0">
                <a:effectLst>
                  <a:outerShdw blurRad="38100" dist="38100" dir="2700000" algn="tl">
                    <a:srgbClr val="000000">
                      <a:alpha val="43137"/>
                    </a:srgbClr>
                  </a:outerShdw>
                </a:effectLst>
                <a:latin typeface="Arial" pitchFamily="34" charset="0"/>
                <a:cs typeface="Arial" pitchFamily="34" charset="0"/>
              </a:rPr>
              <a:t>have given them your word, and the world has hated them because they are not of the world, just as I am not of the world</a:t>
            </a:r>
            <a:r>
              <a:rPr lang="en-US" sz="2800" i="1" dirty="0" smtClean="0">
                <a:effectLst>
                  <a:outerShdw blurRad="38100" dist="38100" dir="2700000" algn="tl">
                    <a:srgbClr val="000000">
                      <a:alpha val="43137"/>
                    </a:srgbClr>
                  </a:outerShdw>
                </a:effectLst>
                <a:latin typeface="Arial" pitchFamily="34" charset="0"/>
                <a:cs typeface="Arial" pitchFamily="34" charset="0"/>
              </a:rPr>
              <a:t>. I </a:t>
            </a:r>
            <a:r>
              <a:rPr lang="en-US" sz="2800" i="1" dirty="0">
                <a:effectLst>
                  <a:outerShdw blurRad="38100" dist="38100" dir="2700000" algn="tl">
                    <a:srgbClr val="000000">
                      <a:alpha val="43137"/>
                    </a:srgbClr>
                  </a:outerShdw>
                </a:effectLst>
                <a:latin typeface="Arial" pitchFamily="34" charset="0"/>
                <a:cs typeface="Arial" pitchFamily="34" charset="0"/>
              </a:rPr>
              <a:t>do not ask that you take them out of the world, but that you keep them from the evil one</a:t>
            </a:r>
            <a:r>
              <a:rPr lang="en-US" sz="2800" i="1" dirty="0" smtClean="0">
                <a:effectLst>
                  <a:outerShdw blurRad="38100" dist="38100" dir="2700000" algn="tl">
                    <a:srgbClr val="000000">
                      <a:alpha val="43137"/>
                    </a:srgbClr>
                  </a:outerShdw>
                </a:effectLst>
                <a:latin typeface="Arial" pitchFamily="34" charset="0"/>
                <a:cs typeface="Arial" pitchFamily="34" charset="0"/>
              </a:rPr>
              <a:t>. They </a:t>
            </a:r>
            <a:r>
              <a:rPr lang="en-US" sz="2800" i="1" dirty="0">
                <a:effectLst>
                  <a:outerShdw blurRad="38100" dist="38100" dir="2700000" algn="tl">
                    <a:srgbClr val="000000">
                      <a:alpha val="43137"/>
                    </a:srgbClr>
                  </a:outerShdw>
                </a:effectLst>
                <a:latin typeface="Arial" pitchFamily="34" charset="0"/>
                <a:cs typeface="Arial" pitchFamily="34" charset="0"/>
              </a:rPr>
              <a:t>are not of the world, just as I am not of the world</a:t>
            </a:r>
            <a:r>
              <a:rPr lang="en-US" sz="2800" i="1" dirty="0" smtClean="0">
                <a:effectLst>
                  <a:outerShdw blurRad="38100" dist="38100" dir="2700000" algn="tl">
                    <a:srgbClr val="000000">
                      <a:alpha val="43137"/>
                    </a:srgbClr>
                  </a:outerShdw>
                </a:effectLst>
                <a:latin typeface="Arial" pitchFamily="34" charset="0"/>
                <a:cs typeface="Arial" pitchFamily="34" charset="0"/>
              </a:rPr>
              <a:t>.  </a:t>
            </a:r>
            <a:r>
              <a:rPr lang="en-US" sz="2800" i="1" dirty="0">
                <a:effectLst>
                  <a:outerShdw blurRad="38100" dist="38100" dir="2700000" algn="tl">
                    <a:srgbClr val="000000">
                      <a:alpha val="43137"/>
                    </a:srgbClr>
                  </a:outerShdw>
                </a:effectLst>
                <a:latin typeface="Arial" pitchFamily="34" charset="0"/>
                <a:cs typeface="Arial" pitchFamily="34" charset="0"/>
              </a:rPr>
              <a:t>Sanctify them in the truth; your word is truth</a:t>
            </a:r>
            <a:r>
              <a:rPr lang="en-US" sz="2800" i="1" dirty="0" smtClean="0">
                <a:effectLst>
                  <a:outerShdw blurRad="38100" dist="38100" dir="2700000" algn="tl">
                    <a:srgbClr val="000000">
                      <a:alpha val="43137"/>
                    </a:srgbClr>
                  </a:outerShdw>
                </a:effectLst>
                <a:latin typeface="Arial" pitchFamily="34" charset="0"/>
                <a:cs typeface="Arial" pitchFamily="34" charset="0"/>
              </a:rPr>
              <a:t>. As </a:t>
            </a:r>
            <a:r>
              <a:rPr lang="en-US" sz="2800" i="1" dirty="0">
                <a:effectLst>
                  <a:outerShdw blurRad="38100" dist="38100" dir="2700000" algn="tl">
                    <a:srgbClr val="000000">
                      <a:alpha val="43137"/>
                    </a:srgbClr>
                  </a:outerShdw>
                </a:effectLst>
                <a:latin typeface="Arial" pitchFamily="34" charset="0"/>
                <a:cs typeface="Arial" pitchFamily="34" charset="0"/>
              </a:rPr>
              <a:t>you sent me into the world, so I have sent them into the world</a:t>
            </a:r>
            <a:r>
              <a:rPr lang="en-US" sz="3600" i="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     </a:t>
            </a:r>
            <a:r>
              <a:rPr lang="en-US" sz="2400" dirty="0" smtClean="0">
                <a:solidFill>
                  <a:srgbClr val="FFC000"/>
                </a:solidFill>
              </a:rPr>
              <a:t>John 17:14-18</a:t>
            </a:r>
            <a:endParaRPr lang="en-US" dirty="0">
              <a:solidFill>
                <a:srgbClr val="FFC000"/>
              </a:solidFill>
            </a:endParaRPr>
          </a:p>
        </p:txBody>
      </p:sp>
      <p:cxnSp>
        <p:nvCxnSpPr>
          <p:cNvPr id="7" name="Straight Connector 6"/>
          <p:cNvCxnSpPr/>
          <p:nvPr/>
        </p:nvCxnSpPr>
        <p:spPr>
          <a:xfrm>
            <a:off x="4381500" y="2669583"/>
            <a:ext cx="39243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3126783"/>
            <a:ext cx="33528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48200" y="3115060"/>
            <a:ext cx="37338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 y="3583983"/>
            <a:ext cx="1905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73280" y="5334000"/>
            <a:ext cx="7848600" cy="461665"/>
          </a:xfrm>
          <a:prstGeom prst="rect">
            <a:avLst/>
          </a:prstGeom>
          <a:noFill/>
        </p:spPr>
        <p:txBody>
          <a:bodyPr wrap="square" rtlCol="0">
            <a:spAutoFit/>
          </a:bodyPr>
          <a:lstStyle/>
          <a:p>
            <a:r>
              <a:rPr lang="en-US" sz="24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Why “keep” us “from the evil one”?</a:t>
            </a:r>
            <a:endParaRPr lang="en-US" sz="2400"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4913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24.media.tumblr.com/tumblr_m480w0k0IM1qzugybo1_500.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7000"/>
                    </a14:imgEffect>
                    <a14:imgEffect>
                      <a14:saturation sat="150000"/>
                    </a14:imgEffect>
                  </a14:imgLayer>
                </a14:imgProps>
              </a:ext>
              <a:ext uri="{28A0092B-C50C-407E-A947-70E740481C1C}">
                <a14:useLocalDpi xmlns:a14="http://schemas.microsoft.com/office/drawing/2010/main" val="0"/>
              </a:ext>
            </a:extLst>
          </a:blip>
          <a:srcRect/>
          <a:stretch>
            <a:fillRect/>
          </a:stretch>
        </p:blipFill>
        <p:spPr bwMode="auto">
          <a:xfrm>
            <a:off x="533400" y="1143000"/>
            <a:ext cx="3748658" cy="4191000"/>
          </a:xfrm>
          <a:prstGeom prst="rect">
            <a:avLst/>
          </a:prstGeom>
          <a:noFill/>
          <a:effectLst>
            <a:glow rad="228600">
              <a:schemeClr val="accent6">
                <a:alpha val="0"/>
              </a:schemeClr>
            </a:glow>
            <a:softEdge rad="3937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4282058" y="2049054"/>
            <a:ext cx="4384802" cy="2294346"/>
          </a:xfrm>
          <a:prstGeom prst="rect">
            <a:avLst/>
          </a:prstGeom>
        </p:spPr>
        <p:txBody>
          <a:bodyPr wrap="square">
            <a:spAutoFit/>
          </a:bodyPr>
          <a:lstStyle/>
          <a:p>
            <a:pPr>
              <a:lnSpc>
                <a:spcPts val="3500"/>
              </a:lnSpc>
            </a:pPr>
            <a:r>
              <a:rPr lang="en-US" sz="2400" dirty="0">
                <a:latin typeface="Arial" pitchFamily="34" charset="0"/>
                <a:cs typeface="Arial" pitchFamily="34" charset="0"/>
              </a:rPr>
              <a:t>1Pe 5:8  </a:t>
            </a:r>
            <a:r>
              <a:rPr lang="en-US" sz="2400" i="1" dirty="0">
                <a:effectLst>
                  <a:outerShdw blurRad="38100" dist="38100" dir="2700000" algn="tl">
                    <a:srgbClr val="000000">
                      <a:alpha val="43137"/>
                    </a:srgbClr>
                  </a:outerShdw>
                </a:effectLst>
                <a:latin typeface="Arial" pitchFamily="34" charset="0"/>
                <a:cs typeface="Arial" pitchFamily="34" charset="0"/>
              </a:rPr>
              <a:t>Be sober-minded; be watchful. Your adversary the devil prowls around like a roaring lion, seeking someone to devour. </a:t>
            </a:r>
          </a:p>
        </p:txBody>
      </p:sp>
      <p:sp>
        <p:nvSpPr>
          <p:cNvPr id="7" name="TextBox 6"/>
          <p:cNvSpPr txBox="1"/>
          <p:nvPr/>
        </p:nvSpPr>
        <p:spPr>
          <a:xfrm>
            <a:off x="573280" y="5867400"/>
            <a:ext cx="7848600" cy="461665"/>
          </a:xfrm>
          <a:prstGeom prst="rect">
            <a:avLst/>
          </a:prstGeom>
          <a:noFill/>
        </p:spPr>
        <p:txBody>
          <a:bodyPr wrap="square" rtlCol="0">
            <a:spAutoFit/>
          </a:bodyPr>
          <a:lstStyle/>
          <a:p>
            <a:r>
              <a:rPr lang="en-US" sz="24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How will the Father “keep” us “from the evil one”?</a:t>
            </a:r>
            <a:endParaRPr lang="en-US" sz="2400"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73008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guidelive.pegasus.imgix.net/img/photos/2015/08/31/the-searchers-original1.jpg?w=600&amp;h=600&amp;crop=faces&amp;fit=crop&amp;q=65&amp;fm=jpg"/>
          <p:cNvPicPr>
            <a:picLocks noChangeAspect="1" noChangeArrowheads="1"/>
          </p:cNvPicPr>
          <p:nvPr/>
        </p:nvPicPr>
        <p:blipFill rotWithShape="1">
          <a:blip r:embed="rId2">
            <a:extLst>
              <a:ext uri="{28A0092B-C50C-407E-A947-70E740481C1C}">
                <a14:useLocalDpi xmlns:a14="http://schemas.microsoft.com/office/drawing/2010/main" val="0"/>
              </a:ext>
            </a:extLst>
          </a:blip>
          <a:srcRect t="15578" b="-17020"/>
          <a:stretch/>
        </p:blipFill>
        <p:spPr bwMode="auto">
          <a:xfrm>
            <a:off x="838832" y="304800"/>
            <a:ext cx="7122777" cy="712277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john wayne qu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34340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66800" y="4572000"/>
            <a:ext cx="4572000"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r>
              <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1Co 16:13  </a:t>
            </a:r>
            <a:r>
              <a:rPr lang="en-US" sz="2400" i="1" dirty="0">
                <a:solidFill>
                  <a:schemeClr val="tx1"/>
                </a:solidFill>
                <a:effectLst>
                  <a:outerShdw blurRad="38100" dist="38100" dir="2700000" algn="tl">
                    <a:srgbClr val="000000">
                      <a:alpha val="43137"/>
                    </a:srgbClr>
                  </a:outerShdw>
                </a:effectLst>
                <a:latin typeface="Arial" pitchFamily="34" charset="0"/>
                <a:cs typeface="Arial" pitchFamily="34" charset="0"/>
              </a:rPr>
              <a:t>Be watchful, stand firm in the faith, </a:t>
            </a:r>
            <a:r>
              <a:rPr lang="en-US" sz="2400" i="1" u="sng" dirty="0">
                <a:solidFill>
                  <a:schemeClr val="tx1"/>
                </a:solidFill>
                <a:effectLst>
                  <a:outerShdw blurRad="38100" dist="38100" dir="2700000" algn="tl">
                    <a:srgbClr val="000000">
                      <a:alpha val="43137"/>
                    </a:srgbClr>
                  </a:outerShdw>
                </a:effectLst>
                <a:latin typeface="Arial" pitchFamily="34" charset="0"/>
                <a:cs typeface="Arial" pitchFamily="34" charset="0"/>
              </a:rPr>
              <a:t>act like men</a:t>
            </a:r>
            <a:r>
              <a:rPr lang="en-US" sz="2400" i="1" dirty="0">
                <a:solidFill>
                  <a:schemeClr val="tx1"/>
                </a:solidFill>
                <a:effectLst>
                  <a:outerShdw blurRad="38100" dist="38100" dir="2700000" algn="tl">
                    <a:srgbClr val="000000">
                      <a:alpha val="43137"/>
                    </a:srgbClr>
                  </a:outerShdw>
                </a:effectLst>
                <a:latin typeface="Arial" pitchFamily="34" charset="0"/>
                <a:cs typeface="Arial" pitchFamily="34" charset="0"/>
              </a:rPr>
              <a:t>, be strong. </a:t>
            </a:r>
          </a:p>
        </p:txBody>
      </p:sp>
    </p:spTree>
    <p:extLst>
      <p:ext uri="{BB962C8B-B14F-4D97-AF65-F5344CB8AC3E}">
        <p14:creationId xmlns:p14="http://schemas.microsoft.com/office/powerpoint/2010/main" val="94264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0"/>
            <a:ext cx="8786146" cy="9144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smtClean="0">
                <a:solidFill>
                  <a:srgbClr val="FFC000"/>
                </a:solidFill>
                <a:latin typeface="Bookman Old Style" pitchFamily="18" charset="0"/>
              </a:rPr>
              <a:t>Courage </a:t>
            </a:r>
            <a:r>
              <a:rPr lang="en-US" sz="3600" dirty="0" smtClean="0">
                <a:solidFill>
                  <a:schemeClr val="accent1"/>
                </a:solidFill>
                <a:latin typeface="Bookman Old Style" pitchFamily="18" charset="0"/>
              </a:rPr>
              <a:t>in a World of Fear</a:t>
            </a:r>
            <a:endParaRPr lang="en-US" sz="3600" dirty="0">
              <a:solidFill>
                <a:schemeClr val="accent1"/>
              </a:solidFill>
              <a:latin typeface="Bookman Old Style" pitchFamily="18" charset="0"/>
            </a:endParaRPr>
          </a:p>
        </p:txBody>
      </p:sp>
      <p:sp>
        <p:nvSpPr>
          <p:cNvPr id="3" name="TextBox 2"/>
          <p:cNvSpPr txBox="1"/>
          <p:nvPr/>
        </p:nvSpPr>
        <p:spPr>
          <a:xfrm>
            <a:off x="501086" y="914400"/>
            <a:ext cx="8088773"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latin typeface="Arial" pitchFamily="34" charset="0"/>
                <a:cs typeface="Arial" pitchFamily="34" charset="0"/>
              </a:rPr>
              <a:t>Where do we look for courage?</a:t>
            </a:r>
            <a:endParaRPr lang="en-US" sz="2400" dirty="0">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501085" y="1367135"/>
            <a:ext cx="8088773" cy="830997"/>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latin typeface="Arial" pitchFamily="34" charset="0"/>
                <a:cs typeface="Arial" pitchFamily="34" charset="0"/>
              </a:rPr>
              <a:t>In the midst of a world of sin, darkness and selfishness. The perfect breeding ground for a world of fear.</a:t>
            </a:r>
            <a:endParaRPr lang="en-US" sz="2400"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473310" y="2362200"/>
            <a:ext cx="8088773"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latin typeface="Arial" pitchFamily="34" charset="0"/>
                <a:cs typeface="Arial" pitchFamily="34" charset="0"/>
              </a:rPr>
              <a:t>In a second letter written by the Apostle Paul to Timothy </a:t>
            </a:r>
            <a:endParaRPr lang="en-US" sz="2400" dirty="0">
              <a:effectLst>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152400" y="3261479"/>
            <a:ext cx="8915400" cy="313932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b="1" dirty="0">
                <a:latin typeface="Calibri" pitchFamily="34" charset="0"/>
                <a:cs typeface="Calibri" pitchFamily="34" charset="0"/>
              </a:rPr>
              <a:t>Timothy’s Fears:</a:t>
            </a:r>
            <a:r>
              <a:rPr lang="en-US" dirty="0">
                <a:latin typeface="Calibri" pitchFamily="34" charset="0"/>
                <a:cs typeface="Calibri" pitchFamily="34" charset="0"/>
              </a:rPr>
              <a:t> (Paul is mindful of his tears 1:4)(“my son” 2:1 – Paul’s son in the faith)</a:t>
            </a:r>
          </a:p>
          <a:p>
            <a:pPr marL="285750" lvl="0" indent="-285750">
              <a:buFont typeface="Arial" pitchFamily="34" charset="0"/>
              <a:buChar char="•"/>
            </a:pPr>
            <a:r>
              <a:rPr lang="en-US" dirty="0">
                <a:latin typeface="Calibri" pitchFamily="34" charset="0"/>
                <a:cs typeface="Calibri" pitchFamily="34" charset="0"/>
              </a:rPr>
              <a:t>Paul’s imprisonment 1:8; 16, 2:9(suffering as an evildoer) </a:t>
            </a:r>
          </a:p>
          <a:p>
            <a:pPr marL="285750" lvl="0" indent="-285750">
              <a:buFont typeface="Arial" pitchFamily="34" charset="0"/>
              <a:buChar char="•"/>
            </a:pPr>
            <a:r>
              <a:rPr lang="en-US" dirty="0">
                <a:latin typeface="Calibri" pitchFamily="34" charset="0"/>
                <a:cs typeface="Calibri" pitchFamily="34" charset="0"/>
              </a:rPr>
              <a:t>Paul’s imminent execution 4:8</a:t>
            </a:r>
          </a:p>
          <a:p>
            <a:pPr marL="285750" lvl="0" indent="-285750">
              <a:buFont typeface="Arial" pitchFamily="34" charset="0"/>
              <a:buChar char="•"/>
            </a:pPr>
            <a:r>
              <a:rPr lang="en-US" dirty="0">
                <a:latin typeface="Calibri" pitchFamily="34" charset="0"/>
                <a:cs typeface="Calibri" pitchFamily="34" charset="0"/>
              </a:rPr>
              <a:t>Threats from without: Alexander the copper smith 4:14,15</a:t>
            </a:r>
          </a:p>
          <a:p>
            <a:pPr marL="285750" lvl="0" indent="-285750">
              <a:buFont typeface="Arial" pitchFamily="34" charset="0"/>
              <a:buChar char="•"/>
            </a:pPr>
            <a:r>
              <a:rPr lang="en-US" dirty="0">
                <a:latin typeface="Calibri" pitchFamily="34" charset="0"/>
                <a:cs typeface="Calibri" pitchFamily="34" charset="0"/>
              </a:rPr>
              <a:t>Threats from within: Ungodly brethren 2:16; imposters 3:13</a:t>
            </a:r>
          </a:p>
          <a:p>
            <a:pPr marL="285750" lvl="0" indent="-285750">
              <a:buFont typeface="Arial" pitchFamily="34" charset="0"/>
              <a:buChar char="•"/>
            </a:pPr>
            <a:r>
              <a:rPr lang="en-US" dirty="0">
                <a:latin typeface="Calibri" pitchFamily="34" charset="0"/>
                <a:cs typeface="Calibri" pitchFamily="34" charset="0"/>
              </a:rPr>
              <a:t>Timothy’s commission: Train teachers 2:2; Correct those that oppose the truth 2:25; Preach the Word 4:2; work of an evangelist 4:5a; fulfill </a:t>
            </a:r>
            <a:r>
              <a:rPr lang="en-US" b="1" i="1" dirty="0">
                <a:latin typeface="Calibri" pitchFamily="34" charset="0"/>
                <a:cs typeface="Calibri" pitchFamily="34" charset="0"/>
              </a:rPr>
              <a:t>your</a:t>
            </a:r>
            <a:r>
              <a:rPr lang="en-US" dirty="0">
                <a:latin typeface="Calibri" pitchFamily="34" charset="0"/>
                <a:cs typeface="Calibri" pitchFamily="34" charset="0"/>
              </a:rPr>
              <a:t> ministry 4:5b</a:t>
            </a:r>
          </a:p>
          <a:p>
            <a:pPr marL="285750" lvl="0" indent="-285750">
              <a:buFont typeface="Arial" pitchFamily="34" charset="0"/>
              <a:buChar char="•"/>
            </a:pPr>
            <a:r>
              <a:rPr lang="en-US" dirty="0">
                <a:latin typeface="Calibri" pitchFamily="34" charset="0"/>
                <a:cs typeface="Calibri" pitchFamily="34" charset="0"/>
              </a:rPr>
              <a:t>Endure hardship, affliction, 1:8; 2:3; 3:12; 4:5</a:t>
            </a:r>
          </a:p>
          <a:p>
            <a:pPr marL="285750" lvl="0" indent="-285750">
              <a:buFont typeface="Arial" pitchFamily="34" charset="0"/>
              <a:buChar char="•"/>
            </a:pPr>
            <a:r>
              <a:rPr lang="en-US" dirty="0">
                <a:latin typeface="Calibri" pitchFamily="34" charset="0"/>
                <a:cs typeface="Calibri" pitchFamily="34" charset="0"/>
              </a:rPr>
              <a:t>Perilous Times 3:1; Evil men grow worse and worse 3:13</a:t>
            </a:r>
          </a:p>
          <a:p>
            <a:pPr marL="285750" lvl="0" indent="-285750">
              <a:buFont typeface="Arial" pitchFamily="34" charset="0"/>
              <a:buChar char="•"/>
            </a:pPr>
            <a:r>
              <a:rPr lang="en-US" dirty="0">
                <a:latin typeface="Calibri" pitchFamily="34" charset="0"/>
                <a:cs typeface="Calibri" pitchFamily="34" charset="0"/>
              </a:rPr>
              <a:t>Abandonment?, loneliness “those in Asia” 1:15; Demas 4:10; no one, but the Lord 4:16,17</a:t>
            </a:r>
          </a:p>
          <a:p>
            <a:pPr marL="285750" lvl="0" indent="-285750">
              <a:buFont typeface="Arial" pitchFamily="34" charset="0"/>
              <a:buChar char="•"/>
            </a:pPr>
            <a:r>
              <a:rPr lang="en-US" dirty="0">
                <a:latin typeface="Calibri" pitchFamily="34" charset="0"/>
                <a:cs typeface="Calibri" pitchFamily="34" charset="0"/>
              </a:rPr>
              <a:t>Failure? Stir up gift of God 1:6; cowardice 1:7; Youthful lust 2:22; disputes 2:16; 23</a:t>
            </a:r>
          </a:p>
        </p:txBody>
      </p:sp>
    </p:spTree>
    <p:extLst>
      <p:ext uri="{BB962C8B-B14F-4D97-AF65-F5344CB8AC3E}">
        <p14:creationId xmlns:p14="http://schemas.microsoft.com/office/powerpoint/2010/main" val="33285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784</TotalTime>
  <Words>2258</Words>
  <Application>Microsoft Office PowerPoint</Application>
  <PresentationFormat>On-screen Show (4:3)</PresentationFormat>
  <Paragraphs>106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Elemental</vt:lpstr>
      <vt:lpstr>PowerPoint Presentation</vt:lpstr>
      <vt:lpstr>Psalm 55:1-8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Courage in a World of Fear</dc:title>
  <dc:creator>Campbell</dc:creator>
  <cp:lastModifiedBy>dpcampbell71@gmail.com</cp:lastModifiedBy>
  <cp:revision>38</cp:revision>
  <dcterms:created xsi:type="dcterms:W3CDTF">2015-12-26T17:51:42Z</dcterms:created>
  <dcterms:modified xsi:type="dcterms:W3CDTF">2015-12-31T00:03:01Z</dcterms:modified>
</cp:coreProperties>
</file>