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4032" r:id="rId2"/>
    <p:sldMasterId id="2147484034" r:id="rId3"/>
    <p:sldMasterId id="2147483960" r:id="rId4"/>
    <p:sldMasterId id="2147483996" r:id="rId5"/>
    <p:sldMasterId id="2147484008" r:id="rId6"/>
    <p:sldMasterId id="2147484020" r:id="rId7"/>
    <p:sldMasterId id="2147484036" r:id="rId8"/>
    <p:sldMasterId id="2147484048" r:id="rId9"/>
    <p:sldMasterId id="2147484060" r:id="rId10"/>
  </p:sldMasterIdLst>
  <p:notesMasterIdLst>
    <p:notesMasterId r:id="rId49"/>
  </p:notesMasterIdLst>
  <p:handoutMasterIdLst>
    <p:handoutMasterId r:id="rId50"/>
  </p:handoutMasterIdLst>
  <p:sldIdLst>
    <p:sldId id="309" r:id="rId11"/>
    <p:sldId id="434" r:id="rId12"/>
    <p:sldId id="360" r:id="rId13"/>
    <p:sldId id="348" r:id="rId14"/>
    <p:sldId id="415" r:id="rId15"/>
    <p:sldId id="417" r:id="rId16"/>
    <p:sldId id="416" r:id="rId17"/>
    <p:sldId id="418" r:id="rId18"/>
    <p:sldId id="422" r:id="rId19"/>
    <p:sldId id="402" r:id="rId20"/>
    <p:sldId id="427" r:id="rId21"/>
    <p:sldId id="428" r:id="rId22"/>
    <p:sldId id="429" r:id="rId23"/>
    <p:sldId id="457" r:id="rId24"/>
    <p:sldId id="458" r:id="rId25"/>
    <p:sldId id="459" r:id="rId26"/>
    <p:sldId id="460" r:id="rId27"/>
    <p:sldId id="461" r:id="rId28"/>
    <p:sldId id="456" r:id="rId29"/>
    <p:sldId id="467" r:id="rId30"/>
    <p:sldId id="468" r:id="rId31"/>
    <p:sldId id="469" r:id="rId32"/>
    <p:sldId id="462" r:id="rId33"/>
    <p:sldId id="465" r:id="rId34"/>
    <p:sldId id="446" r:id="rId35"/>
    <p:sldId id="447" r:id="rId36"/>
    <p:sldId id="448" r:id="rId37"/>
    <p:sldId id="451" r:id="rId38"/>
    <p:sldId id="452" r:id="rId39"/>
    <p:sldId id="453" r:id="rId40"/>
    <p:sldId id="449" r:id="rId41"/>
    <p:sldId id="445" r:id="rId42"/>
    <p:sldId id="455" r:id="rId43"/>
    <p:sldId id="440" r:id="rId44"/>
    <p:sldId id="441" r:id="rId45"/>
    <p:sldId id="442" r:id="rId46"/>
    <p:sldId id="454" r:id="rId47"/>
    <p:sldId id="443" r:id="rId48"/>
  </p:sldIdLst>
  <p:sldSz cx="9144000" cy="5715000" type="screen16x10"/>
  <p:notesSz cx="6881813" cy="9296400"/>
  <p:defaultTextStyle>
    <a:defPPr>
      <a:defRPr lang="en-US"/>
    </a:defPPr>
    <a:lvl1pPr marL="0" algn="l" defTabSz="913448" rtl="0" eaLnBrk="1" latinLnBrk="0" hangingPunct="1">
      <a:defRPr sz="1800" kern="1200">
        <a:solidFill>
          <a:schemeClr val="tx1"/>
        </a:solidFill>
        <a:latin typeface="+mn-lt"/>
        <a:ea typeface="+mn-ea"/>
        <a:cs typeface="+mn-cs"/>
      </a:defRPr>
    </a:lvl1pPr>
    <a:lvl2pPr marL="456724" algn="l" defTabSz="913448" rtl="0" eaLnBrk="1" latinLnBrk="0" hangingPunct="1">
      <a:defRPr sz="1800" kern="1200">
        <a:solidFill>
          <a:schemeClr val="tx1"/>
        </a:solidFill>
        <a:latin typeface="+mn-lt"/>
        <a:ea typeface="+mn-ea"/>
        <a:cs typeface="+mn-cs"/>
      </a:defRPr>
    </a:lvl2pPr>
    <a:lvl3pPr marL="913448" algn="l" defTabSz="913448" rtl="0" eaLnBrk="1" latinLnBrk="0" hangingPunct="1">
      <a:defRPr sz="1800" kern="1200">
        <a:solidFill>
          <a:schemeClr val="tx1"/>
        </a:solidFill>
        <a:latin typeface="+mn-lt"/>
        <a:ea typeface="+mn-ea"/>
        <a:cs typeface="+mn-cs"/>
      </a:defRPr>
    </a:lvl3pPr>
    <a:lvl4pPr marL="1370170" algn="l" defTabSz="913448" rtl="0" eaLnBrk="1" latinLnBrk="0" hangingPunct="1">
      <a:defRPr sz="1800" kern="1200">
        <a:solidFill>
          <a:schemeClr val="tx1"/>
        </a:solidFill>
        <a:latin typeface="+mn-lt"/>
        <a:ea typeface="+mn-ea"/>
        <a:cs typeface="+mn-cs"/>
      </a:defRPr>
    </a:lvl4pPr>
    <a:lvl5pPr marL="1826894" algn="l" defTabSz="913448" rtl="0" eaLnBrk="1" latinLnBrk="0" hangingPunct="1">
      <a:defRPr sz="1800" kern="1200">
        <a:solidFill>
          <a:schemeClr val="tx1"/>
        </a:solidFill>
        <a:latin typeface="+mn-lt"/>
        <a:ea typeface="+mn-ea"/>
        <a:cs typeface="+mn-cs"/>
      </a:defRPr>
    </a:lvl5pPr>
    <a:lvl6pPr marL="2283616" algn="l" defTabSz="913448" rtl="0" eaLnBrk="1" latinLnBrk="0" hangingPunct="1">
      <a:defRPr sz="1800" kern="1200">
        <a:solidFill>
          <a:schemeClr val="tx1"/>
        </a:solidFill>
        <a:latin typeface="+mn-lt"/>
        <a:ea typeface="+mn-ea"/>
        <a:cs typeface="+mn-cs"/>
      </a:defRPr>
    </a:lvl6pPr>
    <a:lvl7pPr marL="2740341" algn="l" defTabSz="913448" rtl="0" eaLnBrk="1" latinLnBrk="0" hangingPunct="1">
      <a:defRPr sz="1800" kern="1200">
        <a:solidFill>
          <a:schemeClr val="tx1"/>
        </a:solidFill>
        <a:latin typeface="+mn-lt"/>
        <a:ea typeface="+mn-ea"/>
        <a:cs typeface="+mn-cs"/>
      </a:defRPr>
    </a:lvl7pPr>
    <a:lvl8pPr marL="3197068" algn="l" defTabSz="913448" rtl="0" eaLnBrk="1" latinLnBrk="0" hangingPunct="1">
      <a:defRPr sz="1800" kern="1200">
        <a:solidFill>
          <a:schemeClr val="tx1"/>
        </a:solidFill>
        <a:latin typeface="+mn-lt"/>
        <a:ea typeface="+mn-ea"/>
        <a:cs typeface="+mn-cs"/>
      </a:defRPr>
    </a:lvl8pPr>
    <a:lvl9pPr marL="3653789" algn="l" defTabSz="91344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759">
          <p15:clr>
            <a:srgbClr val="A4A3A4"/>
          </p15:clr>
        </p15:guide>
        <p15:guide id="2" pos="558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A50021"/>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915" autoAdjust="0"/>
  </p:normalViewPr>
  <p:slideViewPr>
    <p:cSldViewPr snapToGrid="0" showGuides="1">
      <p:cViewPr>
        <p:scale>
          <a:sx n="70" d="100"/>
          <a:sy n="70" d="100"/>
        </p:scale>
        <p:origin x="-2142" y="-1134"/>
      </p:cViewPr>
      <p:guideLst>
        <p:guide orient="horz" pos="2766"/>
        <p:guide pos="5586"/>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8" d="100"/>
          <a:sy n="88" d="100"/>
        </p:scale>
        <p:origin x="2880"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313" y="0"/>
            <a:ext cx="2982912" cy="466725"/>
          </a:xfrm>
          <a:prstGeom prst="rect">
            <a:avLst/>
          </a:prstGeom>
        </p:spPr>
        <p:txBody>
          <a:bodyPr vert="horz" lIns="91440" tIns="45720" rIns="91440" bIns="45720" rtlCol="0"/>
          <a:lstStyle>
            <a:lvl1pPr algn="r">
              <a:defRPr sz="1200"/>
            </a:lvl1pPr>
          </a:lstStyle>
          <a:p>
            <a:fld id="{C80B8E3E-1134-489B-98F7-5483F12C8F6E}" type="datetimeFigureOut">
              <a:rPr lang="en-US" smtClean="0"/>
              <a:pPr/>
              <a:t>12/12/2015</a:t>
            </a:fld>
            <a:endParaRPr lang="en-US"/>
          </a:p>
        </p:txBody>
      </p:sp>
      <p:sp>
        <p:nvSpPr>
          <p:cNvPr id="4" name="Footer Placeholder 3"/>
          <p:cNvSpPr>
            <a:spLocks noGrp="1"/>
          </p:cNvSpPr>
          <p:nvPr>
            <p:ph type="ftr" sz="quarter" idx="2"/>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313" y="8829675"/>
            <a:ext cx="2982912" cy="466725"/>
          </a:xfrm>
          <a:prstGeom prst="rect">
            <a:avLst/>
          </a:prstGeom>
        </p:spPr>
        <p:txBody>
          <a:bodyPr vert="horz" lIns="91440" tIns="45720" rIns="91440" bIns="45720" rtlCol="0" anchor="b"/>
          <a:lstStyle>
            <a:lvl1pPr algn="r">
              <a:defRPr sz="1200"/>
            </a:lvl1pPr>
          </a:lstStyle>
          <a:p>
            <a:fld id="{2CCEF611-AC3C-45D3-8D6E-9A4BB5D5A906}" type="slidenum">
              <a:rPr lang="en-US" smtClean="0"/>
              <a:pPr/>
              <a:t>‹#›</a:t>
            </a:fld>
            <a:endParaRPr lang="en-US"/>
          </a:p>
        </p:txBody>
      </p:sp>
    </p:spTree>
    <p:extLst>
      <p:ext uri="{BB962C8B-B14F-4D97-AF65-F5344CB8AC3E}">
        <p14:creationId xmlns:p14="http://schemas.microsoft.com/office/powerpoint/2010/main" val="31857377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3177" tIns="46589" rIns="93177" bIns="46589" rtlCol="0"/>
          <a:lstStyle>
            <a:lvl1pPr algn="r">
              <a:defRPr sz="1200"/>
            </a:lvl1pPr>
          </a:lstStyle>
          <a:p>
            <a:fld id="{23158A0B-633D-44C6-9596-F724DFEBA4F2}" type="datetimeFigureOut">
              <a:rPr lang="en-US" smtClean="0"/>
              <a:pPr/>
              <a:t>12/12/2015</a:t>
            </a:fld>
            <a:endParaRPr lang="en-US"/>
          </a:p>
        </p:txBody>
      </p:sp>
      <p:sp>
        <p:nvSpPr>
          <p:cNvPr id="4" name="Slide Image Placeholder 3"/>
          <p:cNvSpPr>
            <a:spLocks noGrp="1" noRot="1" noChangeAspect="1"/>
          </p:cNvSpPr>
          <p:nvPr>
            <p:ph type="sldImg" idx="2"/>
          </p:nvPr>
        </p:nvSpPr>
        <p:spPr>
          <a:xfrm>
            <a:off x="652463" y="696913"/>
            <a:ext cx="5576887"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3177" tIns="46589" rIns="93177" bIns="46589" rtlCol="0" anchor="b"/>
          <a:lstStyle>
            <a:lvl1pPr algn="r">
              <a:defRPr sz="1200"/>
            </a:lvl1pPr>
          </a:lstStyle>
          <a:p>
            <a:fld id="{4003C762-705B-4BD3-B91B-6D7E27172869}" type="slidenum">
              <a:rPr lang="en-US" smtClean="0"/>
              <a:pPr/>
              <a:t>‹#›</a:t>
            </a:fld>
            <a:endParaRPr lang="en-US"/>
          </a:p>
        </p:txBody>
      </p:sp>
    </p:spTree>
    <p:extLst>
      <p:ext uri="{BB962C8B-B14F-4D97-AF65-F5344CB8AC3E}">
        <p14:creationId xmlns:p14="http://schemas.microsoft.com/office/powerpoint/2010/main" val="364335641"/>
      </p:ext>
    </p:extLst>
  </p:cSld>
  <p:clrMap bg1="lt1" tx1="dk1" bg2="lt2" tx2="dk2" accent1="accent1" accent2="accent2" accent3="accent3" accent4="accent4" accent5="accent5" accent6="accent6" hlink="hlink" folHlink="folHlink"/>
  <p:notesStyle>
    <a:lvl1pPr marL="0" algn="l" defTabSz="913448" rtl="0" eaLnBrk="1" latinLnBrk="0" hangingPunct="1">
      <a:defRPr sz="1200" kern="1200">
        <a:solidFill>
          <a:schemeClr val="tx1"/>
        </a:solidFill>
        <a:latin typeface="+mn-lt"/>
        <a:ea typeface="+mn-ea"/>
        <a:cs typeface="+mn-cs"/>
      </a:defRPr>
    </a:lvl1pPr>
    <a:lvl2pPr marL="456724" algn="l" defTabSz="913448" rtl="0" eaLnBrk="1" latinLnBrk="0" hangingPunct="1">
      <a:defRPr sz="1200" kern="1200">
        <a:solidFill>
          <a:schemeClr val="tx1"/>
        </a:solidFill>
        <a:latin typeface="+mn-lt"/>
        <a:ea typeface="+mn-ea"/>
        <a:cs typeface="+mn-cs"/>
      </a:defRPr>
    </a:lvl2pPr>
    <a:lvl3pPr marL="913448" algn="l" defTabSz="913448" rtl="0" eaLnBrk="1" latinLnBrk="0" hangingPunct="1">
      <a:defRPr sz="1200" kern="1200">
        <a:solidFill>
          <a:schemeClr val="tx1"/>
        </a:solidFill>
        <a:latin typeface="+mn-lt"/>
        <a:ea typeface="+mn-ea"/>
        <a:cs typeface="+mn-cs"/>
      </a:defRPr>
    </a:lvl3pPr>
    <a:lvl4pPr marL="1370170" algn="l" defTabSz="913448" rtl="0" eaLnBrk="1" latinLnBrk="0" hangingPunct="1">
      <a:defRPr sz="1200" kern="1200">
        <a:solidFill>
          <a:schemeClr val="tx1"/>
        </a:solidFill>
        <a:latin typeface="+mn-lt"/>
        <a:ea typeface="+mn-ea"/>
        <a:cs typeface="+mn-cs"/>
      </a:defRPr>
    </a:lvl4pPr>
    <a:lvl5pPr marL="1826894" algn="l" defTabSz="913448" rtl="0" eaLnBrk="1" latinLnBrk="0" hangingPunct="1">
      <a:defRPr sz="1200" kern="1200">
        <a:solidFill>
          <a:schemeClr val="tx1"/>
        </a:solidFill>
        <a:latin typeface="+mn-lt"/>
        <a:ea typeface="+mn-ea"/>
        <a:cs typeface="+mn-cs"/>
      </a:defRPr>
    </a:lvl5pPr>
    <a:lvl6pPr marL="2283616" algn="l" defTabSz="913448" rtl="0" eaLnBrk="1" latinLnBrk="0" hangingPunct="1">
      <a:defRPr sz="1200" kern="1200">
        <a:solidFill>
          <a:schemeClr val="tx1"/>
        </a:solidFill>
        <a:latin typeface="+mn-lt"/>
        <a:ea typeface="+mn-ea"/>
        <a:cs typeface="+mn-cs"/>
      </a:defRPr>
    </a:lvl6pPr>
    <a:lvl7pPr marL="2740341" algn="l" defTabSz="913448" rtl="0" eaLnBrk="1" latinLnBrk="0" hangingPunct="1">
      <a:defRPr sz="1200" kern="1200">
        <a:solidFill>
          <a:schemeClr val="tx1"/>
        </a:solidFill>
        <a:latin typeface="+mn-lt"/>
        <a:ea typeface="+mn-ea"/>
        <a:cs typeface="+mn-cs"/>
      </a:defRPr>
    </a:lvl7pPr>
    <a:lvl8pPr marL="3197068" algn="l" defTabSz="913448" rtl="0" eaLnBrk="1" latinLnBrk="0" hangingPunct="1">
      <a:defRPr sz="1200" kern="1200">
        <a:solidFill>
          <a:schemeClr val="tx1"/>
        </a:solidFill>
        <a:latin typeface="+mn-lt"/>
        <a:ea typeface="+mn-ea"/>
        <a:cs typeface="+mn-cs"/>
      </a:defRPr>
    </a:lvl8pPr>
    <a:lvl9pPr marL="3653789" algn="l" defTabSz="91344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4</a:t>
            </a:fld>
            <a:endParaRPr lang="en-US"/>
          </a:p>
        </p:txBody>
      </p:sp>
    </p:spTree>
    <p:extLst>
      <p:ext uri="{BB962C8B-B14F-4D97-AF65-F5344CB8AC3E}">
        <p14:creationId xmlns:p14="http://schemas.microsoft.com/office/powerpoint/2010/main" val="3246090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186582-3D5A-4B15-8F9F-812B97F5FCF8}" type="slidenum">
              <a:rPr lang="en-US" altLang="en-US">
                <a:solidFill>
                  <a:prstClr val="black"/>
                </a:solidFill>
              </a:rPr>
              <a:pPr/>
              <a:t>30</a:t>
            </a:fld>
            <a:endParaRPr lang="en-US" altLang="en-US">
              <a:solidFill>
                <a:prstClr val="black"/>
              </a:solidFill>
            </a:endParaRPr>
          </a:p>
        </p:txBody>
      </p:sp>
      <p:sp>
        <p:nvSpPr>
          <p:cNvPr id="362498" name="Rectangle 2"/>
          <p:cNvSpPr>
            <a:spLocks noChangeArrowheads="1" noTextEdit="1"/>
          </p:cNvSpPr>
          <p:nvPr>
            <p:ph type="sldImg"/>
          </p:nvPr>
        </p:nvSpPr>
        <p:spPr bwMode="auto">
          <a:xfrm>
            <a:off x="654050" y="696913"/>
            <a:ext cx="5575300" cy="3486150"/>
          </a:xfrm>
          <a:prstGeom prst="rect">
            <a:avLst/>
          </a:prstGeom>
          <a:solidFill>
            <a:srgbClr val="FFFFFF"/>
          </a:solidFill>
          <a:ln>
            <a:solidFill>
              <a:srgbClr val="000000"/>
            </a:solidFill>
            <a:miter lim="800000"/>
            <a:headEnd/>
            <a:tailEnd/>
          </a:ln>
        </p:spPr>
      </p:sp>
      <p:sp>
        <p:nvSpPr>
          <p:cNvPr id="362499" name="Rectangle 3"/>
          <p:cNvSpPr>
            <a:spLocks noChangeArrowheads="1"/>
          </p:cNvSpPr>
          <p:nvPr>
            <p:ph type="body" idx="1"/>
          </p:nvPr>
        </p:nvSpPr>
        <p:spPr bwMode="auto">
          <a:xfrm>
            <a:off x="688182" y="4415790"/>
            <a:ext cx="5505450" cy="418338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44708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652463" y="706438"/>
            <a:ext cx="5576887" cy="3486150"/>
          </a:xfrm>
          <a:solidFill>
            <a:srgbClr val="729FCF"/>
          </a:solidFill>
          <a:ln w="25400">
            <a:solidFill>
              <a:srgbClr val="3465AF"/>
            </a:solidFill>
            <a:prstDash val="solid"/>
          </a:ln>
        </p:spPr>
      </p:sp>
      <p:sp>
        <p:nvSpPr>
          <p:cNvPr id="3" name="Notes Placeholder 2"/>
          <p:cNvSpPr txBox="1">
            <a:spLocks noGrp="1"/>
          </p:cNvSpPr>
          <p:nvPr>
            <p:ph type="body" sz="quarter"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r>
              <a:rPr lang="en-US" dirty="0" smtClean="0"/>
              <a:t>Ptolemy III </a:t>
            </a:r>
            <a:r>
              <a:rPr lang="en-US" dirty="0" err="1" smtClean="0"/>
              <a:t>Euergetes</a:t>
            </a:r>
            <a:r>
              <a:rPr lang="en-US" dirty="0" smtClean="0"/>
              <a:t> organized a campaign to avenge the murder of his sister.  He captured Antioch and marched all the way to Bactria and also defeated the Seleucid navy in the Aegean, recapturing the former conquests of his father in Asia Minor.</a:t>
            </a:r>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547340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12</a:t>
            </a:fld>
            <a:endParaRPr lang="en-US"/>
          </a:p>
        </p:txBody>
      </p:sp>
    </p:spTree>
    <p:extLst>
      <p:ext uri="{BB962C8B-B14F-4D97-AF65-F5344CB8AC3E}">
        <p14:creationId xmlns:p14="http://schemas.microsoft.com/office/powerpoint/2010/main" val="2579160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r>
              <a:rPr lang="en-US" dirty="0" smtClean="0"/>
              <a:t>Ptolemy III </a:t>
            </a:r>
            <a:r>
              <a:rPr lang="en-US" dirty="0" err="1" smtClean="0"/>
              <a:t>Euergetes</a:t>
            </a:r>
            <a:r>
              <a:rPr lang="en-US" dirty="0" smtClean="0"/>
              <a:t> organized a campaign to avenge the murder of his sister.  He captured Antioch and marched all the way to Bactria and also defeated the Seleucid navy in the Aegean, recapturing the former conquests of his father in Asia Minor.</a:t>
            </a:r>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547340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51122" indent="-288893" eaLnBrk="0" hangingPunct="0">
              <a:spcBef>
                <a:spcPct val="30000"/>
              </a:spcBef>
              <a:defRPr sz="1200">
                <a:solidFill>
                  <a:schemeClr val="tx1"/>
                </a:solidFill>
                <a:latin typeface="Arial" pitchFamily="34" charset="0"/>
              </a:defRPr>
            </a:lvl2pPr>
            <a:lvl3pPr marL="1155573" indent="-231115" eaLnBrk="0" hangingPunct="0">
              <a:spcBef>
                <a:spcPct val="30000"/>
              </a:spcBef>
              <a:defRPr sz="1200">
                <a:solidFill>
                  <a:schemeClr val="tx1"/>
                </a:solidFill>
                <a:latin typeface="Arial" pitchFamily="34" charset="0"/>
              </a:defRPr>
            </a:lvl3pPr>
            <a:lvl4pPr marL="1617802" indent="-231115" eaLnBrk="0" hangingPunct="0">
              <a:spcBef>
                <a:spcPct val="30000"/>
              </a:spcBef>
              <a:defRPr sz="1200">
                <a:solidFill>
                  <a:schemeClr val="tx1"/>
                </a:solidFill>
                <a:latin typeface="Arial" pitchFamily="34" charset="0"/>
              </a:defRPr>
            </a:lvl4pPr>
            <a:lvl5pPr marL="2080031" indent="-231115" eaLnBrk="0" hangingPunct="0">
              <a:spcBef>
                <a:spcPct val="30000"/>
              </a:spcBef>
              <a:defRPr sz="1200">
                <a:solidFill>
                  <a:schemeClr val="tx1"/>
                </a:solidFill>
                <a:latin typeface="Arial" pitchFamily="34" charset="0"/>
              </a:defRPr>
            </a:lvl5pPr>
            <a:lvl6pPr marL="2542261" indent="-231115" eaLnBrk="0" fontAlgn="base" hangingPunct="0">
              <a:spcBef>
                <a:spcPct val="30000"/>
              </a:spcBef>
              <a:spcAft>
                <a:spcPct val="0"/>
              </a:spcAft>
              <a:defRPr sz="1200">
                <a:solidFill>
                  <a:schemeClr val="tx1"/>
                </a:solidFill>
                <a:latin typeface="Arial" pitchFamily="34" charset="0"/>
              </a:defRPr>
            </a:lvl6pPr>
            <a:lvl7pPr marL="3004490" indent="-231115" eaLnBrk="0" fontAlgn="base" hangingPunct="0">
              <a:spcBef>
                <a:spcPct val="30000"/>
              </a:spcBef>
              <a:spcAft>
                <a:spcPct val="0"/>
              </a:spcAft>
              <a:defRPr sz="1200">
                <a:solidFill>
                  <a:schemeClr val="tx1"/>
                </a:solidFill>
                <a:latin typeface="Arial" pitchFamily="34" charset="0"/>
              </a:defRPr>
            </a:lvl7pPr>
            <a:lvl8pPr marL="3466719" indent="-231115" eaLnBrk="0" fontAlgn="base" hangingPunct="0">
              <a:spcBef>
                <a:spcPct val="30000"/>
              </a:spcBef>
              <a:spcAft>
                <a:spcPct val="0"/>
              </a:spcAft>
              <a:defRPr sz="1200">
                <a:solidFill>
                  <a:schemeClr val="tx1"/>
                </a:solidFill>
                <a:latin typeface="Arial" pitchFamily="34" charset="0"/>
              </a:defRPr>
            </a:lvl8pPr>
            <a:lvl9pPr marL="3928948" indent="-231115"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17755BB-D5BE-47D4-94D5-B265FBE972E6}" type="slidenum">
              <a:rPr lang="en-US" altLang="en-US" smtClean="0">
                <a:solidFill>
                  <a:prstClr val="black"/>
                </a:solidFill>
              </a:rPr>
              <a:pPr eaLnBrk="1" hangingPunct="1">
                <a:spcBef>
                  <a:spcPct val="0"/>
                </a:spcBef>
              </a:pPr>
              <a:t>20</a:t>
            </a:fld>
            <a:endParaRPr lang="en-US" altLang="en-US" smtClean="0">
              <a:solidFill>
                <a:prstClr val="black"/>
              </a:solidFill>
            </a:endParaRPr>
          </a:p>
        </p:txBody>
      </p:sp>
      <p:sp>
        <p:nvSpPr>
          <p:cNvPr id="105475" name="Rectangle 2"/>
          <p:cNvSpPr>
            <a:spLocks noChangeArrowheads="1" noTextEdit="1"/>
          </p:cNvSpPr>
          <p:nvPr>
            <p:ph type="sldImg"/>
          </p:nvPr>
        </p:nvSpPr>
        <p:spPr>
          <a:xfrm>
            <a:off x="654050" y="696913"/>
            <a:ext cx="5575300" cy="3486150"/>
          </a:xfrm>
          <a:ln/>
        </p:spPr>
      </p:sp>
      <p:sp>
        <p:nvSpPr>
          <p:cNvPr id="105476" name="Rectangle 3"/>
          <p:cNvSpPr>
            <a:spLocks noGrp="1" noChangeArrowheads="1"/>
          </p:cNvSpPr>
          <p:nvPr>
            <p:ph type="body" idx="1"/>
          </p:nvPr>
        </p:nvSpPr>
        <p:spPr>
          <a:xfrm>
            <a:off x="688182" y="4415790"/>
            <a:ext cx="5505450" cy="4183380"/>
          </a:xfrm>
          <a:noFill/>
        </p:spPr>
        <p:txBody>
          <a:bodyPr/>
          <a:lstStyle/>
          <a:p>
            <a:pPr eaLnBrk="1" hangingPunct="1">
              <a:lnSpc>
                <a:spcPct val="80000"/>
              </a:lnSpc>
            </a:pPr>
            <a:r>
              <a:rPr lang="en-US" altLang="en-US" sz="800" dirty="0"/>
              <a:t>This map of the northwest Dead Sea shore shows the location of the 11 caves in which written materials were found between 1947 and 1956. </a:t>
            </a:r>
          </a:p>
          <a:p>
            <a:pPr eaLnBrk="1" hangingPunct="1">
              <a:lnSpc>
                <a:spcPct val="80000"/>
              </a:lnSpc>
            </a:pPr>
            <a:r>
              <a:rPr lang="en-US" altLang="en-US" sz="800" dirty="0"/>
              <a:t>The sequence of the finds was as follows: Cave 1, about one-half mile north of Khirbet Qumran, was discovered early in 1947 by Bedouin shepherds and initially yielded seven Dead Sea Scrolls (see Slides 23-29). Scholars in the joint expedition mounted by the Jordanian Department of Antiquities investigated Cave 1 in 1949 and found 72 additional scroll fragments, some belonging to the initial seven scrolls. </a:t>
            </a:r>
          </a:p>
          <a:p>
            <a:pPr eaLnBrk="1" hangingPunct="1">
              <a:lnSpc>
                <a:spcPct val="80000"/>
              </a:lnSpc>
            </a:pPr>
            <a:r>
              <a:rPr lang="en-US" altLang="en-US" sz="800" dirty="0"/>
              <a:t>Cave 2, also in the northern cliffs, was discovered by Bedouin in 1952; 18 fragments of Hebrew biblical texts were found in this cave, along with 15 portions of nonbiblical writings. </a:t>
            </a:r>
          </a:p>
          <a:p>
            <a:pPr eaLnBrk="1" hangingPunct="1">
              <a:lnSpc>
                <a:spcPct val="80000"/>
              </a:lnSpc>
            </a:pPr>
            <a:r>
              <a:rPr lang="en-US" altLang="en-US" sz="800" dirty="0"/>
              <a:t>Later that year, Cave 3 was found by joint expedition members with assistance from the American School of Oriental Research in Jerusalem. The team was conducting a systematic survey of caves in the region, prompted by discovery of Cave 2. The famous Copper Scroll was found in Cave 3 (see Slides 93-96), as well as 14 fragments of leather scrolls (three biblical and 11 nonbiblical). </a:t>
            </a:r>
          </a:p>
          <a:p>
            <a:pPr eaLnBrk="1" hangingPunct="1">
              <a:lnSpc>
                <a:spcPct val="80000"/>
              </a:lnSpc>
            </a:pPr>
            <a:r>
              <a:rPr lang="en-US" altLang="en-US" sz="800" dirty="0"/>
              <a:t>Caves 4 and 5 were closest to the community buildings of Khirbet Qumran and were discovered after excavations had begun at the settlement. Cave 4 was discovered in 1952 by Bedouin. Why it wasn’t found by the archaeologists excavating a few hundred yards away remains a mystery. But they had confined their search to the limestone cliffs above the settlement, ignoring the caves in the marl terrace below. Why didn’t they explore the lower caves? Frank Cross, a noted Dead Sea Scrolls scholar (see Slide 78), suggests they may have suffered from heat, malaria or simple fatigue. In any event, after 80 percent of the more than 500 fragmentary scrolls found in this cave had been recovered by Bedouin, the professional archaeologists came across the clandestine excavation and systematically completed the work. At the same time, the expedition members found Cave 5, directly west of Cave 4. These caves will be described in more detail in connection with Slides 65-69. </a:t>
            </a:r>
          </a:p>
          <a:p>
            <a:pPr eaLnBrk="1" hangingPunct="1">
              <a:lnSpc>
                <a:spcPct val="80000"/>
              </a:lnSpc>
            </a:pPr>
            <a:r>
              <a:rPr lang="en-US" altLang="en-US" sz="800" dirty="0"/>
              <a:t>Cave 6 was discovered by the Bedouin before they found Cave 4. Cave 6 is located on the south wall of the entrance to </a:t>
            </a:r>
            <a:r>
              <a:rPr lang="en-US" altLang="en-US" sz="800" dirty="0" err="1"/>
              <a:t>Wadi</a:t>
            </a:r>
            <a:r>
              <a:rPr lang="en-US" altLang="en-US" sz="800" dirty="0"/>
              <a:t> Qumran, between the limestone cliffs and the marl terrace. The discovery of Cave 6 in this area led the Bedouin to the terrace and Cave 4. Fragments of seven biblical and twenty-four nonbiblical texts were found in Cave 6. But these fragments did not add anything of significance to the other finds, although parts of the important text known as the Damascus Document were among them. </a:t>
            </a:r>
          </a:p>
          <a:p>
            <a:pPr eaLnBrk="1" hangingPunct="1">
              <a:lnSpc>
                <a:spcPct val="80000"/>
              </a:lnSpc>
            </a:pPr>
            <a:r>
              <a:rPr lang="en-US" altLang="en-US" sz="800" dirty="0"/>
              <a:t>Caves 7-10 were located during the 1955 season by joint expedition members making a systematic survey of caves along the edge of the cliffs stretching north from Qumran. Cave 7 yielded only 19 small fragments, but, surprisingly, they were all written in Greek. Two of the fragments were identified as Greek translations of Hebrew biblical texts. The remaining pieces are so small that scholars have not been able to agree on their identification, although claims have been made that some are fragments of New Testament documents (see Slide 112). Cave 7 also yielded the text known as the Letter of Jeremiah. Caves 8-10 provided only modest remains (although their discovery would have created a sensation before the discovery of other Dead Sea Scrolls). Cave 8 was probably a scroll workshop. Hundreds of tabs were found in this cave, which, according to one theory, were intended to secure the leather thongs that were wrapped around the scrolls. Cave 8 also contained fragments of four biblical texts (one the size of a phylactery text and one the size of a mezuzah text) and one nonbiblical text. Cave 9 yielded only one small scroll fragment. Cave 10 held only one ostracon, a potsherd with two Hebrew characters written on it. </a:t>
            </a:r>
          </a:p>
          <a:p>
            <a:pPr eaLnBrk="1" hangingPunct="1">
              <a:lnSpc>
                <a:spcPct val="80000"/>
              </a:lnSpc>
            </a:pPr>
            <a:r>
              <a:rPr lang="en-US" altLang="en-US" sz="800" dirty="0"/>
              <a:t>Cave 11 was found in 1956 by Bedouin, near the northern limits of the scroll caves, and was investigated the same year by members of the expedition team. This cave contained the most important scroll discoveries after Caves 1 and 4. Besides a number of small fragments, the famous Temple Scroll, which is the longest scroll and the only complete copy of this previously unknown document in the Qumran library (see Slides 98-101), was found in Cave 11. There were also three other scrolls there, each interesting in its own right—a Targum (a translation into Aramaic) of Job, a psalms scroll and a copy of Leviticus in paleo-Hebrew (the Hebrew script used before the Babylonian conquest). </a:t>
            </a:r>
          </a:p>
          <a:p>
            <a:pPr eaLnBrk="1" hangingPunct="1">
              <a:lnSpc>
                <a:spcPct val="80000"/>
              </a:lnSpc>
            </a:pPr>
            <a:r>
              <a:rPr lang="en-US" altLang="en-US" sz="800" dirty="0"/>
              <a:t>Meanwhile, some 26 other caves were found in this same area that showed signs of habitation during the period of the Qumran community. Some of them yielded Qumran-type pottery (see Slide 14).</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44708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44708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96913"/>
            <a:ext cx="5576887"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44708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938E65-4BC9-4327-93A4-49F2CDF5C404}" type="slidenum">
              <a:rPr lang="en-US" altLang="en-US">
                <a:solidFill>
                  <a:prstClr val="black"/>
                </a:solidFill>
              </a:rPr>
              <a:pPr/>
              <a:t>28</a:t>
            </a:fld>
            <a:endParaRPr lang="en-US" altLang="en-US">
              <a:solidFill>
                <a:prstClr val="black"/>
              </a:solidFill>
            </a:endParaRPr>
          </a:p>
        </p:txBody>
      </p:sp>
      <p:sp>
        <p:nvSpPr>
          <p:cNvPr id="357378" name="Rectangle 2"/>
          <p:cNvSpPr>
            <a:spLocks noChangeArrowheads="1" noTextEdit="1"/>
          </p:cNvSpPr>
          <p:nvPr>
            <p:ph type="sldImg"/>
          </p:nvPr>
        </p:nvSpPr>
        <p:spPr bwMode="auto">
          <a:xfrm>
            <a:off x="654050" y="696913"/>
            <a:ext cx="5575300" cy="3486150"/>
          </a:xfrm>
          <a:prstGeom prst="rect">
            <a:avLst/>
          </a:prstGeom>
          <a:solidFill>
            <a:srgbClr val="FFFFFF"/>
          </a:solidFill>
          <a:ln>
            <a:solidFill>
              <a:srgbClr val="000000"/>
            </a:solidFill>
            <a:miter lim="800000"/>
            <a:headEnd/>
            <a:tailEnd/>
          </a:ln>
        </p:spPr>
      </p:sp>
      <p:sp>
        <p:nvSpPr>
          <p:cNvPr id="357379" name="Rectangle 3"/>
          <p:cNvSpPr>
            <a:spLocks noChangeArrowheads="1"/>
          </p:cNvSpPr>
          <p:nvPr>
            <p:ph type="body" idx="1"/>
          </p:nvPr>
        </p:nvSpPr>
        <p:spPr bwMode="auto">
          <a:xfrm>
            <a:off x="688182" y="4415790"/>
            <a:ext cx="5505450" cy="4183380"/>
          </a:xfrm>
          <a:prstGeom prst="rect">
            <a:avLst/>
          </a:prstGeom>
          <a:solidFill>
            <a:srgbClr val="FFFFFF"/>
          </a:solidFill>
          <a:ln>
            <a:solidFill>
              <a:srgbClr val="000000"/>
            </a:solidFill>
            <a:miter lim="800000"/>
            <a:headEnd/>
            <a:tailEnd/>
          </a:ln>
        </p:spPr>
        <p:txBody>
          <a:bodyPr/>
          <a:lstStyle/>
          <a:p>
            <a:r>
              <a:rPr lang="en-US" altLang="en-US"/>
              <a:t>The red arrow and smooth stones show the Western Wall prayer area of today.</a:t>
            </a:r>
          </a:p>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93"/>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6724" indent="0" algn="ctr">
              <a:buNone/>
              <a:defRPr>
                <a:solidFill>
                  <a:schemeClr val="tx1">
                    <a:tint val="75000"/>
                  </a:schemeClr>
                </a:solidFill>
              </a:defRPr>
            </a:lvl2pPr>
            <a:lvl3pPr marL="913448" indent="0" algn="ctr">
              <a:buNone/>
              <a:defRPr>
                <a:solidFill>
                  <a:schemeClr val="tx1">
                    <a:tint val="75000"/>
                  </a:schemeClr>
                </a:solidFill>
              </a:defRPr>
            </a:lvl3pPr>
            <a:lvl4pPr marL="1370170" indent="0" algn="ctr">
              <a:buNone/>
              <a:defRPr>
                <a:solidFill>
                  <a:schemeClr val="tx1">
                    <a:tint val="75000"/>
                  </a:schemeClr>
                </a:solidFill>
              </a:defRPr>
            </a:lvl4pPr>
            <a:lvl5pPr marL="1826894" indent="0" algn="ctr">
              <a:buNone/>
              <a:defRPr>
                <a:solidFill>
                  <a:schemeClr val="tx1">
                    <a:tint val="75000"/>
                  </a:schemeClr>
                </a:solidFill>
              </a:defRPr>
            </a:lvl5pPr>
            <a:lvl6pPr marL="2283616" indent="0" algn="ctr">
              <a:buNone/>
              <a:defRPr>
                <a:solidFill>
                  <a:schemeClr val="tx1">
                    <a:tint val="75000"/>
                  </a:schemeClr>
                </a:solidFill>
              </a:defRPr>
            </a:lvl6pPr>
            <a:lvl7pPr marL="2740341" indent="0" algn="ctr">
              <a:buNone/>
              <a:defRPr>
                <a:solidFill>
                  <a:schemeClr val="tx1">
                    <a:tint val="75000"/>
                  </a:schemeClr>
                </a:solidFill>
              </a:defRPr>
            </a:lvl7pPr>
            <a:lvl8pPr marL="3197068" indent="0" algn="ctr">
              <a:buNone/>
              <a:defRPr>
                <a:solidFill>
                  <a:schemeClr val="tx1">
                    <a:tint val="75000"/>
                  </a:schemeClr>
                </a:solidFill>
              </a:defRPr>
            </a:lvl8pPr>
            <a:lvl9pPr marL="365378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026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0091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9009"/>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9009"/>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880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33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20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1"/>
            <a:ext cx="9144000" cy="1181364"/>
          </a:xfrm>
          <a:solidFill>
            <a:schemeClr val="tx1">
              <a:alpha val="40000"/>
            </a:schemeClr>
          </a:solidFill>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33367081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452730" cy="1322430"/>
          </a:xfrm>
          <a:prstGeom prst="rect">
            <a:avLst/>
          </a:prstGeom>
        </p:spPr>
      </p:pic>
      <p:pic>
        <p:nvPicPr>
          <p:cNvPr id="1331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flipH="1">
            <a:off x="4452731" y="0"/>
            <a:ext cx="4691269" cy="132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4000" cy="1322388"/>
          </a:xfrm>
          <a:solidFill>
            <a:schemeClr val="tx1">
              <a:alpha val="40000"/>
            </a:schemeClr>
          </a:solidFill>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02804556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8" y="5311512"/>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5" name="Slide Number Placeholder 5"/>
          <p:cNvSpPr txBox="1">
            <a:spLocks/>
          </p:cNvSpPr>
          <p:nvPr userDrawn="1"/>
        </p:nvSpPr>
        <p:spPr bwMode="auto">
          <a:xfrm>
            <a:off x="8553450" y="5319450"/>
            <a:ext cx="590550" cy="304271"/>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40C1022-AB14-4404-88B7-FBEBFBD8EDD6}"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smtClean="0">
              <a:solidFill>
                <a:srgbClr val="898989"/>
              </a:solidFill>
              <a:latin typeface="Calibri" pitchFamily="34" charset="0"/>
              <a:ea typeface="+mn-ea"/>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smtClean="0">
                <a:solidFill>
                  <a:prstClr val="white"/>
                </a:solidFill>
                <a:latin typeface="David" pitchFamily="34" charset="-79"/>
                <a:ea typeface="+mn-ea"/>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5311512"/>
            <a:ext cx="2700338" cy="40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41" y="5311511"/>
            <a:ext cx="2008187" cy="41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5304897"/>
            <a:ext cx="2076450" cy="43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8" y="5303573"/>
            <a:ext cx="1819275" cy="42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940596"/>
            <a:ext cx="896938"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9261"/>
            <a:ext cx="938213"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 y="3328458"/>
            <a:ext cx="887413" cy="238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28865"/>
            <a:ext cx="6477000" cy="9525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674790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11"/>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500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826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9065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7792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99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28411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865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4415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726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2560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0312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21"/>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21"/>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39693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03"/>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8888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967820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0990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9794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2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6724" indent="0">
              <a:buNone/>
              <a:defRPr sz="1800">
                <a:solidFill>
                  <a:schemeClr val="tx1">
                    <a:tint val="75000"/>
                  </a:schemeClr>
                </a:solidFill>
              </a:defRPr>
            </a:lvl2pPr>
            <a:lvl3pPr marL="913448" indent="0">
              <a:buNone/>
              <a:defRPr sz="1600">
                <a:solidFill>
                  <a:schemeClr val="tx1">
                    <a:tint val="75000"/>
                  </a:schemeClr>
                </a:solidFill>
              </a:defRPr>
            </a:lvl3pPr>
            <a:lvl4pPr marL="1370170" indent="0">
              <a:buNone/>
              <a:defRPr sz="1400">
                <a:solidFill>
                  <a:schemeClr val="tx1">
                    <a:tint val="75000"/>
                  </a:schemeClr>
                </a:solidFill>
              </a:defRPr>
            </a:lvl4pPr>
            <a:lvl5pPr marL="1826894" indent="0">
              <a:buNone/>
              <a:defRPr sz="1400">
                <a:solidFill>
                  <a:schemeClr val="tx1">
                    <a:tint val="75000"/>
                  </a:schemeClr>
                </a:solidFill>
              </a:defRPr>
            </a:lvl5pPr>
            <a:lvl6pPr marL="2283616" indent="0">
              <a:buNone/>
              <a:defRPr sz="1400">
                <a:solidFill>
                  <a:schemeClr val="tx1">
                    <a:tint val="75000"/>
                  </a:schemeClr>
                </a:solidFill>
              </a:defRPr>
            </a:lvl6pPr>
            <a:lvl7pPr marL="2740341" indent="0">
              <a:buNone/>
              <a:defRPr sz="1400">
                <a:solidFill>
                  <a:schemeClr val="tx1">
                    <a:tint val="75000"/>
                  </a:schemeClr>
                </a:solidFill>
              </a:defRPr>
            </a:lvl7pPr>
            <a:lvl8pPr marL="3197068" indent="0">
              <a:buNone/>
              <a:defRPr sz="1400">
                <a:solidFill>
                  <a:schemeClr val="tx1">
                    <a:tint val="75000"/>
                  </a:schemeClr>
                </a:solidFill>
              </a:defRPr>
            </a:lvl8pPr>
            <a:lvl9pPr marL="365378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34909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3371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187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7792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42257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58433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0885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13"/>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13"/>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2112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74"/>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297313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78460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313365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43491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68662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74240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66109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0289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978325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013355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77900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84"/>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84"/>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90785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68"/>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9184859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4604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8"/>
            <a:ext cx="4040188" cy="533135"/>
          </a:xfrm>
        </p:spPr>
        <p:txBody>
          <a:bodyPr anchor="b"/>
          <a:lstStyle>
            <a:lvl1pPr marL="0" indent="0">
              <a:buNone/>
              <a:defRPr sz="2400" b="1"/>
            </a:lvl1pPr>
            <a:lvl2pPr marL="456724" indent="0">
              <a:buNone/>
              <a:defRPr sz="2000" b="1"/>
            </a:lvl2pPr>
            <a:lvl3pPr marL="913448" indent="0">
              <a:buNone/>
              <a:defRPr sz="1800" b="1"/>
            </a:lvl3pPr>
            <a:lvl4pPr marL="1370170" indent="0">
              <a:buNone/>
              <a:defRPr sz="1600" b="1"/>
            </a:lvl4pPr>
            <a:lvl5pPr marL="1826894" indent="0">
              <a:buNone/>
              <a:defRPr sz="1600" b="1"/>
            </a:lvl5pPr>
            <a:lvl6pPr marL="2283616" indent="0">
              <a:buNone/>
              <a:defRPr sz="1600" b="1"/>
            </a:lvl6pPr>
            <a:lvl7pPr marL="2740341" indent="0">
              <a:buNone/>
              <a:defRPr sz="1600" b="1"/>
            </a:lvl7pPr>
            <a:lvl8pPr marL="3197068" indent="0">
              <a:buNone/>
              <a:defRPr sz="1600" b="1"/>
            </a:lvl8pPr>
            <a:lvl9pPr marL="36537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279268"/>
            <a:ext cx="4041775" cy="533135"/>
          </a:xfrm>
        </p:spPr>
        <p:txBody>
          <a:bodyPr anchor="b"/>
          <a:lstStyle>
            <a:lvl1pPr marL="0" indent="0">
              <a:buNone/>
              <a:defRPr sz="2400" b="1"/>
            </a:lvl1pPr>
            <a:lvl2pPr marL="456724" indent="0">
              <a:buNone/>
              <a:defRPr sz="2000" b="1"/>
            </a:lvl2pPr>
            <a:lvl3pPr marL="913448" indent="0">
              <a:buNone/>
              <a:defRPr sz="1800" b="1"/>
            </a:lvl3pPr>
            <a:lvl4pPr marL="1370170" indent="0">
              <a:buNone/>
              <a:defRPr sz="1600" b="1"/>
            </a:lvl4pPr>
            <a:lvl5pPr marL="1826894" indent="0">
              <a:buNone/>
              <a:defRPr sz="1600" b="1"/>
            </a:lvl5pPr>
            <a:lvl6pPr marL="2283616" indent="0">
              <a:buNone/>
              <a:defRPr sz="1600" b="1"/>
            </a:lvl6pPr>
            <a:lvl7pPr marL="2740341" indent="0">
              <a:buNone/>
              <a:defRPr sz="1600" b="1"/>
            </a:lvl7pPr>
            <a:lvl8pPr marL="3197068" indent="0">
              <a:buNone/>
              <a:defRPr sz="1600" b="1"/>
            </a:lvl8pPr>
            <a:lvl9pPr marL="36537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3393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927567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55652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32490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234109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3080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107959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03952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05522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78"/>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78"/>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85766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67"/>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2BBAEF7-9B32-49B5-A016-AB6F50C99A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3042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3398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B38E10-ADAE-4501-BCDC-D5F8073F6DC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6380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77EB320-9350-4CB7-BF12-90C3F0D49B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21527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51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51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F93F4B-1A92-4C22-83FA-DEBA1B11A0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64959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4A2442D-509F-4901-A8DA-148D8E2434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55193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33BFE65-76E7-40B3-A242-368D9000CE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6042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931F539-3407-450E-9088-DE8FB448D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11918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A868E60-9491-459F-878E-40BBF78021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5401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3AC1BB6-F057-4CD1-A1FD-8C3A1B4BF4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44885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CA497E-B3B4-46EE-91C0-B99EF8A9ABC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82483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08000"/>
            <a:ext cx="1943100" cy="457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08000"/>
            <a:ext cx="5676900" cy="457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44AAD9-BEA7-4797-8D97-A3F8A390904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4179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0191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6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2BBAEF7-9B32-49B5-A016-AB6F50C99A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39409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B38E10-ADAE-4501-BCDC-D5F8073F6DC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35248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77EB320-9350-4CB7-BF12-90C3F0D49B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93304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51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510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F93F4B-1A92-4C22-83FA-DEBA1B11A0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83910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4A2442D-509F-4901-A8DA-148D8E2434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37290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33BFE65-76E7-40B3-A242-368D9000CE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872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931F539-3407-450E-9088-DE8FB448D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82863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A868E60-9491-459F-878E-40BBF780213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96493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3AC1BB6-F057-4CD1-A1FD-8C3A1B4BF4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2812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CA497E-B3B4-46EE-91C0-B99EF8A9ABC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6323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27548"/>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42" y="1195957"/>
            <a:ext cx="3008313" cy="3909219"/>
          </a:xfrm>
        </p:spPr>
        <p:txBody>
          <a:bodyPr/>
          <a:lstStyle>
            <a:lvl1pPr marL="0" indent="0">
              <a:buNone/>
              <a:defRPr sz="1400"/>
            </a:lvl1pPr>
            <a:lvl2pPr marL="456724" indent="0">
              <a:buNone/>
              <a:defRPr sz="1200"/>
            </a:lvl2pPr>
            <a:lvl3pPr marL="913448" indent="0">
              <a:buNone/>
              <a:defRPr sz="1000"/>
            </a:lvl3pPr>
            <a:lvl4pPr marL="1370170" indent="0">
              <a:buNone/>
              <a:defRPr sz="900"/>
            </a:lvl4pPr>
            <a:lvl5pPr marL="1826894" indent="0">
              <a:buNone/>
              <a:defRPr sz="900"/>
            </a:lvl5pPr>
            <a:lvl6pPr marL="2283616" indent="0">
              <a:buNone/>
              <a:defRPr sz="900"/>
            </a:lvl6pPr>
            <a:lvl7pPr marL="2740341" indent="0">
              <a:buNone/>
              <a:defRPr sz="900"/>
            </a:lvl7pPr>
            <a:lvl8pPr marL="3197068" indent="0">
              <a:buNone/>
              <a:defRPr sz="900"/>
            </a:lvl8pPr>
            <a:lvl9pPr marL="365378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838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08000"/>
            <a:ext cx="1943100" cy="4572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08000"/>
            <a:ext cx="5676900" cy="4572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44AAD9-BEA7-4797-8D97-A3F8A390904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77627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1774987"/>
            <a:ext cx="7773120" cy="12253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237941"/>
            <a:ext cx="6400800" cy="1460554"/>
          </a:xfrm>
        </p:spPr>
        <p:txBody>
          <a:bodyPr/>
          <a:lstStyle>
            <a:lvl1pPr marL="0" indent="0" algn="ctr">
              <a:buNone/>
              <a:defRPr>
                <a:solidFill>
                  <a:schemeClr val="tx1">
                    <a:tint val="75000"/>
                  </a:schemeClr>
                </a:solidFill>
              </a:defRPr>
            </a:lvl1pPr>
            <a:lvl2pPr marL="385100" indent="0" algn="ctr">
              <a:buNone/>
              <a:defRPr>
                <a:solidFill>
                  <a:schemeClr val="tx1">
                    <a:tint val="75000"/>
                  </a:schemeClr>
                </a:solidFill>
              </a:defRPr>
            </a:lvl2pPr>
            <a:lvl3pPr marL="770199" indent="0" algn="ctr">
              <a:buNone/>
              <a:defRPr>
                <a:solidFill>
                  <a:schemeClr val="tx1">
                    <a:tint val="75000"/>
                  </a:schemeClr>
                </a:solidFill>
              </a:defRPr>
            </a:lvl3pPr>
            <a:lvl4pPr marL="1155299" indent="0" algn="ctr">
              <a:buNone/>
              <a:defRPr>
                <a:solidFill>
                  <a:schemeClr val="tx1">
                    <a:tint val="75000"/>
                  </a:schemeClr>
                </a:solidFill>
              </a:defRPr>
            </a:lvl4pPr>
            <a:lvl5pPr marL="1540398" indent="0" algn="ctr">
              <a:buNone/>
              <a:defRPr>
                <a:solidFill>
                  <a:schemeClr val="tx1">
                    <a:tint val="75000"/>
                  </a:schemeClr>
                </a:solidFill>
              </a:defRPr>
            </a:lvl5pPr>
            <a:lvl6pPr marL="1925498" indent="0" algn="ctr">
              <a:buNone/>
              <a:defRPr>
                <a:solidFill>
                  <a:schemeClr val="tx1">
                    <a:tint val="75000"/>
                  </a:schemeClr>
                </a:solidFill>
              </a:defRPr>
            </a:lvl6pPr>
            <a:lvl7pPr marL="2310597" indent="0" algn="ctr">
              <a:buNone/>
              <a:defRPr>
                <a:solidFill>
                  <a:schemeClr val="tx1">
                    <a:tint val="75000"/>
                  </a:schemeClr>
                </a:solidFill>
              </a:defRPr>
            </a:lvl7pPr>
            <a:lvl8pPr marL="2695697" indent="0" algn="ctr">
              <a:buNone/>
              <a:defRPr>
                <a:solidFill>
                  <a:schemeClr val="tx1">
                    <a:tint val="75000"/>
                  </a:schemeClr>
                </a:solidFill>
              </a:defRPr>
            </a:lvl8pPr>
            <a:lvl9pPr marL="30807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239AA0AA-FDD2-4F3A-82BA-892C766FDE4C}"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7443346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535FE63B-D2F6-4DE8-909A-7C7BE3AC42CC}"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521204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3672454"/>
            <a:ext cx="7771680" cy="1135319"/>
          </a:xfrm>
        </p:spPr>
        <p:txBody>
          <a:bodyPr anchor="t"/>
          <a:lstStyle>
            <a:lvl1pPr algn="l">
              <a:defRPr sz="34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421884"/>
            <a:ext cx="7771680" cy="1250531"/>
          </a:xfrm>
        </p:spPr>
        <p:txBody>
          <a:bodyPr anchor="b"/>
          <a:lstStyle>
            <a:lvl1pPr marL="0" indent="0">
              <a:buNone/>
              <a:defRPr sz="1700">
                <a:solidFill>
                  <a:schemeClr val="tx1">
                    <a:tint val="75000"/>
                  </a:schemeClr>
                </a:solidFill>
              </a:defRPr>
            </a:lvl1pPr>
            <a:lvl2pPr marL="385100" indent="0">
              <a:buNone/>
              <a:defRPr sz="1500">
                <a:solidFill>
                  <a:schemeClr val="tx1">
                    <a:tint val="75000"/>
                  </a:schemeClr>
                </a:solidFill>
              </a:defRPr>
            </a:lvl2pPr>
            <a:lvl3pPr marL="770199" indent="0">
              <a:buNone/>
              <a:defRPr sz="1300">
                <a:solidFill>
                  <a:schemeClr val="tx1">
                    <a:tint val="75000"/>
                  </a:schemeClr>
                </a:solidFill>
              </a:defRPr>
            </a:lvl3pPr>
            <a:lvl4pPr marL="1155299" indent="0">
              <a:buNone/>
              <a:defRPr sz="1200">
                <a:solidFill>
                  <a:schemeClr val="tx1">
                    <a:tint val="75000"/>
                  </a:schemeClr>
                </a:solidFill>
              </a:defRPr>
            </a:lvl4pPr>
            <a:lvl5pPr marL="1540398" indent="0">
              <a:buNone/>
              <a:defRPr sz="1200">
                <a:solidFill>
                  <a:schemeClr val="tx1">
                    <a:tint val="75000"/>
                  </a:schemeClr>
                </a:solidFill>
              </a:defRPr>
            </a:lvl5pPr>
            <a:lvl6pPr marL="1925498" indent="0">
              <a:buNone/>
              <a:defRPr sz="1200">
                <a:solidFill>
                  <a:schemeClr val="tx1">
                    <a:tint val="75000"/>
                  </a:schemeClr>
                </a:solidFill>
              </a:defRPr>
            </a:lvl6pPr>
            <a:lvl7pPr marL="2310597" indent="0">
              <a:buNone/>
              <a:defRPr sz="1200">
                <a:solidFill>
                  <a:schemeClr val="tx1">
                    <a:tint val="75000"/>
                  </a:schemeClr>
                </a:solidFill>
              </a:defRPr>
            </a:lvl7pPr>
            <a:lvl8pPr marL="2695697" indent="0">
              <a:buNone/>
              <a:defRPr sz="1200">
                <a:solidFill>
                  <a:schemeClr val="tx1">
                    <a:tint val="75000"/>
                  </a:schemeClr>
                </a:solidFill>
              </a:defRPr>
            </a:lvl8pPr>
            <a:lvl9pPr marL="3080796"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8E077AC9-1837-493A-A5A5-752595B2282A}"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269900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336941"/>
            <a:ext cx="4044960" cy="3314748"/>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680" y="1336941"/>
            <a:ext cx="4046400" cy="3314748"/>
          </a:xfrm>
        </p:spPr>
        <p:txBody>
          <a:bodyPr/>
          <a:lstStyle>
            <a:lvl1pPr>
              <a:defRPr sz="24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586EC879-DA54-4A3A-8C22-D48F59821D7F}"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153982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29225"/>
            <a:ext cx="8229600" cy="9517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279335"/>
            <a:ext cx="4039200" cy="532856"/>
          </a:xfrm>
        </p:spPr>
        <p:txBody>
          <a:bodyPr anchor="b"/>
          <a:lstStyle>
            <a:lvl1pPr marL="0" indent="0">
              <a:buNone/>
              <a:defRPr sz="2000" b="1"/>
            </a:lvl1pPr>
            <a:lvl2pPr marL="385100" indent="0">
              <a:buNone/>
              <a:defRPr sz="1700" b="1"/>
            </a:lvl2pPr>
            <a:lvl3pPr marL="770199" indent="0">
              <a:buNone/>
              <a:defRPr sz="1500" b="1"/>
            </a:lvl3pPr>
            <a:lvl4pPr marL="1155299" indent="0">
              <a:buNone/>
              <a:defRPr sz="1300" b="1"/>
            </a:lvl4pPr>
            <a:lvl5pPr marL="1540398" indent="0">
              <a:buNone/>
              <a:defRPr sz="1300" b="1"/>
            </a:lvl5pPr>
            <a:lvl6pPr marL="1925498" indent="0">
              <a:buNone/>
              <a:defRPr sz="1300" b="1"/>
            </a:lvl6pPr>
            <a:lvl7pPr marL="2310597" indent="0">
              <a:buNone/>
              <a:defRPr sz="1300" b="1"/>
            </a:lvl7pPr>
            <a:lvl8pPr marL="2695697" indent="0">
              <a:buNone/>
              <a:defRPr sz="1300" b="1"/>
            </a:lvl8pPr>
            <a:lvl9pPr marL="3080796"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920" y="1812190"/>
            <a:ext cx="4039200" cy="329314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1" y="1279335"/>
            <a:ext cx="4042080" cy="532856"/>
          </a:xfrm>
        </p:spPr>
        <p:txBody>
          <a:bodyPr anchor="b"/>
          <a:lstStyle>
            <a:lvl1pPr marL="0" indent="0">
              <a:buNone/>
              <a:defRPr sz="2000" b="1"/>
            </a:lvl1pPr>
            <a:lvl2pPr marL="385100" indent="0">
              <a:buNone/>
              <a:defRPr sz="1700" b="1"/>
            </a:lvl2pPr>
            <a:lvl3pPr marL="770199" indent="0">
              <a:buNone/>
              <a:defRPr sz="1500" b="1"/>
            </a:lvl3pPr>
            <a:lvl4pPr marL="1155299" indent="0">
              <a:buNone/>
              <a:defRPr sz="1300" b="1"/>
            </a:lvl4pPr>
            <a:lvl5pPr marL="1540398" indent="0">
              <a:buNone/>
              <a:defRPr sz="1300" b="1"/>
            </a:lvl5pPr>
            <a:lvl6pPr marL="1925498" indent="0">
              <a:buNone/>
              <a:defRPr sz="1300" b="1"/>
            </a:lvl6pPr>
            <a:lvl7pPr marL="2310597" indent="0">
              <a:buNone/>
              <a:defRPr sz="1300" b="1"/>
            </a:lvl7pPr>
            <a:lvl8pPr marL="2695697" indent="0">
              <a:buNone/>
              <a:defRPr sz="1300" b="1"/>
            </a:lvl8pPr>
            <a:lvl9pPr marL="3080796"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441" y="1812190"/>
            <a:ext cx="4042080" cy="329314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a:solidFill>
                <a:prstClr val="black"/>
              </a:solidFill>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2504F074-D76D-4941-B99E-AAD45A37D789}"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052163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a:solidFill>
                <a:prstClr val="black"/>
              </a:solidFill>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8AFDC902-55AE-4E64-A06F-A72C01BC1E36}"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482801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a:solidFill>
                <a:prstClr val="black"/>
              </a:solidFill>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24DE106B-970A-47D3-81C0-F24C0E8BC635}"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216560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28024"/>
            <a:ext cx="3008160" cy="967302"/>
          </a:xfrm>
        </p:spPr>
        <p:txBody>
          <a:bodyPr anchor="b"/>
          <a:lstStyle>
            <a:lvl1pPr algn="l">
              <a:defRPr sz="1700" b="1"/>
            </a:lvl1pPr>
          </a:lstStyle>
          <a:p>
            <a:r>
              <a:rPr lang="en-US" smtClean="0"/>
              <a:t>Click to edit Master title style</a:t>
            </a:r>
            <a:endParaRPr lang="en-US"/>
          </a:p>
        </p:txBody>
      </p:sp>
      <p:sp>
        <p:nvSpPr>
          <p:cNvPr id="3" name="Content Placeholder 2"/>
          <p:cNvSpPr>
            <a:spLocks noGrp="1"/>
          </p:cNvSpPr>
          <p:nvPr>
            <p:ph idx="1"/>
          </p:nvPr>
        </p:nvSpPr>
        <p:spPr>
          <a:xfrm>
            <a:off x="3575521" y="228024"/>
            <a:ext cx="5112000" cy="4877312"/>
          </a:xfrm>
        </p:spPr>
        <p:txBody>
          <a:bodyPr/>
          <a:lstStyle>
            <a:lvl1pPr>
              <a:defRPr sz="27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195326"/>
            <a:ext cx="3008160" cy="3910010"/>
          </a:xfrm>
        </p:spPr>
        <p:txBody>
          <a:bodyPr/>
          <a:lstStyle>
            <a:lvl1pPr marL="0" indent="0">
              <a:buNone/>
              <a:defRPr sz="1200"/>
            </a:lvl1pPr>
            <a:lvl2pPr marL="385100" indent="0">
              <a:buNone/>
              <a:defRPr sz="1000"/>
            </a:lvl2pPr>
            <a:lvl3pPr marL="770199" indent="0">
              <a:buNone/>
              <a:defRPr sz="800"/>
            </a:lvl3pPr>
            <a:lvl4pPr marL="1155299" indent="0">
              <a:buNone/>
              <a:defRPr sz="800"/>
            </a:lvl4pPr>
            <a:lvl5pPr marL="1540398" indent="0">
              <a:buNone/>
              <a:defRPr sz="800"/>
            </a:lvl5pPr>
            <a:lvl6pPr marL="1925498" indent="0">
              <a:buNone/>
              <a:defRPr sz="800"/>
            </a:lvl6pPr>
            <a:lvl7pPr marL="2310597" indent="0">
              <a:buNone/>
              <a:defRPr sz="800"/>
            </a:lvl7pPr>
            <a:lvl8pPr marL="2695697" indent="0">
              <a:buNone/>
              <a:defRPr sz="800"/>
            </a:lvl8pPr>
            <a:lvl9pPr marL="308079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1F7BDF7D-E0FA-436C-A7CF-8A6B1AAB882B}"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361281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000021"/>
            <a:ext cx="5486400" cy="472850"/>
          </a:xfrm>
        </p:spPr>
        <p:txBody>
          <a:bodyPr anchor="b"/>
          <a:lstStyle>
            <a:lvl1pPr algn="l">
              <a:defRPr sz="1700" b="1"/>
            </a:lvl1pPr>
          </a:lstStyle>
          <a:p>
            <a:r>
              <a:rPr lang="en-US" smtClean="0"/>
              <a:t>Click to edit Master title style</a:t>
            </a:r>
            <a:endParaRPr lang="en-US"/>
          </a:p>
        </p:txBody>
      </p:sp>
      <p:sp>
        <p:nvSpPr>
          <p:cNvPr id="3" name="Picture Placeholder 2"/>
          <p:cNvSpPr>
            <a:spLocks noGrp="1"/>
          </p:cNvSpPr>
          <p:nvPr>
            <p:ph type="pic" idx="1"/>
          </p:nvPr>
        </p:nvSpPr>
        <p:spPr>
          <a:xfrm>
            <a:off x="1792801" y="510054"/>
            <a:ext cx="5486400" cy="3429960"/>
          </a:xfrm>
        </p:spPr>
        <p:txBody>
          <a:bodyPr/>
          <a:lstStyle>
            <a:lvl1pPr marL="0" indent="0">
              <a:buNone/>
              <a:defRPr sz="2700"/>
            </a:lvl1pPr>
            <a:lvl2pPr marL="385100" indent="0">
              <a:buNone/>
              <a:defRPr sz="2400"/>
            </a:lvl2pPr>
            <a:lvl3pPr marL="770199" indent="0">
              <a:buNone/>
              <a:defRPr sz="2000"/>
            </a:lvl3pPr>
            <a:lvl4pPr marL="1155299" indent="0">
              <a:buNone/>
              <a:defRPr sz="1700"/>
            </a:lvl4pPr>
            <a:lvl5pPr marL="1540398" indent="0">
              <a:buNone/>
              <a:defRPr sz="1700"/>
            </a:lvl5pPr>
            <a:lvl6pPr marL="1925498" indent="0">
              <a:buNone/>
              <a:defRPr sz="1700"/>
            </a:lvl6pPr>
            <a:lvl7pPr marL="2310597" indent="0">
              <a:buNone/>
              <a:defRPr sz="1700"/>
            </a:lvl7pPr>
            <a:lvl8pPr marL="2695697" indent="0">
              <a:buNone/>
              <a:defRPr sz="1700"/>
            </a:lvl8pPr>
            <a:lvl9pPr marL="3080796" indent="0">
              <a:buNone/>
              <a:defRPr sz="1700"/>
            </a:lvl9pPr>
          </a:lstStyle>
          <a:p>
            <a:endParaRPr lang="en-US"/>
          </a:p>
        </p:txBody>
      </p:sp>
      <p:sp>
        <p:nvSpPr>
          <p:cNvPr id="4" name="Text Placeholder 3"/>
          <p:cNvSpPr>
            <a:spLocks noGrp="1"/>
          </p:cNvSpPr>
          <p:nvPr>
            <p:ph type="body" sz="half" idx="2"/>
          </p:nvPr>
        </p:nvSpPr>
        <p:spPr>
          <a:xfrm>
            <a:off x="1792801" y="4472870"/>
            <a:ext cx="5486400" cy="670870"/>
          </a:xfrm>
        </p:spPr>
        <p:txBody>
          <a:bodyPr/>
          <a:lstStyle>
            <a:lvl1pPr marL="0" indent="0">
              <a:buNone/>
              <a:defRPr sz="1200"/>
            </a:lvl1pPr>
            <a:lvl2pPr marL="385100" indent="0">
              <a:buNone/>
              <a:defRPr sz="1000"/>
            </a:lvl2pPr>
            <a:lvl3pPr marL="770199" indent="0">
              <a:buNone/>
              <a:defRPr sz="800"/>
            </a:lvl3pPr>
            <a:lvl4pPr marL="1155299" indent="0">
              <a:buNone/>
              <a:defRPr sz="800"/>
            </a:lvl4pPr>
            <a:lvl5pPr marL="1540398" indent="0">
              <a:buNone/>
              <a:defRPr sz="800"/>
            </a:lvl5pPr>
            <a:lvl6pPr marL="1925498" indent="0">
              <a:buNone/>
              <a:defRPr sz="800"/>
            </a:lvl6pPr>
            <a:lvl7pPr marL="2310597" indent="0">
              <a:buNone/>
              <a:defRPr sz="800"/>
            </a:lvl7pPr>
            <a:lvl8pPr marL="2695697" indent="0">
              <a:buNone/>
              <a:defRPr sz="800"/>
            </a:lvl8pPr>
            <a:lvl9pPr marL="3080796"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5409439A-946C-4DCE-8A88-CBED602336CF}"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471940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6724" indent="0">
              <a:buNone/>
              <a:defRPr sz="2800"/>
            </a:lvl2pPr>
            <a:lvl3pPr marL="913448" indent="0">
              <a:buNone/>
              <a:defRPr sz="2400"/>
            </a:lvl3pPr>
            <a:lvl4pPr marL="1370170" indent="0">
              <a:buNone/>
              <a:defRPr sz="2000"/>
            </a:lvl4pPr>
            <a:lvl5pPr marL="1826894" indent="0">
              <a:buNone/>
              <a:defRPr sz="2000"/>
            </a:lvl5pPr>
            <a:lvl6pPr marL="2283616" indent="0">
              <a:buNone/>
              <a:defRPr sz="2000"/>
            </a:lvl6pPr>
            <a:lvl7pPr marL="2740341" indent="0">
              <a:buNone/>
              <a:defRPr sz="2000"/>
            </a:lvl7pPr>
            <a:lvl8pPr marL="3197068" indent="0">
              <a:buNone/>
              <a:defRPr sz="2000"/>
            </a:lvl8pPr>
            <a:lvl9pPr marL="3653789"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6724" indent="0">
              <a:buNone/>
              <a:defRPr sz="1200"/>
            </a:lvl2pPr>
            <a:lvl3pPr marL="913448" indent="0">
              <a:buNone/>
              <a:defRPr sz="1000"/>
            </a:lvl3pPr>
            <a:lvl4pPr marL="1370170" indent="0">
              <a:buNone/>
              <a:defRPr sz="900"/>
            </a:lvl4pPr>
            <a:lvl5pPr marL="1826894" indent="0">
              <a:buNone/>
              <a:defRPr sz="900"/>
            </a:lvl5pPr>
            <a:lvl6pPr marL="2283616" indent="0">
              <a:buNone/>
              <a:defRPr sz="900"/>
            </a:lvl6pPr>
            <a:lvl7pPr marL="2740341" indent="0">
              <a:buNone/>
              <a:defRPr sz="900"/>
            </a:lvl7pPr>
            <a:lvl8pPr marL="3197068" indent="0">
              <a:buNone/>
              <a:defRPr sz="900"/>
            </a:lvl8pPr>
            <a:lvl9pPr marL="365378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7426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739D460B-5330-4E51-85C3-181E2EB47F46}"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25435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760" y="228026"/>
            <a:ext cx="2056320" cy="442366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480" y="228026"/>
            <a:ext cx="6035040" cy="44236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25EF757E-6F2D-423E-979C-5267F22B1376}"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1254154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0.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4.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5.jp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6.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8.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9.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33500"/>
            <a:ext cx="8229600" cy="3771636"/>
          </a:xfrm>
          <a:prstGeom prst="rect">
            <a:avLst/>
          </a:prstGeom>
        </p:spPr>
        <p:txBody>
          <a:bodyPr vert="horz" lIns="91345" tIns="45671" rIns="91345" bIns="4567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1" y="5297103"/>
            <a:ext cx="2133600" cy="304271"/>
          </a:xfrm>
          <a:prstGeom prst="rect">
            <a:avLst/>
          </a:prstGeom>
        </p:spPr>
        <p:txBody>
          <a:bodyPr vert="horz" lIns="91345" tIns="45671" rIns="91345" bIns="45671" rtlCol="0" anchor="ctr"/>
          <a:lstStyle>
            <a:lvl1pPr algn="l">
              <a:defRPr sz="1200">
                <a:solidFill>
                  <a:schemeClr val="tx1">
                    <a:tint val="75000"/>
                  </a:schemeClr>
                </a:solidFill>
              </a:defRPr>
            </a:lvl1pPr>
          </a:lstStyle>
          <a:p>
            <a:fld id="{7FC52A60-4383-4DE3-9951-28F21BF2CD0C}" type="datetimeFigureOut">
              <a:rPr lang="en-US" smtClean="0">
                <a:solidFill>
                  <a:prstClr val="black">
                    <a:tint val="75000"/>
                  </a:prstClr>
                </a:solidFill>
              </a:rPr>
              <a:pPr/>
              <a:t>12/12/2015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103"/>
            <a:ext cx="2895600" cy="304271"/>
          </a:xfrm>
          <a:prstGeom prst="rect">
            <a:avLst/>
          </a:prstGeom>
        </p:spPr>
        <p:txBody>
          <a:bodyPr vert="horz" lIns="91345" tIns="45671" rIns="91345" bIns="45671"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103"/>
            <a:ext cx="2133600" cy="304271"/>
          </a:xfrm>
          <a:prstGeom prst="rect">
            <a:avLst/>
          </a:prstGeom>
        </p:spPr>
        <p:txBody>
          <a:bodyPr vert="horz" lIns="91345" tIns="45671" rIns="91345" bIns="45671" rtlCol="0" anchor="ctr"/>
          <a:lstStyle>
            <a:lvl1pPr algn="r">
              <a:defRPr sz="1200">
                <a:solidFill>
                  <a:schemeClr val="tx1">
                    <a:tint val="75000"/>
                  </a:schemeClr>
                </a:solidFill>
              </a:defRPr>
            </a:lvl1p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556501" y="3"/>
            <a:ext cx="1587500" cy="1190625"/>
          </a:xfrm>
          <a:prstGeom prst="rect">
            <a:avLst/>
          </a:prstGeom>
        </p:spPr>
      </p:pic>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flipH="1">
            <a:off x="7954" y="3"/>
            <a:ext cx="1587500" cy="1190625"/>
          </a:xfrm>
          <a:prstGeom prst="rect">
            <a:avLst/>
          </a:prstGeom>
        </p:spPr>
      </p:pic>
      <p:pic>
        <p:nvPicPr>
          <p:cNvPr id="10" name="Picture 9"/>
          <p:cNvPicPr>
            <a:picLocks noChangeAspect="1"/>
          </p:cNvPicPr>
          <p:nvPr userDrawn="1"/>
        </p:nvPicPr>
        <p:blipFill rotWithShape="1">
          <a:blip r:embed="rId13" cstate="print">
            <a:extLst>
              <a:ext uri="{28A0092B-C50C-407E-A947-70E740481C1C}">
                <a14:useLocalDpi xmlns:a14="http://schemas.microsoft.com/office/drawing/2010/main" val="0"/>
              </a:ext>
            </a:extLst>
          </a:blip>
          <a:srcRect l="223" r="7617"/>
          <a:stretch/>
        </p:blipFill>
        <p:spPr>
          <a:xfrm flipH="1">
            <a:off x="1485431" y="3"/>
            <a:ext cx="1463040" cy="1190625"/>
          </a:xfrm>
          <a:prstGeom prst="rect">
            <a:avLst/>
          </a:prstGeom>
        </p:spPr>
      </p:pic>
      <p:pic>
        <p:nvPicPr>
          <p:cNvPr id="11" name="Picture 10"/>
          <p:cNvPicPr>
            <a:picLocks noChangeAspect="1"/>
          </p:cNvPicPr>
          <p:nvPr userDrawn="1"/>
        </p:nvPicPr>
        <p:blipFill rotWithShape="1">
          <a:blip r:embed="rId13" cstate="print">
            <a:extLst>
              <a:ext uri="{28A0092B-C50C-407E-A947-70E740481C1C}">
                <a14:useLocalDpi xmlns:a14="http://schemas.microsoft.com/office/drawing/2010/main" val="0"/>
              </a:ext>
            </a:extLst>
          </a:blip>
          <a:srcRect l="223" r="7617"/>
          <a:stretch/>
        </p:blipFill>
        <p:spPr>
          <a:xfrm>
            <a:off x="6212726" y="3"/>
            <a:ext cx="1463040" cy="1190625"/>
          </a:xfrm>
          <a:prstGeom prst="rect">
            <a:avLst/>
          </a:prstGeom>
        </p:spPr>
      </p:pic>
      <p:pic>
        <p:nvPicPr>
          <p:cNvPr id="12" name="Picture 11"/>
          <p:cNvPicPr>
            <a:picLocks noChangeAspect="1"/>
          </p:cNvPicPr>
          <p:nvPr userDrawn="1"/>
        </p:nvPicPr>
        <p:blipFill rotWithShape="1">
          <a:blip r:embed="rId13" cstate="print">
            <a:extLst>
              <a:ext uri="{28A0092B-C50C-407E-A947-70E740481C1C}">
                <a14:useLocalDpi xmlns:a14="http://schemas.microsoft.com/office/drawing/2010/main" val="0"/>
              </a:ext>
            </a:extLst>
          </a:blip>
          <a:srcRect l="223" r="7617"/>
          <a:stretch/>
        </p:blipFill>
        <p:spPr>
          <a:xfrm>
            <a:off x="4862331" y="3"/>
            <a:ext cx="1463040" cy="1190625"/>
          </a:xfrm>
          <a:prstGeom prst="rect">
            <a:avLst/>
          </a:prstGeom>
        </p:spPr>
      </p:pic>
      <p:pic>
        <p:nvPicPr>
          <p:cNvPr id="13" name="Picture 12"/>
          <p:cNvPicPr>
            <a:picLocks noChangeAspect="1"/>
          </p:cNvPicPr>
          <p:nvPr userDrawn="1"/>
        </p:nvPicPr>
        <p:blipFill rotWithShape="1">
          <a:blip r:embed="rId13" cstate="print">
            <a:extLst>
              <a:ext uri="{28A0092B-C50C-407E-A947-70E740481C1C}">
                <a14:useLocalDpi xmlns:a14="http://schemas.microsoft.com/office/drawing/2010/main" val="0"/>
              </a:ext>
            </a:extLst>
          </a:blip>
          <a:srcRect l="223" r="7617"/>
          <a:stretch/>
        </p:blipFill>
        <p:spPr>
          <a:xfrm flipH="1">
            <a:off x="2846428" y="3"/>
            <a:ext cx="1463040" cy="1190625"/>
          </a:xfrm>
          <a:prstGeom prst="rect">
            <a:avLst/>
          </a:prstGeom>
        </p:spPr>
      </p:pic>
      <p:pic>
        <p:nvPicPr>
          <p:cNvPr id="14" name="Picture 13"/>
          <p:cNvPicPr>
            <a:picLocks noChangeAspect="1"/>
          </p:cNvPicPr>
          <p:nvPr userDrawn="1"/>
        </p:nvPicPr>
        <p:blipFill rotWithShape="1">
          <a:blip r:embed="rId14" cstate="print">
            <a:extLst>
              <a:ext uri="{28A0092B-C50C-407E-A947-70E740481C1C}">
                <a14:useLocalDpi xmlns:a14="http://schemas.microsoft.com/office/drawing/2010/main" val="0"/>
              </a:ext>
            </a:extLst>
          </a:blip>
          <a:srcRect l="223" r="7617"/>
          <a:stretch/>
        </p:blipFill>
        <p:spPr>
          <a:xfrm>
            <a:off x="4357338" y="-2"/>
            <a:ext cx="1532059" cy="1190625"/>
          </a:xfrm>
          <a:prstGeom prst="rect">
            <a:avLst/>
          </a:prstGeom>
        </p:spPr>
      </p:pic>
      <p:pic>
        <p:nvPicPr>
          <p:cNvPr id="15" name="Picture 14"/>
          <p:cNvPicPr>
            <a:picLocks noChangeAspect="1"/>
          </p:cNvPicPr>
          <p:nvPr userDrawn="1"/>
        </p:nvPicPr>
        <p:blipFill rotWithShape="1">
          <a:blip r:embed="rId15" cstate="print">
            <a:extLst>
              <a:ext uri="{28A0092B-C50C-407E-A947-70E740481C1C}">
                <a14:useLocalDpi xmlns:a14="http://schemas.microsoft.com/office/drawing/2010/main" val="0"/>
              </a:ext>
            </a:extLst>
          </a:blip>
          <a:srcRect l="8969" r="62230"/>
          <a:stretch/>
        </p:blipFill>
        <p:spPr>
          <a:xfrm flipH="1">
            <a:off x="4136669" y="3"/>
            <a:ext cx="457200" cy="1190625"/>
          </a:xfrm>
          <a:prstGeom prst="rect">
            <a:avLst/>
          </a:prstGeom>
        </p:spPr>
      </p:pic>
      <p:sp>
        <p:nvSpPr>
          <p:cNvPr id="2" name="Title Placeholder 1"/>
          <p:cNvSpPr>
            <a:spLocks noGrp="1"/>
          </p:cNvSpPr>
          <p:nvPr>
            <p:ph type="title"/>
          </p:nvPr>
        </p:nvSpPr>
        <p:spPr>
          <a:xfrm>
            <a:off x="127232" y="1"/>
            <a:ext cx="8905461" cy="1181364"/>
          </a:xfrm>
          <a:prstGeom prst="rect">
            <a:avLst/>
          </a:prstGeom>
          <a:solidFill>
            <a:schemeClr val="tx1">
              <a:alpha val="50000"/>
            </a:schemeClr>
          </a:solidFill>
        </p:spPr>
        <p:txBody>
          <a:bodyPr vert="horz" lIns="91345" tIns="45671" rIns="91345" bIns="45671"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4594682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3448" rtl="0" eaLnBrk="1" latinLnBrk="0" hangingPunct="1">
        <a:spcBef>
          <a:spcPct val="0"/>
        </a:spcBef>
        <a:buNone/>
        <a:defRPr sz="4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543" indent="-342543" algn="l" defTabSz="9134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74" indent="-285452" algn="l" defTabSz="9134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0" indent="-228362" algn="l" defTabSz="9134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33"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55"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79"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06"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3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5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448" rtl="0" eaLnBrk="1" latinLnBrk="0" hangingPunct="1">
        <a:defRPr sz="1800" kern="1200">
          <a:solidFill>
            <a:schemeClr val="tx1"/>
          </a:solidFill>
          <a:latin typeface="+mn-lt"/>
          <a:ea typeface="+mn-ea"/>
          <a:cs typeface="+mn-cs"/>
        </a:defRPr>
      </a:lvl1pPr>
      <a:lvl2pPr marL="456724" algn="l" defTabSz="913448" rtl="0" eaLnBrk="1" latinLnBrk="0" hangingPunct="1">
        <a:defRPr sz="1800" kern="1200">
          <a:solidFill>
            <a:schemeClr val="tx1"/>
          </a:solidFill>
          <a:latin typeface="+mn-lt"/>
          <a:ea typeface="+mn-ea"/>
          <a:cs typeface="+mn-cs"/>
        </a:defRPr>
      </a:lvl2pPr>
      <a:lvl3pPr marL="913448" algn="l" defTabSz="913448" rtl="0" eaLnBrk="1" latinLnBrk="0" hangingPunct="1">
        <a:defRPr sz="1800" kern="1200">
          <a:solidFill>
            <a:schemeClr val="tx1"/>
          </a:solidFill>
          <a:latin typeface="+mn-lt"/>
          <a:ea typeface="+mn-ea"/>
          <a:cs typeface="+mn-cs"/>
        </a:defRPr>
      </a:lvl3pPr>
      <a:lvl4pPr marL="1370170" algn="l" defTabSz="913448" rtl="0" eaLnBrk="1" latinLnBrk="0" hangingPunct="1">
        <a:defRPr sz="1800" kern="1200">
          <a:solidFill>
            <a:schemeClr val="tx1"/>
          </a:solidFill>
          <a:latin typeface="+mn-lt"/>
          <a:ea typeface="+mn-ea"/>
          <a:cs typeface="+mn-cs"/>
        </a:defRPr>
      </a:lvl4pPr>
      <a:lvl5pPr marL="1826894" algn="l" defTabSz="913448" rtl="0" eaLnBrk="1" latinLnBrk="0" hangingPunct="1">
        <a:defRPr sz="1800" kern="1200">
          <a:solidFill>
            <a:schemeClr val="tx1"/>
          </a:solidFill>
          <a:latin typeface="+mn-lt"/>
          <a:ea typeface="+mn-ea"/>
          <a:cs typeface="+mn-cs"/>
        </a:defRPr>
      </a:lvl5pPr>
      <a:lvl6pPr marL="2283616" algn="l" defTabSz="913448" rtl="0" eaLnBrk="1" latinLnBrk="0" hangingPunct="1">
        <a:defRPr sz="1800" kern="1200">
          <a:solidFill>
            <a:schemeClr val="tx1"/>
          </a:solidFill>
          <a:latin typeface="+mn-lt"/>
          <a:ea typeface="+mn-ea"/>
          <a:cs typeface="+mn-cs"/>
        </a:defRPr>
      </a:lvl6pPr>
      <a:lvl7pPr marL="2740341" algn="l" defTabSz="913448" rtl="0" eaLnBrk="1" latinLnBrk="0" hangingPunct="1">
        <a:defRPr sz="1800" kern="1200">
          <a:solidFill>
            <a:schemeClr val="tx1"/>
          </a:solidFill>
          <a:latin typeface="+mn-lt"/>
          <a:ea typeface="+mn-ea"/>
          <a:cs typeface="+mn-cs"/>
        </a:defRPr>
      </a:lvl7pPr>
      <a:lvl8pPr marL="3197068" algn="l" defTabSz="913448" rtl="0" eaLnBrk="1" latinLnBrk="0" hangingPunct="1">
        <a:defRPr sz="1800" kern="1200">
          <a:solidFill>
            <a:schemeClr val="tx1"/>
          </a:solidFill>
          <a:latin typeface="+mn-lt"/>
          <a:ea typeface="+mn-ea"/>
          <a:cs typeface="+mn-cs"/>
        </a:defRPr>
      </a:lvl8pPr>
      <a:lvl9pPr marL="3653789" algn="l" defTabSz="91344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57307" y="227796"/>
            <a:ext cx="8228763" cy="954174"/>
          </a:xfrm>
          <a:prstGeom prst="rect">
            <a:avLst/>
          </a:prstGeom>
          <a:noFill/>
          <a:ln>
            <a:noFill/>
          </a:ln>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en-US"/>
          </a:p>
        </p:txBody>
      </p:sp>
      <p:sp>
        <p:nvSpPr>
          <p:cNvPr id="3" name="Text Placeholder 2"/>
          <p:cNvSpPr txBox="1">
            <a:spLocks noGrp="1"/>
          </p:cNvSpPr>
          <p:nvPr>
            <p:ph type="body" idx="1"/>
          </p:nvPr>
        </p:nvSpPr>
        <p:spPr>
          <a:xfrm>
            <a:off x="457307" y="1337368"/>
            <a:ext cx="8228763" cy="3314570"/>
          </a:xfrm>
          <a:prstGeom prst="rect">
            <a:avLst/>
          </a:prstGeom>
          <a:noFill/>
          <a:ln>
            <a:noFill/>
          </a:ln>
        </p:spPr>
        <p:txBody>
          <a:bodyPr lIns="0" tIns="0" rIns="0" bIns="0"/>
          <a:lstStyle>
            <a:defPPr marL="432000" lvl="0" indent="-324000">
              <a:spcBef>
                <a:spcPts val="0"/>
              </a:spcBef>
              <a:spcAft>
                <a:spcPts val="1417"/>
              </a:spcAft>
              <a:buSzPct val="45000"/>
              <a:buFont typeface="StarSymbol"/>
              <a:buNone/>
              <a:defRPr lang="en-US" sz="3200" b="0" i="0" u="none" strike="noStrike" kern="1200">
                <a:ln>
                  <a:noFill/>
                </a:ln>
                <a:latin typeface="Arial" pitchFamily="18"/>
                <a:ea typeface="Arial Unicode MS" pitchFamily="2"/>
                <a:cs typeface="Arial Unicode MS" pitchFamily="2"/>
              </a:defRPr>
            </a:defPPr>
            <a:lvl1pPr marL="432000" lvl="0" indent="-324000">
              <a:spcBef>
                <a:spcPts val="0"/>
              </a:spcBef>
              <a:spcAft>
                <a:spcPts val="1417"/>
              </a:spcAft>
              <a:buSzPct val="45000"/>
              <a:buFont typeface="StarSymbol"/>
              <a:buChar char="●"/>
              <a:defRPr lang="en-US" sz="3200" b="0" i="0" u="none" strike="noStrike" kern="1200">
                <a:ln>
                  <a:noFill/>
                </a:ln>
                <a:latin typeface="Arial" pitchFamily="18"/>
                <a:ea typeface="Arial Unicode MS" pitchFamily="2"/>
                <a:cs typeface="Arial Unicode MS" pitchFamily="2"/>
              </a:defRPr>
            </a:lvl1pPr>
            <a:lvl2pPr marL="864000" lvl="1" indent="-324000">
              <a:spcBef>
                <a:spcPts val="0"/>
              </a:spcBef>
              <a:spcAft>
                <a:spcPts val="1134"/>
              </a:spcAft>
              <a:buSzPct val="75000"/>
              <a:buFont typeface="StarSymbol"/>
              <a:buChar char="–"/>
              <a:defRPr lang="en-US" sz="2800" b="0" i="0" u="none" strike="noStrike" kern="1200">
                <a:ln>
                  <a:noFill/>
                </a:ln>
                <a:latin typeface="Arial" pitchFamily="18"/>
                <a:ea typeface="Arial Unicode MS" pitchFamily="2"/>
                <a:cs typeface="Arial Unicode MS" pitchFamily="2"/>
              </a:defRPr>
            </a:lvl2pPr>
            <a:lvl3pPr marL="1295999" lvl="2" indent="-288000">
              <a:spcBef>
                <a:spcPts val="0"/>
              </a:spcBef>
              <a:spcAft>
                <a:spcPts val="850"/>
              </a:spcAft>
              <a:buSzPct val="45000"/>
              <a:buFont typeface="StarSymbol"/>
              <a:buChar char="●"/>
              <a:defRPr lang="en-US" sz="2400" b="0" i="0" u="none" strike="noStrike" kern="1200">
                <a:ln>
                  <a:noFill/>
                </a:ln>
                <a:latin typeface="Arial" pitchFamily="18"/>
                <a:ea typeface="Arial Unicode MS" pitchFamily="2"/>
                <a:cs typeface="Arial Unicode MS" pitchFamily="2"/>
              </a:defRPr>
            </a:lvl3pPr>
            <a:lvl4pPr marL="1728000" lvl="3" indent="-216000">
              <a:spcBef>
                <a:spcPts val="0"/>
              </a:spcBef>
              <a:spcAft>
                <a:spcPts val="567"/>
              </a:spcAft>
              <a:buSzPct val="75000"/>
              <a:buFont typeface="StarSymbol"/>
              <a:buChar char="–"/>
              <a:defRPr lang="en-US" sz="2000" b="0" i="0" u="none" strike="noStrike" kern="1200">
                <a:ln>
                  <a:noFill/>
                </a:ln>
                <a:latin typeface="Arial" pitchFamily="18"/>
                <a:ea typeface="Arial Unicode MS" pitchFamily="2"/>
                <a:cs typeface="Arial Unicode MS" pitchFamily="2"/>
              </a:defRPr>
            </a:lvl4pPr>
            <a:lvl5pPr marL="2160000" lvl="4"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Arial Unicode MS" pitchFamily="2"/>
              </a:defRPr>
            </a:lvl5pPr>
            <a:lvl6pPr marL="2592000" lvl="5"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Arial Unicode MS" pitchFamily="2"/>
              </a:defRPr>
            </a:lvl6pPr>
            <a:lvl7pPr marL="3024000" lvl="6"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Arial Unicode MS" pitchFamily="2"/>
              </a:defRPr>
            </a:lvl7pPr>
            <a:lvl8pPr marL="3456000" lvl="7"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Arial Unicode MS" pitchFamily="2"/>
              </a:defRPr>
            </a:lvl8pPr>
            <a:lvl9pPr marL="3887999" lvl="8" indent="-216000">
              <a:spcBef>
                <a:spcPts val="0"/>
              </a:spcBef>
              <a:spcAft>
                <a:spcPts val="283"/>
              </a:spcAft>
              <a:buSzPct val="45000"/>
              <a:buFont typeface="StarSymbol"/>
              <a:buChar char="●"/>
              <a:defRPr lang="en-US" sz="2000" b="0" i="0" u="none" strike="noStrike" kern="1200">
                <a:ln>
                  <a:noFill/>
                </a:ln>
                <a:latin typeface="Arial" pitchFamily="18"/>
                <a:ea typeface="Arial Unicode MS" pitchFamily="2"/>
                <a:cs typeface="Arial Unicode MS"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txBox="1">
            <a:spLocks noGrp="1"/>
          </p:cNvSpPr>
          <p:nvPr>
            <p:ph type="dt" sz="half" idx="2"/>
          </p:nvPr>
        </p:nvSpPr>
        <p:spPr>
          <a:xfrm>
            <a:off x="457189" y="5206589"/>
            <a:ext cx="2130093" cy="394080"/>
          </a:xfrm>
          <a:prstGeom prst="rect">
            <a:avLst/>
          </a:prstGeom>
          <a:noFill/>
          <a:ln>
            <a:noFill/>
          </a:ln>
        </p:spPr>
        <p:txBody>
          <a:bodyPr lIns="0" tIns="0" rIns="0" bIns="0" anchorCtr="0"/>
          <a:lstStyle>
            <a:lvl1pPr lvl="0" rtl="0" hangingPunct="0">
              <a:buNone/>
              <a:tabLst/>
              <a:defRPr lang="en-US" sz="1200" kern="1200">
                <a:latin typeface="Times New Roman" pitchFamily="18"/>
                <a:ea typeface="Tahoma" pitchFamily="2"/>
                <a:cs typeface="Tahoma" pitchFamily="2"/>
              </a:defRPr>
            </a:lvl1pPr>
          </a:lstStyle>
          <a:p>
            <a:pPr defTabSz="770199"/>
            <a:endParaRPr>
              <a:solidFill>
                <a:prstClr val="black"/>
              </a:solidFill>
            </a:endParaRPr>
          </a:p>
        </p:txBody>
      </p:sp>
      <p:sp>
        <p:nvSpPr>
          <p:cNvPr id="5" name="Footer Placeholder 4"/>
          <p:cNvSpPr txBox="1">
            <a:spLocks noGrp="1"/>
          </p:cNvSpPr>
          <p:nvPr>
            <p:ph type="ftr" sz="quarter" idx="3"/>
          </p:nvPr>
        </p:nvSpPr>
        <p:spPr>
          <a:xfrm>
            <a:off x="3127054" y="5206589"/>
            <a:ext cx="2898142" cy="394080"/>
          </a:xfrm>
          <a:prstGeom prst="rect">
            <a:avLst/>
          </a:prstGeom>
          <a:noFill/>
          <a:ln>
            <a:noFill/>
          </a:ln>
        </p:spPr>
        <p:txBody>
          <a:bodyPr lIns="0" tIns="0" rIns="0" bIns="0" anchorCtr="0"/>
          <a:lstStyle>
            <a:lvl1pPr lvl="0" algn="ctr" rtl="0" hangingPunct="0">
              <a:buNone/>
              <a:tabLst/>
              <a:defRPr lang="en-US" sz="1200" kern="1200">
                <a:latin typeface="Times New Roman" pitchFamily="18"/>
                <a:ea typeface="Tahoma" pitchFamily="2"/>
                <a:cs typeface="Tahoma" pitchFamily="2"/>
              </a:defRPr>
            </a:lvl1pPr>
          </a:lstStyle>
          <a:p>
            <a:pPr defTabSz="770199"/>
            <a:endParaRPr>
              <a:solidFill>
                <a:prstClr val="black"/>
              </a:solidFill>
            </a:endParaRPr>
          </a:p>
        </p:txBody>
      </p:sp>
      <p:sp>
        <p:nvSpPr>
          <p:cNvPr id="6" name="Slide Number Placeholder 5"/>
          <p:cNvSpPr txBox="1">
            <a:spLocks noGrp="1"/>
          </p:cNvSpPr>
          <p:nvPr>
            <p:ph type="sldNum" sz="quarter" idx="4"/>
          </p:nvPr>
        </p:nvSpPr>
        <p:spPr>
          <a:xfrm>
            <a:off x="6555869" y="5206589"/>
            <a:ext cx="2130093" cy="394080"/>
          </a:xfrm>
          <a:prstGeom prst="rect">
            <a:avLst/>
          </a:prstGeom>
          <a:noFill/>
          <a:ln>
            <a:noFill/>
          </a:ln>
        </p:spPr>
        <p:txBody>
          <a:bodyPr lIns="0" tIns="0" rIns="0" bIns="0" anchorCtr="0"/>
          <a:lstStyle>
            <a:lvl1pPr lvl="0" algn="r" rtl="0" hangingPunct="0">
              <a:buNone/>
              <a:tabLst/>
              <a:defRPr lang="en-US" sz="1200" kern="1200">
                <a:latin typeface="Times New Roman" pitchFamily="18"/>
                <a:ea typeface="Tahoma" pitchFamily="2"/>
                <a:cs typeface="Tahoma" pitchFamily="2"/>
              </a:defRPr>
            </a:lvl1pPr>
          </a:lstStyle>
          <a:p>
            <a:pPr defTabSz="770199"/>
            <a:fld id="{3CF4D6B4-D8EE-4EA8-B5CD-6D8C9BAF2DA9}" type="slidenum">
              <a:rPr>
                <a:solidFill>
                  <a:prstClr val="black"/>
                </a:solidFill>
              </a:rPr>
              <a:pPr defTabSz="770199"/>
              <a:t>‹#›</a:t>
            </a:fld>
            <a:endParaRPr>
              <a:solidFill>
                <a:prstClr val="black"/>
              </a:solidFill>
            </a:endParaRPr>
          </a:p>
        </p:txBody>
      </p:sp>
    </p:spTree>
    <p:extLst>
      <p:ext uri="{BB962C8B-B14F-4D97-AF65-F5344CB8AC3E}">
        <p14:creationId xmlns:p14="http://schemas.microsoft.com/office/powerpoint/2010/main" val="1928231461"/>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hangingPunct="0">
        <a:tabLst/>
        <a:defRPr lang="en-US" sz="3700" b="0" i="0" u="none" strike="noStrike" kern="1200">
          <a:ln>
            <a:noFill/>
          </a:ln>
          <a:latin typeface="Arial" pitchFamily="18"/>
          <a:ea typeface="Arial Unicode MS" pitchFamily="2"/>
          <a:cs typeface="Arial Unicode MS" pitchFamily="2"/>
        </a:defRPr>
      </a:lvl1pPr>
    </p:titleStyle>
    <p:bodyStyle>
      <a:lvl1pPr rtl="0" hangingPunct="0">
        <a:spcBef>
          <a:spcPts val="0"/>
        </a:spcBef>
        <a:spcAft>
          <a:spcPts val="1194"/>
        </a:spcAft>
        <a:tabLst/>
        <a:defRPr lang="en-US" sz="2700" b="0" i="0" u="none" strike="noStrike" kern="1200">
          <a:ln>
            <a:noFill/>
          </a:ln>
          <a:latin typeface="Arial" pitchFamily="18"/>
          <a:ea typeface="Arial Unicode MS" pitchFamily="2"/>
          <a:cs typeface="Arial Unicode MS" pitchFamily="2"/>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33500"/>
            <a:ext cx="8229600" cy="3771636"/>
          </a:xfrm>
          <a:prstGeom prst="rect">
            <a:avLst/>
          </a:prstGeom>
        </p:spPr>
        <p:txBody>
          <a:bodyPr vert="horz" lIns="91345" tIns="45671" rIns="91345" bIns="4567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Placeholder 1"/>
          <p:cNvSpPr>
            <a:spLocks noGrp="1"/>
          </p:cNvSpPr>
          <p:nvPr>
            <p:ph type="title"/>
          </p:nvPr>
        </p:nvSpPr>
        <p:spPr>
          <a:xfrm>
            <a:off x="196048" y="5017276"/>
            <a:ext cx="8905461" cy="1181364"/>
          </a:xfrm>
          <a:prstGeom prst="rect">
            <a:avLst/>
          </a:prstGeom>
          <a:solidFill>
            <a:schemeClr val="tx1">
              <a:alpha val="50000"/>
            </a:schemeClr>
          </a:solidFill>
        </p:spPr>
        <p:txBody>
          <a:bodyPr vert="horz" lIns="91345" tIns="45671" rIns="91345" bIns="45671"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755751950"/>
      </p:ext>
    </p:extLst>
  </p:cSld>
  <p:clrMap bg1="lt1" tx1="dk1" bg2="lt2" tx2="dk2" accent1="accent1" accent2="accent2" accent3="accent3" accent4="accent4" accent5="accent5" accent6="accent6" hlink="hlink" folHlink="folHlink"/>
  <p:sldLayoutIdLst>
    <p:sldLayoutId id="2147484033" r:id="rId1"/>
    <p:sldLayoutId id="2147484035" r:id="rId2"/>
    <p:sldLayoutId id="2147484072" r:id="rId3"/>
  </p:sldLayoutIdLst>
  <p:timing>
    <p:tnLst>
      <p:par>
        <p:cTn id="1" dur="indefinite" restart="never" nodeType="tmRoot"/>
      </p:par>
    </p:tnLst>
  </p:timing>
  <p:txStyles>
    <p:titleStyle>
      <a:lvl1pPr algn="ctr" defTabSz="913448" rtl="0" eaLnBrk="1" latinLnBrk="0" hangingPunct="1">
        <a:spcBef>
          <a:spcPct val="0"/>
        </a:spcBef>
        <a:buNone/>
        <a:defRPr sz="4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543" indent="-342543" algn="l" defTabSz="9134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74" indent="-285452" algn="l" defTabSz="9134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0" indent="-228362" algn="l" defTabSz="9134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33"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55"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79"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06"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3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5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448" rtl="0" eaLnBrk="1" latinLnBrk="0" hangingPunct="1">
        <a:defRPr sz="1800" kern="1200">
          <a:solidFill>
            <a:schemeClr val="tx1"/>
          </a:solidFill>
          <a:latin typeface="+mn-lt"/>
          <a:ea typeface="+mn-ea"/>
          <a:cs typeface="+mn-cs"/>
        </a:defRPr>
      </a:lvl1pPr>
      <a:lvl2pPr marL="456724" algn="l" defTabSz="913448" rtl="0" eaLnBrk="1" latinLnBrk="0" hangingPunct="1">
        <a:defRPr sz="1800" kern="1200">
          <a:solidFill>
            <a:schemeClr val="tx1"/>
          </a:solidFill>
          <a:latin typeface="+mn-lt"/>
          <a:ea typeface="+mn-ea"/>
          <a:cs typeface="+mn-cs"/>
        </a:defRPr>
      </a:lvl2pPr>
      <a:lvl3pPr marL="913448" algn="l" defTabSz="913448" rtl="0" eaLnBrk="1" latinLnBrk="0" hangingPunct="1">
        <a:defRPr sz="1800" kern="1200">
          <a:solidFill>
            <a:schemeClr val="tx1"/>
          </a:solidFill>
          <a:latin typeface="+mn-lt"/>
          <a:ea typeface="+mn-ea"/>
          <a:cs typeface="+mn-cs"/>
        </a:defRPr>
      </a:lvl3pPr>
      <a:lvl4pPr marL="1370170" algn="l" defTabSz="913448" rtl="0" eaLnBrk="1" latinLnBrk="0" hangingPunct="1">
        <a:defRPr sz="1800" kern="1200">
          <a:solidFill>
            <a:schemeClr val="tx1"/>
          </a:solidFill>
          <a:latin typeface="+mn-lt"/>
          <a:ea typeface="+mn-ea"/>
          <a:cs typeface="+mn-cs"/>
        </a:defRPr>
      </a:lvl4pPr>
      <a:lvl5pPr marL="1826894" algn="l" defTabSz="913448" rtl="0" eaLnBrk="1" latinLnBrk="0" hangingPunct="1">
        <a:defRPr sz="1800" kern="1200">
          <a:solidFill>
            <a:schemeClr val="tx1"/>
          </a:solidFill>
          <a:latin typeface="+mn-lt"/>
          <a:ea typeface="+mn-ea"/>
          <a:cs typeface="+mn-cs"/>
        </a:defRPr>
      </a:lvl5pPr>
      <a:lvl6pPr marL="2283616" algn="l" defTabSz="913448" rtl="0" eaLnBrk="1" latinLnBrk="0" hangingPunct="1">
        <a:defRPr sz="1800" kern="1200">
          <a:solidFill>
            <a:schemeClr val="tx1"/>
          </a:solidFill>
          <a:latin typeface="+mn-lt"/>
          <a:ea typeface="+mn-ea"/>
          <a:cs typeface="+mn-cs"/>
        </a:defRPr>
      </a:lvl6pPr>
      <a:lvl7pPr marL="2740341" algn="l" defTabSz="913448" rtl="0" eaLnBrk="1" latinLnBrk="0" hangingPunct="1">
        <a:defRPr sz="1800" kern="1200">
          <a:solidFill>
            <a:schemeClr val="tx1"/>
          </a:solidFill>
          <a:latin typeface="+mn-lt"/>
          <a:ea typeface="+mn-ea"/>
          <a:cs typeface="+mn-cs"/>
        </a:defRPr>
      </a:lvl7pPr>
      <a:lvl8pPr marL="3197068" algn="l" defTabSz="913448" rtl="0" eaLnBrk="1" latinLnBrk="0" hangingPunct="1">
        <a:defRPr sz="1800" kern="1200">
          <a:solidFill>
            <a:schemeClr val="tx1"/>
          </a:solidFill>
          <a:latin typeface="+mn-lt"/>
          <a:ea typeface="+mn-ea"/>
          <a:cs typeface="+mn-cs"/>
        </a:defRPr>
      </a:lvl8pPr>
      <a:lvl9pPr marL="3653789" algn="l" defTabSz="91344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33500"/>
            <a:ext cx="8229600" cy="3771636"/>
          </a:xfrm>
          <a:prstGeom prst="rect">
            <a:avLst/>
          </a:prstGeom>
        </p:spPr>
        <p:txBody>
          <a:bodyPr vert="horz" lIns="91345" tIns="45671" rIns="91345" bIns="4567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Placeholder 1"/>
          <p:cNvSpPr>
            <a:spLocks noGrp="1"/>
          </p:cNvSpPr>
          <p:nvPr>
            <p:ph type="title"/>
          </p:nvPr>
        </p:nvSpPr>
        <p:spPr>
          <a:xfrm>
            <a:off x="196048" y="5017276"/>
            <a:ext cx="8905461" cy="1181364"/>
          </a:xfrm>
          <a:prstGeom prst="rect">
            <a:avLst/>
          </a:prstGeom>
          <a:solidFill>
            <a:schemeClr val="tx1">
              <a:alpha val="50000"/>
            </a:schemeClr>
          </a:solidFill>
        </p:spPr>
        <p:txBody>
          <a:bodyPr vert="horz" lIns="91345" tIns="45671" rIns="91345" bIns="45671"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074042734"/>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ctr" defTabSz="913448" rtl="0" eaLnBrk="1" latinLnBrk="0" hangingPunct="1">
        <a:spcBef>
          <a:spcPct val="0"/>
        </a:spcBef>
        <a:buNone/>
        <a:defRPr sz="4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543" indent="-342543" algn="l" defTabSz="9134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74" indent="-285452" algn="l" defTabSz="9134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0" indent="-228362" algn="l" defTabSz="9134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33"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55"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79"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06"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3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5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448" rtl="0" eaLnBrk="1" latinLnBrk="0" hangingPunct="1">
        <a:defRPr sz="1800" kern="1200">
          <a:solidFill>
            <a:schemeClr val="tx1"/>
          </a:solidFill>
          <a:latin typeface="+mn-lt"/>
          <a:ea typeface="+mn-ea"/>
          <a:cs typeface="+mn-cs"/>
        </a:defRPr>
      </a:lvl1pPr>
      <a:lvl2pPr marL="456724" algn="l" defTabSz="913448" rtl="0" eaLnBrk="1" latinLnBrk="0" hangingPunct="1">
        <a:defRPr sz="1800" kern="1200">
          <a:solidFill>
            <a:schemeClr val="tx1"/>
          </a:solidFill>
          <a:latin typeface="+mn-lt"/>
          <a:ea typeface="+mn-ea"/>
          <a:cs typeface="+mn-cs"/>
        </a:defRPr>
      </a:lvl2pPr>
      <a:lvl3pPr marL="913448" algn="l" defTabSz="913448" rtl="0" eaLnBrk="1" latinLnBrk="0" hangingPunct="1">
        <a:defRPr sz="1800" kern="1200">
          <a:solidFill>
            <a:schemeClr val="tx1"/>
          </a:solidFill>
          <a:latin typeface="+mn-lt"/>
          <a:ea typeface="+mn-ea"/>
          <a:cs typeface="+mn-cs"/>
        </a:defRPr>
      </a:lvl3pPr>
      <a:lvl4pPr marL="1370170" algn="l" defTabSz="913448" rtl="0" eaLnBrk="1" latinLnBrk="0" hangingPunct="1">
        <a:defRPr sz="1800" kern="1200">
          <a:solidFill>
            <a:schemeClr val="tx1"/>
          </a:solidFill>
          <a:latin typeface="+mn-lt"/>
          <a:ea typeface="+mn-ea"/>
          <a:cs typeface="+mn-cs"/>
        </a:defRPr>
      </a:lvl4pPr>
      <a:lvl5pPr marL="1826894" algn="l" defTabSz="913448" rtl="0" eaLnBrk="1" latinLnBrk="0" hangingPunct="1">
        <a:defRPr sz="1800" kern="1200">
          <a:solidFill>
            <a:schemeClr val="tx1"/>
          </a:solidFill>
          <a:latin typeface="+mn-lt"/>
          <a:ea typeface="+mn-ea"/>
          <a:cs typeface="+mn-cs"/>
        </a:defRPr>
      </a:lvl5pPr>
      <a:lvl6pPr marL="2283616" algn="l" defTabSz="913448" rtl="0" eaLnBrk="1" latinLnBrk="0" hangingPunct="1">
        <a:defRPr sz="1800" kern="1200">
          <a:solidFill>
            <a:schemeClr val="tx1"/>
          </a:solidFill>
          <a:latin typeface="+mn-lt"/>
          <a:ea typeface="+mn-ea"/>
          <a:cs typeface="+mn-cs"/>
        </a:defRPr>
      </a:lvl6pPr>
      <a:lvl7pPr marL="2740341" algn="l" defTabSz="913448" rtl="0" eaLnBrk="1" latinLnBrk="0" hangingPunct="1">
        <a:defRPr sz="1800" kern="1200">
          <a:solidFill>
            <a:schemeClr val="tx1"/>
          </a:solidFill>
          <a:latin typeface="+mn-lt"/>
          <a:ea typeface="+mn-ea"/>
          <a:cs typeface="+mn-cs"/>
        </a:defRPr>
      </a:lvl7pPr>
      <a:lvl8pPr marL="3197068" algn="l" defTabSz="913448" rtl="0" eaLnBrk="1" latinLnBrk="0" hangingPunct="1">
        <a:defRPr sz="1800" kern="1200">
          <a:solidFill>
            <a:schemeClr val="tx1"/>
          </a:solidFill>
          <a:latin typeface="+mn-lt"/>
          <a:ea typeface="+mn-ea"/>
          <a:cs typeface="+mn-cs"/>
        </a:defRPr>
      </a:lvl8pPr>
      <a:lvl9pPr marL="3653789" algn="l" defTabSz="91344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15"/>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FC52A60-4383-4DE3-9951-28F21BF2CD0C}" type="datetimeFigureOut">
              <a:rPr lang="en-US" smtClean="0">
                <a:solidFill>
                  <a:prstClr val="black">
                    <a:tint val="75000"/>
                  </a:prstClr>
                </a:solidFill>
              </a:rPr>
              <a:pPr defTabSz="914400"/>
              <a:t>12/12/2015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15"/>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15"/>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CB7E8FE-DA9A-45CE-A61F-9933C259C20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132036814"/>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07"/>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FC52A60-4383-4DE3-9951-28F21BF2CD0C}" type="datetimeFigureOut">
              <a:rPr lang="en-US" smtClean="0">
                <a:solidFill>
                  <a:prstClr val="black">
                    <a:tint val="75000"/>
                  </a:prstClr>
                </a:solidFill>
              </a:rPr>
              <a:pPr defTabSz="914400"/>
              <a:t>12/12/2015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07"/>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07"/>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CB7E8FE-DA9A-45CE-A61F-9933C259C20C}" type="slidenum">
              <a:rPr lang="en-US" smtClean="0">
                <a:solidFill>
                  <a:prstClr val="black">
                    <a:tint val="75000"/>
                  </a:prstClr>
                </a:solidFill>
              </a:rPr>
              <a:pPr defTabSz="914400"/>
              <a:t>‹#›</a:t>
            </a:fld>
            <a:endParaRPr lang="en-US">
              <a:solidFill>
                <a:prstClr val="black">
                  <a:tint val="75000"/>
                </a:prstClr>
              </a:solidFill>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126" y="3"/>
            <a:ext cx="9144000" cy="1190625"/>
          </a:xfrm>
          <a:prstGeom prst="rect">
            <a:avLst/>
          </a:prstGeom>
        </p:spPr>
      </p:pic>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357770943"/>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iming>
    <p:tnLst>
      <p:par>
        <p:cTn id="1" dur="indefinite" restart="never" nodeType="tmRoot"/>
      </p:par>
    </p:tnLst>
  </p:timing>
  <p:txStyles>
    <p:titleStyle>
      <a:lvl1pPr algn="ctr" defTabSz="914400" rtl="0" eaLnBrk="1" latinLnBrk="0" hangingPunct="1">
        <a:spcBef>
          <a:spcPct val="0"/>
        </a:spcBef>
        <a:buNone/>
        <a:defRPr sz="4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2413497"/>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4776510"/>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08000"/>
            <a:ext cx="77724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651000"/>
            <a:ext cx="77724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5207000"/>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5207000"/>
            <a:ext cx="2895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5207000"/>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74313CBE-FB4D-4684-A56D-6228D589ADE8}"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563602025"/>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08000"/>
            <a:ext cx="77724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651000"/>
            <a:ext cx="77724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5207000"/>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5207000"/>
            <a:ext cx="28956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5207000"/>
            <a:ext cx="19050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74313CBE-FB4D-4684-A56D-6228D589ADE8}" type="slidenum">
              <a:rPr lang="en-US" altLang="en-US" smtClean="0">
                <a:solidFill>
                  <a:srgbClr val="000000"/>
                </a:solidFill>
              </a:rPr>
              <a:pPr defTabSz="9144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286064647"/>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43.xml"/><Relationship Id="rId5" Type="http://schemas.openxmlformats.org/officeDocument/2006/relationships/image" Target="../media/image42.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43.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3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4.xml"/><Relationship Id="rId1" Type="http://schemas.openxmlformats.org/officeDocument/2006/relationships/tags" Target="../tags/tag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5.xml"/><Relationship Id="rId1" Type="http://schemas.openxmlformats.org/officeDocument/2006/relationships/tags" Target="../tags/tag2.xml"/><Relationship Id="rId5" Type="http://schemas.openxmlformats.org/officeDocument/2006/relationships/image" Target="../media/image62.jpeg"/><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87.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3.xml"/><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5926" y="1602161"/>
            <a:ext cx="7772400" cy="1225021"/>
          </a:xfrm>
          <a:noFill/>
        </p:spPr>
        <p:txBody>
          <a:bodyPr>
            <a:normAutofit/>
          </a:bodyPr>
          <a:lstStyle/>
          <a:p>
            <a:r>
              <a:rPr lang="en-US" sz="5400" dirty="0">
                <a:solidFill>
                  <a:srgbClr val="0000CC"/>
                </a:solidFill>
              </a:rPr>
              <a:t>Study of Daniel</a:t>
            </a:r>
          </a:p>
        </p:txBody>
      </p:sp>
      <p:sp>
        <p:nvSpPr>
          <p:cNvPr id="3" name="Subtitle 2"/>
          <p:cNvSpPr>
            <a:spLocks noGrp="1"/>
          </p:cNvSpPr>
          <p:nvPr>
            <p:ph type="subTitle" idx="1"/>
          </p:nvPr>
        </p:nvSpPr>
        <p:spPr/>
        <p:txBody>
          <a:bodyPr/>
          <a:lstStyle/>
          <a:p>
            <a:r>
              <a:rPr lang="en-US" dirty="0" smtClean="0"/>
              <a:t>Lesson 12 – Chapter 11 &amp; 12</a:t>
            </a:r>
          </a:p>
          <a:p>
            <a:r>
              <a:rPr lang="en-US" dirty="0" smtClean="0"/>
              <a:t>Fall 2015</a:t>
            </a:r>
            <a:endParaRPr lang="en-US" dirty="0"/>
          </a:p>
        </p:txBody>
      </p:sp>
    </p:spTree>
    <p:extLst>
      <p:ext uri="{BB962C8B-B14F-4D97-AF65-F5344CB8AC3E}">
        <p14:creationId xmlns:p14="http://schemas.microsoft.com/office/powerpoint/2010/main" val="13052469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180761144"/>
              </p:ext>
            </p:extLst>
          </p:nvPr>
        </p:nvGraphicFramePr>
        <p:xfrm>
          <a:off x="381001" y="785806"/>
          <a:ext cx="4190998" cy="2189406"/>
        </p:xfrm>
        <a:graphic>
          <a:graphicData uri="http://schemas.openxmlformats.org/drawingml/2006/table">
            <a:tbl>
              <a:tblPr firstRow="1" firstCol="1" bandRow="1"/>
              <a:tblGrid>
                <a:gridCol w="445062"/>
                <a:gridCol w="482150"/>
                <a:gridCol w="3263786"/>
              </a:tblGrid>
              <a:tr h="2189406">
                <a:tc>
                  <a:txBody>
                    <a:bodyPr/>
                    <a:lstStyle/>
                    <a:p>
                      <a:pPr marL="0" marR="0" algn="ctr">
                        <a:lnSpc>
                          <a:spcPct val="115000"/>
                        </a:lnSpc>
                        <a:spcBef>
                          <a:spcPts val="0"/>
                        </a:spcBef>
                        <a:spcAft>
                          <a:spcPts val="0"/>
                        </a:spcAft>
                      </a:pPr>
                      <a:r>
                        <a:rPr lang="en-US" sz="1600" dirty="0">
                          <a:effectLst/>
                          <a:latin typeface="Calibri"/>
                          <a:ea typeface="SimSun"/>
                          <a:cs typeface="Arial"/>
                        </a:rPr>
                        <a:t>11</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a:effectLst/>
                          <a:latin typeface="Calibri"/>
                          <a:ea typeface="SimSun"/>
                          <a:cs typeface="Arial"/>
                        </a:rPr>
                        <a:t>217</a:t>
                      </a:r>
                      <a:endParaRPr lang="en-US" sz="160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i="1" dirty="0">
                          <a:effectLst/>
                          <a:latin typeface="Calibri"/>
                          <a:ea typeface="SimSun"/>
                          <a:cs typeface="Times New Roman"/>
                        </a:rPr>
                        <a:t>Then the king of the south, moved with rage, shall come out and fight with the king of the north</a:t>
                      </a:r>
                      <a:r>
                        <a:rPr lang="en-US" sz="1600" dirty="0">
                          <a:effectLst/>
                          <a:latin typeface="Calibri"/>
                          <a:ea typeface="SimSun"/>
                          <a:cs typeface="Times New Roman"/>
                        </a:rPr>
                        <a:t>. </a:t>
                      </a:r>
                      <a:endParaRPr lang="en-US" sz="1600" dirty="0" smtClean="0">
                        <a:effectLst/>
                        <a:latin typeface="Calibri"/>
                        <a:ea typeface="SimSun"/>
                        <a:cs typeface="Times New Roman"/>
                      </a:endParaRPr>
                    </a:p>
                    <a:p>
                      <a:pPr marL="0" marR="0">
                        <a:lnSpc>
                          <a:spcPct val="115000"/>
                        </a:lnSpc>
                        <a:spcBef>
                          <a:spcPts val="0"/>
                        </a:spcBef>
                        <a:spcAft>
                          <a:spcPts val="0"/>
                        </a:spcAft>
                      </a:pPr>
                      <a:endParaRPr lang="en-US" sz="1600" dirty="0" smtClean="0">
                        <a:effectLst/>
                        <a:latin typeface="Calibri"/>
                        <a:ea typeface="SimSun"/>
                        <a:cs typeface="Times New Roman"/>
                      </a:endParaRPr>
                    </a:p>
                    <a:p>
                      <a:pPr marL="0" marR="0">
                        <a:lnSpc>
                          <a:spcPct val="115000"/>
                        </a:lnSpc>
                        <a:spcBef>
                          <a:spcPts val="0"/>
                        </a:spcBef>
                        <a:spcAft>
                          <a:spcPts val="0"/>
                        </a:spcAft>
                      </a:pPr>
                      <a:r>
                        <a:rPr lang="en-US" sz="1600" dirty="0" smtClean="0">
                          <a:effectLst/>
                          <a:latin typeface="Calibri"/>
                          <a:ea typeface="SimSun"/>
                          <a:cs typeface="Times New Roman"/>
                        </a:rPr>
                        <a:t>(Battle of </a:t>
                      </a:r>
                      <a:r>
                        <a:rPr lang="en-US" sz="1600" dirty="0" err="1" smtClean="0">
                          <a:effectLst/>
                          <a:latin typeface="Calibri"/>
                          <a:ea typeface="SimSun"/>
                          <a:cs typeface="Times New Roman"/>
                        </a:rPr>
                        <a:t>Raphia</a:t>
                      </a:r>
                      <a:r>
                        <a:rPr lang="en-US" sz="1600" dirty="0" smtClean="0">
                          <a:effectLst/>
                          <a:latin typeface="Calibri"/>
                          <a:ea typeface="SimSun"/>
                          <a:cs typeface="Times New Roman"/>
                        </a:rPr>
                        <a:t>)– </a:t>
                      </a:r>
                      <a:r>
                        <a:rPr lang="en-US" sz="1600" dirty="0">
                          <a:effectLst/>
                          <a:latin typeface="Calibri"/>
                          <a:ea typeface="SimSun"/>
                          <a:cs typeface="Times New Roman"/>
                        </a:rPr>
                        <a:t>Ptolemy IV </a:t>
                      </a:r>
                      <a:endParaRPr lang="en-US" sz="1600" dirty="0" smtClean="0">
                        <a:effectLst/>
                        <a:latin typeface="Calibri"/>
                        <a:ea typeface="SimSun"/>
                        <a:cs typeface="Times New Roman"/>
                      </a:endParaRPr>
                    </a:p>
                    <a:p>
                      <a:pPr marL="0" marR="0">
                        <a:lnSpc>
                          <a:spcPct val="115000"/>
                        </a:lnSpc>
                        <a:spcBef>
                          <a:spcPts val="0"/>
                        </a:spcBef>
                        <a:spcAft>
                          <a:spcPts val="0"/>
                        </a:spcAft>
                      </a:pPr>
                      <a:endParaRPr lang="en-US" sz="1600" dirty="0" smtClean="0">
                        <a:effectLst/>
                        <a:latin typeface="Calibri"/>
                        <a:ea typeface="SimSun"/>
                        <a:cs typeface="Times New Roman"/>
                      </a:endParaRPr>
                    </a:p>
                    <a:p>
                      <a:pPr marL="0" marR="0">
                        <a:lnSpc>
                          <a:spcPct val="115000"/>
                        </a:lnSpc>
                        <a:spcBef>
                          <a:spcPts val="0"/>
                        </a:spcBef>
                        <a:spcAft>
                          <a:spcPts val="0"/>
                        </a:spcAft>
                      </a:pPr>
                      <a:r>
                        <a:rPr lang="en-US" sz="1600" dirty="0" smtClean="0">
                          <a:effectLst/>
                          <a:latin typeface="Calibri"/>
                          <a:ea typeface="SimSun"/>
                          <a:cs typeface="Times New Roman"/>
                        </a:rPr>
                        <a:t>defeats </a:t>
                      </a:r>
                      <a:r>
                        <a:rPr lang="en-US" sz="1600" dirty="0">
                          <a:effectLst/>
                          <a:latin typeface="Calibri"/>
                          <a:ea typeface="SimSun"/>
                          <a:cs typeface="Times New Roman"/>
                        </a:rPr>
                        <a:t>Antiochus III – </a:t>
                      </a:r>
                      <a:r>
                        <a:rPr lang="en-US" sz="1600" dirty="0">
                          <a:solidFill>
                            <a:srgbClr val="FF0000"/>
                          </a:solidFill>
                          <a:effectLst/>
                          <a:latin typeface="Calibri"/>
                          <a:ea typeface="SimSun"/>
                          <a:cs typeface="Times New Roman"/>
                        </a:rPr>
                        <a:t>4</a:t>
                      </a:r>
                      <a:r>
                        <a:rPr lang="en-US" sz="1600" baseline="30000" dirty="0">
                          <a:solidFill>
                            <a:srgbClr val="FF0000"/>
                          </a:solidFill>
                          <a:effectLst/>
                          <a:latin typeface="Calibri"/>
                          <a:ea typeface="SimSun"/>
                          <a:cs typeface="Times New Roman"/>
                        </a:rPr>
                        <a:t>th</a:t>
                      </a:r>
                      <a:r>
                        <a:rPr lang="en-US" sz="1600" dirty="0">
                          <a:solidFill>
                            <a:srgbClr val="FF0000"/>
                          </a:solidFill>
                          <a:effectLst/>
                          <a:latin typeface="Calibri"/>
                          <a:ea typeface="SimSun"/>
                          <a:cs typeface="Times New Roman"/>
                        </a:rPr>
                        <a:t> Syrian War</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380151697"/>
              </p:ext>
            </p:extLst>
          </p:nvPr>
        </p:nvGraphicFramePr>
        <p:xfrm>
          <a:off x="381000" y="266700"/>
          <a:ext cx="8610600" cy="537158"/>
        </p:xfrm>
        <a:graphic>
          <a:graphicData uri="http://schemas.openxmlformats.org/drawingml/2006/table">
            <a:tbl>
              <a:tblPr firstRow="1" firstCol="1" bandRow="1"/>
              <a:tblGrid>
                <a:gridCol w="914400"/>
                <a:gridCol w="990600"/>
                <a:gridCol w="6705600"/>
              </a:tblGrid>
              <a:tr h="537158">
                <a:tc>
                  <a:txBody>
                    <a:bodyPr/>
                    <a:lstStyle/>
                    <a:p>
                      <a:pPr marL="0" marR="0">
                        <a:lnSpc>
                          <a:spcPct val="115000"/>
                        </a:lnSpc>
                        <a:spcBef>
                          <a:spcPts val="0"/>
                        </a:spcBef>
                        <a:spcAft>
                          <a:spcPts val="0"/>
                        </a:spcAft>
                      </a:pPr>
                      <a:r>
                        <a:rPr lang="en-US" sz="1600" b="1" dirty="0" smtClean="0">
                          <a:effectLst/>
                          <a:latin typeface="Arial"/>
                          <a:ea typeface="SimSun"/>
                          <a:cs typeface="Times New Roman"/>
                        </a:rPr>
                        <a:t>Dan 11</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dirty="0">
                          <a:effectLst/>
                          <a:latin typeface="Arial"/>
                          <a:ea typeface="SimSun"/>
                          <a:cs typeface="Times New Roman"/>
                        </a:rPr>
                        <a:t>Year</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b="1" dirty="0">
                          <a:effectLst/>
                          <a:latin typeface="Calibri"/>
                          <a:ea typeface="SimSun"/>
                          <a:cs typeface="Arial"/>
                        </a:rPr>
                        <a:t>Event</a:t>
                      </a:r>
                      <a:endParaRPr lang="en-US" sz="1600" dirty="0">
                        <a:effectLst/>
                        <a:latin typeface="Calibri"/>
                        <a:ea typeface="SimSu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5" name="Picture 14"/>
          <p:cNvPicPr/>
          <p:nvPr/>
        </p:nvPicPr>
        <p:blipFill>
          <a:blip r:embed="rId2" cstate="print">
            <a:extLst>
              <a:ext uri="{28A0092B-C50C-407E-A947-70E740481C1C}">
                <a14:useLocalDpi xmlns:a14="http://schemas.microsoft.com/office/drawing/2010/main" val="0"/>
              </a:ext>
            </a:extLst>
          </a:blip>
          <a:stretch>
            <a:fillRect/>
          </a:stretch>
        </p:blipFill>
        <p:spPr>
          <a:xfrm>
            <a:off x="3923377" y="1723114"/>
            <a:ext cx="678815" cy="628650"/>
          </a:xfrm>
          <a:prstGeom prst="rect">
            <a:avLst/>
          </a:prstGeom>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168" y="-7653"/>
            <a:ext cx="4541837" cy="571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3909" y="2622108"/>
            <a:ext cx="669925"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04787" y="3508629"/>
            <a:ext cx="4046961" cy="2031325"/>
          </a:xfrm>
          <a:prstGeom prst="rect">
            <a:avLst/>
          </a:prstGeom>
          <a:noFill/>
        </p:spPr>
        <p:txBody>
          <a:bodyPr wrap="square" rtlCol="0">
            <a:spAutoFit/>
          </a:bodyPr>
          <a:lstStyle/>
          <a:p>
            <a:r>
              <a:rPr lang="en-US" dirty="0"/>
              <a:t>According to Polybius, </a:t>
            </a:r>
            <a:endParaRPr lang="en-US" dirty="0" smtClean="0"/>
          </a:p>
          <a:p>
            <a:r>
              <a:rPr lang="en-US" dirty="0" smtClean="0"/>
              <a:t>Battle </a:t>
            </a:r>
            <a:r>
              <a:rPr lang="en-US" dirty="0"/>
              <a:t>of </a:t>
            </a:r>
            <a:r>
              <a:rPr lang="en-US" dirty="0" err="1" smtClean="0"/>
              <a:t>Raphia</a:t>
            </a:r>
            <a:r>
              <a:rPr lang="en-US" dirty="0" smtClean="0"/>
              <a:t> – 217 BC</a:t>
            </a:r>
          </a:p>
          <a:p>
            <a:r>
              <a:rPr lang="en-US" dirty="0" smtClean="0"/>
              <a:t>Ptolemy IV had </a:t>
            </a:r>
            <a:r>
              <a:rPr lang="en-US" dirty="0"/>
              <a:t>70,000 infantry, 5,000 cavalry, and 73 war elephants </a:t>
            </a:r>
            <a:endParaRPr lang="en-US" dirty="0" smtClean="0"/>
          </a:p>
          <a:p>
            <a:endParaRPr lang="en-US" dirty="0" smtClean="0"/>
          </a:p>
          <a:p>
            <a:r>
              <a:rPr lang="en-US" dirty="0" smtClean="0">
                <a:solidFill>
                  <a:srgbClr val="0000CC"/>
                </a:solidFill>
              </a:rPr>
              <a:t>Antiochus III had 62,000 </a:t>
            </a:r>
            <a:r>
              <a:rPr lang="en-US" dirty="0">
                <a:solidFill>
                  <a:srgbClr val="0000CC"/>
                </a:solidFill>
              </a:rPr>
              <a:t>infantry, 6,000 cavalry, and 102 elephants</a:t>
            </a:r>
          </a:p>
        </p:txBody>
      </p:sp>
      <p:sp>
        <p:nvSpPr>
          <p:cNvPr id="2" name="Down Arrow 1"/>
          <p:cNvSpPr/>
          <p:nvPr/>
        </p:nvSpPr>
        <p:spPr>
          <a:xfrm>
            <a:off x="5017275" y="3721210"/>
            <a:ext cx="357809" cy="8030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602168" y="1242670"/>
            <a:ext cx="1144865" cy="307777"/>
          </a:xfrm>
          <a:prstGeom prst="rect">
            <a:avLst/>
          </a:prstGeom>
          <a:noFill/>
        </p:spPr>
        <p:txBody>
          <a:bodyPr wrap="none" rtlCol="0">
            <a:spAutoFit/>
          </a:bodyPr>
          <a:lstStyle/>
          <a:p>
            <a:r>
              <a:rPr lang="en-US" sz="1400" dirty="0" smtClean="0"/>
              <a:t>215 BC Amos</a:t>
            </a:r>
            <a:endParaRPr lang="en-US" sz="1400" dirty="0"/>
          </a:p>
        </p:txBody>
      </p:sp>
      <p:sp>
        <p:nvSpPr>
          <p:cNvPr id="10" name="TextBox 9"/>
          <p:cNvSpPr txBox="1"/>
          <p:nvPr/>
        </p:nvSpPr>
        <p:spPr>
          <a:xfrm>
            <a:off x="5747033" y="1243394"/>
            <a:ext cx="1093569" cy="307777"/>
          </a:xfrm>
          <a:prstGeom prst="rect">
            <a:avLst/>
          </a:prstGeom>
          <a:noFill/>
        </p:spPr>
        <p:txBody>
          <a:bodyPr wrap="none" rtlCol="0">
            <a:spAutoFit/>
          </a:bodyPr>
          <a:lstStyle/>
          <a:p>
            <a:r>
              <a:rPr lang="en-US" sz="1400" dirty="0" smtClean="0"/>
              <a:t>225 BC </a:t>
            </a:r>
            <a:r>
              <a:rPr lang="en-US" sz="1400" dirty="0" err="1" smtClean="0"/>
              <a:t>Eluid</a:t>
            </a:r>
            <a:endParaRPr lang="en-US" sz="1400" dirty="0"/>
          </a:p>
        </p:txBody>
      </p:sp>
      <p:sp>
        <p:nvSpPr>
          <p:cNvPr id="12" name="TextBox 11"/>
          <p:cNvSpPr txBox="1"/>
          <p:nvPr/>
        </p:nvSpPr>
        <p:spPr>
          <a:xfrm>
            <a:off x="4595779" y="914282"/>
            <a:ext cx="1157641" cy="369332"/>
          </a:xfrm>
          <a:prstGeom prst="rect">
            <a:avLst/>
          </a:prstGeom>
          <a:noFill/>
        </p:spPr>
        <p:txBody>
          <a:bodyPr wrap="square" rtlCol="0">
            <a:spAutoFit/>
          </a:bodyPr>
          <a:lstStyle/>
          <a:p>
            <a:r>
              <a:rPr lang="en-US" u="sng" dirty="0" smtClean="0"/>
              <a:t>Mary</a:t>
            </a:r>
            <a:endParaRPr lang="en-US" u="sng" dirty="0"/>
          </a:p>
        </p:txBody>
      </p:sp>
      <p:sp>
        <p:nvSpPr>
          <p:cNvPr id="13" name="TextBox 12"/>
          <p:cNvSpPr txBox="1"/>
          <p:nvPr/>
        </p:nvSpPr>
        <p:spPr>
          <a:xfrm>
            <a:off x="6077787" y="902908"/>
            <a:ext cx="829073" cy="369332"/>
          </a:xfrm>
          <a:prstGeom prst="rect">
            <a:avLst/>
          </a:prstGeom>
          <a:noFill/>
        </p:spPr>
        <p:txBody>
          <a:bodyPr wrap="none" rtlCol="0">
            <a:spAutoFit/>
          </a:bodyPr>
          <a:lstStyle/>
          <a:p>
            <a:r>
              <a:rPr lang="en-US" u="sng" dirty="0" smtClean="0"/>
              <a:t>Joseph</a:t>
            </a:r>
            <a:endParaRPr lang="en-US" u="sng" dirty="0"/>
          </a:p>
        </p:txBody>
      </p:sp>
    </p:spTree>
    <p:extLst>
      <p:ext uri="{BB962C8B-B14F-4D97-AF65-F5344CB8AC3E}">
        <p14:creationId xmlns:p14="http://schemas.microsoft.com/office/powerpoint/2010/main" val="2886276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60273" y="1544153"/>
            <a:ext cx="784189" cy="369332"/>
          </a:xfrm>
          <a:prstGeom prst="rect">
            <a:avLst/>
          </a:prstGeom>
        </p:spPr>
        <p:txBody>
          <a:bodyPr wrap="none">
            <a:spAutoFit/>
          </a:bodyPr>
          <a:lstStyle/>
          <a:p>
            <a:r>
              <a:rPr lang="en-US" dirty="0" smtClean="0">
                <a:solidFill>
                  <a:prstClr val="black"/>
                </a:solidFill>
              </a:rPr>
              <a:t>198BC</a:t>
            </a:r>
            <a:endParaRPr lang="en-US" dirty="0">
              <a:solidFill>
                <a:prstClr val="black"/>
              </a:solidFill>
            </a:endParaRPr>
          </a:p>
        </p:txBody>
      </p:sp>
      <p:sp>
        <p:nvSpPr>
          <p:cNvPr id="9" name="Rectangle 8"/>
          <p:cNvSpPr/>
          <p:nvPr/>
        </p:nvSpPr>
        <p:spPr>
          <a:xfrm>
            <a:off x="7468033" y="409100"/>
            <a:ext cx="1399742" cy="646331"/>
          </a:xfrm>
          <a:prstGeom prst="rect">
            <a:avLst/>
          </a:prstGeom>
        </p:spPr>
        <p:txBody>
          <a:bodyPr wrap="none">
            <a:spAutoFit/>
          </a:bodyPr>
          <a:lstStyle/>
          <a:p>
            <a:r>
              <a:rPr lang="en-US" dirty="0" smtClean="0">
                <a:solidFill>
                  <a:prstClr val="black"/>
                </a:solidFill>
              </a:rPr>
              <a:t>Antiochus III</a:t>
            </a:r>
          </a:p>
          <a:p>
            <a:r>
              <a:rPr lang="en-US" dirty="0" smtClean="0">
                <a:solidFill>
                  <a:prstClr val="black"/>
                </a:solidFill>
              </a:rPr>
              <a:t>(223-187 </a:t>
            </a:r>
            <a:r>
              <a:rPr lang="en-US" dirty="0">
                <a:solidFill>
                  <a:prstClr val="black"/>
                </a:solidFill>
              </a:rPr>
              <a:t>BC)</a:t>
            </a:r>
          </a:p>
        </p:txBody>
      </p:sp>
      <p:pic>
        <p:nvPicPr>
          <p:cNvPr id="14" name="Picture 13"/>
          <p:cNvPicPr/>
          <p:nvPr/>
        </p:nvPicPr>
        <p:blipFill>
          <a:blip r:embed="rId3" cstate="print">
            <a:extLst>
              <a:ext uri="{28A0092B-C50C-407E-A947-70E740481C1C}">
                <a14:useLocalDpi xmlns:a14="http://schemas.microsoft.com/office/drawing/2010/main" val="0"/>
              </a:ext>
            </a:extLst>
          </a:blip>
          <a:stretch>
            <a:fillRect/>
          </a:stretch>
        </p:blipFill>
        <p:spPr>
          <a:xfrm>
            <a:off x="6342041" y="378129"/>
            <a:ext cx="1046050" cy="996788"/>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847197434"/>
              </p:ext>
            </p:extLst>
          </p:nvPr>
        </p:nvGraphicFramePr>
        <p:xfrm>
          <a:off x="1241946" y="1991920"/>
          <a:ext cx="7625829" cy="3385298"/>
        </p:xfrm>
        <a:graphic>
          <a:graphicData uri="http://schemas.openxmlformats.org/drawingml/2006/table">
            <a:tbl>
              <a:tblPr firstRow="1" firstCol="1" bandRow="1">
                <a:tableStyleId>{5C22544A-7EE6-4342-B048-85BDC9FD1C3A}</a:tableStyleId>
              </a:tblPr>
              <a:tblGrid>
                <a:gridCol w="7625829"/>
              </a:tblGrid>
              <a:tr h="970088">
                <a:tc>
                  <a:txBody>
                    <a:bodyPr/>
                    <a:lstStyle/>
                    <a:p>
                      <a:pPr marL="0" marR="0">
                        <a:lnSpc>
                          <a:spcPct val="115000"/>
                        </a:lnSpc>
                        <a:spcBef>
                          <a:spcPts val="0"/>
                        </a:spcBef>
                        <a:spcAft>
                          <a:spcPts val="0"/>
                        </a:spcAft>
                      </a:pPr>
                      <a:r>
                        <a:rPr lang="en-US" sz="1800" dirty="0" smtClean="0">
                          <a:solidFill>
                            <a:schemeClr val="tx1"/>
                          </a:solidFill>
                          <a:effectLst/>
                        </a:rPr>
                        <a:t>Vs 15</a:t>
                      </a:r>
                    </a:p>
                    <a:p>
                      <a:pPr marL="0" marR="0">
                        <a:lnSpc>
                          <a:spcPct val="115000"/>
                        </a:lnSpc>
                        <a:spcBef>
                          <a:spcPts val="0"/>
                        </a:spcBef>
                        <a:spcAft>
                          <a:spcPts val="0"/>
                        </a:spcAft>
                      </a:pPr>
                      <a:r>
                        <a:rPr lang="en-US" sz="1800" dirty="0" smtClean="0">
                          <a:solidFill>
                            <a:schemeClr val="tx1"/>
                          </a:solidFill>
                          <a:effectLst/>
                        </a:rPr>
                        <a:t>Then </a:t>
                      </a:r>
                      <a:r>
                        <a:rPr lang="en-US" sz="1800" dirty="0">
                          <a:solidFill>
                            <a:schemeClr val="tx1"/>
                          </a:solidFill>
                          <a:effectLst/>
                        </a:rPr>
                        <a:t>the king of the north shall come and throw up siege works and take a well-fortified city.  – </a:t>
                      </a:r>
                      <a:r>
                        <a:rPr lang="en-US" sz="1800" b="0" dirty="0">
                          <a:solidFill>
                            <a:schemeClr val="tx1"/>
                          </a:solidFill>
                          <a:effectLst/>
                        </a:rPr>
                        <a:t>Antiochus III takes Sidon</a:t>
                      </a:r>
                      <a:endParaRPr lang="en-US" sz="1800" b="0" dirty="0">
                        <a:solidFill>
                          <a:schemeClr val="tx1"/>
                        </a:solidFill>
                        <a:effectLst/>
                        <a:latin typeface="Calibri"/>
                        <a:ea typeface="Calibri"/>
                        <a:cs typeface="Times New Roman"/>
                      </a:endParaRPr>
                    </a:p>
                  </a:txBody>
                  <a:tcPr marL="68580" marR="68580" marT="0" marB="0">
                    <a:noFill/>
                  </a:tcPr>
                </a:tc>
              </a:tr>
              <a:tr h="931209">
                <a:tc>
                  <a:txBody>
                    <a:bodyPr/>
                    <a:lstStyle/>
                    <a:p>
                      <a:pPr marL="0" marR="0">
                        <a:lnSpc>
                          <a:spcPct val="115000"/>
                        </a:lnSpc>
                        <a:spcBef>
                          <a:spcPts val="0"/>
                        </a:spcBef>
                        <a:spcAft>
                          <a:spcPts val="0"/>
                        </a:spcAft>
                      </a:pPr>
                      <a:r>
                        <a:rPr lang="en-US" sz="1800" dirty="0" smtClean="0">
                          <a:solidFill>
                            <a:schemeClr val="tx1"/>
                          </a:solidFill>
                          <a:effectLst/>
                        </a:rPr>
                        <a:t>Vs 16</a:t>
                      </a:r>
                    </a:p>
                    <a:p>
                      <a:pPr marL="0" marR="0">
                        <a:lnSpc>
                          <a:spcPct val="115000"/>
                        </a:lnSpc>
                        <a:spcBef>
                          <a:spcPts val="0"/>
                        </a:spcBef>
                        <a:spcAft>
                          <a:spcPts val="0"/>
                        </a:spcAft>
                      </a:pPr>
                      <a:r>
                        <a:rPr lang="en-US" sz="1800" dirty="0" smtClean="0">
                          <a:solidFill>
                            <a:schemeClr val="tx1"/>
                          </a:solidFill>
                          <a:effectLst/>
                        </a:rPr>
                        <a:t>He </a:t>
                      </a:r>
                      <a:r>
                        <a:rPr lang="en-US" sz="1800" dirty="0">
                          <a:solidFill>
                            <a:schemeClr val="tx1"/>
                          </a:solidFill>
                          <a:effectLst/>
                        </a:rPr>
                        <a:t>shall stand in the Glorious Land with destruction in his power.  </a:t>
                      </a:r>
                      <a:endParaRPr lang="en-US" sz="1800" dirty="0" smtClean="0">
                        <a:solidFill>
                          <a:schemeClr val="tx1"/>
                        </a:solidFill>
                        <a:effectLst/>
                      </a:endParaRPr>
                    </a:p>
                    <a:p>
                      <a:pPr marL="0" marR="0">
                        <a:lnSpc>
                          <a:spcPct val="115000"/>
                        </a:lnSpc>
                        <a:spcBef>
                          <a:spcPts val="0"/>
                        </a:spcBef>
                        <a:spcAft>
                          <a:spcPts val="0"/>
                        </a:spcAft>
                      </a:pPr>
                      <a:r>
                        <a:rPr lang="en-US" sz="1800" b="0" dirty="0" smtClean="0">
                          <a:solidFill>
                            <a:schemeClr val="tx1"/>
                          </a:solidFill>
                          <a:effectLst/>
                        </a:rPr>
                        <a:t>&amp; </a:t>
                      </a:r>
                      <a:r>
                        <a:rPr lang="en-US" sz="1800" b="0" dirty="0">
                          <a:solidFill>
                            <a:schemeClr val="tx1"/>
                          </a:solidFill>
                          <a:effectLst/>
                        </a:rPr>
                        <a:t>Palestine</a:t>
                      </a:r>
                      <a:endParaRPr lang="en-US" sz="1800" b="0" dirty="0">
                        <a:solidFill>
                          <a:schemeClr val="tx1"/>
                        </a:solidFill>
                        <a:effectLst/>
                        <a:latin typeface="Calibri"/>
                        <a:ea typeface="Calibri"/>
                        <a:cs typeface="Times New Roman"/>
                      </a:endParaRPr>
                    </a:p>
                  </a:txBody>
                  <a:tcPr marL="68580" marR="68580" marT="0" marB="0">
                    <a:noFill/>
                  </a:tcPr>
                </a:tc>
              </a:tr>
              <a:tr h="1484001">
                <a:tc>
                  <a:txBody>
                    <a:bodyPr/>
                    <a:lstStyle/>
                    <a:p>
                      <a:pPr marL="0" marR="0">
                        <a:lnSpc>
                          <a:spcPct val="115000"/>
                        </a:lnSpc>
                        <a:spcBef>
                          <a:spcPts val="0"/>
                        </a:spcBef>
                        <a:spcAft>
                          <a:spcPts val="0"/>
                        </a:spcAft>
                      </a:pPr>
                      <a:r>
                        <a:rPr lang="en-US" sz="1800" dirty="0" smtClean="0">
                          <a:solidFill>
                            <a:schemeClr val="tx1"/>
                          </a:solidFill>
                          <a:effectLst/>
                        </a:rPr>
                        <a:t>Vs 17</a:t>
                      </a:r>
                    </a:p>
                    <a:p>
                      <a:pPr marL="0" marR="0">
                        <a:lnSpc>
                          <a:spcPct val="115000"/>
                        </a:lnSpc>
                        <a:spcBef>
                          <a:spcPts val="0"/>
                        </a:spcBef>
                        <a:spcAft>
                          <a:spcPts val="0"/>
                        </a:spcAft>
                      </a:pPr>
                      <a:r>
                        <a:rPr lang="en-US" sz="1800" dirty="0" smtClean="0">
                          <a:solidFill>
                            <a:schemeClr val="tx1"/>
                          </a:solidFill>
                          <a:effectLst/>
                        </a:rPr>
                        <a:t>He </a:t>
                      </a:r>
                      <a:r>
                        <a:rPr lang="en-US" sz="1800" dirty="0">
                          <a:solidFill>
                            <a:schemeClr val="tx1"/>
                          </a:solidFill>
                          <a:effectLst/>
                        </a:rPr>
                        <a:t>shall give him the daughter of women to destroy the kingdom, but it shall not stand or be to his advantage – </a:t>
                      </a:r>
                      <a:r>
                        <a:rPr lang="en-US" sz="1800" b="0" dirty="0">
                          <a:solidFill>
                            <a:schemeClr val="tx1"/>
                          </a:solidFill>
                          <a:effectLst/>
                        </a:rPr>
                        <a:t>Antiochus III gives daughter to Ptolemy V </a:t>
                      </a:r>
                      <a:r>
                        <a:rPr lang="en-US" sz="1800" b="1" dirty="0">
                          <a:solidFill>
                            <a:srgbClr val="0000CC"/>
                          </a:solidFill>
                          <a:effectLst/>
                        </a:rPr>
                        <a:t>but she sides with husband </a:t>
                      </a:r>
                      <a:r>
                        <a:rPr lang="en-US" sz="1800" b="0" dirty="0">
                          <a:solidFill>
                            <a:schemeClr val="tx1"/>
                          </a:solidFill>
                          <a:effectLst/>
                        </a:rPr>
                        <a:t>-</a:t>
                      </a:r>
                      <a:endParaRPr lang="en-US" sz="1800" b="0" dirty="0">
                        <a:solidFill>
                          <a:schemeClr val="tx1"/>
                        </a:solidFill>
                        <a:effectLst/>
                        <a:latin typeface="Calibri"/>
                        <a:ea typeface="Calibri"/>
                        <a:cs typeface="Times New Roman"/>
                      </a:endParaRPr>
                    </a:p>
                  </a:txBody>
                  <a:tcPr marL="68580" marR="68580" marT="0" marB="0">
                    <a:noFill/>
                  </a:tcPr>
                </a:tc>
              </a:tr>
            </a:tbl>
          </a:graphicData>
        </a:graphic>
      </p:graphicFrame>
      <p:pic>
        <p:nvPicPr>
          <p:cNvPr id="13" name="Picture 12"/>
          <p:cNvPicPr/>
          <p:nvPr/>
        </p:nvPicPr>
        <p:blipFill>
          <a:blip r:embed="rId4" cstate="print">
            <a:extLst>
              <a:ext uri="{28A0092B-C50C-407E-A947-70E740481C1C}">
                <a14:useLocalDpi xmlns:a14="http://schemas.microsoft.com/office/drawing/2010/main" val="0"/>
              </a:ext>
            </a:extLst>
          </a:blip>
          <a:stretch>
            <a:fillRect/>
          </a:stretch>
        </p:blipFill>
        <p:spPr>
          <a:xfrm>
            <a:off x="465940" y="383517"/>
            <a:ext cx="1025897" cy="991400"/>
          </a:xfrm>
          <a:prstGeom prst="rect">
            <a:avLst/>
          </a:prstGeom>
        </p:spPr>
      </p:pic>
      <p:sp>
        <p:nvSpPr>
          <p:cNvPr id="16" name="Rectangle 15"/>
          <p:cNvSpPr/>
          <p:nvPr/>
        </p:nvSpPr>
        <p:spPr>
          <a:xfrm>
            <a:off x="1659712" y="452168"/>
            <a:ext cx="1399742" cy="646331"/>
          </a:xfrm>
          <a:prstGeom prst="rect">
            <a:avLst/>
          </a:prstGeom>
        </p:spPr>
        <p:txBody>
          <a:bodyPr wrap="none">
            <a:spAutoFit/>
          </a:bodyPr>
          <a:lstStyle/>
          <a:p>
            <a:r>
              <a:rPr lang="en-US" dirty="0">
                <a:solidFill>
                  <a:prstClr val="black"/>
                </a:solidFill>
              </a:rPr>
              <a:t>Ptolemy </a:t>
            </a:r>
            <a:r>
              <a:rPr lang="en-US" dirty="0" smtClean="0">
                <a:solidFill>
                  <a:prstClr val="black"/>
                </a:solidFill>
              </a:rPr>
              <a:t>V </a:t>
            </a:r>
          </a:p>
          <a:p>
            <a:r>
              <a:rPr lang="en-US" dirty="0" smtClean="0">
                <a:solidFill>
                  <a:prstClr val="black"/>
                </a:solidFill>
              </a:rPr>
              <a:t>(203-181 </a:t>
            </a:r>
            <a:r>
              <a:rPr lang="en-US" dirty="0">
                <a:solidFill>
                  <a:prstClr val="black"/>
                </a:solidFill>
              </a:rPr>
              <a:t>BC)</a:t>
            </a:r>
          </a:p>
        </p:txBody>
      </p:sp>
      <p:pic>
        <p:nvPicPr>
          <p:cNvPr id="1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 r="41131"/>
          <a:stretch/>
        </p:blipFill>
        <p:spPr bwMode="auto">
          <a:xfrm>
            <a:off x="4095262" y="76423"/>
            <a:ext cx="977679" cy="1837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flipH="1">
            <a:off x="3275937" y="632793"/>
            <a:ext cx="739472" cy="42262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5139917" y="1482143"/>
            <a:ext cx="1202124" cy="369332"/>
          </a:xfrm>
          <a:prstGeom prst="rect">
            <a:avLst/>
          </a:prstGeom>
          <a:noFill/>
        </p:spPr>
        <p:txBody>
          <a:bodyPr wrap="none" rtlCol="0">
            <a:spAutoFit/>
          </a:bodyPr>
          <a:lstStyle/>
          <a:p>
            <a:r>
              <a:rPr lang="en-US" dirty="0" smtClean="0">
                <a:solidFill>
                  <a:prstClr val="black"/>
                </a:solidFill>
              </a:rPr>
              <a:t>Cleopatra I</a:t>
            </a:r>
            <a:endParaRPr lang="en-US" dirty="0">
              <a:solidFill>
                <a:prstClr val="black"/>
              </a:solidFill>
            </a:endParaRPr>
          </a:p>
        </p:txBody>
      </p:sp>
    </p:spTree>
    <p:extLst>
      <p:ext uri="{BB962C8B-B14F-4D97-AF65-F5344CB8AC3E}">
        <p14:creationId xmlns:p14="http://schemas.microsoft.com/office/powerpoint/2010/main" val="552900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1199" y="0"/>
            <a:ext cx="6542804" cy="5609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45932" y="211607"/>
            <a:ext cx="2226007" cy="4524315"/>
          </a:xfrm>
          <a:prstGeom prst="rect">
            <a:avLst/>
          </a:prstGeom>
          <a:noFill/>
        </p:spPr>
        <p:txBody>
          <a:bodyPr wrap="square" rtlCol="0">
            <a:spAutoFit/>
          </a:bodyPr>
          <a:lstStyle/>
          <a:p>
            <a:r>
              <a:rPr lang="en-US" b="1" i="1" dirty="0" smtClean="0"/>
              <a:t>Vs 18</a:t>
            </a:r>
          </a:p>
          <a:p>
            <a:r>
              <a:rPr lang="en-US" b="1" i="1" dirty="0" smtClean="0"/>
              <a:t>he </a:t>
            </a:r>
            <a:r>
              <a:rPr lang="en-US" b="1" i="1" dirty="0"/>
              <a:t>shall turn his face to the coastlands and shall capture many of them, but a commander shall put an end to his insolence</a:t>
            </a:r>
            <a:r>
              <a:rPr lang="en-US" dirty="0"/>
              <a:t> – </a:t>
            </a:r>
            <a:endParaRPr lang="en-US" dirty="0" smtClean="0"/>
          </a:p>
          <a:p>
            <a:r>
              <a:rPr lang="en-US" dirty="0" smtClean="0"/>
              <a:t>Antiochus </a:t>
            </a:r>
            <a:r>
              <a:rPr lang="en-US" dirty="0"/>
              <a:t>III takes Asia Minor, Thrace, Greece-defeated by Romans at Thermopylae in 191  &amp; </a:t>
            </a:r>
            <a:r>
              <a:rPr lang="en-US" u="sng" dirty="0"/>
              <a:t>Lucius Scipio defeats him at Magnesium in 190</a:t>
            </a:r>
          </a:p>
        </p:txBody>
      </p:sp>
      <p:sp>
        <p:nvSpPr>
          <p:cNvPr id="5" name="Rectangle 4"/>
          <p:cNvSpPr/>
          <p:nvPr/>
        </p:nvSpPr>
        <p:spPr>
          <a:xfrm>
            <a:off x="1011629" y="204850"/>
            <a:ext cx="1258678" cy="369332"/>
          </a:xfrm>
          <a:prstGeom prst="rect">
            <a:avLst/>
          </a:prstGeom>
        </p:spPr>
        <p:txBody>
          <a:bodyPr wrap="none">
            <a:spAutoFit/>
          </a:bodyPr>
          <a:lstStyle/>
          <a:p>
            <a:r>
              <a:rPr lang="en-US" dirty="0" smtClean="0">
                <a:solidFill>
                  <a:prstClr val="black"/>
                </a:solidFill>
              </a:rPr>
              <a:t>197-190 BC</a:t>
            </a:r>
            <a:endParaRPr lang="en-US" dirty="0">
              <a:solidFill>
                <a:prstClr val="black"/>
              </a:solidFill>
            </a:endParaRPr>
          </a:p>
        </p:txBody>
      </p:sp>
      <p:sp>
        <p:nvSpPr>
          <p:cNvPr id="6" name="Rectangle 5"/>
          <p:cNvSpPr/>
          <p:nvPr/>
        </p:nvSpPr>
        <p:spPr>
          <a:xfrm>
            <a:off x="5461822" y="4954379"/>
            <a:ext cx="1399742" cy="646331"/>
          </a:xfrm>
          <a:prstGeom prst="rect">
            <a:avLst/>
          </a:prstGeom>
        </p:spPr>
        <p:txBody>
          <a:bodyPr wrap="none">
            <a:spAutoFit/>
          </a:bodyPr>
          <a:lstStyle/>
          <a:p>
            <a:r>
              <a:rPr lang="en-US" dirty="0" smtClean="0">
                <a:solidFill>
                  <a:prstClr val="black"/>
                </a:solidFill>
              </a:rPr>
              <a:t>Antiochus III</a:t>
            </a:r>
          </a:p>
          <a:p>
            <a:r>
              <a:rPr lang="en-US" dirty="0" smtClean="0">
                <a:solidFill>
                  <a:prstClr val="black"/>
                </a:solidFill>
              </a:rPr>
              <a:t>(223-187 </a:t>
            </a:r>
            <a:r>
              <a:rPr lang="en-US" dirty="0">
                <a:solidFill>
                  <a:prstClr val="black"/>
                </a:solidFill>
              </a:rPr>
              <a:t>BC)</a:t>
            </a:r>
          </a:p>
        </p:txBody>
      </p:sp>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5413209" y="3892631"/>
            <a:ext cx="1046050" cy="996788"/>
          </a:xfrm>
          <a:prstGeom prst="rect">
            <a:avLst/>
          </a:prstGeom>
        </p:spPr>
      </p:pic>
      <p:sp>
        <p:nvSpPr>
          <p:cNvPr id="3" name="Rectangle 2"/>
          <p:cNvSpPr/>
          <p:nvPr/>
        </p:nvSpPr>
        <p:spPr>
          <a:xfrm>
            <a:off x="424930" y="4733795"/>
            <a:ext cx="2052550" cy="923330"/>
          </a:xfrm>
          <a:prstGeom prst="rect">
            <a:avLst/>
          </a:prstGeom>
        </p:spPr>
        <p:txBody>
          <a:bodyPr wrap="none">
            <a:spAutoFit/>
          </a:bodyPr>
          <a:lstStyle/>
          <a:p>
            <a:r>
              <a:rPr lang="en-US" dirty="0">
                <a:solidFill>
                  <a:srgbClr val="0000CC"/>
                </a:solidFill>
              </a:rPr>
              <a:t>Antiochus IV </a:t>
            </a:r>
            <a:endParaRPr lang="en-US" dirty="0" smtClean="0">
              <a:solidFill>
                <a:srgbClr val="0000CC"/>
              </a:solidFill>
            </a:endParaRPr>
          </a:p>
          <a:p>
            <a:r>
              <a:rPr lang="en-US" dirty="0" smtClean="0">
                <a:solidFill>
                  <a:srgbClr val="0000CC"/>
                </a:solidFill>
              </a:rPr>
              <a:t>Epiphanes sent</a:t>
            </a:r>
          </a:p>
          <a:p>
            <a:r>
              <a:rPr lang="en-US" dirty="0" smtClean="0">
                <a:solidFill>
                  <a:srgbClr val="0000CC"/>
                </a:solidFill>
              </a:rPr>
              <a:t>To Rome as Ransom</a:t>
            </a:r>
            <a:endParaRPr lang="en-US" dirty="0">
              <a:solidFill>
                <a:srgbClr val="0000CC"/>
              </a:solidFill>
            </a:endParaRPr>
          </a:p>
        </p:txBody>
      </p:sp>
    </p:spTree>
    <p:extLst>
      <p:ext uri="{BB962C8B-B14F-4D97-AF65-F5344CB8AC3E}">
        <p14:creationId xmlns:p14="http://schemas.microsoft.com/office/powerpoint/2010/main" val="28140529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4294" y="1750887"/>
            <a:ext cx="8643505" cy="923330"/>
          </a:xfrm>
          <a:prstGeom prst="rect">
            <a:avLst/>
          </a:prstGeom>
        </p:spPr>
        <p:txBody>
          <a:bodyPr wrap="square">
            <a:spAutoFit/>
          </a:bodyPr>
          <a:lstStyle/>
          <a:p>
            <a:r>
              <a:rPr lang="en-US" b="1" i="1" dirty="0" smtClean="0">
                <a:solidFill>
                  <a:prstClr val="black"/>
                </a:solidFill>
              </a:rPr>
              <a:t>Vs 19</a:t>
            </a:r>
          </a:p>
          <a:p>
            <a:r>
              <a:rPr lang="en-US" b="1" i="1" dirty="0"/>
              <a:t>but he shall stumble and fall, and shall not be found</a:t>
            </a:r>
            <a:r>
              <a:rPr lang="en-US" dirty="0"/>
              <a:t> </a:t>
            </a:r>
            <a:endParaRPr lang="en-US" dirty="0" smtClean="0"/>
          </a:p>
          <a:p>
            <a:r>
              <a:rPr lang="en-US" dirty="0" smtClean="0"/>
              <a:t>– </a:t>
            </a:r>
            <a:r>
              <a:rPr lang="en-US" dirty="0"/>
              <a:t>Antiochus III assassinated by his own </a:t>
            </a:r>
            <a:r>
              <a:rPr lang="en-US" dirty="0" smtClean="0"/>
              <a:t>people</a:t>
            </a:r>
            <a:endParaRPr lang="en-US" dirty="0">
              <a:solidFill>
                <a:prstClr val="black"/>
              </a:solidFill>
            </a:endParaRPr>
          </a:p>
        </p:txBody>
      </p:sp>
      <p:sp>
        <p:nvSpPr>
          <p:cNvPr id="4" name="Rectangle 3"/>
          <p:cNvSpPr/>
          <p:nvPr/>
        </p:nvSpPr>
        <p:spPr>
          <a:xfrm>
            <a:off x="875547" y="1750887"/>
            <a:ext cx="837089" cy="369332"/>
          </a:xfrm>
          <a:prstGeom prst="rect">
            <a:avLst/>
          </a:prstGeom>
        </p:spPr>
        <p:txBody>
          <a:bodyPr wrap="none">
            <a:spAutoFit/>
          </a:bodyPr>
          <a:lstStyle/>
          <a:p>
            <a:r>
              <a:rPr lang="en-US" dirty="0" smtClean="0">
                <a:solidFill>
                  <a:prstClr val="black"/>
                </a:solidFill>
              </a:rPr>
              <a:t>187 BC</a:t>
            </a:r>
            <a:endParaRPr lang="en-US" dirty="0">
              <a:solidFill>
                <a:prstClr val="black"/>
              </a:solidFill>
            </a:endParaRPr>
          </a:p>
        </p:txBody>
      </p:sp>
      <p:sp>
        <p:nvSpPr>
          <p:cNvPr id="9" name="Rectangle 8"/>
          <p:cNvSpPr/>
          <p:nvPr/>
        </p:nvSpPr>
        <p:spPr>
          <a:xfrm>
            <a:off x="1924682" y="430799"/>
            <a:ext cx="1399742" cy="646331"/>
          </a:xfrm>
          <a:prstGeom prst="rect">
            <a:avLst/>
          </a:prstGeom>
        </p:spPr>
        <p:txBody>
          <a:bodyPr wrap="none">
            <a:spAutoFit/>
          </a:bodyPr>
          <a:lstStyle/>
          <a:p>
            <a:r>
              <a:rPr lang="en-US" dirty="0" smtClean="0">
                <a:solidFill>
                  <a:prstClr val="black"/>
                </a:solidFill>
              </a:rPr>
              <a:t>Antiochus III</a:t>
            </a:r>
          </a:p>
          <a:p>
            <a:r>
              <a:rPr lang="en-US" dirty="0" smtClean="0">
                <a:solidFill>
                  <a:prstClr val="black"/>
                </a:solidFill>
              </a:rPr>
              <a:t>(223-187 </a:t>
            </a:r>
            <a:r>
              <a:rPr lang="en-US" dirty="0">
                <a:solidFill>
                  <a:prstClr val="black"/>
                </a:solidFill>
              </a:rPr>
              <a:t>BC)</a:t>
            </a:r>
          </a:p>
        </p:txBody>
      </p:sp>
      <p:pic>
        <p:nvPicPr>
          <p:cNvPr id="14" name="Picture 13"/>
          <p:cNvPicPr/>
          <p:nvPr/>
        </p:nvPicPr>
        <p:blipFill>
          <a:blip r:embed="rId3" cstate="print">
            <a:extLst>
              <a:ext uri="{28A0092B-C50C-407E-A947-70E740481C1C}">
                <a14:useLocalDpi xmlns:a14="http://schemas.microsoft.com/office/drawing/2010/main" val="0"/>
              </a:ext>
            </a:extLst>
          </a:blip>
          <a:stretch>
            <a:fillRect/>
          </a:stretch>
        </p:blipFill>
        <p:spPr>
          <a:xfrm>
            <a:off x="666562" y="430786"/>
            <a:ext cx="1046050" cy="996788"/>
          </a:xfrm>
          <a:prstGeom prst="rect">
            <a:avLst/>
          </a:prstGeom>
        </p:spPr>
      </p:pic>
      <p:sp>
        <p:nvSpPr>
          <p:cNvPr id="16" name="Rectangle 15"/>
          <p:cNvSpPr/>
          <p:nvPr/>
        </p:nvSpPr>
        <p:spPr>
          <a:xfrm>
            <a:off x="298962" y="3661120"/>
            <a:ext cx="5693052" cy="1754326"/>
          </a:xfrm>
          <a:prstGeom prst="rect">
            <a:avLst/>
          </a:prstGeom>
        </p:spPr>
        <p:txBody>
          <a:bodyPr wrap="square">
            <a:spAutoFit/>
          </a:bodyPr>
          <a:lstStyle/>
          <a:p>
            <a:r>
              <a:rPr lang="en-US" b="1" i="1" dirty="0" smtClean="0">
                <a:solidFill>
                  <a:prstClr val="black"/>
                </a:solidFill>
              </a:rPr>
              <a:t>Vs 20</a:t>
            </a:r>
          </a:p>
          <a:p>
            <a:r>
              <a:rPr lang="en-US" b="1" i="1" dirty="0"/>
              <a:t>Then shall arise in his place one who shall send an exactor of tribute for the glory of the kingdom. But within a few days he shall be broken, neither in anger nor in battle</a:t>
            </a:r>
            <a:r>
              <a:rPr lang="en-US" dirty="0"/>
              <a:t> – Seleucus IV sends </a:t>
            </a:r>
            <a:r>
              <a:rPr lang="en-US" dirty="0" err="1"/>
              <a:t>Heliodorus</a:t>
            </a:r>
            <a:r>
              <a:rPr lang="en-US" dirty="0"/>
              <a:t> to tax Jews &amp; seize temple treasure to pay the Romans instead he is poisoned</a:t>
            </a:r>
            <a:endParaRPr lang="en-US" dirty="0" smtClean="0">
              <a:solidFill>
                <a:prstClr val="black"/>
              </a:solidFill>
            </a:endParaRPr>
          </a:p>
        </p:txBody>
      </p:sp>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536721" y="2674217"/>
            <a:ext cx="1119722" cy="996788"/>
          </a:xfrm>
          <a:prstGeom prst="rect">
            <a:avLst/>
          </a:prstGeom>
        </p:spPr>
      </p:pic>
      <p:sp>
        <p:nvSpPr>
          <p:cNvPr id="11" name="Rectangle 10"/>
          <p:cNvSpPr/>
          <p:nvPr/>
        </p:nvSpPr>
        <p:spPr>
          <a:xfrm>
            <a:off x="1924682" y="2849459"/>
            <a:ext cx="1399742" cy="646331"/>
          </a:xfrm>
          <a:prstGeom prst="rect">
            <a:avLst/>
          </a:prstGeom>
        </p:spPr>
        <p:txBody>
          <a:bodyPr wrap="none">
            <a:spAutoFit/>
          </a:bodyPr>
          <a:lstStyle/>
          <a:p>
            <a:r>
              <a:rPr lang="en-US" dirty="0" smtClean="0">
                <a:solidFill>
                  <a:prstClr val="black"/>
                </a:solidFill>
              </a:rPr>
              <a:t>Seleucus IV</a:t>
            </a:r>
          </a:p>
          <a:p>
            <a:r>
              <a:rPr lang="en-US" dirty="0" smtClean="0">
                <a:solidFill>
                  <a:prstClr val="black"/>
                </a:solidFill>
              </a:rPr>
              <a:t>(187-175 </a:t>
            </a:r>
            <a:r>
              <a:rPr lang="en-US" dirty="0">
                <a:solidFill>
                  <a:prstClr val="black"/>
                </a:solidFill>
              </a:rPr>
              <a:t>BC)</a:t>
            </a:r>
          </a:p>
        </p:txBody>
      </p:sp>
      <p:sp>
        <p:nvSpPr>
          <p:cNvPr id="12" name="TextBox 11"/>
          <p:cNvSpPr txBox="1"/>
          <p:nvPr/>
        </p:nvSpPr>
        <p:spPr>
          <a:xfrm>
            <a:off x="7116566" y="937387"/>
            <a:ext cx="1255728" cy="307777"/>
          </a:xfrm>
          <a:prstGeom prst="rect">
            <a:avLst/>
          </a:prstGeom>
          <a:noFill/>
        </p:spPr>
        <p:txBody>
          <a:bodyPr wrap="none" rtlCol="0">
            <a:spAutoFit/>
          </a:bodyPr>
          <a:lstStyle/>
          <a:p>
            <a:r>
              <a:rPr lang="en-US" sz="1400" dirty="0" smtClean="0"/>
              <a:t>180 BC </a:t>
            </a:r>
            <a:r>
              <a:rPr lang="en-US" sz="1400" dirty="0" err="1" smtClean="0"/>
              <a:t>Eleazar</a:t>
            </a:r>
            <a:endParaRPr lang="en-US" sz="1400" dirty="0"/>
          </a:p>
        </p:txBody>
      </p:sp>
      <p:sp>
        <p:nvSpPr>
          <p:cNvPr id="13" name="TextBox 12"/>
          <p:cNvSpPr txBox="1"/>
          <p:nvPr/>
        </p:nvSpPr>
        <p:spPr>
          <a:xfrm>
            <a:off x="5216032" y="937387"/>
            <a:ext cx="1551963" cy="307777"/>
          </a:xfrm>
          <a:prstGeom prst="rect">
            <a:avLst/>
          </a:prstGeom>
          <a:noFill/>
        </p:spPr>
        <p:txBody>
          <a:bodyPr wrap="none" rtlCol="0">
            <a:spAutoFit/>
          </a:bodyPr>
          <a:lstStyle/>
          <a:p>
            <a:r>
              <a:rPr lang="en-US" sz="1400" dirty="0" smtClean="0"/>
              <a:t>190 BC </a:t>
            </a:r>
            <a:r>
              <a:rPr lang="en-US" sz="1400" dirty="0" err="1" smtClean="0"/>
              <a:t>Mattathiah</a:t>
            </a:r>
            <a:endParaRPr lang="en-US" sz="1400" dirty="0"/>
          </a:p>
        </p:txBody>
      </p:sp>
      <p:sp>
        <p:nvSpPr>
          <p:cNvPr id="15" name="TextBox 14"/>
          <p:cNvSpPr txBox="1"/>
          <p:nvPr/>
        </p:nvSpPr>
        <p:spPr>
          <a:xfrm>
            <a:off x="5610354" y="569298"/>
            <a:ext cx="1157641" cy="369332"/>
          </a:xfrm>
          <a:prstGeom prst="rect">
            <a:avLst/>
          </a:prstGeom>
          <a:noFill/>
        </p:spPr>
        <p:txBody>
          <a:bodyPr wrap="square" rtlCol="0">
            <a:spAutoFit/>
          </a:bodyPr>
          <a:lstStyle/>
          <a:p>
            <a:r>
              <a:rPr lang="en-US" u="sng" dirty="0" smtClean="0"/>
              <a:t>Mary</a:t>
            </a:r>
            <a:endParaRPr lang="en-US" u="sng" dirty="0"/>
          </a:p>
        </p:txBody>
      </p:sp>
      <p:sp>
        <p:nvSpPr>
          <p:cNvPr id="17" name="TextBox 16"/>
          <p:cNvSpPr txBox="1"/>
          <p:nvPr/>
        </p:nvSpPr>
        <p:spPr>
          <a:xfrm>
            <a:off x="7092362" y="557924"/>
            <a:ext cx="829073" cy="369332"/>
          </a:xfrm>
          <a:prstGeom prst="rect">
            <a:avLst/>
          </a:prstGeom>
          <a:noFill/>
        </p:spPr>
        <p:txBody>
          <a:bodyPr wrap="none" rtlCol="0">
            <a:spAutoFit/>
          </a:bodyPr>
          <a:lstStyle/>
          <a:p>
            <a:r>
              <a:rPr lang="en-US" u="sng" dirty="0" smtClean="0"/>
              <a:t>Joseph</a:t>
            </a:r>
            <a:endParaRPr lang="en-US" u="sng" dirty="0"/>
          </a:p>
        </p:txBody>
      </p:sp>
    </p:spTree>
    <p:extLst>
      <p:ext uri="{BB962C8B-B14F-4D97-AF65-F5344CB8AC3E}">
        <p14:creationId xmlns:p14="http://schemas.microsoft.com/office/powerpoint/2010/main" val="37954563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1" y="1023582"/>
            <a:ext cx="7038974" cy="1200329"/>
          </a:xfrm>
          <a:prstGeom prst="rect">
            <a:avLst/>
          </a:prstGeom>
          <a:noFill/>
        </p:spPr>
        <p:txBody>
          <a:bodyPr wrap="square" rtlCol="0">
            <a:spAutoFit/>
          </a:bodyPr>
          <a:lstStyle/>
          <a:p>
            <a:r>
              <a:rPr lang="en-US" b="1" i="1" dirty="0" smtClean="0"/>
              <a:t>Vs 21  175-164 BC</a:t>
            </a:r>
          </a:p>
          <a:p>
            <a:r>
              <a:rPr lang="en-US" b="1" i="1" dirty="0" smtClean="0"/>
              <a:t>In </a:t>
            </a:r>
            <a:r>
              <a:rPr lang="en-US" b="1" i="1" dirty="0"/>
              <a:t>his place shall arise a contemptible person to whom royal majesty has not been given</a:t>
            </a:r>
            <a:r>
              <a:rPr lang="en-US" dirty="0"/>
              <a:t>. </a:t>
            </a:r>
            <a:endParaRPr lang="en-US" dirty="0" smtClean="0"/>
          </a:p>
          <a:p>
            <a:r>
              <a:rPr lang="en-US" dirty="0" smtClean="0"/>
              <a:t>Antiochus </a:t>
            </a:r>
            <a:r>
              <a:rPr lang="en-US" dirty="0"/>
              <a:t>IV Epiphanes a notorious monster begins to reign.</a:t>
            </a:r>
            <a:endParaRPr lang="en-US" dirty="0"/>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405524" y="159902"/>
            <a:ext cx="1204912" cy="1082044"/>
          </a:xfrm>
          <a:prstGeom prst="rect">
            <a:avLst/>
          </a:prstGeom>
        </p:spPr>
      </p:pic>
      <p:sp>
        <p:nvSpPr>
          <p:cNvPr id="4" name="Rectangle 3"/>
          <p:cNvSpPr/>
          <p:nvPr/>
        </p:nvSpPr>
        <p:spPr>
          <a:xfrm>
            <a:off x="1924682" y="159902"/>
            <a:ext cx="2383473" cy="646331"/>
          </a:xfrm>
          <a:prstGeom prst="rect">
            <a:avLst/>
          </a:prstGeom>
        </p:spPr>
        <p:txBody>
          <a:bodyPr wrap="none">
            <a:spAutoFit/>
          </a:bodyPr>
          <a:lstStyle/>
          <a:p>
            <a:r>
              <a:rPr lang="en-US" dirty="0"/>
              <a:t>Antiochus IV </a:t>
            </a:r>
            <a:r>
              <a:rPr lang="en-US" dirty="0" smtClean="0"/>
              <a:t>Epiphanes</a:t>
            </a:r>
          </a:p>
          <a:p>
            <a:r>
              <a:rPr lang="en-US" dirty="0" smtClean="0">
                <a:solidFill>
                  <a:prstClr val="black"/>
                </a:solidFill>
              </a:rPr>
              <a:t>(175-164 </a:t>
            </a:r>
            <a:r>
              <a:rPr lang="en-US" dirty="0">
                <a:solidFill>
                  <a:prstClr val="black"/>
                </a:solidFill>
              </a:rPr>
              <a:t>BC)</a:t>
            </a:r>
          </a:p>
        </p:txBody>
      </p:sp>
      <p:sp>
        <p:nvSpPr>
          <p:cNvPr id="5" name="TextBox 4"/>
          <p:cNvSpPr txBox="1"/>
          <p:nvPr/>
        </p:nvSpPr>
        <p:spPr>
          <a:xfrm>
            <a:off x="559558" y="2428627"/>
            <a:ext cx="8308217" cy="1200329"/>
          </a:xfrm>
          <a:prstGeom prst="rect">
            <a:avLst/>
          </a:prstGeom>
          <a:noFill/>
        </p:spPr>
        <p:txBody>
          <a:bodyPr wrap="square" rtlCol="0">
            <a:spAutoFit/>
          </a:bodyPr>
          <a:lstStyle/>
          <a:p>
            <a:r>
              <a:rPr lang="en-US" dirty="0" smtClean="0"/>
              <a:t>Gave </a:t>
            </a:r>
            <a:r>
              <a:rPr lang="en-US" dirty="0"/>
              <a:t>himself the surname "Epiphanes" which means "the visible god" </a:t>
            </a:r>
            <a:endParaRPr lang="en-US" dirty="0" smtClean="0"/>
          </a:p>
          <a:p>
            <a:r>
              <a:rPr lang="en-US" dirty="0" smtClean="0"/>
              <a:t>(</a:t>
            </a:r>
            <a:r>
              <a:rPr lang="en-US" dirty="0"/>
              <a:t>that he and Jupiter were identical). </a:t>
            </a:r>
            <a:endParaRPr lang="en-US" dirty="0" smtClean="0"/>
          </a:p>
          <a:p>
            <a:r>
              <a:rPr lang="en-US" dirty="0" smtClean="0"/>
              <a:t>He </a:t>
            </a:r>
            <a:r>
              <a:rPr lang="en-US" dirty="0"/>
              <a:t>acted as though he really were Jupiter </a:t>
            </a:r>
            <a:endParaRPr lang="en-US" dirty="0" smtClean="0"/>
          </a:p>
          <a:p>
            <a:r>
              <a:rPr lang="en-US" dirty="0" smtClean="0"/>
              <a:t>People </a:t>
            </a:r>
            <a:r>
              <a:rPr lang="en-US" dirty="0"/>
              <a:t>called him "</a:t>
            </a:r>
            <a:r>
              <a:rPr lang="en-US" dirty="0" err="1"/>
              <a:t>Epimanes</a:t>
            </a:r>
            <a:r>
              <a:rPr lang="en-US" dirty="0"/>
              <a:t>" meaning "the madman". </a:t>
            </a:r>
            <a:endParaRPr lang="en-US" dirty="0"/>
          </a:p>
        </p:txBody>
      </p:sp>
    </p:spTree>
    <p:extLst>
      <p:ext uri="{BB962C8B-B14F-4D97-AF65-F5344CB8AC3E}">
        <p14:creationId xmlns:p14="http://schemas.microsoft.com/office/powerpoint/2010/main" val="18089858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4172306" y="159902"/>
            <a:ext cx="1204912" cy="1082044"/>
          </a:xfrm>
          <a:prstGeom prst="rect">
            <a:avLst/>
          </a:prstGeom>
        </p:spPr>
      </p:pic>
      <p:sp>
        <p:nvSpPr>
          <p:cNvPr id="4" name="Rectangle 3"/>
          <p:cNvSpPr/>
          <p:nvPr/>
        </p:nvSpPr>
        <p:spPr>
          <a:xfrm>
            <a:off x="1924682" y="159902"/>
            <a:ext cx="2383473" cy="646331"/>
          </a:xfrm>
          <a:prstGeom prst="rect">
            <a:avLst/>
          </a:prstGeom>
        </p:spPr>
        <p:txBody>
          <a:bodyPr wrap="none">
            <a:spAutoFit/>
          </a:bodyPr>
          <a:lstStyle/>
          <a:p>
            <a:r>
              <a:rPr lang="en-US" dirty="0">
                <a:solidFill>
                  <a:prstClr val="black"/>
                </a:solidFill>
              </a:rPr>
              <a:t>Antiochus IV </a:t>
            </a:r>
            <a:r>
              <a:rPr lang="en-US" dirty="0" smtClean="0">
                <a:solidFill>
                  <a:prstClr val="black"/>
                </a:solidFill>
              </a:rPr>
              <a:t>Epiphanes</a:t>
            </a:r>
          </a:p>
          <a:p>
            <a:r>
              <a:rPr lang="en-US" dirty="0" smtClean="0">
                <a:solidFill>
                  <a:prstClr val="black"/>
                </a:solidFill>
              </a:rPr>
              <a:t>(175-164 </a:t>
            </a:r>
            <a:r>
              <a:rPr lang="en-US" dirty="0">
                <a:solidFill>
                  <a:prstClr val="black"/>
                </a:solidFill>
              </a:rPr>
              <a:t>BC)</a:t>
            </a:r>
          </a:p>
        </p:txBody>
      </p:sp>
      <p:sp>
        <p:nvSpPr>
          <p:cNvPr id="5" name="TextBox 4"/>
          <p:cNvSpPr txBox="1"/>
          <p:nvPr/>
        </p:nvSpPr>
        <p:spPr>
          <a:xfrm>
            <a:off x="900752" y="1590554"/>
            <a:ext cx="7967023" cy="646331"/>
          </a:xfrm>
          <a:prstGeom prst="rect">
            <a:avLst/>
          </a:prstGeom>
          <a:noFill/>
        </p:spPr>
        <p:txBody>
          <a:bodyPr wrap="square" rtlCol="0">
            <a:spAutoFit/>
          </a:bodyPr>
          <a:lstStyle/>
          <a:p>
            <a:r>
              <a:rPr lang="en-US" b="1" i="1" dirty="0" smtClean="0">
                <a:solidFill>
                  <a:prstClr val="black"/>
                </a:solidFill>
              </a:rPr>
              <a:t>Vs </a:t>
            </a:r>
            <a:r>
              <a:rPr lang="en-US" b="1" i="1" dirty="0" smtClean="0">
                <a:solidFill>
                  <a:prstClr val="black"/>
                </a:solidFill>
              </a:rPr>
              <a:t>22  175 BC</a:t>
            </a:r>
            <a:endParaRPr lang="en-US" b="1" i="1" dirty="0" smtClean="0">
              <a:solidFill>
                <a:prstClr val="black"/>
              </a:solidFill>
            </a:endParaRPr>
          </a:p>
          <a:p>
            <a:r>
              <a:rPr lang="en-US" b="1" i="1" dirty="0"/>
              <a:t>and broken, even the prince of the covenant.</a:t>
            </a:r>
            <a:r>
              <a:rPr lang="en-US" dirty="0"/>
              <a:t> – High Priest </a:t>
            </a:r>
            <a:r>
              <a:rPr lang="en-US" dirty="0" err="1"/>
              <a:t>Onias</a:t>
            </a:r>
            <a:r>
              <a:rPr lang="en-US" dirty="0"/>
              <a:t> II removed</a:t>
            </a:r>
            <a:endParaRPr lang="en-US" dirty="0">
              <a:solidFill>
                <a:prstClr val="black"/>
              </a:solidFill>
            </a:endParaRPr>
          </a:p>
        </p:txBody>
      </p:sp>
      <p:sp>
        <p:nvSpPr>
          <p:cNvPr id="6" name="TextBox 5"/>
          <p:cNvSpPr txBox="1"/>
          <p:nvPr/>
        </p:nvSpPr>
        <p:spPr>
          <a:xfrm>
            <a:off x="900752" y="3070072"/>
            <a:ext cx="7967023" cy="923330"/>
          </a:xfrm>
          <a:prstGeom prst="rect">
            <a:avLst/>
          </a:prstGeom>
          <a:noFill/>
        </p:spPr>
        <p:txBody>
          <a:bodyPr wrap="square" rtlCol="0">
            <a:spAutoFit/>
          </a:bodyPr>
          <a:lstStyle/>
          <a:p>
            <a:r>
              <a:rPr lang="en-US" b="1" i="1" dirty="0" smtClean="0">
                <a:solidFill>
                  <a:prstClr val="black"/>
                </a:solidFill>
              </a:rPr>
              <a:t>Vs </a:t>
            </a:r>
            <a:r>
              <a:rPr lang="en-US" b="1" i="1" dirty="0" smtClean="0">
                <a:solidFill>
                  <a:prstClr val="black"/>
                </a:solidFill>
              </a:rPr>
              <a:t>23  175 BC</a:t>
            </a:r>
            <a:endParaRPr lang="en-US" b="1" i="1" dirty="0" smtClean="0">
              <a:solidFill>
                <a:prstClr val="black"/>
              </a:solidFill>
            </a:endParaRPr>
          </a:p>
          <a:p>
            <a:r>
              <a:rPr lang="en-US" b="1" i="1" dirty="0"/>
              <a:t>scattering among them plunder, spoil, and goods</a:t>
            </a:r>
            <a:r>
              <a:rPr lang="en-US" dirty="0"/>
              <a:t> – Antiochus IV Epiphanes deceived Jews with many gifts</a:t>
            </a:r>
            <a:endParaRPr lang="en-US" dirty="0">
              <a:solidFill>
                <a:prstClr val="black"/>
              </a:solidFill>
            </a:endParaRPr>
          </a:p>
        </p:txBody>
      </p:sp>
    </p:spTree>
    <p:extLst>
      <p:ext uri="{BB962C8B-B14F-4D97-AF65-F5344CB8AC3E}">
        <p14:creationId xmlns:p14="http://schemas.microsoft.com/office/powerpoint/2010/main" val="10903633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0752" y="1023582"/>
            <a:ext cx="7967023" cy="1200329"/>
          </a:xfrm>
          <a:prstGeom prst="rect">
            <a:avLst/>
          </a:prstGeom>
          <a:noFill/>
        </p:spPr>
        <p:txBody>
          <a:bodyPr wrap="square" rtlCol="0">
            <a:spAutoFit/>
          </a:bodyPr>
          <a:lstStyle/>
          <a:p>
            <a:r>
              <a:rPr lang="en-US" b="1" i="1" dirty="0" smtClean="0">
                <a:solidFill>
                  <a:prstClr val="black"/>
                </a:solidFill>
              </a:rPr>
              <a:t>Vs </a:t>
            </a:r>
            <a:r>
              <a:rPr lang="en-US" b="1" i="1" dirty="0" smtClean="0">
                <a:solidFill>
                  <a:prstClr val="black"/>
                </a:solidFill>
              </a:rPr>
              <a:t>25-27  175 BC</a:t>
            </a:r>
            <a:endParaRPr lang="en-US" b="1" i="1" dirty="0" smtClean="0">
              <a:solidFill>
                <a:prstClr val="black"/>
              </a:solidFill>
            </a:endParaRPr>
          </a:p>
          <a:p>
            <a:r>
              <a:rPr lang="en-US" b="1" i="1" dirty="0"/>
              <a:t>And the king of the south shall wage war with an exceedingly great and mighty army, but he shall not stand, for plots shall be devised against him.</a:t>
            </a:r>
            <a:r>
              <a:rPr lang="en-US" dirty="0"/>
              <a:t> – Ptolemy VI is defeated partly by deserters</a:t>
            </a:r>
            <a:endParaRPr lang="en-US" dirty="0">
              <a:solidFill>
                <a:prstClr val="black"/>
              </a:solidFill>
            </a:endParaRPr>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4172306" y="159902"/>
            <a:ext cx="1204912" cy="1082044"/>
          </a:xfrm>
          <a:prstGeom prst="rect">
            <a:avLst/>
          </a:prstGeom>
        </p:spPr>
      </p:pic>
      <p:sp>
        <p:nvSpPr>
          <p:cNvPr id="4" name="Rectangle 3"/>
          <p:cNvSpPr/>
          <p:nvPr/>
        </p:nvSpPr>
        <p:spPr>
          <a:xfrm>
            <a:off x="1924682" y="159902"/>
            <a:ext cx="2383473" cy="646331"/>
          </a:xfrm>
          <a:prstGeom prst="rect">
            <a:avLst/>
          </a:prstGeom>
        </p:spPr>
        <p:txBody>
          <a:bodyPr wrap="none">
            <a:spAutoFit/>
          </a:bodyPr>
          <a:lstStyle/>
          <a:p>
            <a:r>
              <a:rPr lang="en-US" dirty="0">
                <a:solidFill>
                  <a:prstClr val="black"/>
                </a:solidFill>
              </a:rPr>
              <a:t>Antiochus IV </a:t>
            </a:r>
            <a:r>
              <a:rPr lang="en-US" dirty="0" smtClean="0">
                <a:solidFill>
                  <a:prstClr val="black"/>
                </a:solidFill>
              </a:rPr>
              <a:t>Epiphanes</a:t>
            </a:r>
          </a:p>
          <a:p>
            <a:r>
              <a:rPr lang="en-US" dirty="0" smtClean="0">
                <a:solidFill>
                  <a:prstClr val="black"/>
                </a:solidFill>
              </a:rPr>
              <a:t>(175-164 </a:t>
            </a:r>
            <a:r>
              <a:rPr lang="en-US" dirty="0">
                <a:solidFill>
                  <a:prstClr val="black"/>
                </a:solidFill>
              </a:rPr>
              <a:t>BC)</a:t>
            </a:r>
          </a:p>
        </p:txBody>
      </p:sp>
      <p:sp>
        <p:nvSpPr>
          <p:cNvPr id="6" name="TextBox 5"/>
          <p:cNvSpPr txBox="1"/>
          <p:nvPr/>
        </p:nvSpPr>
        <p:spPr>
          <a:xfrm>
            <a:off x="900752" y="3070072"/>
            <a:ext cx="7967023" cy="1200329"/>
          </a:xfrm>
          <a:prstGeom prst="rect">
            <a:avLst/>
          </a:prstGeom>
          <a:noFill/>
        </p:spPr>
        <p:txBody>
          <a:bodyPr wrap="square" rtlCol="0">
            <a:spAutoFit/>
          </a:bodyPr>
          <a:lstStyle/>
          <a:p>
            <a:r>
              <a:rPr lang="en-US" b="1" i="1" dirty="0" smtClean="0">
                <a:solidFill>
                  <a:prstClr val="black"/>
                </a:solidFill>
              </a:rPr>
              <a:t>Vs </a:t>
            </a:r>
            <a:r>
              <a:rPr lang="en-US" b="1" i="1" dirty="0" smtClean="0">
                <a:solidFill>
                  <a:prstClr val="black"/>
                </a:solidFill>
              </a:rPr>
              <a:t>28  </a:t>
            </a:r>
            <a:r>
              <a:rPr lang="en-US" b="1" i="1" dirty="0" smtClean="0">
                <a:solidFill>
                  <a:prstClr val="black"/>
                </a:solidFill>
              </a:rPr>
              <a:t>175 BC</a:t>
            </a:r>
          </a:p>
          <a:p>
            <a:r>
              <a:rPr lang="en-US" b="1" i="1" dirty="0"/>
              <a:t>And he shall return to his land with great wealth, but his heart shall be set against the holy covenant. And he shall work his will and return to his own land</a:t>
            </a:r>
            <a:r>
              <a:rPr lang="en-US" dirty="0"/>
              <a:t>. – persecution of Jews by Antiochus IV Epiphanes</a:t>
            </a:r>
            <a:endParaRPr lang="en-US" dirty="0">
              <a:solidFill>
                <a:prstClr val="black"/>
              </a:solidFill>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1696" y="1839509"/>
            <a:ext cx="1089225" cy="1026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937088" y="2029603"/>
            <a:ext cx="1415259" cy="646331"/>
          </a:xfrm>
          <a:prstGeom prst="rect">
            <a:avLst/>
          </a:prstGeom>
        </p:spPr>
        <p:txBody>
          <a:bodyPr wrap="none">
            <a:spAutoFit/>
          </a:bodyPr>
          <a:lstStyle/>
          <a:p>
            <a:r>
              <a:rPr lang="en-US" dirty="0" smtClean="0">
                <a:solidFill>
                  <a:prstClr val="black"/>
                </a:solidFill>
              </a:rPr>
              <a:t>Ptolemy VI</a:t>
            </a:r>
            <a:endParaRPr lang="en-US" dirty="0" smtClean="0">
              <a:solidFill>
                <a:prstClr val="black"/>
              </a:solidFill>
            </a:endParaRPr>
          </a:p>
          <a:p>
            <a:r>
              <a:rPr lang="en-US" dirty="0" smtClean="0">
                <a:solidFill>
                  <a:prstClr val="black"/>
                </a:solidFill>
              </a:rPr>
              <a:t>(</a:t>
            </a:r>
            <a:r>
              <a:rPr lang="en-US" dirty="0" smtClean="0">
                <a:solidFill>
                  <a:prstClr val="black"/>
                </a:solidFill>
              </a:rPr>
              <a:t>181-146 </a:t>
            </a:r>
            <a:r>
              <a:rPr lang="en-US" dirty="0">
                <a:solidFill>
                  <a:prstClr val="black"/>
                </a:solidFill>
              </a:rPr>
              <a:t>BC)</a:t>
            </a:r>
          </a:p>
        </p:txBody>
      </p:sp>
    </p:spTree>
    <p:extLst>
      <p:ext uri="{BB962C8B-B14F-4D97-AF65-F5344CB8AC3E}">
        <p14:creationId xmlns:p14="http://schemas.microsoft.com/office/powerpoint/2010/main" val="18007202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0752" y="1023582"/>
            <a:ext cx="7967023" cy="923330"/>
          </a:xfrm>
          <a:prstGeom prst="rect">
            <a:avLst/>
          </a:prstGeom>
          <a:noFill/>
        </p:spPr>
        <p:txBody>
          <a:bodyPr wrap="square" rtlCol="0">
            <a:spAutoFit/>
          </a:bodyPr>
          <a:lstStyle/>
          <a:p>
            <a:r>
              <a:rPr lang="en-US" b="1" i="1" dirty="0" smtClean="0">
                <a:solidFill>
                  <a:prstClr val="black"/>
                </a:solidFill>
              </a:rPr>
              <a:t>Vs </a:t>
            </a:r>
            <a:r>
              <a:rPr lang="en-US" b="1" i="1" dirty="0" smtClean="0">
                <a:solidFill>
                  <a:prstClr val="black"/>
                </a:solidFill>
              </a:rPr>
              <a:t>29  168 </a:t>
            </a:r>
            <a:r>
              <a:rPr lang="en-US" b="1" i="1" dirty="0" smtClean="0">
                <a:solidFill>
                  <a:prstClr val="black"/>
                </a:solidFill>
              </a:rPr>
              <a:t>BC</a:t>
            </a:r>
          </a:p>
          <a:p>
            <a:r>
              <a:rPr lang="en-US" b="1" i="1" dirty="0"/>
              <a:t>At the time appointed he shall return and come into the south, but it shall not be this time as it was before.</a:t>
            </a:r>
            <a:r>
              <a:rPr lang="en-US" dirty="0"/>
              <a:t> Antiochus IV Epiphanes attacks Egypt </a:t>
            </a:r>
            <a:endParaRPr lang="en-US" dirty="0">
              <a:solidFill>
                <a:prstClr val="black"/>
              </a:solidFill>
            </a:endParaRPr>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4172306" y="159902"/>
            <a:ext cx="1204912" cy="1082044"/>
          </a:xfrm>
          <a:prstGeom prst="rect">
            <a:avLst/>
          </a:prstGeom>
        </p:spPr>
      </p:pic>
      <p:sp>
        <p:nvSpPr>
          <p:cNvPr id="4" name="Rectangle 3"/>
          <p:cNvSpPr/>
          <p:nvPr/>
        </p:nvSpPr>
        <p:spPr>
          <a:xfrm>
            <a:off x="1924682" y="159902"/>
            <a:ext cx="2383473" cy="646331"/>
          </a:xfrm>
          <a:prstGeom prst="rect">
            <a:avLst/>
          </a:prstGeom>
        </p:spPr>
        <p:txBody>
          <a:bodyPr wrap="none">
            <a:spAutoFit/>
          </a:bodyPr>
          <a:lstStyle/>
          <a:p>
            <a:r>
              <a:rPr lang="en-US" dirty="0">
                <a:solidFill>
                  <a:prstClr val="black"/>
                </a:solidFill>
              </a:rPr>
              <a:t>Antiochus IV </a:t>
            </a:r>
            <a:r>
              <a:rPr lang="en-US" dirty="0" smtClean="0">
                <a:solidFill>
                  <a:prstClr val="black"/>
                </a:solidFill>
              </a:rPr>
              <a:t>Epiphanes</a:t>
            </a:r>
          </a:p>
          <a:p>
            <a:r>
              <a:rPr lang="en-US" dirty="0" smtClean="0">
                <a:solidFill>
                  <a:prstClr val="black"/>
                </a:solidFill>
              </a:rPr>
              <a:t>(175-164 </a:t>
            </a:r>
            <a:r>
              <a:rPr lang="en-US" dirty="0">
                <a:solidFill>
                  <a:prstClr val="black"/>
                </a:solidFill>
              </a:rPr>
              <a:t>BC)</a:t>
            </a:r>
          </a:p>
        </p:txBody>
      </p:sp>
      <p:sp>
        <p:nvSpPr>
          <p:cNvPr id="6" name="TextBox 5"/>
          <p:cNvSpPr txBox="1"/>
          <p:nvPr/>
        </p:nvSpPr>
        <p:spPr>
          <a:xfrm>
            <a:off x="900752" y="3070072"/>
            <a:ext cx="7967023" cy="1200329"/>
          </a:xfrm>
          <a:prstGeom prst="rect">
            <a:avLst/>
          </a:prstGeom>
          <a:noFill/>
        </p:spPr>
        <p:txBody>
          <a:bodyPr wrap="square" rtlCol="0">
            <a:spAutoFit/>
          </a:bodyPr>
          <a:lstStyle/>
          <a:p>
            <a:r>
              <a:rPr lang="en-US" b="1" i="1" dirty="0" smtClean="0">
                <a:solidFill>
                  <a:prstClr val="black"/>
                </a:solidFill>
              </a:rPr>
              <a:t>Vs </a:t>
            </a:r>
            <a:r>
              <a:rPr lang="en-US" b="1" i="1" dirty="0" smtClean="0">
                <a:solidFill>
                  <a:prstClr val="black"/>
                </a:solidFill>
              </a:rPr>
              <a:t>30  168 </a:t>
            </a:r>
            <a:r>
              <a:rPr lang="en-US" b="1" i="1" dirty="0" smtClean="0">
                <a:solidFill>
                  <a:prstClr val="black"/>
                </a:solidFill>
              </a:rPr>
              <a:t>BC</a:t>
            </a:r>
          </a:p>
          <a:p>
            <a:r>
              <a:rPr lang="en-US" b="1" i="1" dirty="0"/>
              <a:t>For ships of </a:t>
            </a:r>
            <a:r>
              <a:rPr lang="en-US" b="1" i="1" dirty="0" err="1"/>
              <a:t>Kittim</a:t>
            </a:r>
            <a:r>
              <a:rPr lang="en-US" b="1" i="1" dirty="0"/>
              <a:t> shall come against him, and he shall be afraid and withdraw, and shall turn back and be enraged and take action against the holy covenant.</a:t>
            </a:r>
            <a:r>
              <a:rPr lang="en-US" dirty="0"/>
              <a:t> Roman envoy orders Antiochus to turn back</a:t>
            </a:r>
            <a:endParaRPr lang="en-US" dirty="0">
              <a:solidFill>
                <a:prstClr val="black"/>
              </a:solidFill>
            </a:endParaRPr>
          </a:p>
        </p:txBody>
      </p:sp>
      <p:sp>
        <p:nvSpPr>
          <p:cNvPr id="5" name="TextBox 4"/>
          <p:cNvSpPr txBox="1"/>
          <p:nvPr/>
        </p:nvSpPr>
        <p:spPr>
          <a:xfrm>
            <a:off x="491319" y="4363729"/>
            <a:ext cx="8376456" cy="646331"/>
          </a:xfrm>
          <a:prstGeom prst="rect">
            <a:avLst/>
          </a:prstGeom>
          <a:noFill/>
        </p:spPr>
        <p:txBody>
          <a:bodyPr wrap="square" rtlCol="0">
            <a:spAutoFit/>
          </a:bodyPr>
          <a:lstStyle/>
          <a:p>
            <a:r>
              <a:rPr lang="en-US" dirty="0"/>
              <a:t>Gaius </a:t>
            </a:r>
            <a:r>
              <a:rPr lang="en-US" dirty="0" err="1"/>
              <a:t>Popillius</a:t>
            </a:r>
            <a:r>
              <a:rPr lang="en-US" dirty="0"/>
              <a:t> </a:t>
            </a:r>
            <a:r>
              <a:rPr lang="en-US" dirty="0" err="1"/>
              <a:t>Laenas</a:t>
            </a:r>
            <a:r>
              <a:rPr lang="en-US" dirty="0"/>
              <a:t>, a representative of Rome, met with Antiochus IV and ordered him out of Egypt on the authority of Rome.  </a:t>
            </a:r>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1696" y="1839508"/>
            <a:ext cx="1305732" cy="1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937088" y="2029603"/>
            <a:ext cx="1415259" cy="646331"/>
          </a:xfrm>
          <a:prstGeom prst="rect">
            <a:avLst/>
          </a:prstGeom>
        </p:spPr>
        <p:txBody>
          <a:bodyPr wrap="none">
            <a:spAutoFit/>
          </a:bodyPr>
          <a:lstStyle/>
          <a:p>
            <a:r>
              <a:rPr lang="en-US" dirty="0" smtClean="0">
                <a:solidFill>
                  <a:prstClr val="black"/>
                </a:solidFill>
              </a:rPr>
              <a:t>Ptolemy VI</a:t>
            </a:r>
            <a:endParaRPr lang="en-US" dirty="0" smtClean="0">
              <a:solidFill>
                <a:prstClr val="black"/>
              </a:solidFill>
            </a:endParaRPr>
          </a:p>
          <a:p>
            <a:r>
              <a:rPr lang="en-US" dirty="0" smtClean="0">
                <a:solidFill>
                  <a:prstClr val="black"/>
                </a:solidFill>
              </a:rPr>
              <a:t>(</a:t>
            </a:r>
            <a:r>
              <a:rPr lang="en-US" dirty="0" smtClean="0">
                <a:solidFill>
                  <a:prstClr val="black"/>
                </a:solidFill>
              </a:rPr>
              <a:t>181-146 </a:t>
            </a:r>
            <a:r>
              <a:rPr lang="en-US" dirty="0">
                <a:solidFill>
                  <a:prstClr val="black"/>
                </a:solidFill>
              </a:rPr>
              <a:t>BC)</a:t>
            </a:r>
          </a:p>
        </p:txBody>
      </p:sp>
    </p:spTree>
    <p:extLst>
      <p:ext uri="{BB962C8B-B14F-4D97-AF65-F5344CB8AC3E}">
        <p14:creationId xmlns:p14="http://schemas.microsoft.com/office/powerpoint/2010/main" val="14250438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0752" y="1023582"/>
            <a:ext cx="7967023" cy="1200329"/>
          </a:xfrm>
          <a:prstGeom prst="rect">
            <a:avLst/>
          </a:prstGeom>
          <a:noFill/>
        </p:spPr>
        <p:txBody>
          <a:bodyPr wrap="square" rtlCol="0">
            <a:spAutoFit/>
          </a:bodyPr>
          <a:lstStyle/>
          <a:p>
            <a:r>
              <a:rPr lang="en-US" b="1" i="1" dirty="0" smtClean="0">
                <a:solidFill>
                  <a:prstClr val="black"/>
                </a:solidFill>
              </a:rPr>
              <a:t>Vs </a:t>
            </a:r>
            <a:r>
              <a:rPr lang="en-US" b="1" i="1" dirty="0" smtClean="0">
                <a:solidFill>
                  <a:prstClr val="black"/>
                </a:solidFill>
              </a:rPr>
              <a:t>31  167 </a:t>
            </a:r>
            <a:r>
              <a:rPr lang="en-US" b="1" i="1" dirty="0" smtClean="0">
                <a:solidFill>
                  <a:prstClr val="black"/>
                </a:solidFill>
              </a:rPr>
              <a:t>BC</a:t>
            </a:r>
          </a:p>
          <a:p>
            <a:r>
              <a:rPr lang="en-US" b="1" i="1" dirty="0"/>
              <a:t>Forces from him shall appear and profane the temple and fortress, and shall take away the regular burnt offering. And they shall set up the abomination that makes desolate.</a:t>
            </a:r>
            <a:r>
              <a:rPr lang="en-US" dirty="0"/>
              <a:t> Temple desecrated</a:t>
            </a:r>
            <a:endParaRPr lang="en-US" dirty="0">
              <a:solidFill>
                <a:prstClr val="black"/>
              </a:solidFill>
            </a:endParaRPr>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4172306" y="159902"/>
            <a:ext cx="1204912" cy="1082044"/>
          </a:xfrm>
          <a:prstGeom prst="rect">
            <a:avLst/>
          </a:prstGeom>
        </p:spPr>
      </p:pic>
      <p:sp>
        <p:nvSpPr>
          <p:cNvPr id="4" name="Rectangle 3"/>
          <p:cNvSpPr/>
          <p:nvPr/>
        </p:nvSpPr>
        <p:spPr>
          <a:xfrm>
            <a:off x="1924682" y="159902"/>
            <a:ext cx="2383473" cy="646331"/>
          </a:xfrm>
          <a:prstGeom prst="rect">
            <a:avLst/>
          </a:prstGeom>
        </p:spPr>
        <p:txBody>
          <a:bodyPr wrap="none">
            <a:spAutoFit/>
          </a:bodyPr>
          <a:lstStyle/>
          <a:p>
            <a:r>
              <a:rPr lang="en-US" dirty="0">
                <a:solidFill>
                  <a:prstClr val="black"/>
                </a:solidFill>
              </a:rPr>
              <a:t>Antiochus IV </a:t>
            </a:r>
            <a:r>
              <a:rPr lang="en-US" dirty="0" smtClean="0">
                <a:solidFill>
                  <a:prstClr val="black"/>
                </a:solidFill>
              </a:rPr>
              <a:t>Epiphanes</a:t>
            </a:r>
          </a:p>
          <a:p>
            <a:r>
              <a:rPr lang="en-US" dirty="0" smtClean="0">
                <a:solidFill>
                  <a:prstClr val="black"/>
                </a:solidFill>
              </a:rPr>
              <a:t>(175-164 </a:t>
            </a:r>
            <a:r>
              <a:rPr lang="en-US" dirty="0">
                <a:solidFill>
                  <a:prstClr val="black"/>
                </a:solidFill>
              </a:rPr>
              <a:t>BC)</a:t>
            </a:r>
          </a:p>
        </p:txBody>
      </p:sp>
      <p:sp>
        <p:nvSpPr>
          <p:cNvPr id="6" name="TextBox 5"/>
          <p:cNvSpPr txBox="1"/>
          <p:nvPr/>
        </p:nvSpPr>
        <p:spPr>
          <a:xfrm>
            <a:off x="900752" y="4830634"/>
            <a:ext cx="7967023" cy="646331"/>
          </a:xfrm>
          <a:prstGeom prst="rect">
            <a:avLst/>
          </a:prstGeom>
          <a:noFill/>
        </p:spPr>
        <p:txBody>
          <a:bodyPr wrap="square" rtlCol="0">
            <a:spAutoFit/>
          </a:bodyPr>
          <a:lstStyle/>
          <a:p>
            <a:r>
              <a:rPr lang="en-US" b="1" i="1" dirty="0" smtClean="0">
                <a:solidFill>
                  <a:prstClr val="black"/>
                </a:solidFill>
              </a:rPr>
              <a:t>Vs </a:t>
            </a:r>
            <a:r>
              <a:rPr lang="en-US" b="1" i="1" dirty="0" smtClean="0">
                <a:solidFill>
                  <a:prstClr val="black"/>
                </a:solidFill>
              </a:rPr>
              <a:t>32-35  166 -37 BC</a:t>
            </a:r>
            <a:endParaRPr lang="en-US" b="1" i="1" dirty="0" smtClean="0">
              <a:solidFill>
                <a:prstClr val="black"/>
              </a:solidFill>
            </a:endParaRPr>
          </a:p>
          <a:p>
            <a:r>
              <a:rPr lang="en-US" b="1" i="1" dirty="0"/>
              <a:t>but the people who know their God shall stand firm and take action.</a:t>
            </a:r>
            <a:r>
              <a:rPr lang="en-US" dirty="0"/>
              <a:t> – Maccabees</a:t>
            </a:r>
            <a:endParaRPr lang="en-US" dirty="0">
              <a:solidFill>
                <a:prstClr val="black"/>
              </a:solidFill>
            </a:endParaRPr>
          </a:p>
        </p:txBody>
      </p:sp>
      <p:sp>
        <p:nvSpPr>
          <p:cNvPr id="7" name="TextBox 6"/>
          <p:cNvSpPr txBox="1"/>
          <p:nvPr/>
        </p:nvSpPr>
        <p:spPr>
          <a:xfrm>
            <a:off x="668420" y="2223911"/>
            <a:ext cx="8475579" cy="2308324"/>
          </a:xfrm>
          <a:prstGeom prst="rect">
            <a:avLst/>
          </a:prstGeom>
          <a:noFill/>
        </p:spPr>
        <p:txBody>
          <a:bodyPr wrap="square" rtlCol="0">
            <a:spAutoFit/>
          </a:bodyPr>
          <a:lstStyle/>
          <a:p>
            <a:r>
              <a:rPr lang="en-US" dirty="0"/>
              <a:t>S</a:t>
            </a:r>
            <a:r>
              <a:rPr lang="en-US" dirty="0" smtClean="0"/>
              <a:t>topped </a:t>
            </a:r>
            <a:r>
              <a:rPr lang="en-US" dirty="0"/>
              <a:t>the regular temple </a:t>
            </a:r>
            <a:r>
              <a:rPr lang="en-US" dirty="0" smtClean="0"/>
              <a:t>sacrifices</a:t>
            </a:r>
          </a:p>
          <a:p>
            <a:r>
              <a:rPr lang="en-US" dirty="0" smtClean="0"/>
              <a:t>Set </a:t>
            </a:r>
            <a:r>
              <a:rPr lang="en-US" dirty="0"/>
              <a:t>up a statue of Zeus in the temple whose features were made to resemble </a:t>
            </a:r>
            <a:r>
              <a:rPr lang="en-US" dirty="0" smtClean="0"/>
              <a:t>him </a:t>
            </a:r>
          </a:p>
          <a:p>
            <a:r>
              <a:rPr lang="en-US" dirty="0" smtClean="0"/>
              <a:t>Offered </a:t>
            </a:r>
            <a:r>
              <a:rPr lang="en-US" dirty="0"/>
              <a:t>a pig on its </a:t>
            </a:r>
            <a:r>
              <a:rPr lang="en-US" dirty="0" smtClean="0"/>
              <a:t>altar</a:t>
            </a:r>
          </a:p>
          <a:p>
            <a:r>
              <a:rPr lang="en-US" dirty="0"/>
              <a:t>P</a:t>
            </a:r>
            <a:r>
              <a:rPr lang="en-US" dirty="0" smtClean="0"/>
              <a:t>rohibited </a:t>
            </a:r>
            <a:r>
              <a:rPr lang="en-US" dirty="0"/>
              <a:t>Temple </a:t>
            </a:r>
            <a:r>
              <a:rPr lang="en-US" dirty="0" smtClean="0"/>
              <a:t>worship</a:t>
            </a:r>
          </a:p>
          <a:p>
            <a:r>
              <a:rPr lang="en-US" dirty="0"/>
              <a:t>F</a:t>
            </a:r>
            <a:r>
              <a:rPr lang="en-US" dirty="0" smtClean="0"/>
              <a:t>orbade </a:t>
            </a:r>
            <a:r>
              <a:rPr lang="en-US" dirty="0"/>
              <a:t>circumcision on pain of </a:t>
            </a:r>
            <a:r>
              <a:rPr lang="en-US" dirty="0" smtClean="0"/>
              <a:t>death</a:t>
            </a:r>
          </a:p>
          <a:p>
            <a:r>
              <a:rPr lang="en-US" dirty="0"/>
              <a:t>S</a:t>
            </a:r>
            <a:r>
              <a:rPr lang="en-US" dirty="0" smtClean="0"/>
              <a:t>old </a:t>
            </a:r>
            <a:r>
              <a:rPr lang="en-US" dirty="0"/>
              <a:t>thousands of Jewish families into </a:t>
            </a:r>
            <a:r>
              <a:rPr lang="en-US" dirty="0" smtClean="0"/>
              <a:t>slavery</a:t>
            </a:r>
          </a:p>
          <a:p>
            <a:r>
              <a:rPr lang="en-US" dirty="0"/>
              <a:t>D</a:t>
            </a:r>
            <a:r>
              <a:rPr lang="en-US" dirty="0" smtClean="0"/>
              <a:t>estroyed </a:t>
            </a:r>
            <a:r>
              <a:rPr lang="en-US" dirty="0"/>
              <a:t>all copies of </a:t>
            </a:r>
            <a:r>
              <a:rPr lang="en-US" dirty="0" smtClean="0"/>
              <a:t>Scripture found</a:t>
            </a:r>
            <a:r>
              <a:rPr lang="en-US" dirty="0"/>
              <a:t> </a:t>
            </a:r>
            <a:r>
              <a:rPr lang="en-US" dirty="0" smtClean="0"/>
              <a:t>&amp;slaughtered everyone </a:t>
            </a:r>
            <a:r>
              <a:rPr lang="en-US" dirty="0"/>
              <a:t>in possession </a:t>
            </a:r>
            <a:r>
              <a:rPr lang="en-US" dirty="0" smtClean="0"/>
              <a:t>of copies  </a:t>
            </a:r>
            <a:r>
              <a:rPr lang="en-US" dirty="0"/>
              <a:t>R</a:t>
            </a:r>
            <a:r>
              <a:rPr lang="en-US" dirty="0" smtClean="0"/>
              <a:t>esorted </a:t>
            </a:r>
            <a:r>
              <a:rPr lang="en-US" dirty="0"/>
              <a:t>to every conceivable torture to force Jews to renounce their religion.</a:t>
            </a:r>
            <a:endParaRPr lang="en-US" dirty="0"/>
          </a:p>
        </p:txBody>
      </p:sp>
    </p:spTree>
    <p:extLst>
      <p:ext uri="{BB962C8B-B14F-4D97-AF65-F5344CB8AC3E}">
        <p14:creationId xmlns:p14="http://schemas.microsoft.com/office/powerpoint/2010/main" val="40558833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334" y="419100"/>
            <a:ext cx="7080575" cy="952500"/>
          </a:xfrm>
        </p:spPr>
        <p:txBody>
          <a:bodyPr>
            <a:normAutofit fontScale="90000"/>
          </a:bodyPr>
          <a:lstStyle/>
          <a:p>
            <a:r>
              <a:rPr lang="en-US" dirty="0"/>
              <a:t>A Radical Different World in A Fullness of Time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17" y="2351690"/>
            <a:ext cx="3816025" cy="2799040"/>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616569330"/>
              </p:ext>
            </p:extLst>
          </p:nvPr>
        </p:nvGraphicFramePr>
        <p:xfrm>
          <a:off x="236461" y="1472697"/>
          <a:ext cx="4343399" cy="4076700"/>
        </p:xfrm>
        <a:graphic>
          <a:graphicData uri="http://schemas.openxmlformats.org/drawingml/2006/table">
            <a:tbl>
              <a:tblPr firstRow="1" firstCol="1" bandRow="1"/>
              <a:tblGrid>
                <a:gridCol w="1594412"/>
                <a:gridCol w="1305769"/>
                <a:gridCol w="1443218"/>
              </a:tblGrid>
              <a:tr h="431800">
                <a:tc>
                  <a:txBody>
                    <a:bodyPr/>
                    <a:lstStyle/>
                    <a:p>
                      <a:pPr marL="0" marR="0">
                        <a:spcBef>
                          <a:spcPts val="0"/>
                        </a:spcBef>
                        <a:spcAft>
                          <a:spcPts val="0"/>
                        </a:spcAft>
                      </a:pPr>
                      <a:r>
                        <a:rPr lang="en-US" sz="1400" dirty="0">
                          <a:effectLst/>
                          <a:latin typeface="Arial" panose="020B0604020202020204" pitchFamily="34" charset="0"/>
                          <a:ea typeface="SimSun"/>
                          <a:cs typeface="Arial" panose="020B0604020202020204" pitchFamily="34" charset="0"/>
                        </a:rPr>
                        <a:t>Radical Changes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Arial" panose="020B0604020202020204" pitchFamily="34" charset="0"/>
                          <a:ea typeface="SimSun"/>
                          <a:cs typeface="Arial" panose="020B0604020202020204" pitchFamily="34" charset="0"/>
                        </a:rPr>
                        <a:t>Old Testament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Arial" panose="020B0604020202020204" pitchFamily="34" charset="0"/>
                          <a:ea typeface="SimSun"/>
                          <a:cs typeface="Arial" panose="020B0604020202020204" pitchFamily="34" charset="0"/>
                        </a:rPr>
                        <a:t>New Testament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31800">
                <a:tc>
                  <a:txBody>
                    <a:bodyPr/>
                    <a:lstStyle/>
                    <a:p>
                      <a:pPr marL="0" marR="0">
                        <a:spcBef>
                          <a:spcPts val="0"/>
                        </a:spcBef>
                        <a:spcAft>
                          <a:spcPts val="0"/>
                        </a:spcAft>
                      </a:pPr>
                      <a:r>
                        <a:rPr lang="en-US" sz="1400" dirty="0">
                          <a:effectLst/>
                          <a:latin typeface="Arial" panose="020B0604020202020204" pitchFamily="34" charset="0"/>
                          <a:ea typeface="SimSun"/>
                          <a:cs typeface="Arial" panose="020B0604020202020204" pitchFamily="34" charset="0"/>
                        </a:rPr>
                        <a:t>Worship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Arial" panose="020B0604020202020204" pitchFamily="34" charset="0"/>
                          <a:ea typeface="SimSun"/>
                          <a:cs typeface="Arial" panose="020B0604020202020204" pitchFamily="34" charset="0"/>
                        </a:rPr>
                        <a:t> </a:t>
                      </a:r>
                    </a:p>
                    <a:p>
                      <a:pPr marL="0" marR="0">
                        <a:spcBef>
                          <a:spcPts val="0"/>
                        </a:spcBef>
                        <a:spcAft>
                          <a:spcPts val="0"/>
                        </a:spcAft>
                      </a:pPr>
                      <a:r>
                        <a:rPr lang="en-US" sz="1400">
                          <a:effectLst/>
                          <a:latin typeface="Arial" panose="020B0604020202020204" pitchFamily="34" charset="0"/>
                          <a:ea typeface="SimSun"/>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panose="020B0604020202020204" pitchFamily="34" charset="0"/>
                          <a:ea typeface="SimSun"/>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31800">
                <a:tc>
                  <a:txBody>
                    <a:bodyPr/>
                    <a:lstStyle/>
                    <a:p>
                      <a:pPr marL="0" marR="0">
                        <a:spcBef>
                          <a:spcPts val="0"/>
                        </a:spcBef>
                        <a:spcAft>
                          <a:spcPts val="0"/>
                        </a:spcAft>
                      </a:pPr>
                      <a:r>
                        <a:rPr lang="en-US" sz="1400" dirty="0">
                          <a:effectLst/>
                          <a:latin typeface="Arial" panose="020B0604020202020204" pitchFamily="34" charset="0"/>
                          <a:ea typeface="SimSun"/>
                          <a:cs typeface="Arial" panose="020B0604020202020204" pitchFamily="34" charset="0"/>
                        </a:rPr>
                        <a:t>Teachers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Arial" panose="020B0604020202020204" pitchFamily="34" charset="0"/>
                          <a:ea typeface="SimSun"/>
                          <a:cs typeface="Arial" panose="020B0604020202020204" pitchFamily="34" charset="0"/>
                        </a:rPr>
                        <a:t> </a:t>
                      </a:r>
                    </a:p>
                    <a:p>
                      <a:pPr marL="0" marR="0">
                        <a:spcBef>
                          <a:spcPts val="0"/>
                        </a:spcBef>
                        <a:spcAft>
                          <a:spcPts val="0"/>
                        </a:spcAft>
                      </a:pPr>
                      <a:r>
                        <a:rPr lang="en-US" sz="1400">
                          <a:effectLst/>
                          <a:latin typeface="Arial" panose="020B0604020202020204" pitchFamily="34" charset="0"/>
                          <a:ea typeface="SimSun"/>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panose="020B0604020202020204" pitchFamily="34" charset="0"/>
                          <a:ea typeface="SimSun"/>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06400">
                <a:tc>
                  <a:txBody>
                    <a:bodyPr/>
                    <a:lstStyle/>
                    <a:p>
                      <a:pPr marL="0" marR="0">
                        <a:spcBef>
                          <a:spcPts val="0"/>
                        </a:spcBef>
                        <a:spcAft>
                          <a:spcPts val="0"/>
                        </a:spcAft>
                      </a:pPr>
                      <a:r>
                        <a:rPr lang="en-US" sz="1400" dirty="0" smtClean="0">
                          <a:effectLst/>
                          <a:latin typeface="Arial" panose="020B0604020202020204" pitchFamily="34" charset="0"/>
                          <a:ea typeface="SimSun"/>
                          <a:cs typeface="Arial" panose="020B0604020202020204" pitchFamily="34" charset="0"/>
                        </a:rPr>
                        <a:t>Jerusalem</a:t>
                      </a:r>
                      <a:endParaRPr lang="en-US" sz="1400" dirty="0">
                        <a:effectLst/>
                        <a:latin typeface="Arial" panose="020B0604020202020204" pitchFamily="34" charset="0"/>
                        <a:ea typeface="SimSu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1400" dirty="0">
                        <a:effectLst/>
                        <a:latin typeface="Arial" panose="020B0604020202020204" pitchFamily="34" charset="0"/>
                        <a:ea typeface="SimSu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endParaRPr lang="en-US" sz="1400" dirty="0">
                        <a:effectLst/>
                        <a:latin typeface="Arial" panose="020B0604020202020204" pitchFamily="34" charset="0"/>
                        <a:ea typeface="SimSu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47700">
                <a:tc>
                  <a:txBody>
                    <a:bodyPr/>
                    <a:lstStyle/>
                    <a:p>
                      <a:pPr marL="0" marR="0">
                        <a:spcBef>
                          <a:spcPts val="0"/>
                        </a:spcBef>
                        <a:spcAft>
                          <a:spcPts val="0"/>
                        </a:spcAft>
                      </a:pPr>
                      <a:r>
                        <a:rPr lang="en-US" sz="1400" dirty="0">
                          <a:effectLst/>
                          <a:latin typeface="Arial" panose="020B0604020202020204" pitchFamily="34" charset="0"/>
                          <a:ea typeface="SimSun"/>
                          <a:cs typeface="Arial" panose="020B0604020202020204" pitchFamily="34" charset="0"/>
                        </a:rPr>
                        <a:t>Factions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panose="020B0604020202020204" pitchFamily="34" charset="0"/>
                          <a:ea typeface="SimSun"/>
                          <a:cs typeface="Arial" panose="020B0604020202020204" pitchFamily="34" charset="0"/>
                        </a:rPr>
                        <a:t> </a:t>
                      </a:r>
                    </a:p>
                    <a:p>
                      <a:pPr marL="0" marR="0">
                        <a:spcBef>
                          <a:spcPts val="0"/>
                        </a:spcBef>
                        <a:spcAft>
                          <a:spcPts val="0"/>
                        </a:spcAft>
                      </a:pPr>
                      <a:r>
                        <a:rPr lang="en-US" sz="1400" dirty="0">
                          <a:effectLst/>
                          <a:latin typeface="Arial" panose="020B0604020202020204" pitchFamily="34" charset="0"/>
                          <a:ea typeface="SimSun"/>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panose="020B0604020202020204" pitchFamily="34" charset="0"/>
                          <a:ea typeface="SimSun"/>
                          <a:cs typeface="Arial" panose="020B0604020202020204" pitchFamily="34" charset="0"/>
                        </a:rPr>
                        <a:t> </a:t>
                      </a:r>
                      <a:endParaRPr lang="en-US" sz="1400" dirty="0" smtClean="0">
                        <a:effectLst/>
                        <a:latin typeface="Arial" panose="020B0604020202020204" pitchFamily="34" charset="0"/>
                        <a:ea typeface="SimSun"/>
                        <a:cs typeface="Arial" panose="020B0604020202020204" pitchFamily="34" charset="0"/>
                      </a:endParaRPr>
                    </a:p>
                    <a:p>
                      <a:pPr marL="0" marR="0">
                        <a:spcBef>
                          <a:spcPts val="0"/>
                        </a:spcBef>
                        <a:spcAft>
                          <a:spcPts val="0"/>
                        </a:spcAft>
                      </a:pPr>
                      <a:endParaRPr lang="en-US" sz="1400" dirty="0" smtClean="0">
                        <a:effectLst/>
                        <a:latin typeface="Arial" panose="020B0604020202020204" pitchFamily="34" charset="0"/>
                        <a:ea typeface="SimSun"/>
                        <a:cs typeface="Arial" panose="020B0604020202020204" pitchFamily="34" charset="0"/>
                      </a:endParaRPr>
                    </a:p>
                    <a:p>
                      <a:pPr marL="0" marR="0">
                        <a:spcBef>
                          <a:spcPts val="0"/>
                        </a:spcBef>
                        <a:spcAft>
                          <a:spcPts val="0"/>
                        </a:spcAft>
                      </a:pPr>
                      <a:endParaRPr lang="en-US" sz="1400" dirty="0">
                        <a:effectLst/>
                        <a:latin typeface="Arial" panose="020B0604020202020204" pitchFamily="34" charset="0"/>
                        <a:ea typeface="SimSun"/>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31800">
                <a:tc>
                  <a:txBody>
                    <a:bodyPr/>
                    <a:lstStyle/>
                    <a:p>
                      <a:pPr marL="0" marR="0">
                        <a:spcBef>
                          <a:spcPts val="0"/>
                        </a:spcBef>
                        <a:spcAft>
                          <a:spcPts val="0"/>
                        </a:spcAft>
                      </a:pPr>
                      <a:r>
                        <a:rPr lang="en-US" sz="1400" dirty="0">
                          <a:effectLst/>
                          <a:latin typeface="Arial" panose="020B0604020202020204" pitchFamily="34" charset="0"/>
                          <a:ea typeface="SimSun"/>
                          <a:cs typeface="Arial" panose="020B0604020202020204" pitchFamily="34" charset="0"/>
                        </a:rPr>
                        <a:t>Political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Arial" panose="020B0604020202020204" pitchFamily="34" charset="0"/>
                          <a:ea typeface="SimSun"/>
                          <a:cs typeface="Arial" panose="020B0604020202020204" pitchFamily="34" charset="0"/>
                        </a:rPr>
                        <a:t> </a:t>
                      </a:r>
                    </a:p>
                    <a:p>
                      <a:pPr marL="0" marR="0">
                        <a:spcBef>
                          <a:spcPts val="0"/>
                        </a:spcBef>
                        <a:spcAft>
                          <a:spcPts val="0"/>
                        </a:spcAft>
                      </a:pPr>
                      <a:r>
                        <a:rPr lang="en-US" sz="1400">
                          <a:effectLst/>
                          <a:latin typeface="Arial" panose="020B0604020202020204" pitchFamily="34" charset="0"/>
                          <a:ea typeface="SimSun"/>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panose="020B0604020202020204" pitchFamily="34" charset="0"/>
                          <a:ea typeface="SimSun"/>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31800">
                <a:tc>
                  <a:txBody>
                    <a:bodyPr/>
                    <a:lstStyle/>
                    <a:p>
                      <a:pPr marL="0" marR="0">
                        <a:spcBef>
                          <a:spcPts val="0"/>
                        </a:spcBef>
                        <a:spcAft>
                          <a:spcPts val="0"/>
                        </a:spcAft>
                      </a:pPr>
                      <a:r>
                        <a:rPr lang="en-US" sz="1400" dirty="0">
                          <a:effectLst/>
                          <a:latin typeface="Arial" panose="020B0604020202020204" pitchFamily="34" charset="0"/>
                          <a:ea typeface="SimSun"/>
                          <a:cs typeface="Arial" panose="020B0604020202020204" pitchFamily="34" charset="0"/>
                        </a:rPr>
                        <a:t>Language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panose="020B0604020202020204" pitchFamily="34" charset="0"/>
                          <a:ea typeface="SimSun"/>
                          <a:cs typeface="Arial" panose="020B0604020202020204" pitchFamily="34" charset="0"/>
                        </a:rPr>
                        <a:t> </a:t>
                      </a:r>
                    </a:p>
                    <a:p>
                      <a:pPr marL="0" marR="0">
                        <a:spcBef>
                          <a:spcPts val="0"/>
                        </a:spcBef>
                        <a:spcAft>
                          <a:spcPts val="0"/>
                        </a:spcAft>
                      </a:pPr>
                      <a:r>
                        <a:rPr lang="en-US" sz="1400" dirty="0">
                          <a:effectLst/>
                          <a:latin typeface="Arial" panose="020B0604020202020204" pitchFamily="34" charset="0"/>
                          <a:ea typeface="SimSun"/>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Arial" panose="020B0604020202020204" pitchFamily="34" charset="0"/>
                          <a:ea typeface="SimSun"/>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31800">
                <a:tc>
                  <a:txBody>
                    <a:bodyPr/>
                    <a:lstStyle/>
                    <a:p>
                      <a:pPr marL="0" marR="0">
                        <a:spcBef>
                          <a:spcPts val="0"/>
                        </a:spcBef>
                        <a:spcAft>
                          <a:spcPts val="0"/>
                        </a:spcAft>
                      </a:pPr>
                      <a:r>
                        <a:rPr lang="en-US" sz="1400">
                          <a:effectLst/>
                          <a:latin typeface="Arial" panose="020B0604020202020204" pitchFamily="34" charset="0"/>
                          <a:ea typeface="SimSun"/>
                          <a:cs typeface="Arial" panose="020B0604020202020204" pitchFamily="34" charset="0"/>
                        </a:rPr>
                        <a:t>Land of Israel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panose="020B0604020202020204" pitchFamily="34" charset="0"/>
                          <a:ea typeface="SimSun"/>
                          <a:cs typeface="Arial" panose="020B0604020202020204" pitchFamily="34" charset="0"/>
                        </a:rPr>
                        <a:t> </a:t>
                      </a:r>
                    </a:p>
                    <a:p>
                      <a:pPr marL="0" marR="0">
                        <a:spcBef>
                          <a:spcPts val="0"/>
                        </a:spcBef>
                        <a:spcAft>
                          <a:spcPts val="0"/>
                        </a:spcAft>
                      </a:pPr>
                      <a:r>
                        <a:rPr lang="en-US" sz="1400" dirty="0">
                          <a:effectLst/>
                          <a:latin typeface="Arial" panose="020B0604020202020204" pitchFamily="34" charset="0"/>
                          <a:ea typeface="SimSun"/>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a:effectLst/>
                          <a:latin typeface="Arial" panose="020B0604020202020204" pitchFamily="34" charset="0"/>
                          <a:ea typeface="SimSun"/>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31800">
                <a:tc>
                  <a:txBody>
                    <a:bodyPr/>
                    <a:lstStyle/>
                    <a:p>
                      <a:pPr marL="0" marR="0">
                        <a:spcBef>
                          <a:spcPts val="0"/>
                        </a:spcBef>
                        <a:spcAft>
                          <a:spcPts val="0"/>
                        </a:spcAft>
                      </a:pPr>
                      <a:r>
                        <a:rPr lang="en-US" sz="1400">
                          <a:effectLst/>
                          <a:latin typeface="Arial" panose="020B0604020202020204" pitchFamily="34" charset="0"/>
                          <a:ea typeface="SimSun"/>
                          <a:cs typeface="Arial" panose="020B0604020202020204" pitchFamily="34" charset="0"/>
                        </a:rPr>
                        <a:t>Worldview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panose="020B0604020202020204" pitchFamily="34" charset="0"/>
                          <a:ea typeface="SimSun"/>
                          <a:cs typeface="Arial" panose="020B0604020202020204" pitchFamily="34" charset="0"/>
                        </a:rPr>
                        <a:t> </a:t>
                      </a:r>
                    </a:p>
                    <a:p>
                      <a:pPr marL="0" marR="0">
                        <a:spcBef>
                          <a:spcPts val="0"/>
                        </a:spcBef>
                        <a:spcAft>
                          <a:spcPts val="0"/>
                        </a:spcAft>
                      </a:pPr>
                      <a:r>
                        <a:rPr lang="en-US" sz="1400" dirty="0">
                          <a:effectLst/>
                          <a:latin typeface="Arial" panose="020B0604020202020204" pitchFamily="34" charset="0"/>
                          <a:ea typeface="SimSun"/>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400" dirty="0">
                          <a:effectLst/>
                          <a:latin typeface="Arial" panose="020B0604020202020204" pitchFamily="34" charset="0"/>
                          <a:ea typeface="SimSun"/>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cxnSp>
        <p:nvCxnSpPr>
          <p:cNvPr id="10" name="Straight Connector 9"/>
          <p:cNvCxnSpPr/>
          <p:nvPr/>
        </p:nvCxnSpPr>
        <p:spPr>
          <a:xfrm>
            <a:off x="4648200" y="1716269"/>
            <a:ext cx="1371600" cy="1143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648200" y="2859269"/>
            <a:ext cx="1371600" cy="20574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088773" y="4251157"/>
            <a:ext cx="1547575" cy="307777"/>
          </a:xfrm>
          <a:prstGeom prst="rect">
            <a:avLst/>
          </a:prstGeom>
        </p:spPr>
        <p:txBody>
          <a:bodyPr wrap="square">
            <a:spAutoFit/>
          </a:bodyPr>
          <a:lstStyle/>
          <a:p>
            <a:pPr defTabSz="914400" fontAlgn="base">
              <a:spcBef>
                <a:spcPct val="0"/>
              </a:spcBef>
              <a:spcAft>
                <a:spcPts val="1000"/>
              </a:spcAft>
            </a:pPr>
            <a:r>
              <a:rPr lang="en-US" altLang="en-US" sz="1400" dirty="0">
                <a:solidFill>
                  <a:prstClr val="black"/>
                </a:solidFill>
                <a:latin typeface="Arial" pitchFamily="34" charset="0"/>
                <a:cs typeface="Arial" pitchFamily="34" charset="0"/>
              </a:rPr>
              <a:t>Aramaic</a:t>
            </a:r>
            <a:r>
              <a:rPr lang="en-US" altLang="en-US" sz="1400" dirty="0" smtClean="0">
                <a:solidFill>
                  <a:prstClr val="black"/>
                </a:solidFill>
                <a:latin typeface="Arial" pitchFamily="34" charset="0"/>
                <a:cs typeface="Arial" pitchFamily="34" charset="0"/>
              </a:rPr>
              <a:t>/ Greek</a:t>
            </a:r>
            <a:endParaRPr lang="en-US" altLang="en-US" sz="1400" dirty="0">
              <a:solidFill>
                <a:prstClr val="black"/>
              </a:solidFill>
              <a:latin typeface="Arial" pitchFamily="34" charset="0"/>
              <a:cs typeface="Arial" pitchFamily="34" charset="0"/>
            </a:endParaRPr>
          </a:p>
        </p:txBody>
      </p:sp>
      <p:sp>
        <p:nvSpPr>
          <p:cNvPr id="19" name="Rectangle 18"/>
          <p:cNvSpPr/>
          <p:nvPr/>
        </p:nvSpPr>
        <p:spPr>
          <a:xfrm>
            <a:off x="3167037" y="3875750"/>
            <a:ext cx="1619807" cy="307777"/>
          </a:xfrm>
          <a:prstGeom prst="rect">
            <a:avLst/>
          </a:prstGeom>
        </p:spPr>
        <p:txBody>
          <a:bodyPr wrap="square">
            <a:spAutoFit/>
          </a:bodyPr>
          <a:lstStyle/>
          <a:p>
            <a:pPr defTabSz="914400" fontAlgn="base">
              <a:spcBef>
                <a:spcPct val="0"/>
              </a:spcBef>
              <a:spcAft>
                <a:spcPts val="1000"/>
              </a:spcAft>
            </a:pPr>
            <a:r>
              <a:rPr lang="en-US" altLang="en-US" sz="1400" dirty="0">
                <a:solidFill>
                  <a:prstClr val="black"/>
                </a:solidFill>
                <a:latin typeface="Arial" pitchFamily="34" charset="0"/>
                <a:cs typeface="Arial" pitchFamily="34" charset="0"/>
              </a:rPr>
              <a:t>Roman Rulers</a:t>
            </a:r>
          </a:p>
        </p:txBody>
      </p:sp>
      <p:sp>
        <p:nvSpPr>
          <p:cNvPr id="20" name="Rectangle 19"/>
          <p:cNvSpPr/>
          <p:nvPr/>
        </p:nvSpPr>
        <p:spPr>
          <a:xfrm>
            <a:off x="1956724" y="3874936"/>
            <a:ext cx="851515" cy="307777"/>
          </a:xfrm>
          <a:prstGeom prst="rect">
            <a:avLst/>
          </a:prstGeom>
        </p:spPr>
        <p:txBody>
          <a:bodyPr wrap="none">
            <a:spAutoFit/>
          </a:bodyPr>
          <a:lstStyle/>
          <a:p>
            <a:pPr defTabSz="914400" fontAlgn="base">
              <a:spcBef>
                <a:spcPct val="0"/>
              </a:spcBef>
              <a:spcAft>
                <a:spcPts val="1000"/>
              </a:spcAft>
            </a:pPr>
            <a:r>
              <a:rPr lang="en-US" altLang="en-US" sz="1400" dirty="0">
                <a:solidFill>
                  <a:prstClr val="black"/>
                </a:solidFill>
                <a:latin typeface="Arial" pitchFamily="34" charset="0"/>
                <a:cs typeface="Arial" pitchFamily="34" charset="0"/>
              </a:rPr>
              <a:t>Self-rule</a:t>
            </a:r>
          </a:p>
        </p:txBody>
      </p:sp>
      <p:sp>
        <p:nvSpPr>
          <p:cNvPr id="21" name="Rectangle 20"/>
          <p:cNvSpPr/>
          <p:nvPr/>
        </p:nvSpPr>
        <p:spPr>
          <a:xfrm>
            <a:off x="1893126" y="4627486"/>
            <a:ext cx="1371600" cy="523220"/>
          </a:xfrm>
          <a:prstGeom prst="rect">
            <a:avLst/>
          </a:prstGeom>
        </p:spPr>
        <p:txBody>
          <a:bodyPr wrap="square">
            <a:spAutoFit/>
          </a:bodyPr>
          <a:lstStyle/>
          <a:p>
            <a:pPr defTabSz="914400" fontAlgn="base">
              <a:spcBef>
                <a:spcPct val="0"/>
              </a:spcBef>
              <a:spcAft>
                <a:spcPts val="1000"/>
              </a:spcAft>
            </a:pPr>
            <a:r>
              <a:rPr lang="en-US" altLang="en-US" sz="1400" dirty="0">
                <a:solidFill>
                  <a:prstClr val="black"/>
                </a:solidFill>
                <a:latin typeface="Arial" pitchFamily="34" charset="0"/>
                <a:cs typeface="Arial" pitchFamily="34" charset="0"/>
              </a:rPr>
              <a:t>Southern </a:t>
            </a:r>
            <a:r>
              <a:rPr lang="en-US" altLang="en-US" sz="1400" dirty="0" smtClean="0">
                <a:solidFill>
                  <a:prstClr val="black"/>
                </a:solidFill>
                <a:latin typeface="Arial" pitchFamily="34" charset="0"/>
                <a:cs typeface="Arial" pitchFamily="34" charset="0"/>
              </a:rPr>
              <a:t>Kingdom</a:t>
            </a:r>
            <a:endParaRPr lang="en-US" altLang="en-US" sz="1400" dirty="0">
              <a:solidFill>
                <a:prstClr val="black"/>
              </a:solidFill>
              <a:latin typeface="Arial" pitchFamily="34" charset="0"/>
              <a:cs typeface="Arial" pitchFamily="34" charset="0"/>
            </a:endParaRPr>
          </a:p>
        </p:txBody>
      </p:sp>
      <p:sp>
        <p:nvSpPr>
          <p:cNvPr id="22" name="Rectangle 21"/>
          <p:cNvSpPr/>
          <p:nvPr/>
        </p:nvSpPr>
        <p:spPr>
          <a:xfrm>
            <a:off x="3067387" y="4635381"/>
            <a:ext cx="1776176" cy="523220"/>
          </a:xfrm>
          <a:prstGeom prst="rect">
            <a:avLst/>
          </a:prstGeom>
        </p:spPr>
        <p:txBody>
          <a:bodyPr wrap="square">
            <a:spAutoFit/>
          </a:bodyPr>
          <a:lstStyle/>
          <a:p>
            <a:pPr defTabSz="914400" fontAlgn="base">
              <a:spcBef>
                <a:spcPct val="0"/>
              </a:spcBef>
              <a:spcAft>
                <a:spcPts val="1000"/>
              </a:spcAft>
            </a:pPr>
            <a:r>
              <a:rPr lang="en-US" altLang="en-US" sz="1400" dirty="0">
                <a:solidFill>
                  <a:prstClr val="black"/>
                </a:solidFill>
                <a:latin typeface="Arial" pitchFamily="34" charset="0"/>
                <a:cs typeface="Arial" pitchFamily="34" charset="0"/>
              </a:rPr>
              <a:t>Judea/Samaria &amp; Galilee</a:t>
            </a:r>
          </a:p>
        </p:txBody>
      </p:sp>
      <p:sp>
        <p:nvSpPr>
          <p:cNvPr id="23" name="Rectangle 22"/>
          <p:cNvSpPr/>
          <p:nvPr/>
        </p:nvSpPr>
        <p:spPr>
          <a:xfrm>
            <a:off x="1955725" y="5127072"/>
            <a:ext cx="801823" cy="307777"/>
          </a:xfrm>
          <a:prstGeom prst="rect">
            <a:avLst/>
          </a:prstGeom>
        </p:spPr>
        <p:txBody>
          <a:bodyPr wrap="none">
            <a:spAutoFit/>
          </a:bodyPr>
          <a:lstStyle/>
          <a:p>
            <a:pPr defTabSz="914400" fontAlgn="base">
              <a:spcBef>
                <a:spcPct val="0"/>
              </a:spcBef>
              <a:spcAft>
                <a:spcPts val="1000"/>
              </a:spcAft>
            </a:pPr>
            <a:r>
              <a:rPr lang="en-US" altLang="en-US" sz="1400" dirty="0">
                <a:solidFill>
                  <a:prstClr val="black"/>
                </a:solidFill>
                <a:latin typeface="Arial" pitchFamily="34" charset="0"/>
                <a:cs typeface="Arial" pitchFamily="34" charset="0"/>
              </a:rPr>
              <a:t>Eastern</a:t>
            </a:r>
          </a:p>
        </p:txBody>
      </p:sp>
      <p:sp>
        <p:nvSpPr>
          <p:cNvPr id="24" name="Rectangle 23"/>
          <p:cNvSpPr/>
          <p:nvPr/>
        </p:nvSpPr>
        <p:spPr>
          <a:xfrm>
            <a:off x="3249255" y="5150721"/>
            <a:ext cx="848246" cy="307777"/>
          </a:xfrm>
          <a:prstGeom prst="rect">
            <a:avLst/>
          </a:prstGeom>
        </p:spPr>
        <p:txBody>
          <a:bodyPr wrap="none">
            <a:spAutoFit/>
          </a:bodyPr>
          <a:lstStyle/>
          <a:p>
            <a:pPr defTabSz="914400" fontAlgn="base">
              <a:spcBef>
                <a:spcPct val="0"/>
              </a:spcBef>
              <a:spcAft>
                <a:spcPts val="1000"/>
              </a:spcAft>
            </a:pPr>
            <a:r>
              <a:rPr lang="en-US" altLang="en-US" sz="1400" dirty="0">
                <a:solidFill>
                  <a:prstClr val="black"/>
                </a:solidFill>
                <a:latin typeface="Arial" pitchFamily="34" charset="0"/>
                <a:cs typeface="Arial" pitchFamily="34" charset="0"/>
              </a:rPr>
              <a:t>Western</a:t>
            </a:r>
          </a:p>
        </p:txBody>
      </p:sp>
      <p:sp>
        <p:nvSpPr>
          <p:cNvPr id="25" name="Rectangle 24"/>
          <p:cNvSpPr/>
          <p:nvPr/>
        </p:nvSpPr>
        <p:spPr>
          <a:xfrm>
            <a:off x="1968588" y="1982984"/>
            <a:ext cx="761106" cy="307777"/>
          </a:xfrm>
          <a:prstGeom prst="rect">
            <a:avLst/>
          </a:prstGeom>
        </p:spPr>
        <p:txBody>
          <a:bodyPr wrap="none">
            <a:spAutoFit/>
          </a:bodyPr>
          <a:lstStyle/>
          <a:p>
            <a:pPr defTabSz="914400" fontAlgn="base">
              <a:spcBef>
                <a:spcPct val="0"/>
              </a:spcBef>
              <a:spcAft>
                <a:spcPts val="1000"/>
              </a:spcAft>
            </a:pPr>
            <a:r>
              <a:rPr lang="en-US" altLang="en-US" sz="1400" dirty="0">
                <a:solidFill>
                  <a:prstClr val="black"/>
                </a:solidFill>
                <a:latin typeface="Arial" pitchFamily="34" charset="0"/>
                <a:cs typeface="Arial" pitchFamily="34" charset="0"/>
              </a:rPr>
              <a:t>Temple</a:t>
            </a:r>
          </a:p>
        </p:txBody>
      </p:sp>
      <p:sp>
        <p:nvSpPr>
          <p:cNvPr id="26" name="Rectangle 25"/>
          <p:cNvSpPr/>
          <p:nvPr/>
        </p:nvSpPr>
        <p:spPr>
          <a:xfrm>
            <a:off x="3261150" y="1982984"/>
            <a:ext cx="1090363" cy="307777"/>
          </a:xfrm>
          <a:prstGeom prst="rect">
            <a:avLst/>
          </a:prstGeom>
        </p:spPr>
        <p:txBody>
          <a:bodyPr wrap="none">
            <a:spAutoFit/>
          </a:bodyPr>
          <a:lstStyle/>
          <a:p>
            <a:pPr defTabSz="914400" fontAlgn="base">
              <a:spcBef>
                <a:spcPct val="0"/>
              </a:spcBef>
              <a:spcAft>
                <a:spcPts val="1000"/>
              </a:spcAft>
            </a:pPr>
            <a:r>
              <a:rPr lang="en-US" altLang="en-US" sz="1400" dirty="0">
                <a:solidFill>
                  <a:prstClr val="black"/>
                </a:solidFill>
                <a:latin typeface="Arial" pitchFamily="34" charset="0"/>
                <a:cs typeface="Arial" pitchFamily="34" charset="0"/>
              </a:rPr>
              <a:t>Synagogue</a:t>
            </a:r>
          </a:p>
        </p:txBody>
      </p:sp>
      <p:sp>
        <p:nvSpPr>
          <p:cNvPr id="27" name="Rectangle 26"/>
          <p:cNvSpPr/>
          <p:nvPr/>
        </p:nvSpPr>
        <p:spPr>
          <a:xfrm>
            <a:off x="2086599" y="2361007"/>
            <a:ext cx="643125" cy="307777"/>
          </a:xfrm>
          <a:prstGeom prst="rect">
            <a:avLst/>
          </a:prstGeom>
        </p:spPr>
        <p:txBody>
          <a:bodyPr wrap="none">
            <a:spAutoFit/>
          </a:bodyPr>
          <a:lstStyle/>
          <a:p>
            <a:pPr defTabSz="914400" fontAlgn="base">
              <a:spcBef>
                <a:spcPct val="0"/>
              </a:spcBef>
              <a:spcAft>
                <a:spcPts val="1000"/>
              </a:spcAft>
            </a:pPr>
            <a:r>
              <a:rPr lang="en-US" altLang="en-US" sz="1400" dirty="0">
                <a:solidFill>
                  <a:prstClr val="black"/>
                </a:solidFill>
                <a:latin typeface="Arial" pitchFamily="34" charset="0"/>
                <a:cs typeface="Arial" pitchFamily="34" charset="0"/>
              </a:rPr>
              <a:t>Priest</a:t>
            </a:r>
          </a:p>
        </p:txBody>
      </p:sp>
      <p:sp>
        <p:nvSpPr>
          <p:cNvPr id="28" name="Rectangle 27"/>
          <p:cNvSpPr/>
          <p:nvPr/>
        </p:nvSpPr>
        <p:spPr>
          <a:xfrm>
            <a:off x="3384844" y="2361007"/>
            <a:ext cx="782587" cy="307777"/>
          </a:xfrm>
          <a:prstGeom prst="rect">
            <a:avLst/>
          </a:prstGeom>
        </p:spPr>
        <p:txBody>
          <a:bodyPr wrap="none">
            <a:spAutoFit/>
          </a:bodyPr>
          <a:lstStyle/>
          <a:p>
            <a:pPr defTabSz="914400" fontAlgn="base">
              <a:spcBef>
                <a:spcPct val="0"/>
              </a:spcBef>
              <a:spcAft>
                <a:spcPts val="1000"/>
              </a:spcAft>
            </a:pPr>
            <a:r>
              <a:rPr lang="en-US" altLang="en-US" sz="1400" dirty="0">
                <a:solidFill>
                  <a:prstClr val="black"/>
                </a:solidFill>
                <a:latin typeface="Arial" pitchFamily="34" charset="0"/>
                <a:cs typeface="Arial" pitchFamily="34" charset="0"/>
              </a:rPr>
              <a:t>Scribes</a:t>
            </a:r>
          </a:p>
        </p:txBody>
      </p:sp>
      <p:sp>
        <p:nvSpPr>
          <p:cNvPr id="29" name="Rectangle 28"/>
          <p:cNvSpPr/>
          <p:nvPr/>
        </p:nvSpPr>
        <p:spPr>
          <a:xfrm>
            <a:off x="1917629" y="2717049"/>
            <a:ext cx="1127849" cy="523220"/>
          </a:xfrm>
          <a:prstGeom prst="rect">
            <a:avLst/>
          </a:prstGeom>
        </p:spPr>
        <p:txBody>
          <a:bodyPr wrap="square">
            <a:spAutoFit/>
          </a:bodyPr>
          <a:lstStyle/>
          <a:p>
            <a:pPr defTabSz="914400" fontAlgn="base">
              <a:spcBef>
                <a:spcPct val="0"/>
              </a:spcBef>
              <a:spcAft>
                <a:spcPts val="1000"/>
              </a:spcAft>
            </a:pPr>
            <a:r>
              <a:rPr lang="en-US" altLang="en-US" sz="1400" dirty="0">
                <a:solidFill>
                  <a:prstClr val="black"/>
                </a:solidFill>
                <a:latin typeface="Arial" pitchFamily="34" charset="0"/>
                <a:cs typeface="Arial" pitchFamily="34" charset="0"/>
              </a:rPr>
              <a:t>Cities in Ruins</a:t>
            </a:r>
          </a:p>
        </p:txBody>
      </p:sp>
      <p:sp>
        <p:nvSpPr>
          <p:cNvPr id="30" name="Rectangle 29"/>
          <p:cNvSpPr/>
          <p:nvPr/>
        </p:nvSpPr>
        <p:spPr>
          <a:xfrm>
            <a:off x="3294036" y="2733756"/>
            <a:ext cx="1425414" cy="523220"/>
          </a:xfrm>
          <a:prstGeom prst="rect">
            <a:avLst/>
          </a:prstGeom>
        </p:spPr>
        <p:txBody>
          <a:bodyPr wrap="square">
            <a:spAutoFit/>
          </a:bodyPr>
          <a:lstStyle/>
          <a:p>
            <a:pPr defTabSz="914400" fontAlgn="base">
              <a:spcBef>
                <a:spcPct val="0"/>
              </a:spcBef>
              <a:spcAft>
                <a:spcPts val="1000"/>
              </a:spcAft>
            </a:pPr>
            <a:r>
              <a:rPr lang="en-US" altLang="en-US" sz="1400" dirty="0">
                <a:solidFill>
                  <a:prstClr val="black"/>
                </a:solidFill>
                <a:latin typeface="Arial" pitchFamily="34" charset="0"/>
                <a:cs typeface="Arial" pitchFamily="34" charset="0"/>
              </a:rPr>
              <a:t>Densely populated</a:t>
            </a:r>
          </a:p>
        </p:txBody>
      </p:sp>
      <p:sp>
        <p:nvSpPr>
          <p:cNvPr id="31" name="Rectangle 30"/>
          <p:cNvSpPr/>
          <p:nvPr/>
        </p:nvSpPr>
        <p:spPr>
          <a:xfrm>
            <a:off x="1974870" y="4228278"/>
            <a:ext cx="827406" cy="523220"/>
          </a:xfrm>
          <a:prstGeom prst="rect">
            <a:avLst/>
          </a:prstGeom>
        </p:spPr>
        <p:txBody>
          <a:bodyPr wrap="none">
            <a:spAutoFit/>
          </a:bodyPr>
          <a:lstStyle/>
          <a:p>
            <a:pPr defTabSz="914400"/>
            <a:r>
              <a:rPr lang="en-US" sz="1400" dirty="0">
                <a:solidFill>
                  <a:prstClr val="black"/>
                </a:solidFill>
              </a:rPr>
              <a:t>Hebrew</a:t>
            </a:r>
            <a:r>
              <a:rPr lang="en-US" sz="1400" dirty="0" smtClean="0">
                <a:solidFill>
                  <a:prstClr val="black"/>
                </a:solidFill>
              </a:rPr>
              <a:t>/</a:t>
            </a:r>
          </a:p>
          <a:p>
            <a:pPr defTabSz="914400"/>
            <a:r>
              <a:rPr lang="en-US" sz="1400" dirty="0" smtClean="0">
                <a:solidFill>
                  <a:prstClr val="black"/>
                </a:solidFill>
              </a:rPr>
              <a:t>Aramaic</a:t>
            </a:r>
            <a:endParaRPr lang="en-US" sz="1400" dirty="0">
              <a:solidFill>
                <a:prstClr val="black"/>
              </a:solidFill>
            </a:endParaRPr>
          </a:p>
        </p:txBody>
      </p:sp>
      <p:sp>
        <p:nvSpPr>
          <p:cNvPr id="32" name="Rectangle 31"/>
          <p:cNvSpPr/>
          <p:nvPr/>
        </p:nvSpPr>
        <p:spPr>
          <a:xfrm>
            <a:off x="3325252" y="3186077"/>
            <a:ext cx="909223" cy="692497"/>
          </a:xfrm>
          <a:prstGeom prst="rect">
            <a:avLst/>
          </a:prstGeom>
        </p:spPr>
        <p:txBody>
          <a:bodyPr wrap="none">
            <a:spAutoFit/>
          </a:bodyPr>
          <a:lstStyle/>
          <a:p>
            <a:pPr defTabSz="914400"/>
            <a:r>
              <a:rPr lang="en-US" sz="1300" dirty="0" smtClean="0">
                <a:solidFill>
                  <a:prstClr val="black"/>
                </a:solidFill>
              </a:rPr>
              <a:t>Sadducees</a:t>
            </a:r>
          </a:p>
          <a:p>
            <a:pPr defTabSz="914400"/>
            <a:r>
              <a:rPr lang="en-US" sz="1300" dirty="0" smtClean="0">
                <a:solidFill>
                  <a:prstClr val="black"/>
                </a:solidFill>
              </a:rPr>
              <a:t>Pharisees</a:t>
            </a:r>
          </a:p>
          <a:p>
            <a:pPr defTabSz="914400"/>
            <a:r>
              <a:rPr lang="en-US" sz="1300" dirty="0" smtClean="0">
                <a:solidFill>
                  <a:prstClr val="black"/>
                </a:solidFill>
              </a:rPr>
              <a:t>Zealots</a:t>
            </a:r>
            <a:endParaRPr lang="en-US" sz="1300" dirty="0">
              <a:solidFill>
                <a:prstClr val="black"/>
              </a:solidFill>
            </a:endParaRPr>
          </a:p>
        </p:txBody>
      </p:sp>
    </p:spTree>
    <p:extLst>
      <p:ext uri="{BB962C8B-B14F-4D97-AF65-F5344CB8AC3E}">
        <p14:creationId xmlns:p14="http://schemas.microsoft.com/office/powerpoint/2010/main" val="34423858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0" y="9525"/>
            <a:ext cx="9144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6515029" y="3525021"/>
            <a:ext cx="1336158" cy="10335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a:off x="2910774" y="890433"/>
            <a:ext cx="2047023" cy="479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23"/>
          <p:cNvSpPr>
            <a:spLocks noGrp="1"/>
          </p:cNvSpPr>
          <p:nvPr>
            <p:ph type="title"/>
          </p:nvPr>
        </p:nvSpPr>
        <p:spPr>
          <a:xfrm>
            <a:off x="324177" y="-952500"/>
            <a:ext cx="8229600" cy="952500"/>
          </a:xfrm>
        </p:spPr>
        <p:txBody>
          <a:bodyPr/>
          <a:lstStyle/>
          <a:p>
            <a:r>
              <a:rPr lang="en-US" dirty="0" smtClean="0"/>
              <a:t>Overview</a:t>
            </a:r>
            <a:endParaRPr lang="en-US" dirty="0"/>
          </a:p>
        </p:txBody>
      </p:sp>
      <p:pic>
        <p:nvPicPr>
          <p:cNvPr id="5"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454" y="288136"/>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8665" y="303834"/>
            <a:ext cx="803233" cy="261511"/>
          </a:xfrm>
          <a:prstGeom prst="rect">
            <a:avLst/>
          </a:prstGeom>
          <a:noFill/>
        </p:spPr>
        <p:txBody>
          <a:bodyPr wrap="none" lIns="91345" tIns="45671" rIns="91345" bIns="45671" rtlCol="0">
            <a:spAutoFit/>
          </a:bodyPr>
          <a:lstStyle/>
          <a:p>
            <a:r>
              <a:rPr lang="en-US" sz="1100" dirty="0">
                <a:solidFill>
                  <a:prstClr val="black"/>
                </a:solidFill>
                <a:latin typeface="Arial" panose="020B0604020202020204" pitchFamily="34" charset="0"/>
                <a:cs typeface="Arial" panose="020B0604020202020204" pitchFamily="34" charset="0"/>
              </a:rPr>
              <a:t>Chapter 1</a:t>
            </a:r>
          </a:p>
        </p:txBody>
      </p:sp>
      <p:sp>
        <p:nvSpPr>
          <p:cNvPr id="7" name="TextBox 6"/>
          <p:cNvSpPr txBox="1"/>
          <p:nvPr/>
        </p:nvSpPr>
        <p:spPr>
          <a:xfrm>
            <a:off x="1620468" y="200549"/>
            <a:ext cx="674993" cy="553899"/>
          </a:xfrm>
          <a:prstGeom prst="rect">
            <a:avLst/>
          </a:prstGeom>
          <a:noFill/>
        </p:spPr>
        <p:txBody>
          <a:bodyPr wrap="none" lIns="91345" tIns="45671" rIns="91345" bIns="45671" rtlCol="0">
            <a:spAutoFit/>
          </a:bodyPr>
          <a:lstStyle/>
          <a:p>
            <a:pPr algn="r"/>
            <a:r>
              <a:rPr lang="en-US" sz="1000" i="1" dirty="0">
                <a:solidFill>
                  <a:prstClr val="black"/>
                </a:solidFill>
                <a:latin typeface="Arial" panose="020B0604020202020204" pitchFamily="34" charset="0"/>
                <a:cs typeface="Arial" panose="020B0604020202020204" pitchFamily="34" charset="0"/>
              </a:rPr>
              <a:t>Taken</a:t>
            </a:r>
          </a:p>
          <a:p>
            <a:pPr algn="r"/>
            <a:r>
              <a:rPr lang="en-US" sz="1000" i="1" dirty="0">
                <a:solidFill>
                  <a:prstClr val="black"/>
                </a:solidFill>
                <a:latin typeface="Arial" panose="020B0604020202020204" pitchFamily="34" charset="0"/>
                <a:cs typeface="Arial" panose="020B0604020202020204" pitchFamily="34" charset="0"/>
              </a:rPr>
              <a:t>Into</a:t>
            </a:r>
          </a:p>
          <a:p>
            <a:pPr algn="r"/>
            <a:r>
              <a:rPr lang="en-US" sz="1000" i="1" dirty="0">
                <a:solidFill>
                  <a:prstClr val="black"/>
                </a:solidFill>
                <a:latin typeface="Arial" panose="020B0604020202020204" pitchFamily="34" charset="0"/>
                <a:cs typeface="Arial" panose="020B0604020202020204" pitchFamily="34" charset="0"/>
              </a:rPr>
              <a:t>Captivity</a:t>
            </a:r>
          </a:p>
        </p:txBody>
      </p:sp>
      <p:pic>
        <p:nvPicPr>
          <p:cNvPr id="8"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686" y="1048635"/>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16870" y="1064334"/>
            <a:ext cx="803233" cy="261511"/>
          </a:xfrm>
          <a:prstGeom prst="rect">
            <a:avLst/>
          </a:prstGeom>
          <a:noFill/>
        </p:spPr>
        <p:txBody>
          <a:bodyPr wrap="none" lIns="91345" tIns="45671" rIns="91345" bIns="45671" rtlCol="0">
            <a:spAutoFit/>
          </a:bodyPr>
          <a:lstStyle/>
          <a:p>
            <a:r>
              <a:rPr lang="en-US" sz="1100" dirty="0">
                <a:solidFill>
                  <a:prstClr val="black"/>
                </a:solidFill>
                <a:latin typeface="Arial" panose="020B0604020202020204" pitchFamily="34" charset="0"/>
                <a:cs typeface="Arial" panose="020B0604020202020204" pitchFamily="34" charset="0"/>
              </a:rPr>
              <a:t>Chapter 2</a:t>
            </a:r>
          </a:p>
        </p:txBody>
      </p:sp>
      <p:sp>
        <p:nvSpPr>
          <p:cNvPr id="10" name="TextBox 9"/>
          <p:cNvSpPr txBox="1"/>
          <p:nvPr/>
        </p:nvSpPr>
        <p:spPr>
          <a:xfrm>
            <a:off x="1255287" y="933024"/>
            <a:ext cx="1240853" cy="553899"/>
          </a:xfrm>
          <a:prstGeom prst="rect">
            <a:avLst/>
          </a:prstGeom>
          <a:noFill/>
        </p:spPr>
        <p:txBody>
          <a:bodyPr wrap="none" lIns="91345" tIns="45671" rIns="91345" bIns="45671" rtlCol="0">
            <a:spAutoFit/>
          </a:bodyPr>
          <a:lstStyle/>
          <a:p>
            <a:pPr algn="r"/>
            <a:r>
              <a:rPr lang="en-US" sz="1000" i="1" dirty="0">
                <a:solidFill>
                  <a:prstClr val="black"/>
                </a:solidFill>
                <a:latin typeface="Arial" panose="020B0604020202020204" pitchFamily="34" charset="0"/>
                <a:cs typeface="Arial" panose="020B0604020202020204" pitchFamily="34" charset="0"/>
              </a:rPr>
              <a:t>Interprets</a:t>
            </a:r>
          </a:p>
          <a:p>
            <a:pPr algn="r"/>
            <a:r>
              <a:rPr lang="en-US" sz="1000" i="1" dirty="0">
                <a:solidFill>
                  <a:prstClr val="black"/>
                </a:solidFill>
                <a:latin typeface="Arial" panose="020B0604020202020204" pitchFamily="34" charset="0"/>
                <a:cs typeface="Arial" panose="020B0604020202020204" pitchFamily="34" charset="0"/>
              </a:rPr>
              <a:t>Nebuchadnezzar’s</a:t>
            </a:r>
          </a:p>
          <a:p>
            <a:pPr algn="r"/>
            <a:r>
              <a:rPr lang="en-US" sz="1000" i="1" dirty="0">
                <a:solidFill>
                  <a:prstClr val="black"/>
                </a:solidFill>
                <a:latin typeface="Arial" panose="020B0604020202020204" pitchFamily="34" charset="0"/>
                <a:cs typeface="Arial" panose="020B0604020202020204" pitchFamily="34" charset="0"/>
              </a:rPr>
              <a:t>Dream</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700" y="1846299"/>
            <a:ext cx="1202098" cy="805233"/>
          </a:xfrm>
          <a:prstGeom prst="rect">
            <a:avLst/>
          </a:prstGeom>
        </p:spPr>
      </p:pic>
      <p:pic>
        <p:nvPicPr>
          <p:cNvPr id="12"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556" y="2026148"/>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28720" y="2026186"/>
            <a:ext cx="803233" cy="261511"/>
          </a:xfrm>
          <a:prstGeom prst="rect">
            <a:avLst/>
          </a:prstGeom>
          <a:noFill/>
        </p:spPr>
        <p:txBody>
          <a:bodyPr wrap="none" lIns="91345" tIns="45671" rIns="91345" bIns="45671" rtlCol="0">
            <a:spAutoFit/>
          </a:bodyPr>
          <a:lstStyle/>
          <a:p>
            <a:r>
              <a:rPr lang="en-US" sz="1100" dirty="0">
                <a:solidFill>
                  <a:prstClr val="black"/>
                </a:solidFill>
                <a:latin typeface="Arial" panose="020B0604020202020204" pitchFamily="34" charset="0"/>
                <a:cs typeface="Arial" panose="020B0604020202020204" pitchFamily="34" charset="0"/>
              </a:rPr>
              <a:t>Chapter 3</a:t>
            </a:r>
          </a:p>
        </p:txBody>
      </p:sp>
      <p:sp>
        <p:nvSpPr>
          <p:cNvPr id="14" name="TextBox 13"/>
          <p:cNvSpPr txBox="1"/>
          <p:nvPr/>
        </p:nvSpPr>
        <p:spPr>
          <a:xfrm>
            <a:off x="1549438" y="1997604"/>
            <a:ext cx="652551" cy="400011"/>
          </a:xfrm>
          <a:prstGeom prst="rect">
            <a:avLst/>
          </a:prstGeom>
          <a:noFill/>
        </p:spPr>
        <p:txBody>
          <a:bodyPr wrap="none" lIns="91345" tIns="45671" rIns="91345" bIns="45671" rtlCol="0">
            <a:spAutoFit/>
          </a:bodyPr>
          <a:lstStyle/>
          <a:p>
            <a:pPr algn="r"/>
            <a:r>
              <a:rPr lang="en-US" sz="1000" i="1" dirty="0">
                <a:solidFill>
                  <a:prstClr val="black"/>
                </a:solidFill>
                <a:latin typeface="Arial" panose="020B0604020202020204" pitchFamily="34" charset="0"/>
                <a:cs typeface="Arial" panose="020B0604020202020204" pitchFamily="34" charset="0"/>
              </a:rPr>
              <a:t>Fiery</a:t>
            </a:r>
          </a:p>
          <a:p>
            <a:pPr algn="r"/>
            <a:r>
              <a:rPr lang="en-US" sz="1000" i="1" dirty="0">
                <a:solidFill>
                  <a:prstClr val="black"/>
                </a:solidFill>
                <a:latin typeface="Arial" panose="020B0604020202020204" pitchFamily="34" charset="0"/>
                <a:cs typeface="Arial" panose="020B0604020202020204" pitchFamily="34" charset="0"/>
              </a:rPr>
              <a:t>Furnace</a:t>
            </a:r>
          </a:p>
        </p:txBody>
      </p:sp>
      <p:sp>
        <p:nvSpPr>
          <p:cNvPr id="16" name="TextBox 15"/>
          <p:cNvSpPr txBox="1"/>
          <p:nvPr/>
        </p:nvSpPr>
        <p:spPr>
          <a:xfrm>
            <a:off x="1255287" y="2767494"/>
            <a:ext cx="1240853" cy="553899"/>
          </a:xfrm>
          <a:prstGeom prst="rect">
            <a:avLst/>
          </a:prstGeom>
          <a:noFill/>
        </p:spPr>
        <p:txBody>
          <a:bodyPr wrap="none" lIns="91345" tIns="45671" rIns="91345" bIns="45671" rtlCol="0">
            <a:spAutoFit/>
          </a:bodyPr>
          <a:lstStyle/>
          <a:p>
            <a:pPr algn="r"/>
            <a:r>
              <a:rPr lang="en-US" sz="1000" i="1" dirty="0">
                <a:solidFill>
                  <a:prstClr val="black"/>
                </a:solidFill>
                <a:latin typeface="Arial" panose="020B0604020202020204" pitchFamily="34" charset="0"/>
                <a:cs typeface="Arial" panose="020B0604020202020204" pitchFamily="34" charset="0"/>
              </a:rPr>
              <a:t>Interprets</a:t>
            </a:r>
          </a:p>
          <a:p>
            <a:pPr algn="r"/>
            <a:r>
              <a:rPr lang="en-US" sz="1000" i="1" dirty="0">
                <a:solidFill>
                  <a:prstClr val="black"/>
                </a:solidFill>
                <a:latin typeface="Arial" panose="020B0604020202020204" pitchFamily="34" charset="0"/>
                <a:cs typeface="Arial" panose="020B0604020202020204" pitchFamily="34" charset="0"/>
              </a:rPr>
              <a:t>Nebuchadnezzar’s</a:t>
            </a:r>
          </a:p>
          <a:p>
            <a:pPr algn="r"/>
            <a:r>
              <a:rPr lang="en-US" sz="1000" i="1" dirty="0">
                <a:solidFill>
                  <a:prstClr val="black"/>
                </a:solidFill>
                <a:latin typeface="Arial" panose="020B0604020202020204" pitchFamily="34" charset="0"/>
                <a:cs typeface="Arial" panose="020B0604020202020204" pitchFamily="34" charset="0"/>
              </a:rPr>
              <a:t>Dream</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53283" y="2500915"/>
            <a:ext cx="408447" cy="1071336"/>
          </a:xfrm>
          <a:prstGeom prst="rect">
            <a:avLst/>
          </a:prstGeom>
        </p:spPr>
      </p:pic>
      <p:pic>
        <p:nvPicPr>
          <p:cNvPr id="18"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297" y="2849387"/>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49487" y="2865084"/>
            <a:ext cx="803233" cy="261511"/>
          </a:xfrm>
          <a:prstGeom prst="rect">
            <a:avLst/>
          </a:prstGeom>
          <a:noFill/>
        </p:spPr>
        <p:txBody>
          <a:bodyPr wrap="none" lIns="91345" tIns="45671" rIns="91345" bIns="45671" rtlCol="0">
            <a:spAutoFit/>
          </a:bodyPr>
          <a:lstStyle/>
          <a:p>
            <a:r>
              <a:rPr lang="en-US" sz="1100" dirty="0">
                <a:solidFill>
                  <a:prstClr val="black"/>
                </a:solidFill>
                <a:latin typeface="Arial" panose="020B0604020202020204" pitchFamily="34" charset="0"/>
                <a:cs typeface="Arial" panose="020B0604020202020204" pitchFamily="34" charset="0"/>
              </a:rPr>
              <a:t>Chapter 4</a:t>
            </a:r>
          </a:p>
        </p:txBody>
      </p:sp>
      <p:sp>
        <p:nvSpPr>
          <p:cNvPr id="20" name="TextBox 19"/>
          <p:cNvSpPr txBox="1"/>
          <p:nvPr/>
        </p:nvSpPr>
        <p:spPr>
          <a:xfrm>
            <a:off x="2848593" y="103618"/>
            <a:ext cx="2075802" cy="738664"/>
          </a:xfrm>
          <a:prstGeom prst="rect">
            <a:avLst/>
          </a:prstGeom>
          <a:solidFill>
            <a:srgbClr val="FFFF00"/>
          </a:solidFill>
        </p:spPr>
        <p:txBody>
          <a:bodyPr wrap="square" rtlCol="0">
            <a:spAutoFit/>
          </a:bodyPr>
          <a:lstStyle/>
          <a:p>
            <a:pPr algn="ctr"/>
            <a:r>
              <a:rPr lang="en-US" sz="1400" dirty="0" smtClean="0"/>
              <a:t>Captive</a:t>
            </a:r>
          </a:p>
          <a:p>
            <a:pPr algn="ctr"/>
            <a:r>
              <a:rPr lang="en-US" sz="1400" dirty="0" smtClean="0"/>
              <a:t>But obey</a:t>
            </a:r>
          </a:p>
          <a:p>
            <a:pPr algn="ctr"/>
            <a:r>
              <a:rPr lang="en-US" sz="1400" dirty="0" smtClean="0"/>
              <a:t>Food </a:t>
            </a:r>
            <a:r>
              <a:rPr lang="en-US" sz="1400" dirty="0" smtClean="0"/>
              <a:t>God’s </a:t>
            </a:r>
            <a:r>
              <a:rPr lang="en-US" sz="1400" b="1" u="sng" dirty="0" smtClean="0"/>
              <a:t>Laws</a:t>
            </a:r>
            <a:endParaRPr lang="en-US" sz="1400" b="1" u="sng" dirty="0"/>
          </a:p>
        </p:txBody>
      </p:sp>
      <p:sp>
        <p:nvSpPr>
          <p:cNvPr id="21" name="TextBox 20"/>
          <p:cNvSpPr txBox="1"/>
          <p:nvPr/>
        </p:nvSpPr>
        <p:spPr>
          <a:xfrm>
            <a:off x="2834003" y="933022"/>
            <a:ext cx="2090415" cy="523220"/>
          </a:xfrm>
          <a:prstGeom prst="rect">
            <a:avLst/>
          </a:prstGeom>
          <a:solidFill>
            <a:srgbClr val="FFFF00"/>
          </a:solidFill>
        </p:spPr>
        <p:txBody>
          <a:bodyPr wrap="square" rtlCol="0">
            <a:spAutoFit/>
          </a:bodyPr>
          <a:lstStyle/>
          <a:p>
            <a:pPr algn="ctr"/>
            <a:r>
              <a:rPr lang="en-US" sz="1400" dirty="0" smtClean="0"/>
              <a:t>God Controls Rise &amp; Fall of Kingdoms</a:t>
            </a:r>
            <a:endParaRPr lang="en-US" sz="1400" b="1" u="sng" dirty="0"/>
          </a:p>
        </p:txBody>
      </p:sp>
      <p:sp>
        <p:nvSpPr>
          <p:cNvPr id="22" name="TextBox 21"/>
          <p:cNvSpPr txBox="1"/>
          <p:nvPr/>
        </p:nvSpPr>
        <p:spPr>
          <a:xfrm>
            <a:off x="2965012" y="1975134"/>
            <a:ext cx="1959389" cy="307777"/>
          </a:xfrm>
          <a:prstGeom prst="rect">
            <a:avLst/>
          </a:prstGeom>
          <a:solidFill>
            <a:srgbClr val="FFFF00"/>
          </a:solidFill>
        </p:spPr>
        <p:txBody>
          <a:bodyPr wrap="square" rtlCol="0">
            <a:spAutoFit/>
          </a:bodyPr>
          <a:lstStyle/>
          <a:p>
            <a:pPr algn="ctr"/>
            <a:r>
              <a:rPr lang="en-US" sz="1400" dirty="0" smtClean="0"/>
              <a:t>Pray to God not Objects</a:t>
            </a:r>
            <a:endParaRPr lang="en-US" sz="1400" b="1" u="sng" dirty="0"/>
          </a:p>
        </p:txBody>
      </p:sp>
      <p:sp>
        <p:nvSpPr>
          <p:cNvPr id="23" name="TextBox 22"/>
          <p:cNvSpPr txBox="1"/>
          <p:nvPr/>
        </p:nvSpPr>
        <p:spPr>
          <a:xfrm>
            <a:off x="2857832" y="2683218"/>
            <a:ext cx="2090416" cy="523220"/>
          </a:xfrm>
          <a:prstGeom prst="rect">
            <a:avLst/>
          </a:prstGeom>
          <a:solidFill>
            <a:srgbClr val="FFFF00"/>
          </a:solidFill>
        </p:spPr>
        <p:txBody>
          <a:bodyPr wrap="square" rtlCol="0">
            <a:spAutoFit/>
          </a:bodyPr>
          <a:lstStyle/>
          <a:p>
            <a:pPr algn="ctr"/>
            <a:r>
              <a:rPr lang="en-US" sz="1400" dirty="0" smtClean="0"/>
              <a:t>God Humbles Powerful Dynasty building Kings</a:t>
            </a:r>
            <a:endParaRPr lang="en-US" sz="1400" b="1" u="sng" dirty="0"/>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4542" y="28001"/>
            <a:ext cx="566689" cy="807380"/>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6464" y="871381"/>
            <a:ext cx="314034" cy="959230"/>
          </a:xfrm>
          <a:prstGeom prst="rect">
            <a:avLst/>
          </a:prstGeom>
        </p:spPr>
      </p:pic>
      <p:pic>
        <p:nvPicPr>
          <p:cNvPr id="32"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556" y="3593056"/>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16870" y="3610115"/>
            <a:ext cx="803233" cy="261511"/>
          </a:xfrm>
          <a:prstGeom prst="rect">
            <a:avLst/>
          </a:prstGeom>
          <a:noFill/>
        </p:spPr>
        <p:txBody>
          <a:bodyPr wrap="none" lIns="91345" tIns="45671" rIns="91345" bIns="45671" rtlCol="0">
            <a:spAutoFit/>
          </a:bodyPr>
          <a:lstStyle/>
          <a:p>
            <a:r>
              <a:rPr lang="en-US" sz="1100" dirty="0">
                <a:solidFill>
                  <a:prstClr val="black"/>
                </a:solidFill>
                <a:latin typeface="Arial" panose="020B0604020202020204" pitchFamily="34" charset="0"/>
                <a:cs typeface="Arial" panose="020B0604020202020204" pitchFamily="34" charset="0"/>
              </a:rPr>
              <a:t>Chapter 5</a:t>
            </a:r>
          </a:p>
        </p:txBody>
      </p:sp>
      <p:sp>
        <p:nvSpPr>
          <p:cNvPr id="34" name="TextBox 33"/>
          <p:cNvSpPr txBox="1"/>
          <p:nvPr/>
        </p:nvSpPr>
        <p:spPr>
          <a:xfrm>
            <a:off x="1341734" y="3593058"/>
            <a:ext cx="759952" cy="553899"/>
          </a:xfrm>
          <a:prstGeom prst="rect">
            <a:avLst/>
          </a:prstGeom>
          <a:noFill/>
        </p:spPr>
        <p:txBody>
          <a:bodyPr wrap="none" lIns="91345" tIns="45671" rIns="91345" bIns="45671" rtlCol="0">
            <a:spAutoFit/>
          </a:bodyPr>
          <a:lstStyle/>
          <a:p>
            <a:pPr algn="r"/>
            <a:r>
              <a:rPr lang="en-US" sz="1000" i="1" dirty="0">
                <a:solidFill>
                  <a:prstClr val="black"/>
                </a:solidFill>
                <a:latin typeface="Arial" panose="020B0604020202020204" pitchFamily="34" charset="0"/>
                <a:cs typeface="Arial" panose="020B0604020202020204" pitchFamily="34" charset="0"/>
              </a:rPr>
              <a:t>Interprets</a:t>
            </a:r>
          </a:p>
          <a:p>
            <a:pPr algn="r"/>
            <a:r>
              <a:rPr lang="en-US" sz="1000" i="1" dirty="0">
                <a:solidFill>
                  <a:prstClr val="black"/>
                </a:solidFill>
                <a:latin typeface="Arial" panose="020B0604020202020204" pitchFamily="34" charset="0"/>
                <a:cs typeface="Arial" panose="020B0604020202020204" pitchFamily="34" charset="0"/>
              </a:rPr>
              <a:t>Writing on</a:t>
            </a:r>
          </a:p>
          <a:p>
            <a:pPr algn="r"/>
            <a:r>
              <a:rPr lang="en-US" sz="1000" i="1" dirty="0">
                <a:solidFill>
                  <a:prstClr val="black"/>
                </a:solidFill>
                <a:latin typeface="Arial" panose="020B0604020202020204" pitchFamily="34" charset="0"/>
                <a:cs typeface="Arial" panose="020B0604020202020204" pitchFamily="34" charset="0"/>
              </a:rPr>
              <a:t>The Wall</a:t>
            </a:r>
          </a:p>
        </p:txBody>
      </p:sp>
      <p:sp>
        <p:nvSpPr>
          <p:cNvPr id="35" name="TextBox 34"/>
          <p:cNvSpPr txBox="1"/>
          <p:nvPr/>
        </p:nvSpPr>
        <p:spPr>
          <a:xfrm rot="3238812">
            <a:off x="1929272" y="3739376"/>
            <a:ext cx="1094980" cy="338455"/>
          </a:xfrm>
          <a:prstGeom prst="rect">
            <a:avLst/>
          </a:prstGeom>
          <a:noFill/>
        </p:spPr>
        <p:txBody>
          <a:bodyPr wrap="none" lIns="91345" tIns="45671" rIns="91345" bIns="45671" rtlCol="0">
            <a:spAutoFit/>
          </a:bodyPr>
          <a:lstStyle/>
          <a:p>
            <a:r>
              <a:rPr lang="en-US" sz="800" i="1" dirty="0">
                <a:solidFill>
                  <a:prstClr val="black"/>
                </a:solidFill>
                <a:latin typeface="Arial" panose="020B0604020202020204" pitchFamily="34" charset="0"/>
                <a:cs typeface="Arial" panose="020B0604020202020204" pitchFamily="34" charset="0"/>
              </a:rPr>
              <a:t>MENE, MENE, </a:t>
            </a:r>
          </a:p>
          <a:p>
            <a:r>
              <a:rPr lang="en-US" sz="800" i="1" dirty="0">
                <a:solidFill>
                  <a:prstClr val="black"/>
                </a:solidFill>
                <a:latin typeface="Arial" panose="020B0604020202020204" pitchFamily="34" charset="0"/>
                <a:cs typeface="Arial" panose="020B0604020202020204" pitchFamily="34" charset="0"/>
              </a:rPr>
              <a:t>TEKEL, UPHASSIN</a:t>
            </a:r>
          </a:p>
        </p:txBody>
      </p:sp>
      <p:pic>
        <p:nvPicPr>
          <p:cNvPr id="36"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960" y="4334432"/>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316870" y="4341275"/>
            <a:ext cx="803233" cy="261511"/>
          </a:xfrm>
          <a:prstGeom prst="rect">
            <a:avLst/>
          </a:prstGeom>
          <a:noFill/>
        </p:spPr>
        <p:txBody>
          <a:bodyPr wrap="none" lIns="91345" tIns="45671" rIns="91345" bIns="45671" rtlCol="0">
            <a:spAutoFit/>
          </a:bodyPr>
          <a:lstStyle/>
          <a:p>
            <a:r>
              <a:rPr lang="en-US" sz="1100" dirty="0">
                <a:solidFill>
                  <a:prstClr val="black"/>
                </a:solidFill>
                <a:latin typeface="Arial" panose="020B0604020202020204" pitchFamily="34" charset="0"/>
                <a:cs typeface="Arial" panose="020B0604020202020204" pitchFamily="34" charset="0"/>
              </a:rPr>
              <a:t>Chapter 6</a:t>
            </a:r>
          </a:p>
        </p:txBody>
      </p:sp>
      <p:sp>
        <p:nvSpPr>
          <p:cNvPr id="38" name="TextBox 37"/>
          <p:cNvSpPr txBox="1"/>
          <p:nvPr/>
        </p:nvSpPr>
        <p:spPr>
          <a:xfrm>
            <a:off x="7931511" y="2964954"/>
            <a:ext cx="610873" cy="400011"/>
          </a:xfrm>
          <a:prstGeom prst="rect">
            <a:avLst/>
          </a:prstGeom>
          <a:noFill/>
        </p:spPr>
        <p:txBody>
          <a:bodyPr wrap="none" lIns="91345" tIns="45671" rIns="91345" bIns="45671" rtlCol="0">
            <a:spAutoFit/>
          </a:bodyPr>
          <a:lstStyle/>
          <a:p>
            <a:pPr algn="r"/>
            <a:r>
              <a:rPr lang="en-US" sz="1000" i="1" dirty="0">
                <a:solidFill>
                  <a:prstClr val="black"/>
                </a:solidFill>
                <a:latin typeface="Arial" panose="020B0604020202020204" pitchFamily="34" charset="0"/>
                <a:cs typeface="Arial" panose="020B0604020202020204" pitchFamily="34" charset="0"/>
              </a:rPr>
              <a:t>Ram &amp; </a:t>
            </a:r>
          </a:p>
          <a:p>
            <a:pPr algn="r"/>
            <a:r>
              <a:rPr lang="en-US" sz="1000" i="1" dirty="0">
                <a:solidFill>
                  <a:prstClr val="black"/>
                </a:solidFill>
                <a:latin typeface="Arial" panose="020B0604020202020204" pitchFamily="34" charset="0"/>
                <a:cs typeface="Arial" panose="020B0604020202020204" pitchFamily="34" charset="0"/>
              </a:rPr>
              <a:t>Goat</a:t>
            </a:r>
          </a:p>
        </p:txBody>
      </p:sp>
      <p:pic>
        <p:nvPicPr>
          <p:cNvPr id="39"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3727" y="2726365"/>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6907901" y="2742064"/>
            <a:ext cx="803233" cy="261511"/>
          </a:xfrm>
          <a:prstGeom prst="rect">
            <a:avLst/>
          </a:prstGeom>
          <a:noFill/>
        </p:spPr>
        <p:txBody>
          <a:bodyPr wrap="none" lIns="91345" tIns="45671" rIns="91345" bIns="45671" rtlCol="0">
            <a:spAutoFit/>
          </a:bodyPr>
          <a:lstStyle/>
          <a:p>
            <a:r>
              <a:rPr lang="en-US" sz="1100" dirty="0">
                <a:solidFill>
                  <a:prstClr val="black"/>
                </a:solidFill>
                <a:latin typeface="Arial" panose="020B0604020202020204" pitchFamily="34" charset="0"/>
                <a:cs typeface="Arial" panose="020B0604020202020204" pitchFamily="34" charset="0"/>
              </a:rPr>
              <a:t>Chapter 8</a:t>
            </a:r>
          </a:p>
        </p:txBody>
      </p:sp>
      <p:pic>
        <p:nvPicPr>
          <p:cNvPr id="41"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343" y="4967991"/>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16870" y="4966358"/>
            <a:ext cx="803233" cy="261511"/>
          </a:xfrm>
          <a:prstGeom prst="rect">
            <a:avLst/>
          </a:prstGeom>
          <a:noFill/>
        </p:spPr>
        <p:txBody>
          <a:bodyPr wrap="none" lIns="91345" tIns="45671" rIns="91345" bIns="45671" rtlCol="0">
            <a:spAutoFit/>
          </a:bodyPr>
          <a:lstStyle/>
          <a:p>
            <a:r>
              <a:rPr lang="en-US" sz="1100" dirty="0">
                <a:solidFill>
                  <a:prstClr val="black"/>
                </a:solidFill>
                <a:latin typeface="Arial" panose="020B0604020202020204" pitchFamily="34" charset="0"/>
                <a:cs typeface="Arial" panose="020B0604020202020204" pitchFamily="34" charset="0"/>
              </a:rPr>
              <a:t>Chapter 7</a:t>
            </a:r>
          </a:p>
        </p:txBody>
      </p:sp>
      <p:pic>
        <p:nvPicPr>
          <p:cNvPr id="43" name="Picture 4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930" y="5110829"/>
            <a:ext cx="657153" cy="415241"/>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3613" y="4939187"/>
            <a:ext cx="952685" cy="577347"/>
          </a:xfrm>
          <a:prstGeom prst="rect">
            <a:avLst/>
          </a:prstGeom>
        </p:spPr>
      </p:pic>
      <p:pic>
        <p:nvPicPr>
          <p:cNvPr id="47" name="Picture 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51211" y="3590387"/>
            <a:ext cx="1179695" cy="592412"/>
          </a:xfrm>
          <a:prstGeom prst="rect">
            <a:avLst/>
          </a:prstGeom>
        </p:spPr>
      </p:pic>
      <p:sp>
        <p:nvSpPr>
          <p:cNvPr id="48" name="TextBox 47"/>
          <p:cNvSpPr txBox="1"/>
          <p:nvPr/>
        </p:nvSpPr>
        <p:spPr>
          <a:xfrm>
            <a:off x="7976090" y="4120999"/>
            <a:ext cx="1171924" cy="400011"/>
          </a:xfrm>
          <a:prstGeom prst="rect">
            <a:avLst/>
          </a:prstGeom>
          <a:noFill/>
        </p:spPr>
        <p:txBody>
          <a:bodyPr wrap="none" lIns="91345" tIns="45671" rIns="91345" bIns="45671" rtlCol="0">
            <a:spAutoFit/>
          </a:bodyPr>
          <a:lstStyle/>
          <a:p>
            <a:pPr algn="r"/>
            <a:r>
              <a:rPr lang="en-US" sz="1000" i="1" dirty="0">
                <a:solidFill>
                  <a:prstClr val="black"/>
                </a:solidFill>
                <a:latin typeface="Arial" panose="020B0604020202020204" pitchFamily="34" charset="0"/>
                <a:cs typeface="Arial" panose="020B0604020202020204" pitchFamily="34" charset="0"/>
              </a:rPr>
              <a:t>Return from Exile</a:t>
            </a:r>
          </a:p>
          <a:p>
            <a:pPr algn="r"/>
            <a:r>
              <a:rPr lang="en-US" sz="1000" i="1" dirty="0">
                <a:solidFill>
                  <a:prstClr val="black"/>
                </a:solidFill>
                <a:latin typeface="Arial" panose="020B0604020202020204" pitchFamily="34" charset="0"/>
                <a:cs typeface="Arial" panose="020B0604020202020204" pitchFamily="34" charset="0"/>
              </a:rPr>
              <a:t>538 BC</a:t>
            </a:r>
          </a:p>
        </p:txBody>
      </p:sp>
      <p:sp>
        <p:nvSpPr>
          <p:cNvPr id="49" name="TextBox 48"/>
          <p:cNvSpPr txBox="1"/>
          <p:nvPr/>
        </p:nvSpPr>
        <p:spPr>
          <a:xfrm>
            <a:off x="6515029" y="4004634"/>
            <a:ext cx="1307580" cy="461566"/>
          </a:xfrm>
          <a:prstGeom prst="rect">
            <a:avLst/>
          </a:prstGeom>
          <a:noFill/>
        </p:spPr>
        <p:txBody>
          <a:bodyPr wrap="square" lIns="91345" tIns="45671" rIns="91345" bIns="45671" rtlCol="0">
            <a:spAutoFit/>
          </a:bodyPr>
          <a:lstStyle/>
          <a:p>
            <a:pPr algn="r"/>
            <a:r>
              <a:rPr lang="en-US" sz="1200" i="1" dirty="0">
                <a:solidFill>
                  <a:srgbClr val="FFFF00"/>
                </a:solidFill>
                <a:latin typeface="Arial" panose="020B0604020202020204" pitchFamily="34" charset="0"/>
                <a:cs typeface="Arial" panose="020B0604020202020204" pitchFamily="34" charset="0"/>
              </a:rPr>
              <a:t>Prays for </a:t>
            </a:r>
            <a:r>
              <a:rPr lang="en-US" sz="1200" i="1" dirty="0" smtClean="0">
                <a:solidFill>
                  <a:srgbClr val="FFFF00"/>
                </a:solidFill>
                <a:latin typeface="Arial" panose="020B0604020202020204" pitchFamily="34" charset="0"/>
                <a:cs typeface="Arial" panose="020B0604020202020204" pitchFamily="34" charset="0"/>
              </a:rPr>
              <a:t>Return</a:t>
            </a:r>
          </a:p>
          <a:p>
            <a:pPr algn="r"/>
            <a:r>
              <a:rPr lang="en-US" sz="1200" i="1" dirty="0" smtClean="0">
                <a:solidFill>
                  <a:srgbClr val="FFFF00"/>
                </a:solidFill>
                <a:latin typeface="Arial" panose="020B0604020202020204" pitchFamily="34" charset="0"/>
                <a:cs typeface="Arial" panose="020B0604020202020204" pitchFamily="34" charset="0"/>
              </a:rPr>
              <a:t>&amp; 70 Weeks</a:t>
            </a:r>
            <a:endParaRPr lang="en-US" sz="1200" i="1" dirty="0">
              <a:solidFill>
                <a:srgbClr val="FFFF00"/>
              </a:solidFill>
              <a:latin typeface="Arial" panose="020B0604020202020204" pitchFamily="34" charset="0"/>
              <a:cs typeface="Arial" panose="020B0604020202020204" pitchFamily="34" charset="0"/>
            </a:endParaRPr>
          </a:p>
        </p:txBody>
      </p:sp>
      <p:pic>
        <p:nvPicPr>
          <p:cNvPr id="50" name="Picture 2" descr="O:\Images\Life-Scribes-Scrolls-Reading-Bible History\scroll-ro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2139" y="3688935"/>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6755397" y="3713339"/>
            <a:ext cx="803233" cy="261511"/>
          </a:xfrm>
          <a:prstGeom prst="rect">
            <a:avLst/>
          </a:prstGeom>
          <a:noFill/>
        </p:spPr>
        <p:txBody>
          <a:bodyPr wrap="none" lIns="91345" tIns="45671" rIns="91345" bIns="45671" rtlCol="0">
            <a:spAutoFit/>
          </a:bodyPr>
          <a:lstStyle/>
          <a:p>
            <a:r>
              <a:rPr lang="en-US" sz="1100" dirty="0">
                <a:solidFill>
                  <a:prstClr val="black"/>
                </a:solidFill>
                <a:latin typeface="Arial" panose="020B0604020202020204" pitchFamily="34" charset="0"/>
                <a:cs typeface="Arial" panose="020B0604020202020204" pitchFamily="34" charset="0"/>
              </a:rPr>
              <a:t>Chapter 9</a:t>
            </a:r>
          </a:p>
        </p:txBody>
      </p:sp>
      <p:pic>
        <p:nvPicPr>
          <p:cNvPr id="52" name="Picture 5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936763" y="4285041"/>
            <a:ext cx="882382" cy="577172"/>
          </a:xfrm>
          <a:prstGeom prst="rect">
            <a:avLst/>
          </a:prstGeom>
        </p:spPr>
      </p:pic>
      <p:pic>
        <p:nvPicPr>
          <p:cNvPr id="53" name="Picture 2" descr="O:\Images\Life-Scribes-Scrolls-Reading-Bible History\scroll-rol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69494" y="4829784"/>
            <a:ext cx="1219048" cy="473430"/>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p:cNvSpPr txBox="1"/>
          <p:nvPr/>
        </p:nvSpPr>
        <p:spPr>
          <a:xfrm>
            <a:off x="6833935" y="4778594"/>
            <a:ext cx="724687" cy="430788"/>
          </a:xfrm>
          <a:prstGeom prst="rect">
            <a:avLst/>
          </a:prstGeom>
          <a:noFill/>
        </p:spPr>
        <p:txBody>
          <a:bodyPr wrap="none" lIns="91345" tIns="45671" rIns="91345" bIns="45671" rtlCol="0">
            <a:spAutoFit/>
          </a:bodyPr>
          <a:lstStyle/>
          <a:p>
            <a:r>
              <a:rPr lang="en-US" sz="1100" dirty="0">
                <a:solidFill>
                  <a:prstClr val="black"/>
                </a:solidFill>
                <a:latin typeface="Arial" panose="020B0604020202020204" pitchFamily="34" charset="0"/>
                <a:cs typeface="Arial" panose="020B0604020202020204" pitchFamily="34" charset="0"/>
              </a:rPr>
              <a:t>Chapter </a:t>
            </a:r>
          </a:p>
          <a:p>
            <a:r>
              <a:rPr lang="en-US" sz="1100" dirty="0">
                <a:solidFill>
                  <a:prstClr val="black"/>
                </a:solidFill>
                <a:latin typeface="Arial" panose="020B0604020202020204" pitchFamily="34" charset="0"/>
                <a:cs typeface="Arial" panose="020B0604020202020204" pitchFamily="34" charset="0"/>
              </a:rPr>
              <a:t>10-12</a:t>
            </a:r>
          </a:p>
        </p:txBody>
      </p:sp>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87102" y="4710251"/>
            <a:ext cx="463101" cy="807380"/>
          </a:xfrm>
          <a:prstGeom prst="rect">
            <a:avLst/>
          </a:prstGeom>
        </p:spPr>
      </p:pic>
      <p:sp>
        <p:nvSpPr>
          <p:cNvPr id="56" name="TextBox 55"/>
          <p:cNvSpPr txBox="1"/>
          <p:nvPr/>
        </p:nvSpPr>
        <p:spPr>
          <a:xfrm>
            <a:off x="7232595" y="5249372"/>
            <a:ext cx="590033" cy="400011"/>
          </a:xfrm>
          <a:prstGeom prst="rect">
            <a:avLst/>
          </a:prstGeom>
          <a:noFill/>
        </p:spPr>
        <p:txBody>
          <a:bodyPr wrap="none" lIns="91345" tIns="45671" rIns="91345" bIns="45671" rtlCol="0">
            <a:spAutoFit/>
          </a:bodyPr>
          <a:lstStyle/>
          <a:p>
            <a:pPr algn="r"/>
            <a:r>
              <a:rPr lang="en-US" sz="1000" i="1" dirty="0">
                <a:solidFill>
                  <a:prstClr val="black"/>
                </a:solidFill>
                <a:latin typeface="Arial" panose="020B0604020202020204" pitchFamily="34" charset="0"/>
                <a:cs typeface="Arial" panose="020B0604020202020204" pitchFamily="34" charset="0"/>
              </a:rPr>
              <a:t>Israel’s</a:t>
            </a:r>
          </a:p>
          <a:p>
            <a:pPr algn="r"/>
            <a:r>
              <a:rPr lang="en-US" sz="1000" i="1" dirty="0">
                <a:solidFill>
                  <a:prstClr val="black"/>
                </a:solidFill>
                <a:latin typeface="Arial" panose="020B0604020202020204" pitchFamily="34" charset="0"/>
                <a:cs typeface="Arial" panose="020B0604020202020204" pitchFamily="34" charset="0"/>
              </a:rPr>
              <a:t>Future</a:t>
            </a:r>
          </a:p>
        </p:txBody>
      </p:sp>
      <p:pic>
        <p:nvPicPr>
          <p:cNvPr id="57" name="Picture 5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7558630" y="2258597"/>
            <a:ext cx="967925" cy="745038"/>
          </a:xfrm>
          <a:prstGeom prst="rect">
            <a:avLst/>
          </a:prstGeom>
        </p:spPr>
      </p:pic>
      <p:sp>
        <p:nvSpPr>
          <p:cNvPr id="58" name="TextBox 57"/>
          <p:cNvSpPr txBox="1"/>
          <p:nvPr/>
        </p:nvSpPr>
        <p:spPr>
          <a:xfrm>
            <a:off x="1489760" y="4285053"/>
            <a:ext cx="517899" cy="400011"/>
          </a:xfrm>
          <a:prstGeom prst="rect">
            <a:avLst/>
          </a:prstGeom>
          <a:noFill/>
        </p:spPr>
        <p:txBody>
          <a:bodyPr wrap="none" lIns="91345" tIns="45671" rIns="91345" bIns="45671" rtlCol="0">
            <a:spAutoFit/>
          </a:bodyPr>
          <a:lstStyle/>
          <a:p>
            <a:pPr algn="r"/>
            <a:r>
              <a:rPr lang="en-US" sz="1000" i="1" dirty="0">
                <a:solidFill>
                  <a:prstClr val="black"/>
                </a:solidFill>
                <a:latin typeface="Arial" panose="020B0604020202020204" pitchFamily="34" charset="0"/>
                <a:cs typeface="Arial" panose="020B0604020202020204" pitchFamily="34" charset="0"/>
              </a:rPr>
              <a:t>Lion’s</a:t>
            </a:r>
          </a:p>
          <a:p>
            <a:pPr algn="r"/>
            <a:r>
              <a:rPr lang="en-US" sz="1000" i="1" dirty="0">
                <a:solidFill>
                  <a:prstClr val="black"/>
                </a:solidFill>
                <a:latin typeface="Arial" panose="020B0604020202020204" pitchFamily="34" charset="0"/>
                <a:cs typeface="Arial" panose="020B0604020202020204" pitchFamily="34" charset="0"/>
              </a:rPr>
              <a:t>Den</a:t>
            </a:r>
          </a:p>
        </p:txBody>
      </p:sp>
      <p:sp>
        <p:nvSpPr>
          <p:cNvPr id="59" name="TextBox 58"/>
          <p:cNvSpPr txBox="1"/>
          <p:nvPr/>
        </p:nvSpPr>
        <p:spPr>
          <a:xfrm>
            <a:off x="2861730" y="3572250"/>
            <a:ext cx="2086529" cy="523220"/>
          </a:xfrm>
          <a:prstGeom prst="rect">
            <a:avLst/>
          </a:prstGeom>
          <a:solidFill>
            <a:srgbClr val="FFFF00"/>
          </a:solidFill>
        </p:spPr>
        <p:txBody>
          <a:bodyPr wrap="square" rtlCol="0">
            <a:spAutoFit/>
          </a:bodyPr>
          <a:lstStyle/>
          <a:p>
            <a:pPr algn="ctr"/>
            <a:r>
              <a:rPr lang="en-US" sz="1400" dirty="0" smtClean="0"/>
              <a:t>God Humbles Vain Spoiled Bad Kings</a:t>
            </a:r>
            <a:endParaRPr lang="en-US" sz="1400" b="1" u="sng" dirty="0"/>
          </a:p>
        </p:txBody>
      </p:sp>
      <p:sp>
        <p:nvSpPr>
          <p:cNvPr id="60" name="TextBox 59"/>
          <p:cNvSpPr txBox="1"/>
          <p:nvPr/>
        </p:nvSpPr>
        <p:spPr>
          <a:xfrm>
            <a:off x="2833980" y="4377287"/>
            <a:ext cx="2114269" cy="307777"/>
          </a:xfrm>
          <a:prstGeom prst="rect">
            <a:avLst/>
          </a:prstGeom>
          <a:solidFill>
            <a:srgbClr val="FFFF00"/>
          </a:solidFill>
        </p:spPr>
        <p:txBody>
          <a:bodyPr wrap="square" rtlCol="0">
            <a:spAutoFit/>
          </a:bodyPr>
          <a:lstStyle/>
          <a:p>
            <a:pPr algn="ctr"/>
            <a:r>
              <a:rPr lang="en-US" sz="1400" dirty="0" smtClean="0"/>
              <a:t>Pray to God not Kings</a:t>
            </a:r>
            <a:endParaRPr lang="en-US" sz="1400" b="1" u="sng" dirty="0"/>
          </a:p>
        </p:txBody>
      </p:sp>
      <p:pic>
        <p:nvPicPr>
          <p:cNvPr id="46" name="Picture 4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728" y="4875766"/>
            <a:ext cx="753170" cy="442674"/>
          </a:xfrm>
          <a:prstGeom prst="rect">
            <a:avLst/>
          </a:prstGeom>
        </p:spPr>
      </p:pic>
      <p:pic>
        <p:nvPicPr>
          <p:cNvPr id="44" name="Picture 4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97264" y="5162455"/>
            <a:ext cx="472601" cy="367856"/>
          </a:xfrm>
          <a:prstGeom prst="rect">
            <a:avLst/>
          </a:prstGeom>
        </p:spPr>
      </p:pic>
      <p:grpSp>
        <p:nvGrpSpPr>
          <p:cNvPr id="66" name="Group 65"/>
          <p:cNvGrpSpPr/>
          <p:nvPr/>
        </p:nvGrpSpPr>
        <p:grpSpPr>
          <a:xfrm>
            <a:off x="4935446" y="1036895"/>
            <a:ext cx="1473989" cy="4281546"/>
            <a:chOff x="4935436" y="1036892"/>
            <a:chExt cx="1473989" cy="4281546"/>
          </a:xfrm>
        </p:grpSpPr>
        <p:sp>
          <p:nvSpPr>
            <p:cNvPr id="63" name="Bent Arrow 62"/>
            <p:cNvSpPr/>
            <p:nvPr/>
          </p:nvSpPr>
          <p:spPr>
            <a:xfrm flipH="1" flipV="1">
              <a:off x="5003319" y="4687174"/>
              <a:ext cx="1406106" cy="63126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Bent Arrow 63"/>
            <p:cNvSpPr/>
            <p:nvPr/>
          </p:nvSpPr>
          <p:spPr>
            <a:xfrm flipH="1">
              <a:off x="4935436" y="1036892"/>
              <a:ext cx="1473988" cy="63126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Rectangle 64"/>
            <p:cNvSpPr/>
            <p:nvPr/>
          </p:nvSpPr>
          <p:spPr>
            <a:xfrm>
              <a:off x="6249663" y="1627403"/>
              <a:ext cx="155275" cy="3057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Bent Arrow 83"/>
          <p:cNvSpPr/>
          <p:nvPr/>
        </p:nvSpPr>
        <p:spPr>
          <a:xfrm flipH="1">
            <a:off x="4853312" y="1967267"/>
            <a:ext cx="1214498" cy="631264"/>
          </a:xfrm>
          <a:prstGeom prst="ben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Bent Arrow 84"/>
          <p:cNvSpPr/>
          <p:nvPr/>
        </p:nvSpPr>
        <p:spPr>
          <a:xfrm flipH="1" flipV="1">
            <a:off x="4948271" y="4057811"/>
            <a:ext cx="1119563" cy="631264"/>
          </a:xfrm>
          <a:prstGeom prst="ben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Rectangle 85"/>
          <p:cNvSpPr/>
          <p:nvPr/>
        </p:nvSpPr>
        <p:spPr>
          <a:xfrm>
            <a:off x="5912544" y="2528986"/>
            <a:ext cx="155275" cy="161797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Bent Arrow 86"/>
          <p:cNvSpPr/>
          <p:nvPr/>
        </p:nvSpPr>
        <p:spPr>
          <a:xfrm flipH="1">
            <a:off x="4948259" y="2810951"/>
            <a:ext cx="607249" cy="63126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Bent Arrow 87"/>
          <p:cNvSpPr/>
          <p:nvPr/>
        </p:nvSpPr>
        <p:spPr>
          <a:xfrm flipH="1" flipV="1">
            <a:off x="4948259" y="3366257"/>
            <a:ext cx="607249" cy="63126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TextBox 82"/>
          <p:cNvSpPr txBox="1"/>
          <p:nvPr/>
        </p:nvSpPr>
        <p:spPr>
          <a:xfrm>
            <a:off x="6416750" y="171671"/>
            <a:ext cx="2639977" cy="2308324"/>
          </a:xfrm>
          <a:prstGeom prst="rect">
            <a:avLst/>
          </a:prstGeom>
          <a:noFill/>
        </p:spPr>
        <p:txBody>
          <a:bodyPr wrap="square" rtlCol="0">
            <a:spAutoFit/>
          </a:bodyPr>
          <a:lstStyle/>
          <a:p>
            <a:r>
              <a:rPr lang="en-US" b="1" dirty="0" smtClean="0"/>
              <a:t>Daniel </a:t>
            </a:r>
            <a:r>
              <a:rPr lang="en-US" b="1" dirty="0"/>
              <a:t>10:14(NKJV) </a:t>
            </a:r>
            <a:r>
              <a:rPr lang="en-US" dirty="0"/>
              <a:t/>
            </a:r>
            <a:br>
              <a:rPr lang="en-US" dirty="0"/>
            </a:br>
            <a:r>
              <a:rPr lang="en-US" baseline="30000" dirty="0"/>
              <a:t>14</a:t>
            </a:r>
            <a:r>
              <a:rPr lang="en-US" dirty="0"/>
              <a:t>Now I have come to make you understand what will happen to your people in the latter days, for the vision </a:t>
            </a:r>
            <a:r>
              <a:rPr lang="en-US" i="1" dirty="0"/>
              <a:t>refers</a:t>
            </a:r>
            <a:r>
              <a:rPr lang="en-US" dirty="0"/>
              <a:t> to </a:t>
            </a:r>
            <a:r>
              <a:rPr lang="en-US" i="1" dirty="0"/>
              <a:t>many</a:t>
            </a:r>
            <a:r>
              <a:rPr lang="en-US" dirty="0"/>
              <a:t> days yet </a:t>
            </a:r>
            <a:r>
              <a:rPr lang="en-US" i="1" dirty="0"/>
              <a:t>to come.</a:t>
            </a:r>
            <a:r>
              <a:rPr lang="en-US" dirty="0"/>
              <a:t>” </a:t>
            </a:r>
          </a:p>
        </p:txBody>
      </p:sp>
      <p:sp>
        <p:nvSpPr>
          <p:cNvPr id="91" name="Rectangle 90"/>
          <p:cNvSpPr/>
          <p:nvPr/>
        </p:nvSpPr>
        <p:spPr>
          <a:xfrm>
            <a:off x="2896426" y="4896328"/>
            <a:ext cx="2047023" cy="479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2819157" y="4934686"/>
            <a:ext cx="2090415" cy="523220"/>
          </a:xfrm>
          <a:prstGeom prst="rect">
            <a:avLst/>
          </a:prstGeom>
          <a:solidFill>
            <a:srgbClr val="FFFF00"/>
          </a:solidFill>
        </p:spPr>
        <p:txBody>
          <a:bodyPr wrap="square" rtlCol="0">
            <a:spAutoFit/>
          </a:bodyPr>
          <a:lstStyle/>
          <a:p>
            <a:pPr algn="ctr"/>
            <a:r>
              <a:rPr lang="en-US" sz="1400" dirty="0" smtClean="0"/>
              <a:t>God Controls Rise &amp; Fall of Kingdoms</a:t>
            </a:r>
            <a:endParaRPr lang="en-US" sz="1400" b="1" u="sng" dirty="0"/>
          </a:p>
        </p:txBody>
      </p:sp>
      <p:sp>
        <p:nvSpPr>
          <p:cNvPr id="93" name="TextBox 92"/>
          <p:cNvSpPr txBox="1"/>
          <p:nvPr/>
        </p:nvSpPr>
        <p:spPr>
          <a:xfrm>
            <a:off x="1833501" y="5457906"/>
            <a:ext cx="1062920" cy="246122"/>
          </a:xfrm>
          <a:prstGeom prst="rect">
            <a:avLst/>
          </a:prstGeom>
          <a:noFill/>
        </p:spPr>
        <p:txBody>
          <a:bodyPr wrap="none" lIns="91345" tIns="45671" rIns="91345" bIns="45671" rtlCol="0">
            <a:spAutoFit/>
          </a:bodyPr>
          <a:lstStyle/>
          <a:p>
            <a:pPr algn="r"/>
            <a:r>
              <a:rPr lang="en-US" sz="1000" i="1" dirty="0" smtClean="0">
                <a:solidFill>
                  <a:prstClr val="black"/>
                </a:solidFill>
                <a:latin typeface="Arial" panose="020B0604020202020204" pitchFamily="34" charset="0"/>
                <a:cs typeface="Arial" panose="020B0604020202020204" pitchFamily="34" charset="0"/>
              </a:rPr>
              <a:t>Beast from Sea</a:t>
            </a:r>
            <a:endParaRPr lang="en-US" sz="1000" i="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230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p:cTn id="35" dur="500" fill="hold"/>
                                        <p:tgtEl>
                                          <p:spTgt spid="59"/>
                                        </p:tgtEl>
                                        <p:attrNameLst>
                                          <p:attrName>ppt_w</p:attrName>
                                        </p:attrNameLst>
                                      </p:cBhvr>
                                      <p:tavLst>
                                        <p:tav tm="0">
                                          <p:val>
                                            <p:fltVal val="0"/>
                                          </p:val>
                                        </p:tav>
                                        <p:tav tm="100000">
                                          <p:val>
                                            <p:strVal val="#ppt_w"/>
                                          </p:val>
                                        </p:tav>
                                      </p:tavLst>
                                    </p:anim>
                                    <p:anim calcmode="lin" valueType="num">
                                      <p:cBhvr>
                                        <p:cTn id="36" dur="500" fill="hold"/>
                                        <p:tgtEl>
                                          <p:spTgt spid="59"/>
                                        </p:tgtEl>
                                        <p:attrNameLst>
                                          <p:attrName>ppt_h</p:attrName>
                                        </p:attrNameLst>
                                      </p:cBhvr>
                                      <p:tavLst>
                                        <p:tav tm="0">
                                          <p:val>
                                            <p:fltVal val="0"/>
                                          </p:val>
                                        </p:tav>
                                        <p:tav tm="100000">
                                          <p:val>
                                            <p:strVal val="#ppt_h"/>
                                          </p:val>
                                        </p:tav>
                                      </p:tavLst>
                                    </p:anim>
                                    <p:animEffect transition="in" filter="fade">
                                      <p:cBhvr>
                                        <p:cTn id="37" dur="500"/>
                                        <p:tgtEl>
                                          <p:spTgt spid="5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60"/>
                                        </p:tgtEl>
                                        <p:attrNameLst>
                                          <p:attrName>style.visibility</p:attrName>
                                        </p:attrNameLst>
                                      </p:cBhvr>
                                      <p:to>
                                        <p:strVal val="visible"/>
                                      </p:to>
                                    </p:set>
                                    <p:anim calcmode="lin" valueType="num">
                                      <p:cBhvr>
                                        <p:cTn id="42" dur="500" fill="hold"/>
                                        <p:tgtEl>
                                          <p:spTgt spid="60"/>
                                        </p:tgtEl>
                                        <p:attrNameLst>
                                          <p:attrName>ppt_w</p:attrName>
                                        </p:attrNameLst>
                                      </p:cBhvr>
                                      <p:tavLst>
                                        <p:tav tm="0">
                                          <p:val>
                                            <p:fltVal val="0"/>
                                          </p:val>
                                        </p:tav>
                                        <p:tav tm="100000">
                                          <p:val>
                                            <p:strVal val="#ppt_w"/>
                                          </p:val>
                                        </p:tav>
                                      </p:tavLst>
                                    </p:anim>
                                    <p:anim calcmode="lin" valueType="num">
                                      <p:cBhvr>
                                        <p:cTn id="43" dur="500" fill="hold"/>
                                        <p:tgtEl>
                                          <p:spTgt spid="60"/>
                                        </p:tgtEl>
                                        <p:attrNameLst>
                                          <p:attrName>ppt_h</p:attrName>
                                        </p:attrNameLst>
                                      </p:cBhvr>
                                      <p:tavLst>
                                        <p:tav tm="0">
                                          <p:val>
                                            <p:fltVal val="0"/>
                                          </p:val>
                                        </p:tav>
                                        <p:tav tm="100000">
                                          <p:val>
                                            <p:strVal val="#ppt_h"/>
                                          </p:val>
                                        </p:tav>
                                      </p:tavLst>
                                    </p:anim>
                                    <p:animEffect transition="in" filter="fade">
                                      <p:cBhvr>
                                        <p:cTn id="44" dur="500"/>
                                        <p:tgtEl>
                                          <p:spTgt spid="6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62"/>
                                        </p:tgtEl>
                                        <p:attrNameLst>
                                          <p:attrName>style.visibility</p:attrName>
                                        </p:attrNameLst>
                                      </p:cBhvr>
                                      <p:to>
                                        <p:strVal val="visible"/>
                                      </p:to>
                                    </p:set>
                                    <p:anim calcmode="lin" valueType="num">
                                      <p:cBhvr>
                                        <p:cTn id="49" dur="500" fill="hold"/>
                                        <p:tgtEl>
                                          <p:spTgt spid="62"/>
                                        </p:tgtEl>
                                        <p:attrNameLst>
                                          <p:attrName>ppt_w</p:attrName>
                                        </p:attrNameLst>
                                      </p:cBhvr>
                                      <p:tavLst>
                                        <p:tav tm="0">
                                          <p:val>
                                            <p:fltVal val="0"/>
                                          </p:val>
                                        </p:tav>
                                        <p:tav tm="100000">
                                          <p:val>
                                            <p:strVal val="#ppt_w"/>
                                          </p:val>
                                        </p:tav>
                                      </p:tavLst>
                                    </p:anim>
                                    <p:anim calcmode="lin" valueType="num">
                                      <p:cBhvr>
                                        <p:cTn id="50" dur="500" fill="hold"/>
                                        <p:tgtEl>
                                          <p:spTgt spid="62"/>
                                        </p:tgtEl>
                                        <p:attrNameLst>
                                          <p:attrName>ppt_h</p:attrName>
                                        </p:attrNameLst>
                                      </p:cBhvr>
                                      <p:tavLst>
                                        <p:tav tm="0">
                                          <p:val>
                                            <p:fltVal val="0"/>
                                          </p:val>
                                        </p:tav>
                                        <p:tav tm="100000">
                                          <p:val>
                                            <p:strVal val="#ppt_h"/>
                                          </p:val>
                                        </p:tav>
                                      </p:tavLst>
                                    </p:anim>
                                    <p:animEffect transition="in" filter="fade">
                                      <p:cBhvr>
                                        <p:cTn id="5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59" grpId="0" animBg="1"/>
      <p:bldP spid="60" grpId="0" animBg="1"/>
      <p:bldP spid="6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hidden="1"/>
          <p:cNvSpPr>
            <a:spLocks noGrp="1" noChangeArrowheads="1"/>
          </p:cNvSpPr>
          <p:nvPr>
            <p:ph type="title"/>
          </p:nvPr>
        </p:nvSpPr>
        <p:spPr/>
        <p:txBody>
          <a:bodyPr/>
          <a:lstStyle/>
          <a:p>
            <a:pPr eaLnBrk="1" hangingPunct="1"/>
            <a:endParaRPr lang="en-US" altLang="en-US" smtClean="0"/>
          </a:p>
        </p:txBody>
      </p:sp>
      <p:sp>
        <p:nvSpPr>
          <p:cNvPr id="232451" name="Rectangle 3"/>
          <p:cNvSpPr>
            <a:spLocks noGrp="1" noChangeAspect="1" noChangeArrowheads="1"/>
          </p:cNvSpPr>
          <p:nvPr isPhoto="1"/>
        </p:nvSpPr>
        <p:spPr bwMode="auto">
          <a:xfrm>
            <a:off x="2135215" y="0"/>
            <a:ext cx="9082087" cy="5715000"/>
          </a:xfrm>
          <a:prstGeom prst="rect">
            <a:avLst/>
          </a:prstGeom>
          <a:blipFill dpi="0" rotWithShape="1">
            <a:blip r:embed="rId3"/>
            <a:srcRect/>
            <a:stretch>
              <a:fillRect r="-682"/>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prstClr val="black"/>
              </a:solidFill>
            </a:endParaRPr>
          </a:p>
        </p:txBody>
      </p:sp>
      <p:sp>
        <p:nvSpPr>
          <p:cNvPr id="2" name="Rectangle 1"/>
          <p:cNvSpPr/>
          <p:nvPr/>
        </p:nvSpPr>
        <p:spPr>
          <a:xfrm>
            <a:off x="5" y="0"/>
            <a:ext cx="3686175"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3" descr="Line Drawing Identifying Key Pla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9401"/>
            <a:ext cx="4033838"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9150" y="2943957"/>
            <a:ext cx="3714750" cy="278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5901" y="3"/>
            <a:ext cx="2951401"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8191" y="1908472"/>
            <a:ext cx="2959103" cy="2222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294124" y="4336506"/>
            <a:ext cx="1882579" cy="923330"/>
          </a:xfrm>
          <a:prstGeom prst="rect">
            <a:avLst/>
          </a:prstGeom>
          <a:noFill/>
        </p:spPr>
        <p:txBody>
          <a:bodyPr wrap="square" rtlCol="0">
            <a:spAutoFit/>
          </a:bodyPr>
          <a:lstStyle/>
          <a:p>
            <a:r>
              <a:rPr lang="en-US" dirty="0" smtClean="0">
                <a:solidFill>
                  <a:schemeClr val="bg1"/>
                </a:solidFill>
              </a:rPr>
              <a:t>Qumran – Essences/Caves/</a:t>
            </a:r>
          </a:p>
          <a:p>
            <a:r>
              <a:rPr lang="en-US" dirty="0" smtClean="0">
                <a:solidFill>
                  <a:schemeClr val="bg1"/>
                </a:solidFill>
              </a:rPr>
              <a:t>Dead Sea Scrolls</a:t>
            </a:r>
            <a:endParaRPr lang="en-US" dirty="0">
              <a:solidFill>
                <a:schemeClr val="bg1"/>
              </a:solidFill>
            </a:endParaRPr>
          </a:p>
        </p:txBody>
      </p:sp>
    </p:spTree>
    <p:extLst>
      <p:ext uri="{BB962C8B-B14F-4D97-AF65-F5344CB8AC3E}">
        <p14:creationId xmlns:p14="http://schemas.microsoft.com/office/powerpoint/2010/main" val="1622394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Right Arrow 2"/>
          <p:cNvSpPr/>
          <p:nvPr/>
        </p:nvSpPr>
        <p:spPr>
          <a:xfrm>
            <a:off x="2081584" y="5071446"/>
            <a:ext cx="533400" cy="20505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ight Arrow 4"/>
          <p:cNvSpPr/>
          <p:nvPr/>
        </p:nvSpPr>
        <p:spPr>
          <a:xfrm>
            <a:off x="2081584" y="3461164"/>
            <a:ext cx="533400" cy="2050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 name="Left Brace 3"/>
          <p:cNvSpPr/>
          <p:nvPr/>
        </p:nvSpPr>
        <p:spPr>
          <a:xfrm>
            <a:off x="2386384" y="405473"/>
            <a:ext cx="228600" cy="952500"/>
          </a:xfrm>
          <a:prstGeom prst="leftBrace">
            <a:avLst/>
          </a:prstGeom>
          <a:noFill/>
          <a:ln w="28575">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sp>
        <p:nvSpPr>
          <p:cNvPr id="9" name="Right Arrow 8"/>
          <p:cNvSpPr/>
          <p:nvPr/>
        </p:nvSpPr>
        <p:spPr>
          <a:xfrm>
            <a:off x="1943100" y="2628084"/>
            <a:ext cx="533400" cy="2050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Right Arrow 9"/>
          <p:cNvSpPr/>
          <p:nvPr/>
        </p:nvSpPr>
        <p:spPr>
          <a:xfrm>
            <a:off x="1824409" y="779199"/>
            <a:ext cx="533400" cy="2050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5008" y="97964"/>
            <a:ext cx="5958219" cy="5584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93250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Daniel &amp; Dead Sea Scrolls</a:t>
            </a:r>
            <a:endParaRPr lang="en-US" dirty="0"/>
          </a:p>
        </p:txBody>
      </p:sp>
      <p:sp>
        <p:nvSpPr>
          <p:cNvPr id="3" name="Right Arrow 2"/>
          <p:cNvSpPr/>
          <p:nvPr/>
        </p:nvSpPr>
        <p:spPr>
          <a:xfrm>
            <a:off x="1692986" y="2851682"/>
            <a:ext cx="533400" cy="20505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Right Arrow 4"/>
          <p:cNvSpPr/>
          <p:nvPr/>
        </p:nvSpPr>
        <p:spPr>
          <a:xfrm>
            <a:off x="1731086" y="2104234"/>
            <a:ext cx="533400" cy="20505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Oval 5"/>
          <p:cNvSpPr/>
          <p:nvPr/>
        </p:nvSpPr>
        <p:spPr>
          <a:xfrm>
            <a:off x="3674186" y="2309290"/>
            <a:ext cx="685800" cy="542396"/>
          </a:xfrm>
          <a:prstGeom prst="ellipse">
            <a:avLst/>
          </a:prstGeom>
          <a:no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337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4606" b="-1480"/>
          <a:stretch/>
        </p:blipFill>
        <p:spPr bwMode="auto">
          <a:xfrm>
            <a:off x="1207214" y="1371600"/>
            <a:ext cx="4310063" cy="2834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21403" y="2001522"/>
            <a:ext cx="1184940" cy="307777"/>
          </a:xfrm>
          <a:prstGeom prst="rect">
            <a:avLst/>
          </a:prstGeom>
          <a:noFill/>
        </p:spPr>
        <p:txBody>
          <a:bodyPr wrap="none" rtlCol="0">
            <a:spAutoFit/>
          </a:bodyPr>
          <a:lstStyle/>
          <a:p>
            <a:r>
              <a:rPr lang="en-US" sz="1400" dirty="0" smtClean="0">
                <a:solidFill>
                  <a:prstClr val="black"/>
                </a:solidFill>
              </a:rPr>
              <a:t>125 BC-50 AD</a:t>
            </a:r>
            <a:endParaRPr lang="en-US" sz="1400" dirty="0">
              <a:solidFill>
                <a:prstClr val="black"/>
              </a:solidFill>
            </a:endParaRPr>
          </a:p>
        </p:txBody>
      </p:sp>
      <p:sp>
        <p:nvSpPr>
          <p:cNvPr id="13" name="TextBox 12"/>
          <p:cNvSpPr txBox="1"/>
          <p:nvPr/>
        </p:nvSpPr>
        <p:spPr>
          <a:xfrm>
            <a:off x="121403" y="2268224"/>
            <a:ext cx="1184940" cy="307777"/>
          </a:xfrm>
          <a:prstGeom prst="rect">
            <a:avLst/>
          </a:prstGeom>
          <a:noFill/>
        </p:spPr>
        <p:txBody>
          <a:bodyPr wrap="none" rtlCol="0">
            <a:spAutoFit/>
          </a:bodyPr>
          <a:lstStyle/>
          <a:p>
            <a:r>
              <a:rPr lang="en-US" sz="1400" dirty="0" smtClean="0">
                <a:solidFill>
                  <a:prstClr val="black"/>
                </a:solidFill>
              </a:rPr>
              <a:t>125 BC-50 AD</a:t>
            </a:r>
            <a:endParaRPr lang="en-US" sz="1400" dirty="0">
              <a:solidFill>
                <a:prstClr val="black"/>
              </a:solidFill>
            </a:endParaRPr>
          </a:p>
        </p:txBody>
      </p:sp>
      <p:sp>
        <p:nvSpPr>
          <p:cNvPr id="14" name="TextBox 13"/>
          <p:cNvSpPr txBox="1"/>
          <p:nvPr/>
        </p:nvSpPr>
        <p:spPr>
          <a:xfrm>
            <a:off x="467676" y="2519708"/>
            <a:ext cx="838691" cy="307777"/>
          </a:xfrm>
          <a:prstGeom prst="rect">
            <a:avLst/>
          </a:prstGeom>
          <a:noFill/>
        </p:spPr>
        <p:txBody>
          <a:bodyPr wrap="none" rtlCol="0">
            <a:spAutoFit/>
          </a:bodyPr>
          <a:lstStyle/>
          <a:p>
            <a:r>
              <a:rPr lang="en-US" sz="1400" dirty="0" smtClean="0">
                <a:solidFill>
                  <a:prstClr val="black"/>
                </a:solidFill>
              </a:rPr>
              <a:t>75-25 BC</a:t>
            </a:r>
            <a:endParaRPr lang="en-US" sz="1400" dirty="0">
              <a:solidFill>
                <a:prstClr val="black"/>
              </a:solidFill>
            </a:endParaRPr>
          </a:p>
        </p:txBody>
      </p:sp>
      <p:sp>
        <p:nvSpPr>
          <p:cNvPr id="15" name="TextBox 14"/>
          <p:cNvSpPr txBox="1"/>
          <p:nvPr/>
        </p:nvSpPr>
        <p:spPr>
          <a:xfrm>
            <a:off x="212780" y="2790806"/>
            <a:ext cx="1093569" cy="307777"/>
          </a:xfrm>
          <a:prstGeom prst="rect">
            <a:avLst/>
          </a:prstGeom>
          <a:noFill/>
        </p:spPr>
        <p:txBody>
          <a:bodyPr wrap="none" rtlCol="0">
            <a:spAutoFit/>
          </a:bodyPr>
          <a:lstStyle/>
          <a:p>
            <a:r>
              <a:rPr lang="en-US" sz="1400" dirty="0" smtClean="0">
                <a:solidFill>
                  <a:prstClr val="black"/>
                </a:solidFill>
              </a:rPr>
              <a:t>30 BC-50 AD</a:t>
            </a:r>
            <a:endParaRPr lang="en-US" sz="1400" dirty="0">
              <a:solidFill>
                <a:prstClr val="black"/>
              </a:solidFill>
            </a:endParaRPr>
          </a:p>
        </p:txBody>
      </p:sp>
      <p:sp>
        <p:nvSpPr>
          <p:cNvPr id="16" name="TextBox 15"/>
          <p:cNvSpPr txBox="1"/>
          <p:nvPr/>
        </p:nvSpPr>
        <p:spPr>
          <a:xfrm>
            <a:off x="376304" y="3056746"/>
            <a:ext cx="930063" cy="307777"/>
          </a:xfrm>
          <a:prstGeom prst="rect">
            <a:avLst/>
          </a:prstGeom>
          <a:noFill/>
        </p:spPr>
        <p:txBody>
          <a:bodyPr wrap="none" rtlCol="0">
            <a:spAutoFit/>
          </a:bodyPr>
          <a:lstStyle/>
          <a:p>
            <a:r>
              <a:rPr lang="en-US" sz="1400" dirty="0" smtClean="0">
                <a:solidFill>
                  <a:prstClr val="black"/>
                </a:solidFill>
              </a:rPr>
              <a:t>150-75 BC</a:t>
            </a:r>
            <a:endParaRPr lang="en-US" sz="1400" dirty="0">
              <a:solidFill>
                <a:prstClr val="black"/>
              </a:solidFill>
            </a:endParaRPr>
          </a:p>
        </p:txBody>
      </p:sp>
      <p:sp>
        <p:nvSpPr>
          <p:cNvPr id="17" name="TextBox 16"/>
          <p:cNvSpPr txBox="1"/>
          <p:nvPr/>
        </p:nvSpPr>
        <p:spPr>
          <a:xfrm>
            <a:off x="446816" y="3278798"/>
            <a:ext cx="859531" cy="307777"/>
          </a:xfrm>
          <a:prstGeom prst="rect">
            <a:avLst/>
          </a:prstGeom>
          <a:noFill/>
        </p:spPr>
        <p:txBody>
          <a:bodyPr wrap="none" rtlCol="0">
            <a:spAutoFit/>
          </a:bodyPr>
          <a:lstStyle/>
          <a:p>
            <a:r>
              <a:rPr lang="en-US" sz="1400" dirty="0" smtClean="0">
                <a:solidFill>
                  <a:prstClr val="black"/>
                </a:solidFill>
              </a:rPr>
              <a:t>30-68 AD</a:t>
            </a:r>
            <a:endParaRPr lang="en-US" sz="1400" dirty="0">
              <a:solidFill>
                <a:prstClr val="black"/>
              </a:solidFill>
            </a:endParaRPr>
          </a:p>
        </p:txBody>
      </p:sp>
      <p:sp>
        <p:nvSpPr>
          <p:cNvPr id="19" name="TextBox 18"/>
          <p:cNvSpPr txBox="1"/>
          <p:nvPr/>
        </p:nvSpPr>
        <p:spPr>
          <a:xfrm>
            <a:off x="684057" y="3746385"/>
            <a:ext cx="622286" cy="307777"/>
          </a:xfrm>
          <a:prstGeom prst="rect">
            <a:avLst/>
          </a:prstGeom>
          <a:noFill/>
        </p:spPr>
        <p:txBody>
          <a:bodyPr wrap="none" rtlCol="0">
            <a:spAutoFit/>
          </a:bodyPr>
          <a:lstStyle/>
          <a:p>
            <a:r>
              <a:rPr lang="en-US" sz="1400" dirty="0" smtClean="0">
                <a:solidFill>
                  <a:prstClr val="black"/>
                </a:solidFill>
              </a:rPr>
              <a:t>50 AD</a:t>
            </a:r>
            <a:endParaRPr lang="en-US" sz="1400" dirty="0">
              <a:solidFill>
                <a:prstClr val="black"/>
              </a:solidFill>
            </a:endParaRPr>
          </a:p>
        </p:txBody>
      </p:sp>
      <p:sp>
        <p:nvSpPr>
          <p:cNvPr id="20" name="TextBox 19"/>
          <p:cNvSpPr txBox="1"/>
          <p:nvPr/>
        </p:nvSpPr>
        <p:spPr>
          <a:xfrm>
            <a:off x="127049" y="3493376"/>
            <a:ext cx="1184940" cy="307777"/>
          </a:xfrm>
          <a:prstGeom prst="rect">
            <a:avLst/>
          </a:prstGeom>
          <a:noFill/>
        </p:spPr>
        <p:txBody>
          <a:bodyPr wrap="none" rtlCol="0">
            <a:spAutoFit/>
          </a:bodyPr>
          <a:lstStyle/>
          <a:p>
            <a:r>
              <a:rPr lang="en-US" sz="1400" dirty="0" smtClean="0">
                <a:solidFill>
                  <a:prstClr val="black"/>
                </a:solidFill>
              </a:rPr>
              <a:t>150 BC-75 AD</a:t>
            </a:r>
            <a:endParaRPr lang="en-US" sz="1400" dirty="0">
              <a:solidFill>
                <a:prstClr val="black"/>
              </a:solidFill>
            </a:endParaRPr>
          </a:p>
        </p:txBody>
      </p:sp>
      <p:sp>
        <p:nvSpPr>
          <p:cNvPr id="10" name="TextBox 9"/>
          <p:cNvSpPr txBox="1"/>
          <p:nvPr/>
        </p:nvSpPr>
        <p:spPr>
          <a:xfrm>
            <a:off x="133350" y="4214814"/>
            <a:ext cx="4552950" cy="923330"/>
          </a:xfrm>
          <a:prstGeom prst="rect">
            <a:avLst/>
          </a:prstGeom>
          <a:noFill/>
        </p:spPr>
        <p:txBody>
          <a:bodyPr wrap="square" rtlCol="0">
            <a:spAutoFit/>
          </a:bodyPr>
          <a:lstStyle/>
          <a:p>
            <a:r>
              <a:rPr lang="en-US" dirty="0">
                <a:solidFill>
                  <a:prstClr val="black"/>
                </a:solidFill>
              </a:rPr>
              <a:t>A manuscript of Daniel dating about 120 B.C. brings into question the alleged Maccabean date of its composition. </a:t>
            </a:r>
            <a:r>
              <a:rPr lang="en-US" dirty="0" smtClean="0">
                <a:solidFill>
                  <a:prstClr val="black"/>
                </a:solidFill>
              </a:rPr>
              <a:t> - Leon Mauldin</a:t>
            </a:r>
            <a:endParaRPr lang="en-US" dirty="0">
              <a:solidFill>
                <a:prstClr val="black"/>
              </a:solidFill>
            </a:endParaRPr>
          </a:p>
        </p:txBody>
      </p:sp>
      <p:sp>
        <p:nvSpPr>
          <p:cNvPr id="11" name="TextBox 10"/>
          <p:cNvSpPr txBox="1"/>
          <p:nvPr/>
        </p:nvSpPr>
        <p:spPr>
          <a:xfrm>
            <a:off x="5517277" y="2715593"/>
            <a:ext cx="3350498" cy="830997"/>
          </a:xfrm>
          <a:prstGeom prst="rect">
            <a:avLst/>
          </a:prstGeom>
          <a:noFill/>
        </p:spPr>
        <p:txBody>
          <a:bodyPr wrap="square" rtlCol="0">
            <a:spAutoFit/>
          </a:bodyPr>
          <a:lstStyle/>
          <a:p>
            <a:r>
              <a:rPr lang="en-US" sz="1600" dirty="0" smtClean="0">
                <a:solidFill>
                  <a:srgbClr val="0000CC"/>
                </a:solidFill>
              </a:rPr>
              <a:t>Observe: no </a:t>
            </a:r>
            <a:r>
              <a:rPr lang="en-US" sz="1600" dirty="0" err="1" smtClean="0">
                <a:solidFill>
                  <a:srgbClr val="0000CC"/>
                </a:solidFill>
              </a:rPr>
              <a:t>Aprocrypha</a:t>
            </a:r>
            <a:r>
              <a:rPr lang="en-US" sz="1600" dirty="0" smtClean="0">
                <a:solidFill>
                  <a:srgbClr val="0000CC"/>
                </a:solidFill>
              </a:rPr>
              <a:t> later than </a:t>
            </a:r>
            <a:r>
              <a:rPr lang="en-US" sz="1600" dirty="0">
                <a:solidFill>
                  <a:srgbClr val="0000CC"/>
                </a:solidFill>
              </a:rPr>
              <a:t>Antiochus IV Epiphanes </a:t>
            </a:r>
            <a:r>
              <a:rPr lang="en-US" sz="1600" dirty="0" smtClean="0">
                <a:solidFill>
                  <a:srgbClr val="0000CC"/>
                </a:solidFill>
              </a:rPr>
              <a:t> (~168 BC) in Dead Sea Scrolls</a:t>
            </a:r>
            <a:endParaRPr lang="en-US" sz="1600" dirty="0">
              <a:solidFill>
                <a:srgbClr val="0000CC"/>
              </a:solidFill>
            </a:endParaRPr>
          </a:p>
        </p:txBody>
      </p:sp>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6300" y="3546140"/>
            <a:ext cx="5214238" cy="2162762"/>
          </a:xfrm>
          <a:prstGeom prst="rect">
            <a:avLst/>
          </a:prstGeom>
          <a:solidFill>
            <a:schemeClr val="bg1"/>
          </a:solidFill>
          <a:ln>
            <a:noFill/>
          </a:ln>
          <a:effectLst/>
        </p:spPr>
      </p:pic>
    </p:spTree>
    <p:extLst>
      <p:ext uri="{BB962C8B-B14F-4D97-AF65-F5344CB8AC3E}">
        <p14:creationId xmlns:p14="http://schemas.microsoft.com/office/powerpoint/2010/main" val="28427312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0752" y="1433015"/>
            <a:ext cx="7967023" cy="1477328"/>
          </a:xfrm>
          <a:prstGeom prst="rect">
            <a:avLst/>
          </a:prstGeom>
          <a:noFill/>
        </p:spPr>
        <p:txBody>
          <a:bodyPr wrap="square" rtlCol="0">
            <a:spAutoFit/>
          </a:bodyPr>
          <a:lstStyle/>
          <a:p>
            <a:r>
              <a:rPr lang="en-US" b="1" i="1" dirty="0" smtClean="0">
                <a:solidFill>
                  <a:prstClr val="black"/>
                </a:solidFill>
              </a:rPr>
              <a:t>Vs </a:t>
            </a:r>
            <a:r>
              <a:rPr lang="en-US" b="1" i="1" dirty="0" smtClean="0">
                <a:solidFill>
                  <a:prstClr val="black"/>
                </a:solidFill>
              </a:rPr>
              <a:t>36-39     37 BC  to 4 AD</a:t>
            </a:r>
            <a:endParaRPr lang="en-US" b="1" i="1" dirty="0" smtClean="0">
              <a:solidFill>
                <a:prstClr val="black"/>
              </a:solidFill>
            </a:endParaRPr>
          </a:p>
          <a:p>
            <a:r>
              <a:rPr lang="en-US" b="1" i="1" dirty="0"/>
              <a:t>He shall honor the god of fortresses instead of these. A god whom his fathers did not know he shall honor with gold and silver, with precious stones and costly gifts.</a:t>
            </a:r>
            <a:r>
              <a:rPr lang="en-US" dirty="0"/>
              <a:t> – Herod the </a:t>
            </a:r>
            <a:r>
              <a:rPr lang="en-US" dirty="0" smtClean="0"/>
              <a:t>Great</a:t>
            </a:r>
          </a:p>
          <a:p>
            <a:r>
              <a:rPr lang="en-US" dirty="0" smtClean="0">
                <a:solidFill>
                  <a:prstClr val="black"/>
                </a:solidFill>
              </a:rPr>
              <a:t>Or Romans</a:t>
            </a:r>
            <a:endParaRPr lang="en-US" dirty="0">
              <a:solidFill>
                <a:prstClr val="black"/>
              </a:solidFill>
            </a:endParaRPr>
          </a:p>
        </p:txBody>
      </p:sp>
      <p:sp>
        <p:nvSpPr>
          <p:cNvPr id="5" name="Title 4"/>
          <p:cNvSpPr>
            <a:spLocks noGrp="1"/>
          </p:cNvSpPr>
          <p:nvPr>
            <p:ph type="title"/>
          </p:nvPr>
        </p:nvSpPr>
        <p:spPr/>
        <p:txBody>
          <a:bodyPr/>
          <a:lstStyle/>
          <a:p>
            <a:r>
              <a:rPr lang="en-US" i="1" dirty="0"/>
              <a:t>Willful King/Roman Empire</a:t>
            </a:r>
            <a:endParaRPr lang="en-US" dirty="0"/>
          </a:p>
        </p:txBody>
      </p:sp>
      <p:sp>
        <p:nvSpPr>
          <p:cNvPr id="7" name="TextBox 6"/>
          <p:cNvSpPr txBox="1"/>
          <p:nvPr/>
        </p:nvSpPr>
        <p:spPr>
          <a:xfrm>
            <a:off x="900751" y="2910343"/>
            <a:ext cx="7967023" cy="923330"/>
          </a:xfrm>
          <a:prstGeom prst="rect">
            <a:avLst/>
          </a:prstGeom>
          <a:noFill/>
        </p:spPr>
        <p:txBody>
          <a:bodyPr wrap="square" rtlCol="0">
            <a:spAutoFit/>
          </a:bodyPr>
          <a:lstStyle/>
          <a:p>
            <a:r>
              <a:rPr lang="en-US" b="1" i="1" dirty="0" smtClean="0">
                <a:solidFill>
                  <a:prstClr val="black"/>
                </a:solidFill>
              </a:rPr>
              <a:t>Vs </a:t>
            </a:r>
            <a:r>
              <a:rPr lang="en-US" b="1" i="1" dirty="0" smtClean="0">
                <a:solidFill>
                  <a:prstClr val="black"/>
                </a:solidFill>
              </a:rPr>
              <a:t>40-43     31 </a:t>
            </a:r>
            <a:r>
              <a:rPr lang="en-US" b="1" i="1" dirty="0" smtClean="0">
                <a:solidFill>
                  <a:prstClr val="black"/>
                </a:solidFill>
              </a:rPr>
              <a:t>BC </a:t>
            </a:r>
          </a:p>
          <a:p>
            <a:r>
              <a:rPr lang="en-US" b="1" dirty="0"/>
              <a:t>He shall stretch out his hand against the countries, and the land of Egypt shall not escape.</a:t>
            </a:r>
            <a:r>
              <a:rPr lang="en-US" dirty="0"/>
              <a:t> – Cleopatra &amp; Marc Anthony defeated by Augustus</a:t>
            </a:r>
            <a:endParaRPr lang="en-US" dirty="0">
              <a:solidFill>
                <a:prstClr val="black"/>
              </a:solidFill>
            </a:endParaRPr>
          </a:p>
        </p:txBody>
      </p:sp>
    </p:spTree>
    <p:extLst>
      <p:ext uri="{BB962C8B-B14F-4D97-AF65-F5344CB8AC3E}">
        <p14:creationId xmlns:p14="http://schemas.microsoft.com/office/powerpoint/2010/main" val="28158223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00752" y="1433015"/>
            <a:ext cx="7967023" cy="1200329"/>
          </a:xfrm>
          <a:prstGeom prst="rect">
            <a:avLst/>
          </a:prstGeom>
          <a:noFill/>
        </p:spPr>
        <p:txBody>
          <a:bodyPr wrap="square" rtlCol="0">
            <a:spAutoFit/>
          </a:bodyPr>
          <a:lstStyle/>
          <a:p>
            <a:r>
              <a:rPr lang="en-US" b="1" i="1" dirty="0" smtClean="0">
                <a:solidFill>
                  <a:prstClr val="black"/>
                </a:solidFill>
              </a:rPr>
              <a:t>Vs </a:t>
            </a:r>
            <a:r>
              <a:rPr lang="en-US" b="1" i="1" dirty="0" smtClean="0">
                <a:solidFill>
                  <a:prstClr val="black"/>
                </a:solidFill>
              </a:rPr>
              <a:t>44     </a:t>
            </a:r>
            <a:r>
              <a:rPr lang="en-US" b="1" i="1" dirty="0" smtClean="0">
                <a:solidFill>
                  <a:prstClr val="black"/>
                </a:solidFill>
              </a:rPr>
              <a:t>31 BC </a:t>
            </a:r>
          </a:p>
          <a:p>
            <a:r>
              <a:rPr lang="en-US" b="1" dirty="0"/>
              <a:t>But news from the east and the north shall alarm him, and he shall go out with great fury to destroy and devote many to destruction.</a:t>
            </a:r>
            <a:r>
              <a:rPr lang="en-US" dirty="0"/>
              <a:t> </a:t>
            </a:r>
            <a:endParaRPr lang="en-US" dirty="0" smtClean="0"/>
          </a:p>
          <a:p>
            <a:r>
              <a:rPr lang="en-US" dirty="0" smtClean="0"/>
              <a:t>– </a:t>
            </a:r>
            <a:r>
              <a:rPr lang="en-US" dirty="0"/>
              <a:t>Parthians=East &amp; </a:t>
            </a:r>
            <a:r>
              <a:rPr lang="en-US" dirty="0" err="1"/>
              <a:t>Gauls</a:t>
            </a:r>
            <a:r>
              <a:rPr lang="en-US" dirty="0"/>
              <a:t> </a:t>
            </a:r>
            <a:r>
              <a:rPr lang="en-US" dirty="0" smtClean="0"/>
              <a:t>= North</a:t>
            </a:r>
            <a:endParaRPr lang="en-US" dirty="0">
              <a:solidFill>
                <a:prstClr val="black"/>
              </a:solidFill>
            </a:endParaRPr>
          </a:p>
        </p:txBody>
      </p:sp>
      <p:sp>
        <p:nvSpPr>
          <p:cNvPr id="5" name="Title 4"/>
          <p:cNvSpPr>
            <a:spLocks noGrp="1"/>
          </p:cNvSpPr>
          <p:nvPr>
            <p:ph type="title"/>
          </p:nvPr>
        </p:nvSpPr>
        <p:spPr/>
        <p:txBody>
          <a:bodyPr/>
          <a:lstStyle/>
          <a:p>
            <a:r>
              <a:rPr lang="en-US" i="1" dirty="0"/>
              <a:t>Willful King/Roman Empire</a:t>
            </a:r>
            <a:endParaRPr lang="en-US" dirty="0"/>
          </a:p>
        </p:txBody>
      </p:sp>
      <p:sp>
        <p:nvSpPr>
          <p:cNvPr id="4" name="TextBox 3"/>
          <p:cNvSpPr txBox="1"/>
          <p:nvPr/>
        </p:nvSpPr>
        <p:spPr>
          <a:xfrm>
            <a:off x="900751" y="3467695"/>
            <a:ext cx="7967023" cy="1477328"/>
          </a:xfrm>
          <a:prstGeom prst="rect">
            <a:avLst/>
          </a:prstGeom>
          <a:noFill/>
        </p:spPr>
        <p:txBody>
          <a:bodyPr wrap="square" rtlCol="0">
            <a:spAutoFit/>
          </a:bodyPr>
          <a:lstStyle/>
          <a:p>
            <a:r>
              <a:rPr lang="en-US" b="1" i="1" dirty="0" smtClean="0">
                <a:solidFill>
                  <a:prstClr val="black"/>
                </a:solidFill>
              </a:rPr>
              <a:t>Vs </a:t>
            </a:r>
            <a:r>
              <a:rPr lang="en-US" b="1" i="1" dirty="0" smtClean="0">
                <a:solidFill>
                  <a:prstClr val="black"/>
                </a:solidFill>
              </a:rPr>
              <a:t>45     14 AD </a:t>
            </a:r>
            <a:endParaRPr lang="en-US" b="1" i="1" dirty="0" smtClean="0">
              <a:solidFill>
                <a:prstClr val="black"/>
              </a:solidFill>
            </a:endParaRPr>
          </a:p>
          <a:p>
            <a:r>
              <a:rPr lang="en-US" b="1" dirty="0"/>
              <a:t>he shall pitch his palatial tents between the sea and the glorious holy mountain. Yet he shall come to his end, with none to help him</a:t>
            </a:r>
            <a:r>
              <a:rPr lang="en-US" dirty="0"/>
              <a:t> </a:t>
            </a:r>
            <a:endParaRPr lang="en-US" dirty="0" smtClean="0"/>
          </a:p>
          <a:p>
            <a:r>
              <a:rPr lang="en-US" dirty="0" smtClean="0"/>
              <a:t>– </a:t>
            </a:r>
            <a:r>
              <a:rPr lang="en-US" dirty="0"/>
              <a:t>death of </a:t>
            </a:r>
            <a:r>
              <a:rPr lang="en-US" dirty="0" smtClean="0"/>
              <a:t>Augustus</a:t>
            </a:r>
          </a:p>
          <a:p>
            <a:endParaRPr lang="en-US" dirty="0">
              <a:solidFill>
                <a:prstClr val="black"/>
              </a:solidFill>
            </a:endParaRPr>
          </a:p>
        </p:txBody>
      </p:sp>
    </p:spTree>
    <p:extLst>
      <p:ext uri="{BB962C8B-B14F-4D97-AF65-F5344CB8AC3E}">
        <p14:creationId xmlns:p14="http://schemas.microsoft.com/office/powerpoint/2010/main" val="26425782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Final Tribulation</a:t>
            </a:r>
            <a:endParaRPr lang="en-US" i="1" dirty="0"/>
          </a:p>
        </p:txBody>
      </p:sp>
      <p:sp>
        <p:nvSpPr>
          <p:cNvPr id="4" name="TextBox 3"/>
          <p:cNvSpPr txBox="1"/>
          <p:nvPr/>
        </p:nvSpPr>
        <p:spPr>
          <a:xfrm>
            <a:off x="190035" y="1339573"/>
            <a:ext cx="8487765" cy="2862322"/>
          </a:xfrm>
          <a:prstGeom prst="rect">
            <a:avLst/>
          </a:prstGeom>
          <a:noFill/>
        </p:spPr>
        <p:txBody>
          <a:bodyPr wrap="square" rtlCol="0">
            <a:spAutoFit/>
          </a:bodyPr>
          <a:lstStyle/>
          <a:p>
            <a:r>
              <a:rPr lang="en-US" sz="2000" b="1" dirty="0" smtClean="0">
                <a:solidFill>
                  <a:prstClr val="black"/>
                </a:solidFill>
              </a:rPr>
              <a:t>Daniel 12:1(NKJV</a:t>
            </a:r>
            <a:r>
              <a:rPr lang="en-US" sz="2000" b="1" dirty="0">
                <a:solidFill>
                  <a:prstClr val="black"/>
                </a:solidFill>
              </a:rPr>
              <a:t>) </a:t>
            </a:r>
            <a:r>
              <a:rPr lang="en-US" sz="2000" dirty="0">
                <a:solidFill>
                  <a:prstClr val="black"/>
                </a:solidFill>
              </a:rPr>
              <a:t/>
            </a:r>
            <a:br>
              <a:rPr lang="en-US" sz="2000" dirty="0">
                <a:solidFill>
                  <a:prstClr val="black"/>
                </a:solidFill>
              </a:rPr>
            </a:br>
            <a:r>
              <a:rPr lang="en-US" sz="2000" baseline="30000" dirty="0">
                <a:solidFill>
                  <a:prstClr val="black"/>
                </a:solidFill>
              </a:rPr>
              <a:t>1</a:t>
            </a:r>
            <a:r>
              <a:rPr lang="en-US" sz="2000" dirty="0">
                <a:solidFill>
                  <a:prstClr val="black"/>
                </a:solidFill>
              </a:rPr>
              <a:t>    “At that time Michael shall stand up</a:t>
            </a:r>
            <a:r>
              <a:rPr lang="en-US" sz="2000" dirty="0" smtClean="0">
                <a:solidFill>
                  <a:prstClr val="black"/>
                </a:solidFill>
              </a:rPr>
              <a:t>,</a:t>
            </a:r>
          </a:p>
          <a:p>
            <a:r>
              <a:rPr lang="en-US" sz="2000" dirty="0" smtClean="0">
                <a:solidFill>
                  <a:prstClr val="black"/>
                </a:solidFill>
              </a:rPr>
              <a:t> </a:t>
            </a:r>
            <a:r>
              <a:rPr lang="en-US" sz="2000" dirty="0">
                <a:solidFill>
                  <a:prstClr val="black"/>
                </a:solidFill>
              </a:rPr>
              <a:t>     The great prince </a:t>
            </a:r>
            <a:r>
              <a:rPr lang="en-US" sz="2000" b="1" u="sng" dirty="0">
                <a:solidFill>
                  <a:prstClr val="black"/>
                </a:solidFill>
              </a:rPr>
              <a:t>who stands </a:t>
            </a:r>
            <a:r>
              <a:rPr lang="en-US" sz="2000" b="1" i="1" u="sng" dirty="0">
                <a:solidFill>
                  <a:prstClr val="black"/>
                </a:solidFill>
              </a:rPr>
              <a:t>watch</a:t>
            </a:r>
            <a:r>
              <a:rPr lang="en-US" sz="2000" b="1" u="sng" dirty="0">
                <a:solidFill>
                  <a:prstClr val="black"/>
                </a:solidFill>
              </a:rPr>
              <a:t> </a:t>
            </a:r>
            <a:r>
              <a:rPr lang="en-US" sz="2000" dirty="0">
                <a:solidFill>
                  <a:prstClr val="black"/>
                </a:solidFill>
              </a:rPr>
              <a:t>over the sons of your people</a:t>
            </a:r>
            <a:r>
              <a:rPr lang="en-US" sz="2000" dirty="0" smtClean="0">
                <a:solidFill>
                  <a:prstClr val="black"/>
                </a:solidFill>
              </a:rPr>
              <a:t>;</a:t>
            </a:r>
          </a:p>
          <a:p>
            <a:r>
              <a:rPr lang="en-US" sz="2000" dirty="0" smtClean="0">
                <a:solidFill>
                  <a:prstClr val="black"/>
                </a:solidFill>
              </a:rPr>
              <a:t> </a:t>
            </a:r>
            <a:r>
              <a:rPr lang="en-US" sz="2000" dirty="0">
                <a:solidFill>
                  <a:prstClr val="black"/>
                </a:solidFill>
              </a:rPr>
              <a:t>    And there shall be a time of trouble</a:t>
            </a:r>
            <a:r>
              <a:rPr lang="en-US" sz="2000" dirty="0" smtClean="0">
                <a:solidFill>
                  <a:prstClr val="black"/>
                </a:solidFill>
              </a:rPr>
              <a:t>,</a:t>
            </a:r>
          </a:p>
          <a:p>
            <a:r>
              <a:rPr lang="en-US" sz="2000" dirty="0" smtClean="0">
                <a:solidFill>
                  <a:prstClr val="black"/>
                </a:solidFill>
              </a:rPr>
              <a:t> </a:t>
            </a:r>
            <a:r>
              <a:rPr lang="en-US" sz="2000" dirty="0">
                <a:solidFill>
                  <a:prstClr val="black"/>
                </a:solidFill>
              </a:rPr>
              <a:t>    Such as never was since there was a nation</a:t>
            </a:r>
            <a:r>
              <a:rPr lang="en-US" sz="2000" dirty="0" smtClean="0">
                <a:solidFill>
                  <a:prstClr val="black"/>
                </a:solidFill>
              </a:rPr>
              <a:t>,</a:t>
            </a:r>
          </a:p>
          <a:p>
            <a:r>
              <a:rPr lang="en-US" sz="2000" dirty="0" smtClean="0">
                <a:solidFill>
                  <a:prstClr val="black"/>
                </a:solidFill>
              </a:rPr>
              <a:t> </a:t>
            </a:r>
            <a:r>
              <a:rPr lang="en-US" sz="2000" dirty="0">
                <a:solidFill>
                  <a:prstClr val="black"/>
                </a:solidFill>
              </a:rPr>
              <a:t>    </a:t>
            </a:r>
            <a:r>
              <a:rPr lang="en-US" sz="2000" i="1" dirty="0">
                <a:solidFill>
                  <a:prstClr val="black"/>
                </a:solidFill>
              </a:rPr>
              <a:t>Even</a:t>
            </a:r>
            <a:r>
              <a:rPr lang="en-US" sz="2000" dirty="0">
                <a:solidFill>
                  <a:prstClr val="black"/>
                </a:solidFill>
              </a:rPr>
              <a:t> to that time</a:t>
            </a:r>
            <a:r>
              <a:rPr lang="en-US" sz="2000" dirty="0" smtClean="0">
                <a:solidFill>
                  <a:prstClr val="black"/>
                </a:solidFill>
              </a:rPr>
              <a:t>.</a:t>
            </a:r>
          </a:p>
          <a:p>
            <a:r>
              <a:rPr lang="en-US" sz="2000" dirty="0" smtClean="0">
                <a:solidFill>
                  <a:prstClr val="black"/>
                </a:solidFill>
              </a:rPr>
              <a:t> </a:t>
            </a:r>
            <a:r>
              <a:rPr lang="en-US" sz="2000" dirty="0">
                <a:solidFill>
                  <a:prstClr val="black"/>
                </a:solidFill>
              </a:rPr>
              <a:t>    And at that time your people shall be delivered</a:t>
            </a:r>
            <a:r>
              <a:rPr lang="en-US" sz="2000" dirty="0" smtClean="0">
                <a:solidFill>
                  <a:prstClr val="black"/>
                </a:solidFill>
              </a:rPr>
              <a:t>,</a:t>
            </a:r>
          </a:p>
          <a:p>
            <a:r>
              <a:rPr lang="en-US" sz="2000" dirty="0" smtClean="0">
                <a:solidFill>
                  <a:prstClr val="black"/>
                </a:solidFill>
              </a:rPr>
              <a:t> </a:t>
            </a:r>
            <a:r>
              <a:rPr lang="en-US" sz="2000" dirty="0">
                <a:solidFill>
                  <a:prstClr val="black"/>
                </a:solidFill>
              </a:rPr>
              <a:t>    </a:t>
            </a:r>
            <a:r>
              <a:rPr lang="en-US" sz="2000" b="1" u="sng" dirty="0">
                <a:solidFill>
                  <a:prstClr val="black"/>
                </a:solidFill>
              </a:rPr>
              <a:t>Every one who is found written in the book. </a:t>
            </a:r>
            <a:r>
              <a:rPr lang="en-US" sz="2000" dirty="0">
                <a:solidFill>
                  <a:prstClr val="black"/>
                </a:solidFill>
              </a:rPr>
              <a:t/>
            </a:r>
            <a:br>
              <a:rPr lang="en-US" sz="2000" dirty="0">
                <a:solidFill>
                  <a:prstClr val="black"/>
                </a:solidFill>
              </a:rPr>
            </a:br>
            <a:endParaRPr lang="en-US" sz="2000" dirty="0">
              <a:solidFill>
                <a:prstClr val="black"/>
              </a:solidFill>
            </a:endParaRPr>
          </a:p>
        </p:txBody>
      </p:sp>
      <p:sp>
        <p:nvSpPr>
          <p:cNvPr id="6" name="Rectangle 5"/>
          <p:cNvSpPr/>
          <p:nvPr/>
        </p:nvSpPr>
        <p:spPr>
          <a:xfrm>
            <a:off x="10041483" y="-1643399"/>
            <a:ext cx="3666630" cy="9510296"/>
          </a:xfrm>
          <a:prstGeom prst="rect">
            <a:avLst/>
          </a:prstGeom>
          <a:solidFill>
            <a:schemeClr val="bg1"/>
          </a:solidFill>
        </p:spPr>
        <p:txBody>
          <a:bodyPr wrap="square">
            <a:spAutoFit/>
          </a:bodyPr>
          <a:lstStyle/>
          <a:p>
            <a:r>
              <a:rPr lang="en-US" dirty="0">
                <a:solidFill>
                  <a:prstClr val="black"/>
                </a:solidFill>
              </a:rPr>
              <a:t>Daniel 12:1 (ESV) </a:t>
            </a:r>
          </a:p>
          <a:p>
            <a:r>
              <a:rPr lang="en-US" dirty="0">
                <a:solidFill>
                  <a:prstClr val="black"/>
                </a:solidFill>
              </a:rPr>
              <a:t>1  “At that time shall arise Michael, the great prince who has charge of your people. And there shall be a time of trouble, such as never has been since there was a nation till that time. But at that time your people shall be delivered, everyone whose name shall be found written in the book. </a:t>
            </a:r>
          </a:p>
          <a:p>
            <a:endParaRPr lang="en-US" dirty="0">
              <a:solidFill>
                <a:prstClr val="black"/>
              </a:solidFill>
            </a:endParaRPr>
          </a:p>
          <a:p>
            <a:endParaRPr lang="en-US" dirty="0">
              <a:solidFill>
                <a:prstClr val="black"/>
              </a:solidFill>
            </a:endParaRPr>
          </a:p>
          <a:p>
            <a:r>
              <a:rPr lang="en-US" dirty="0">
                <a:solidFill>
                  <a:prstClr val="black"/>
                </a:solidFill>
              </a:rPr>
              <a:t>Daniel 12:1 (NIV) </a:t>
            </a:r>
          </a:p>
          <a:p>
            <a:r>
              <a:rPr lang="en-US" dirty="0">
                <a:solidFill>
                  <a:prstClr val="black"/>
                </a:solidFill>
              </a:rPr>
              <a:t>1  "At that time Michael, the great prince who protects your people, will arise. There will be a time of distress such as has not happened from the beginning of nations until then. But at that time your people--everyone whose name is found written in the book--will be delivered. </a:t>
            </a:r>
          </a:p>
          <a:p>
            <a:endParaRPr lang="en-US" dirty="0">
              <a:solidFill>
                <a:prstClr val="black"/>
              </a:solidFill>
            </a:endParaRPr>
          </a:p>
          <a:p>
            <a:endParaRPr lang="en-US" dirty="0">
              <a:solidFill>
                <a:prstClr val="black"/>
              </a:solidFill>
            </a:endParaRPr>
          </a:p>
          <a:p>
            <a:r>
              <a:rPr lang="en-US" dirty="0">
                <a:solidFill>
                  <a:prstClr val="black"/>
                </a:solidFill>
              </a:rPr>
              <a:t>Daniel 12:1 (NKJV) </a:t>
            </a:r>
          </a:p>
          <a:p>
            <a:r>
              <a:rPr lang="en-US" dirty="0">
                <a:solidFill>
                  <a:prstClr val="black"/>
                </a:solidFill>
              </a:rPr>
              <a:t>1  "At that time Michael shall stand up, The great prince who stands watch over the sons of your people; And there shall be a time of trouble, Such as never was since there was a nation, Even to that time. And at that time your people shall be delivered, Every one who is found written in the book. </a:t>
            </a:r>
          </a:p>
          <a:p>
            <a:endParaRPr lang="en-US" dirty="0">
              <a:solidFill>
                <a:prstClr val="black"/>
              </a:solidFill>
            </a:endParaRPr>
          </a:p>
        </p:txBody>
      </p:sp>
      <p:sp>
        <p:nvSpPr>
          <p:cNvPr id="3" name="TextBox 2"/>
          <p:cNvSpPr txBox="1"/>
          <p:nvPr/>
        </p:nvSpPr>
        <p:spPr>
          <a:xfrm>
            <a:off x="5650743" y="2311076"/>
            <a:ext cx="2274725" cy="400110"/>
          </a:xfrm>
          <a:prstGeom prst="rect">
            <a:avLst/>
          </a:prstGeom>
          <a:noFill/>
        </p:spPr>
        <p:txBody>
          <a:bodyPr wrap="none" rtlCol="0">
            <a:spAutoFit/>
          </a:bodyPr>
          <a:lstStyle/>
          <a:p>
            <a:r>
              <a:rPr lang="en-US" sz="2000" dirty="0" smtClean="0">
                <a:solidFill>
                  <a:srgbClr val="0000CC"/>
                </a:solidFill>
              </a:rPr>
              <a:t>ESV-who </a:t>
            </a:r>
            <a:r>
              <a:rPr lang="en-US" sz="2000" dirty="0">
                <a:solidFill>
                  <a:srgbClr val="0000CC"/>
                </a:solidFill>
              </a:rPr>
              <a:t>has charge</a:t>
            </a:r>
          </a:p>
        </p:txBody>
      </p:sp>
      <p:sp>
        <p:nvSpPr>
          <p:cNvPr id="8" name="TextBox 7"/>
          <p:cNvSpPr txBox="1"/>
          <p:nvPr/>
        </p:nvSpPr>
        <p:spPr>
          <a:xfrm>
            <a:off x="5650728" y="2638394"/>
            <a:ext cx="3375989" cy="400110"/>
          </a:xfrm>
          <a:prstGeom prst="rect">
            <a:avLst/>
          </a:prstGeom>
          <a:noFill/>
        </p:spPr>
        <p:txBody>
          <a:bodyPr wrap="none" rtlCol="0">
            <a:spAutoFit/>
          </a:bodyPr>
          <a:lstStyle/>
          <a:p>
            <a:r>
              <a:rPr lang="en-US" sz="2000" dirty="0" smtClean="0">
                <a:solidFill>
                  <a:srgbClr val="0000CC"/>
                </a:solidFill>
              </a:rPr>
              <a:t>NIV- </a:t>
            </a:r>
            <a:r>
              <a:rPr lang="en-US" sz="2000" dirty="0">
                <a:solidFill>
                  <a:srgbClr val="0000CC"/>
                </a:solidFill>
              </a:rPr>
              <a:t>who protects your </a:t>
            </a:r>
            <a:r>
              <a:rPr lang="en-US" sz="2000" dirty="0" smtClean="0">
                <a:solidFill>
                  <a:srgbClr val="0000CC"/>
                </a:solidFill>
              </a:rPr>
              <a:t>people</a:t>
            </a:r>
            <a:endParaRPr lang="en-US" sz="2000" dirty="0">
              <a:solidFill>
                <a:srgbClr val="0000CC"/>
              </a:solidFill>
            </a:endParaRPr>
          </a:p>
        </p:txBody>
      </p:sp>
      <p:sp>
        <p:nvSpPr>
          <p:cNvPr id="5" name="TextBox 4"/>
          <p:cNvSpPr txBox="1"/>
          <p:nvPr/>
        </p:nvSpPr>
        <p:spPr>
          <a:xfrm>
            <a:off x="2511188" y="3954294"/>
            <a:ext cx="6632811" cy="1754326"/>
          </a:xfrm>
          <a:prstGeom prst="rect">
            <a:avLst/>
          </a:prstGeom>
          <a:noFill/>
        </p:spPr>
        <p:txBody>
          <a:bodyPr wrap="square" rtlCol="0">
            <a:spAutoFit/>
          </a:bodyPr>
          <a:lstStyle/>
          <a:p>
            <a:r>
              <a:rPr lang="en-US" b="1" dirty="0" smtClean="0"/>
              <a:t>Malachi </a:t>
            </a:r>
            <a:r>
              <a:rPr lang="en-US" b="1" dirty="0"/>
              <a:t>3:16(NKJV) </a:t>
            </a:r>
            <a:r>
              <a:rPr lang="en-US" dirty="0"/>
              <a:t/>
            </a:r>
            <a:br>
              <a:rPr lang="en-US" dirty="0"/>
            </a:br>
            <a:r>
              <a:rPr lang="en-US" baseline="30000" dirty="0"/>
              <a:t>16</a:t>
            </a:r>
            <a:r>
              <a:rPr lang="en-US" dirty="0"/>
              <a:t>    Then those who feared the Lord spoke to one another</a:t>
            </a:r>
            <a:r>
              <a:rPr lang="en-US" dirty="0" smtClean="0"/>
              <a:t>,</a:t>
            </a:r>
          </a:p>
          <a:p>
            <a:r>
              <a:rPr lang="en-US" dirty="0" smtClean="0"/>
              <a:t> </a:t>
            </a:r>
            <a:r>
              <a:rPr lang="en-US" dirty="0"/>
              <a:t>     And the Lord listened and heard </a:t>
            </a:r>
            <a:r>
              <a:rPr lang="en-US" i="1" dirty="0"/>
              <a:t>them</a:t>
            </a:r>
            <a:r>
              <a:rPr lang="en-US" i="1" dirty="0" smtClean="0"/>
              <a:t>;</a:t>
            </a:r>
          </a:p>
          <a:p>
            <a:r>
              <a:rPr lang="en-US" dirty="0" smtClean="0"/>
              <a:t> </a:t>
            </a:r>
            <a:r>
              <a:rPr lang="en-US" dirty="0"/>
              <a:t>    </a:t>
            </a:r>
            <a:r>
              <a:rPr lang="en-US" u="sng" dirty="0">
                <a:solidFill>
                  <a:srgbClr val="0000CC"/>
                </a:solidFill>
              </a:rPr>
              <a:t>So a book of remembrance was written before </a:t>
            </a:r>
            <a:r>
              <a:rPr lang="en-US" u="sng" dirty="0" smtClean="0">
                <a:solidFill>
                  <a:srgbClr val="0000CC"/>
                </a:solidFill>
              </a:rPr>
              <a:t>Him</a:t>
            </a:r>
          </a:p>
          <a:p>
            <a:r>
              <a:rPr lang="en-US" u="sng" dirty="0" smtClean="0">
                <a:solidFill>
                  <a:srgbClr val="0000CC"/>
                </a:solidFill>
              </a:rPr>
              <a:t> </a:t>
            </a:r>
            <a:r>
              <a:rPr lang="en-US" u="sng" dirty="0">
                <a:solidFill>
                  <a:srgbClr val="0000CC"/>
                </a:solidFill>
              </a:rPr>
              <a:t>    For those who fear the </a:t>
            </a:r>
            <a:r>
              <a:rPr lang="en-US" u="sng" dirty="0" smtClean="0">
                <a:solidFill>
                  <a:srgbClr val="0000CC"/>
                </a:solidFill>
              </a:rPr>
              <a:t>Lord</a:t>
            </a:r>
          </a:p>
          <a:p>
            <a:r>
              <a:rPr lang="en-US" u="sng" dirty="0" smtClean="0">
                <a:solidFill>
                  <a:srgbClr val="0000CC"/>
                </a:solidFill>
              </a:rPr>
              <a:t> </a:t>
            </a:r>
            <a:r>
              <a:rPr lang="en-US" u="sng" dirty="0">
                <a:solidFill>
                  <a:srgbClr val="0000CC"/>
                </a:solidFill>
              </a:rPr>
              <a:t>    And who meditate on His name. </a:t>
            </a:r>
          </a:p>
        </p:txBody>
      </p:sp>
      <p:sp>
        <p:nvSpPr>
          <p:cNvPr id="7" name="TextBox 6"/>
          <p:cNvSpPr txBox="1"/>
          <p:nvPr/>
        </p:nvSpPr>
        <p:spPr>
          <a:xfrm>
            <a:off x="2361063" y="1339573"/>
            <a:ext cx="756938" cy="369332"/>
          </a:xfrm>
          <a:prstGeom prst="rect">
            <a:avLst/>
          </a:prstGeom>
          <a:solidFill>
            <a:schemeClr val="tx1"/>
          </a:solidFill>
        </p:spPr>
        <p:txBody>
          <a:bodyPr wrap="none" rtlCol="0">
            <a:spAutoFit/>
          </a:bodyPr>
          <a:lstStyle/>
          <a:p>
            <a:r>
              <a:rPr lang="en-US" b="1" dirty="0" smtClean="0">
                <a:solidFill>
                  <a:schemeClr val="bg1"/>
                </a:solidFill>
              </a:rPr>
              <a:t>70 AD</a:t>
            </a:r>
            <a:endParaRPr lang="en-US" b="1" dirty="0">
              <a:solidFill>
                <a:schemeClr val="bg1"/>
              </a:solidFill>
            </a:endParaRPr>
          </a:p>
        </p:txBody>
      </p:sp>
    </p:spTree>
    <p:extLst>
      <p:ext uri="{BB962C8B-B14F-4D97-AF65-F5344CB8AC3E}">
        <p14:creationId xmlns:p14="http://schemas.microsoft.com/office/powerpoint/2010/main" val="21828589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Final Tribulation</a:t>
            </a:r>
            <a:endParaRPr lang="en-US" i="1" dirty="0"/>
          </a:p>
        </p:txBody>
      </p:sp>
      <p:sp>
        <p:nvSpPr>
          <p:cNvPr id="4" name="TextBox 3"/>
          <p:cNvSpPr txBox="1"/>
          <p:nvPr/>
        </p:nvSpPr>
        <p:spPr>
          <a:xfrm>
            <a:off x="190035" y="1339573"/>
            <a:ext cx="8487765" cy="3139321"/>
          </a:xfrm>
          <a:prstGeom prst="rect">
            <a:avLst/>
          </a:prstGeom>
          <a:noFill/>
        </p:spPr>
        <p:txBody>
          <a:bodyPr wrap="square" rtlCol="0">
            <a:spAutoFit/>
          </a:bodyPr>
          <a:lstStyle/>
          <a:p>
            <a:r>
              <a:rPr lang="en-US" sz="2200" b="1" dirty="0" smtClean="0">
                <a:solidFill>
                  <a:prstClr val="black"/>
                </a:solidFill>
              </a:rPr>
              <a:t>Daniel 12:1(NKJV</a:t>
            </a:r>
            <a:r>
              <a:rPr lang="en-US" sz="2200" b="1" dirty="0">
                <a:solidFill>
                  <a:prstClr val="black"/>
                </a:solidFill>
              </a:rPr>
              <a:t>) </a:t>
            </a:r>
            <a:r>
              <a:rPr lang="en-US" sz="2200" dirty="0">
                <a:solidFill>
                  <a:prstClr val="black"/>
                </a:solidFill>
              </a:rPr>
              <a:t/>
            </a:r>
            <a:br>
              <a:rPr lang="en-US" sz="2200" dirty="0">
                <a:solidFill>
                  <a:prstClr val="black"/>
                </a:solidFill>
              </a:rPr>
            </a:br>
            <a:r>
              <a:rPr lang="en-US" sz="2200" baseline="30000" dirty="0">
                <a:solidFill>
                  <a:prstClr val="black"/>
                </a:solidFill>
              </a:rPr>
              <a:t>1</a:t>
            </a:r>
            <a:r>
              <a:rPr lang="en-US" sz="2200" dirty="0">
                <a:solidFill>
                  <a:prstClr val="black"/>
                </a:solidFill>
              </a:rPr>
              <a:t>    “At that time Michael shall stand up</a:t>
            </a:r>
            <a:r>
              <a:rPr lang="en-US" sz="2200" dirty="0" smtClean="0">
                <a:solidFill>
                  <a:prstClr val="black"/>
                </a:solidFill>
              </a:rPr>
              <a:t>,</a:t>
            </a:r>
          </a:p>
          <a:p>
            <a:r>
              <a:rPr lang="en-US" sz="2200" dirty="0" smtClean="0">
                <a:solidFill>
                  <a:prstClr val="black"/>
                </a:solidFill>
              </a:rPr>
              <a:t> </a:t>
            </a:r>
            <a:r>
              <a:rPr lang="en-US" sz="2200" dirty="0">
                <a:solidFill>
                  <a:prstClr val="black"/>
                </a:solidFill>
              </a:rPr>
              <a:t>     The great prince </a:t>
            </a:r>
            <a:r>
              <a:rPr lang="en-US" sz="2200" b="1" u="sng" dirty="0">
                <a:solidFill>
                  <a:schemeClr val="bg1">
                    <a:lumMod val="50000"/>
                  </a:schemeClr>
                </a:solidFill>
              </a:rPr>
              <a:t>who stands </a:t>
            </a:r>
            <a:r>
              <a:rPr lang="en-US" sz="2200" b="1" i="1" u="sng" dirty="0">
                <a:solidFill>
                  <a:schemeClr val="bg1">
                    <a:lumMod val="50000"/>
                  </a:schemeClr>
                </a:solidFill>
              </a:rPr>
              <a:t>watch</a:t>
            </a:r>
            <a:r>
              <a:rPr lang="en-US" sz="2200" b="1" u="sng" dirty="0">
                <a:solidFill>
                  <a:schemeClr val="bg1">
                    <a:lumMod val="50000"/>
                  </a:schemeClr>
                </a:solidFill>
              </a:rPr>
              <a:t> </a:t>
            </a:r>
            <a:r>
              <a:rPr lang="en-US" sz="2200" dirty="0">
                <a:solidFill>
                  <a:prstClr val="black"/>
                </a:solidFill>
              </a:rPr>
              <a:t>over the sons of your people</a:t>
            </a:r>
            <a:r>
              <a:rPr lang="en-US" sz="2200" dirty="0" smtClean="0">
                <a:solidFill>
                  <a:prstClr val="black"/>
                </a:solidFill>
              </a:rPr>
              <a:t>;</a:t>
            </a:r>
          </a:p>
          <a:p>
            <a:r>
              <a:rPr lang="en-US" sz="2200" dirty="0" smtClean="0">
                <a:solidFill>
                  <a:prstClr val="black"/>
                </a:solidFill>
              </a:rPr>
              <a:t> </a:t>
            </a:r>
            <a:r>
              <a:rPr lang="en-US" sz="2200" dirty="0">
                <a:solidFill>
                  <a:prstClr val="black"/>
                </a:solidFill>
              </a:rPr>
              <a:t>    </a:t>
            </a:r>
            <a:r>
              <a:rPr lang="en-US" sz="2200" b="1" u="sng" dirty="0">
                <a:solidFill>
                  <a:srgbClr val="C00000"/>
                </a:solidFill>
              </a:rPr>
              <a:t>And there shall be a time of trouble</a:t>
            </a:r>
            <a:r>
              <a:rPr lang="en-US" sz="2200" b="1" u="sng" dirty="0" smtClean="0">
                <a:solidFill>
                  <a:srgbClr val="C00000"/>
                </a:solidFill>
              </a:rPr>
              <a:t>,</a:t>
            </a:r>
          </a:p>
          <a:p>
            <a:r>
              <a:rPr lang="en-US" sz="2200" b="1" u="sng" dirty="0" smtClean="0">
                <a:solidFill>
                  <a:srgbClr val="C00000"/>
                </a:solidFill>
              </a:rPr>
              <a:t> </a:t>
            </a:r>
            <a:r>
              <a:rPr lang="en-US" sz="2200" b="1" u="sng" dirty="0">
                <a:solidFill>
                  <a:srgbClr val="C00000"/>
                </a:solidFill>
              </a:rPr>
              <a:t>    Such as never was since there was a nation</a:t>
            </a:r>
            <a:r>
              <a:rPr lang="en-US" sz="2200" b="1" u="sng" dirty="0" smtClean="0">
                <a:solidFill>
                  <a:srgbClr val="C00000"/>
                </a:solidFill>
              </a:rPr>
              <a:t>,</a:t>
            </a:r>
          </a:p>
          <a:p>
            <a:r>
              <a:rPr lang="en-US" sz="2200" b="1" u="sng" dirty="0" smtClean="0">
                <a:solidFill>
                  <a:srgbClr val="C00000"/>
                </a:solidFill>
              </a:rPr>
              <a:t> </a:t>
            </a:r>
            <a:r>
              <a:rPr lang="en-US" sz="2200" b="1" u="sng" dirty="0">
                <a:solidFill>
                  <a:srgbClr val="C00000"/>
                </a:solidFill>
              </a:rPr>
              <a:t>    </a:t>
            </a:r>
            <a:r>
              <a:rPr lang="en-US" sz="2200" b="1" i="1" u="sng" dirty="0">
                <a:solidFill>
                  <a:srgbClr val="C00000"/>
                </a:solidFill>
              </a:rPr>
              <a:t>Even</a:t>
            </a:r>
            <a:r>
              <a:rPr lang="en-US" sz="2200" b="1" u="sng" dirty="0">
                <a:solidFill>
                  <a:srgbClr val="C00000"/>
                </a:solidFill>
              </a:rPr>
              <a:t> to that time</a:t>
            </a:r>
            <a:r>
              <a:rPr lang="en-US" sz="2200" b="1" u="sng" dirty="0" smtClean="0">
                <a:solidFill>
                  <a:srgbClr val="C00000"/>
                </a:solidFill>
              </a:rPr>
              <a:t>.</a:t>
            </a:r>
          </a:p>
          <a:p>
            <a:r>
              <a:rPr lang="en-US" sz="2200" dirty="0" smtClean="0">
                <a:solidFill>
                  <a:prstClr val="black"/>
                </a:solidFill>
              </a:rPr>
              <a:t> </a:t>
            </a:r>
            <a:r>
              <a:rPr lang="en-US" sz="2200" dirty="0">
                <a:solidFill>
                  <a:prstClr val="black"/>
                </a:solidFill>
              </a:rPr>
              <a:t>    </a:t>
            </a:r>
            <a:r>
              <a:rPr lang="en-US" sz="2200" b="1" u="sng" dirty="0">
                <a:solidFill>
                  <a:prstClr val="black"/>
                </a:solidFill>
              </a:rPr>
              <a:t>And at that time your people shall be delivered</a:t>
            </a:r>
            <a:r>
              <a:rPr lang="en-US" sz="2200" b="1" u="sng" dirty="0" smtClean="0">
                <a:solidFill>
                  <a:prstClr val="black"/>
                </a:solidFill>
              </a:rPr>
              <a:t>,</a:t>
            </a:r>
          </a:p>
          <a:p>
            <a:r>
              <a:rPr lang="en-US" sz="2200" dirty="0" smtClean="0">
                <a:solidFill>
                  <a:prstClr val="black"/>
                </a:solidFill>
              </a:rPr>
              <a:t> </a:t>
            </a:r>
            <a:r>
              <a:rPr lang="en-US" sz="2200" dirty="0">
                <a:solidFill>
                  <a:prstClr val="black"/>
                </a:solidFill>
              </a:rPr>
              <a:t>    Every one who is found written in the book. </a:t>
            </a:r>
            <a:br>
              <a:rPr lang="en-US" sz="2200" dirty="0">
                <a:solidFill>
                  <a:prstClr val="black"/>
                </a:solidFill>
              </a:rPr>
            </a:br>
            <a:endParaRPr lang="en-US" sz="2200" dirty="0">
              <a:solidFill>
                <a:prstClr val="black"/>
              </a:solidFill>
            </a:endParaRPr>
          </a:p>
        </p:txBody>
      </p:sp>
      <p:sp>
        <p:nvSpPr>
          <p:cNvPr id="6" name="Rectangle 5"/>
          <p:cNvSpPr/>
          <p:nvPr/>
        </p:nvSpPr>
        <p:spPr>
          <a:xfrm>
            <a:off x="10041483" y="-1643399"/>
            <a:ext cx="3666630" cy="9510296"/>
          </a:xfrm>
          <a:prstGeom prst="rect">
            <a:avLst/>
          </a:prstGeom>
          <a:solidFill>
            <a:schemeClr val="bg1"/>
          </a:solidFill>
        </p:spPr>
        <p:txBody>
          <a:bodyPr wrap="square">
            <a:spAutoFit/>
          </a:bodyPr>
          <a:lstStyle/>
          <a:p>
            <a:r>
              <a:rPr lang="en-US" dirty="0">
                <a:solidFill>
                  <a:prstClr val="black"/>
                </a:solidFill>
              </a:rPr>
              <a:t>Daniel 12:1 (ESV) </a:t>
            </a:r>
          </a:p>
          <a:p>
            <a:r>
              <a:rPr lang="en-US" dirty="0">
                <a:solidFill>
                  <a:prstClr val="black"/>
                </a:solidFill>
              </a:rPr>
              <a:t>1  “At that time shall arise Michael, the great prince who has charge of your people. And there shall be a time of trouble, such as never has been since there was a nation till that time. But at that time your people shall be delivered, everyone whose name shall be found written in the book. </a:t>
            </a:r>
          </a:p>
          <a:p>
            <a:endParaRPr lang="en-US" dirty="0">
              <a:solidFill>
                <a:prstClr val="black"/>
              </a:solidFill>
            </a:endParaRPr>
          </a:p>
          <a:p>
            <a:endParaRPr lang="en-US" dirty="0">
              <a:solidFill>
                <a:prstClr val="black"/>
              </a:solidFill>
            </a:endParaRPr>
          </a:p>
          <a:p>
            <a:r>
              <a:rPr lang="en-US" dirty="0">
                <a:solidFill>
                  <a:prstClr val="black"/>
                </a:solidFill>
              </a:rPr>
              <a:t>Daniel 12:1 (NIV) </a:t>
            </a:r>
          </a:p>
          <a:p>
            <a:r>
              <a:rPr lang="en-US" dirty="0">
                <a:solidFill>
                  <a:prstClr val="black"/>
                </a:solidFill>
              </a:rPr>
              <a:t>1  "At that time Michael, the great prince who protects your people, will arise. There will be a time of distress such as has not happened from the beginning of nations until then. But at that time your people--everyone whose name is found written in the book--will be delivered. </a:t>
            </a:r>
          </a:p>
          <a:p>
            <a:endParaRPr lang="en-US" dirty="0">
              <a:solidFill>
                <a:prstClr val="black"/>
              </a:solidFill>
            </a:endParaRPr>
          </a:p>
          <a:p>
            <a:endParaRPr lang="en-US" dirty="0">
              <a:solidFill>
                <a:prstClr val="black"/>
              </a:solidFill>
            </a:endParaRPr>
          </a:p>
          <a:p>
            <a:r>
              <a:rPr lang="en-US" dirty="0">
                <a:solidFill>
                  <a:prstClr val="black"/>
                </a:solidFill>
              </a:rPr>
              <a:t>Daniel 12:1 (NKJV) </a:t>
            </a:r>
          </a:p>
          <a:p>
            <a:r>
              <a:rPr lang="en-US" dirty="0">
                <a:solidFill>
                  <a:prstClr val="black"/>
                </a:solidFill>
              </a:rPr>
              <a:t>1  "At that time Michael shall stand up, The great prince who stands watch over the sons of your people; And there shall be a time of trouble, Such as never was since there was a nation, Even to that time. And at that time your people shall be delivered, Every one who is found written in the book. </a:t>
            </a:r>
          </a:p>
          <a:p>
            <a:endParaRPr lang="en-US" dirty="0">
              <a:solidFill>
                <a:prstClr val="black"/>
              </a:solidFill>
            </a:endParaRPr>
          </a:p>
        </p:txBody>
      </p:sp>
      <p:sp>
        <p:nvSpPr>
          <p:cNvPr id="5" name="TextBox 4"/>
          <p:cNvSpPr txBox="1"/>
          <p:nvPr/>
        </p:nvSpPr>
        <p:spPr>
          <a:xfrm>
            <a:off x="559565" y="4244465"/>
            <a:ext cx="7137779" cy="1200329"/>
          </a:xfrm>
          <a:prstGeom prst="rect">
            <a:avLst/>
          </a:prstGeom>
          <a:noFill/>
        </p:spPr>
        <p:txBody>
          <a:bodyPr wrap="square" rtlCol="0">
            <a:spAutoFit/>
          </a:bodyPr>
          <a:lstStyle/>
          <a:p>
            <a:r>
              <a:rPr lang="en-US" b="1" dirty="0" smtClean="0"/>
              <a:t>Matthew 24:15 (NKJV</a:t>
            </a:r>
            <a:r>
              <a:rPr lang="en-US" b="1" dirty="0"/>
              <a:t>) </a:t>
            </a:r>
            <a:r>
              <a:rPr lang="en-US" dirty="0"/>
              <a:t/>
            </a:r>
            <a:br>
              <a:rPr lang="en-US" dirty="0"/>
            </a:br>
            <a:r>
              <a:rPr lang="en-US" baseline="30000" dirty="0"/>
              <a:t>15</a:t>
            </a:r>
            <a:r>
              <a:rPr lang="en-US" dirty="0"/>
              <a:t>“Therefore when you see the </a:t>
            </a:r>
            <a:r>
              <a:rPr lang="en-US" i="1" dirty="0"/>
              <a:t>‘abomination of desolation,’ </a:t>
            </a:r>
            <a:r>
              <a:rPr lang="en-US" dirty="0" smtClean="0"/>
              <a:t> </a:t>
            </a:r>
            <a:r>
              <a:rPr lang="en-US" dirty="0"/>
              <a:t>spoken of by Daniel the </a:t>
            </a:r>
            <a:r>
              <a:rPr lang="en-US" dirty="0" smtClean="0"/>
              <a:t>prophet </a:t>
            </a:r>
            <a:r>
              <a:rPr lang="en-US" b="1" dirty="0" smtClean="0">
                <a:solidFill>
                  <a:srgbClr val="0000CC"/>
                </a:solidFill>
              </a:rPr>
              <a:t>[Dan 11:,13 12:1], </a:t>
            </a:r>
            <a:r>
              <a:rPr lang="en-US" dirty="0"/>
              <a:t>standing in the holy place” (whoever reads, let him understand</a:t>
            </a:r>
            <a:r>
              <a:rPr lang="en-US" dirty="0" smtClean="0"/>
              <a:t>), </a:t>
            </a:r>
            <a:endParaRPr lang="en-US" dirty="0"/>
          </a:p>
        </p:txBody>
      </p:sp>
      <p:sp>
        <p:nvSpPr>
          <p:cNvPr id="9" name="TextBox 8"/>
          <p:cNvSpPr txBox="1"/>
          <p:nvPr/>
        </p:nvSpPr>
        <p:spPr>
          <a:xfrm>
            <a:off x="2361063" y="1339573"/>
            <a:ext cx="756938" cy="369332"/>
          </a:xfrm>
          <a:prstGeom prst="rect">
            <a:avLst/>
          </a:prstGeom>
          <a:solidFill>
            <a:schemeClr val="tx1"/>
          </a:solidFill>
        </p:spPr>
        <p:txBody>
          <a:bodyPr wrap="none" rtlCol="0">
            <a:spAutoFit/>
          </a:bodyPr>
          <a:lstStyle/>
          <a:p>
            <a:r>
              <a:rPr lang="en-US" b="1" dirty="0" smtClean="0">
                <a:solidFill>
                  <a:schemeClr val="bg1"/>
                </a:solidFill>
              </a:rPr>
              <a:t>70 AD</a:t>
            </a:r>
            <a:endParaRPr lang="en-US" b="1" dirty="0">
              <a:solidFill>
                <a:schemeClr val="bg1"/>
              </a:solidFill>
            </a:endParaRPr>
          </a:p>
        </p:txBody>
      </p:sp>
    </p:spTree>
    <p:extLst>
      <p:ext uri="{BB962C8B-B14F-4D97-AF65-F5344CB8AC3E}">
        <p14:creationId xmlns:p14="http://schemas.microsoft.com/office/powerpoint/2010/main" val="6428399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Final Tribulation</a:t>
            </a:r>
            <a:endParaRPr lang="en-US" i="1" dirty="0"/>
          </a:p>
        </p:txBody>
      </p:sp>
      <p:sp>
        <p:nvSpPr>
          <p:cNvPr id="4" name="TextBox 3"/>
          <p:cNvSpPr txBox="1"/>
          <p:nvPr/>
        </p:nvSpPr>
        <p:spPr>
          <a:xfrm>
            <a:off x="190035" y="1339573"/>
            <a:ext cx="8487765" cy="3139321"/>
          </a:xfrm>
          <a:prstGeom prst="rect">
            <a:avLst/>
          </a:prstGeom>
          <a:noFill/>
        </p:spPr>
        <p:txBody>
          <a:bodyPr wrap="square" rtlCol="0">
            <a:spAutoFit/>
          </a:bodyPr>
          <a:lstStyle/>
          <a:p>
            <a:r>
              <a:rPr lang="en-US" sz="2200" b="1" dirty="0" smtClean="0">
                <a:solidFill>
                  <a:prstClr val="black"/>
                </a:solidFill>
              </a:rPr>
              <a:t>Daniel 12:1(NKJV</a:t>
            </a:r>
            <a:r>
              <a:rPr lang="en-US" sz="2200" b="1" dirty="0">
                <a:solidFill>
                  <a:prstClr val="black"/>
                </a:solidFill>
              </a:rPr>
              <a:t>) </a:t>
            </a:r>
            <a:r>
              <a:rPr lang="en-US" sz="2200" dirty="0">
                <a:solidFill>
                  <a:prstClr val="black"/>
                </a:solidFill>
              </a:rPr>
              <a:t/>
            </a:r>
            <a:br>
              <a:rPr lang="en-US" sz="2200" dirty="0">
                <a:solidFill>
                  <a:prstClr val="black"/>
                </a:solidFill>
              </a:rPr>
            </a:br>
            <a:r>
              <a:rPr lang="en-US" sz="2200" baseline="30000" dirty="0">
                <a:solidFill>
                  <a:prstClr val="black"/>
                </a:solidFill>
              </a:rPr>
              <a:t>1</a:t>
            </a:r>
            <a:r>
              <a:rPr lang="en-US" sz="2200" dirty="0">
                <a:solidFill>
                  <a:prstClr val="black"/>
                </a:solidFill>
              </a:rPr>
              <a:t>    “At that time Michael shall stand up</a:t>
            </a:r>
            <a:r>
              <a:rPr lang="en-US" sz="2200" dirty="0" smtClean="0">
                <a:solidFill>
                  <a:prstClr val="black"/>
                </a:solidFill>
              </a:rPr>
              <a:t>,</a:t>
            </a:r>
          </a:p>
          <a:p>
            <a:r>
              <a:rPr lang="en-US" sz="2200" dirty="0" smtClean="0">
                <a:solidFill>
                  <a:prstClr val="black"/>
                </a:solidFill>
              </a:rPr>
              <a:t> </a:t>
            </a:r>
            <a:r>
              <a:rPr lang="en-US" sz="2200" dirty="0">
                <a:solidFill>
                  <a:prstClr val="black"/>
                </a:solidFill>
              </a:rPr>
              <a:t>     The great prince </a:t>
            </a:r>
            <a:r>
              <a:rPr lang="en-US" sz="2200" b="1" u="sng" dirty="0">
                <a:solidFill>
                  <a:prstClr val="white">
                    <a:lumMod val="50000"/>
                  </a:prstClr>
                </a:solidFill>
              </a:rPr>
              <a:t>who stands </a:t>
            </a:r>
            <a:r>
              <a:rPr lang="en-US" sz="2200" b="1" i="1" u="sng" dirty="0">
                <a:solidFill>
                  <a:prstClr val="white">
                    <a:lumMod val="50000"/>
                  </a:prstClr>
                </a:solidFill>
              </a:rPr>
              <a:t>watch</a:t>
            </a:r>
            <a:r>
              <a:rPr lang="en-US" sz="2200" b="1" u="sng" dirty="0">
                <a:solidFill>
                  <a:prstClr val="white">
                    <a:lumMod val="50000"/>
                  </a:prstClr>
                </a:solidFill>
              </a:rPr>
              <a:t> </a:t>
            </a:r>
            <a:r>
              <a:rPr lang="en-US" sz="2200" dirty="0">
                <a:solidFill>
                  <a:prstClr val="black"/>
                </a:solidFill>
              </a:rPr>
              <a:t>over the sons of your people</a:t>
            </a:r>
            <a:r>
              <a:rPr lang="en-US" sz="2200" dirty="0" smtClean="0">
                <a:solidFill>
                  <a:prstClr val="black"/>
                </a:solidFill>
              </a:rPr>
              <a:t>;</a:t>
            </a:r>
          </a:p>
          <a:p>
            <a:r>
              <a:rPr lang="en-US" sz="2200" dirty="0" smtClean="0">
                <a:solidFill>
                  <a:prstClr val="black"/>
                </a:solidFill>
              </a:rPr>
              <a:t> </a:t>
            </a:r>
            <a:r>
              <a:rPr lang="en-US" sz="2200" dirty="0">
                <a:solidFill>
                  <a:prstClr val="black"/>
                </a:solidFill>
              </a:rPr>
              <a:t>    </a:t>
            </a:r>
            <a:r>
              <a:rPr lang="en-US" sz="2200" b="1" u="sng" dirty="0">
                <a:solidFill>
                  <a:srgbClr val="C00000"/>
                </a:solidFill>
              </a:rPr>
              <a:t>And there shall be a time of trouble</a:t>
            </a:r>
            <a:r>
              <a:rPr lang="en-US" sz="2200" b="1" u="sng" dirty="0" smtClean="0">
                <a:solidFill>
                  <a:srgbClr val="C00000"/>
                </a:solidFill>
              </a:rPr>
              <a:t>,</a:t>
            </a:r>
          </a:p>
          <a:p>
            <a:r>
              <a:rPr lang="en-US" sz="2200" b="1" u="sng" dirty="0" smtClean="0">
                <a:solidFill>
                  <a:srgbClr val="C00000"/>
                </a:solidFill>
              </a:rPr>
              <a:t> </a:t>
            </a:r>
            <a:r>
              <a:rPr lang="en-US" sz="2200" b="1" u="sng" dirty="0">
                <a:solidFill>
                  <a:srgbClr val="C00000"/>
                </a:solidFill>
              </a:rPr>
              <a:t>    Such as never was since there was a nation</a:t>
            </a:r>
            <a:r>
              <a:rPr lang="en-US" sz="2200" b="1" u="sng" dirty="0" smtClean="0">
                <a:solidFill>
                  <a:srgbClr val="C00000"/>
                </a:solidFill>
              </a:rPr>
              <a:t>,</a:t>
            </a:r>
          </a:p>
          <a:p>
            <a:r>
              <a:rPr lang="en-US" sz="2200" b="1" u="sng" dirty="0" smtClean="0">
                <a:solidFill>
                  <a:srgbClr val="C00000"/>
                </a:solidFill>
              </a:rPr>
              <a:t> </a:t>
            </a:r>
            <a:r>
              <a:rPr lang="en-US" sz="2200" b="1" u="sng" dirty="0">
                <a:solidFill>
                  <a:srgbClr val="C00000"/>
                </a:solidFill>
              </a:rPr>
              <a:t>    </a:t>
            </a:r>
            <a:r>
              <a:rPr lang="en-US" sz="2200" b="1" i="1" u="sng" dirty="0">
                <a:solidFill>
                  <a:srgbClr val="C00000"/>
                </a:solidFill>
              </a:rPr>
              <a:t>Even</a:t>
            </a:r>
            <a:r>
              <a:rPr lang="en-US" sz="2200" b="1" u="sng" dirty="0">
                <a:solidFill>
                  <a:srgbClr val="C00000"/>
                </a:solidFill>
              </a:rPr>
              <a:t> to that time</a:t>
            </a:r>
            <a:r>
              <a:rPr lang="en-US" sz="2200" b="1" u="sng" dirty="0" smtClean="0">
                <a:solidFill>
                  <a:srgbClr val="C00000"/>
                </a:solidFill>
              </a:rPr>
              <a:t>.</a:t>
            </a:r>
          </a:p>
          <a:p>
            <a:r>
              <a:rPr lang="en-US" sz="2200" dirty="0" smtClean="0">
                <a:solidFill>
                  <a:prstClr val="black"/>
                </a:solidFill>
              </a:rPr>
              <a:t> </a:t>
            </a:r>
            <a:r>
              <a:rPr lang="en-US" sz="2200" dirty="0">
                <a:solidFill>
                  <a:prstClr val="black"/>
                </a:solidFill>
              </a:rPr>
              <a:t>    </a:t>
            </a:r>
            <a:r>
              <a:rPr lang="en-US" sz="2200" b="1" u="sng" dirty="0">
                <a:solidFill>
                  <a:prstClr val="black"/>
                </a:solidFill>
              </a:rPr>
              <a:t>And at that time your people shall be delivered</a:t>
            </a:r>
            <a:r>
              <a:rPr lang="en-US" sz="2200" b="1" u="sng" dirty="0" smtClean="0">
                <a:solidFill>
                  <a:prstClr val="black"/>
                </a:solidFill>
              </a:rPr>
              <a:t>,</a:t>
            </a:r>
          </a:p>
          <a:p>
            <a:r>
              <a:rPr lang="en-US" sz="2200" dirty="0" smtClean="0">
                <a:solidFill>
                  <a:prstClr val="black"/>
                </a:solidFill>
              </a:rPr>
              <a:t> </a:t>
            </a:r>
            <a:r>
              <a:rPr lang="en-US" sz="2200" dirty="0">
                <a:solidFill>
                  <a:prstClr val="black"/>
                </a:solidFill>
              </a:rPr>
              <a:t>    Every one who is found written in the book. </a:t>
            </a:r>
            <a:br>
              <a:rPr lang="en-US" sz="2200" dirty="0">
                <a:solidFill>
                  <a:prstClr val="black"/>
                </a:solidFill>
              </a:rPr>
            </a:br>
            <a:endParaRPr lang="en-US" sz="2200" dirty="0">
              <a:solidFill>
                <a:prstClr val="black"/>
              </a:solidFill>
            </a:endParaRPr>
          </a:p>
        </p:txBody>
      </p:sp>
      <p:sp>
        <p:nvSpPr>
          <p:cNvPr id="5" name="TextBox 4"/>
          <p:cNvSpPr txBox="1"/>
          <p:nvPr/>
        </p:nvSpPr>
        <p:spPr>
          <a:xfrm>
            <a:off x="559557" y="4107976"/>
            <a:ext cx="8308218" cy="1477328"/>
          </a:xfrm>
          <a:prstGeom prst="rect">
            <a:avLst/>
          </a:prstGeom>
          <a:noFill/>
        </p:spPr>
        <p:txBody>
          <a:bodyPr wrap="square" rtlCol="0">
            <a:spAutoFit/>
          </a:bodyPr>
          <a:lstStyle/>
          <a:p>
            <a:r>
              <a:rPr lang="en-US" b="1" dirty="0" smtClean="0"/>
              <a:t>Matthew </a:t>
            </a:r>
            <a:r>
              <a:rPr lang="en-US" b="1" dirty="0"/>
              <a:t>24:21-22(NKJV) </a:t>
            </a:r>
            <a:r>
              <a:rPr lang="en-US" dirty="0"/>
              <a:t/>
            </a:r>
            <a:br>
              <a:rPr lang="en-US" dirty="0"/>
            </a:br>
            <a:r>
              <a:rPr lang="en-US" baseline="30000" dirty="0"/>
              <a:t>21</a:t>
            </a:r>
            <a:r>
              <a:rPr lang="en-US" dirty="0"/>
              <a:t>For then there will be great tribulation, </a:t>
            </a:r>
            <a:r>
              <a:rPr lang="en-US" b="1" dirty="0">
                <a:solidFill>
                  <a:srgbClr val="0000CC"/>
                </a:solidFill>
              </a:rPr>
              <a:t>such as has not been since the beginning of the world until this time, no, nor ever shall be.  </a:t>
            </a:r>
            <a:br>
              <a:rPr lang="en-US" b="1" dirty="0">
                <a:solidFill>
                  <a:srgbClr val="0000CC"/>
                </a:solidFill>
              </a:rPr>
            </a:br>
            <a:r>
              <a:rPr lang="en-US" baseline="30000" dirty="0"/>
              <a:t>22</a:t>
            </a:r>
            <a:r>
              <a:rPr lang="en-US" dirty="0"/>
              <a:t>And unless those days were shortened, no flesh would be saved; but for the elect’s sake those days will be shortened. </a:t>
            </a:r>
            <a:endParaRPr lang="en-US" dirty="0">
              <a:solidFill>
                <a:prstClr val="black"/>
              </a:solidFill>
            </a:endParaRPr>
          </a:p>
        </p:txBody>
      </p:sp>
    </p:spTree>
    <p:extLst>
      <p:ext uri="{BB962C8B-B14F-4D97-AF65-F5344CB8AC3E}">
        <p14:creationId xmlns:p14="http://schemas.microsoft.com/office/powerpoint/2010/main" val="120339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1026" hidden="1"/>
          <p:cNvSpPr>
            <a:spLocks noGrp="1" noChangeArrowheads="1"/>
          </p:cNvSpPr>
          <p:nvPr>
            <p:ph type="title"/>
          </p:nvPr>
        </p:nvSpPr>
        <p:spPr/>
        <p:txBody>
          <a:bodyPr/>
          <a:lstStyle/>
          <a:p>
            <a:r>
              <a:rPr lang="en-US" altLang="en-US"/>
              <a:t>Temple Mount from west</a:t>
            </a:r>
          </a:p>
        </p:txBody>
      </p:sp>
      <p:pic>
        <p:nvPicPr>
          <p:cNvPr id="356355" name="Picture 1027" descr="Temple Mount from west, tb n05160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6356" name="Text Box 1028"/>
          <p:cNvSpPr txBox="1">
            <a:spLocks noChangeArrowheads="1"/>
          </p:cNvSpPr>
          <p:nvPr/>
        </p:nvSpPr>
        <p:spPr bwMode="auto">
          <a:xfrm>
            <a:off x="0" y="5143500"/>
            <a:ext cx="9144000" cy="3810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r>
              <a:rPr lang="en-US" altLang="en-US" sz="2400" b="1" smtClean="0">
                <a:solidFill>
                  <a:srgbClr val="FFFFFF"/>
                </a:solidFill>
                <a:latin typeface="Arial" pitchFamily="34" charset="0"/>
              </a:rPr>
              <a:t>Temple Mount from west</a:t>
            </a:r>
          </a:p>
        </p:txBody>
      </p:sp>
      <p:sp>
        <p:nvSpPr>
          <p:cNvPr id="356357" name="Oval 1029"/>
          <p:cNvSpPr>
            <a:spLocks noChangeArrowheads="1"/>
          </p:cNvSpPr>
          <p:nvPr/>
        </p:nvSpPr>
        <p:spPr bwMode="auto">
          <a:xfrm>
            <a:off x="4419600" y="2540000"/>
            <a:ext cx="1524000" cy="889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2400" smtClean="0">
              <a:solidFill>
                <a:srgbClr val="000000"/>
              </a:solidFill>
            </a:endParaRPr>
          </a:p>
        </p:txBody>
      </p:sp>
      <p:pic>
        <p:nvPicPr>
          <p:cNvPr id="356358" name="Picture 1030" descr="C:\BibleMaps &amp; Clipart\Leen Ritmeyer-Quest\Largest Stones-from Mode; pg3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857514"/>
            <a:ext cx="4114800" cy="2203979"/>
          </a:xfrm>
          <a:prstGeom prst="rect">
            <a:avLst/>
          </a:prstGeom>
          <a:noFill/>
          <a:extLst>
            <a:ext uri="{909E8E84-426E-40DD-AFC4-6F175D3DCCD1}">
              <a14:hiddenFill xmlns:a14="http://schemas.microsoft.com/office/drawing/2010/main">
                <a:solidFill>
                  <a:srgbClr val="FFFFFF"/>
                </a:solidFill>
              </a14:hiddenFill>
            </a:ext>
          </a:extLst>
        </p:spPr>
      </p:pic>
      <p:sp>
        <p:nvSpPr>
          <p:cNvPr id="356359" name="Line 1031"/>
          <p:cNvSpPr>
            <a:spLocks noChangeShapeType="1"/>
          </p:cNvSpPr>
          <p:nvPr/>
        </p:nvSpPr>
        <p:spPr bwMode="auto">
          <a:xfrm flipH="1">
            <a:off x="0" y="2540000"/>
            <a:ext cx="4876800" cy="317500"/>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2400" smtClean="0">
              <a:solidFill>
                <a:srgbClr val="000000"/>
              </a:solidFill>
            </a:endParaRPr>
          </a:p>
        </p:txBody>
      </p:sp>
      <p:sp>
        <p:nvSpPr>
          <p:cNvPr id="356360" name="Line 1032"/>
          <p:cNvSpPr>
            <a:spLocks noChangeShapeType="1"/>
          </p:cNvSpPr>
          <p:nvPr/>
        </p:nvSpPr>
        <p:spPr bwMode="auto">
          <a:xfrm flipH="1">
            <a:off x="4267200" y="3111500"/>
            <a:ext cx="1752600" cy="1905000"/>
          </a:xfrm>
          <a:prstGeom prst="line">
            <a:avLst/>
          </a:prstGeom>
          <a:noFill/>
          <a:ln w="5715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fontAlgn="base">
              <a:spcBef>
                <a:spcPct val="0"/>
              </a:spcBef>
              <a:spcAft>
                <a:spcPct val="0"/>
              </a:spcAft>
            </a:pPr>
            <a:endParaRPr lang="en-US" sz="2400" smtClean="0">
              <a:solidFill>
                <a:srgbClr val="000000"/>
              </a:solidFill>
            </a:endParaRPr>
          </a:p>
        </p:txBody>
      </p:sp>
      <p:sp>
        <p:nvSpPr>
          <p:cNvPr id="356361" name="Text Box 1033"/>
          <p:cNvSpPr txBox="1">
            <a:spLocks noChangeArrowheads="1"/>
          </p:cNvSpPr>
          <p:nvPr/>
        </p:nvSpPr>
        <p:spPr bwMode="auto">
          <a:xfrm>
            <a:off x="1" y="127002"/>
            <a:ext cx="9144000" cy="148343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marL="457200" fontAlgn="base">
              <a:spcBef>
                <a:spcPct val="0"/>
              </a:spcBef>
              <a:spcAft>
                <a:spcPct val="0"/>
              </a:spcAft>
              <a:defRPr sz="2400">
                <a:solidFill>
                  <a:schemeClr val="tx1"/>
                </a:solidFill>
                <a:latin typeface="Times New Roman" pitchFamily="18" charset="0"/>
              </a:defRPr>
            </a:lvl6pPr>
            <a:lvl7pPr marL="914400" fontAlgn="base">
              <a:spcBef>
                <a:spcPct val="0"/>
              </a:spcBef>
              <a:spcAft>
                <a:spcPct val="0"/>
              </a:spcAft>
              <a:defRPr sz="2400">
                <a:solidFill>
                  <a:schemeClr val="tx1"/>
                </a:solidFill>
                <a:latin typeface="Times New Roman" pitchFamily="18" charset="0"/>
              </a:defRPr>
            </a:lvl7pPr>
            <a:lvl8pPr marL="1371600" fontAlgn="base">
              <a:spcBef>
                <a:spcPct val="0"/>
              </a:spcBef>
              <a:spcAft>
                <a:spcPct val="0"/>
              </a:spcAft>
              <a:defRPr sz="2400">
                <a:solidFill>
                  <a:schemeClr val="tx1"/>
                </a:solidFill>
                <a:latin typeface="Times New Roman" pitchFamily="18" charset="0"/>
              </a:defRPr>
            </a:lvl8pPr>
            <a:lvl9pPr marL="1828800" fontAlgn="base">
              <a:spcBef>
                <a:spcPct val="0"/>
              </a:spcBef>
              <a:spcAft>
                <a:spcPct val="0"/>
              </a:spcAft>
              <a:defRPr sz="2400">
                <a:solidFill>
                  <a:schemeClr val="tx1"/>
                </a:solidFill>
                <a:latin typeface="Times New Roman" pitchFamily="18" charset="0"/>
              </a:defRPr>
            </a:lvl9pPr>
          </a:lstStyle>
          <a:p>
            <a:pPr defTabSz="914400" fontAlgn="base">
              <a:spcBef>
                <a:spcPct val="50000"/>
              </a:spcBef>
              <a:spcAft>
                <a:spcPct val="0"/>
              </a:spcAft>
            </a:pPr>
            <a:r>
              <a:rPr lang="en-US" sz="1900" b="1" dirty="0" smtClean="0">
                <a:solidFill>
                  <a:schemeClr val="bg1"/>
                </a:solidFill>
                <a:latin typeface="Arial" panose="020B0604020202020204" pitchFamily="34" charset="0"/>
                <a:cs typeface="Arial" panose="020B0604020202020204" pitchFamily="34" charset="0"/>
              </a:rPr>
              <a:t>Matthew </a:t>
            </a:r>
            <a:r>
              <a:rPr lang="en-US" sz="1900" b="1" dirty="0">
                <a:solidFill>
                  <a:schemeClr val="bg1"/>
                </a:solidFill>
                <a:latin typeface="Arial" panose="020B0604020202020204" pitchFamily="34" charset="0"/>
                <a:cs typeface="Arial" panose="020B0604020202020204" pitchFamily="34" charset="0"/>
              </a:rPr>
              <a:t>24:1-2(NKJV) </a:t>
            </a:r>
            <a:r>
              <a:rPr lang="en-US" sz="1900" dirty="0">
                <a:solidFill>
                  <a:schemeClr val="bg1"/>
                </a:solidFill>
                <a:latin typeface="Arial" panose="020B0604020202020204" pitchFamily="34" charset="0"/>
                <a:cs typeface="Arial" panose="020B0604020202020204" pitchFamily="34" charset="0"/>
              </a:rPr>
              <a:t/>
            </a:r>
            <a:br>
              <a:rPr lang="en-US" sz="1900" dirty="0">
                <a:solidFill>
                  <a:schemeClr val="bg1"/>
                </a:solidFill>
                <a:latin typeface="Arial" panose="020B0604020202020204" pitchFamily="34" charset="0"/>
                <a:cs typeface="Arial" panose="020B0604020202020204" pitchFamily="34" charset="0"/>
              </a:rPr>
            </a:br>
            <a:r>
              <a:rPr lang="en-US" sz="1900" baseline="30000" dirty="0">
                <a:solidFill>
                  <a:schemeClr val="bg1"/>
                </a:solidFill>
                <a:latin typeface="Arial" panose="020B0604020202020204" pitchFamily="34" charset="0"/>
                <a:cs typeface="Arial" panose="020B0604020202020204" pitchFamily="34" charset="0"/>
              </a:rPr>
              <a:t>1</a:t>
            </a:r>
            <a:r>
              <a:rPr lang="en-US" sz="1900" dirty="0">
                <a:solidFill>
                  <a:schemeClr val="bg1"/>
                </a:solidFill>
                <a:latin typeface="Arial" panose="020B0604020202020204" pitchFamily="34" charset="0"/>
                <a:cs typeface="Arial" panose="020B0604020202020204" pitchFamily="34" charset="0"/>
              </a:rPr>
              <a:t>Then Jesus went out and departed from the temple, and His disciples came up to show Him the buildings of the temple.  </a:t>
            </a:r>
            <a:br>
              <a:rPr lang="en-US" sz="1900" dirty="0">
                <a:solidFill>
                  <a:schemeClr val="bg1"/>
                </a:solidFill>
                <a:latin typeface="Arial" panose="020B0604020202020204" pitchFamily="34" charset="0"/>
                <a:cs typeface="Arial" panose="020B0604020202020204" pitchFamily="34" charset="0"/>
              </a:rPr>
            </a:br>
            <a:r>
              <a:rPr lang="en-US" sz="1900" baseline="30000" dirty="0">
                <a:solidFill>
                  <a:schemeClr val="bg1"/>
                </a:solidFill>
                <a:latin typeface="Arial" panose="020B0604020202020204" pitchFamily="34" charset="0"/>
                <a:cs typeface="Arial" panose="020B0604020202020204" pitchFamily="34" charset="0"/>
              </a:rPr>
              <a:t>2</a:t>
            </a:r>
            <a:r>
              <a:rPr lang="en-US" sz="1900" dirty="0">
                <a:solidFill>
                  <a:schemeClr val="bg1"/>
                </a:solidFill>
                <a:latin typeface="Arial" panose="020B0604020202020204" pitchFamily="34" charset="0"/>
                <a:cs typeface="Arial" panose="020B0604020202020204" pitchFamily="34" charset="0"/>
              </a:rPr>
              <a:t>And Jesus said to them, “Do you not see all these things? Assuredly, I say to you, not </a:t>
            </a:r>
            <a:r>
              <a:rPr lang="en-US" sz="1900" i="1" dirty="0">
                <a:solidFill>
                  <a:schemeClr val="bg1"/>
                </a:solidFill>
                <a:latin typeface="Arial" panose="020B0604020202020204" pitchFamily="34" charset="0"/>
                <a:cs typeface="Arial" panose="020B0604020202020204" pitchFamily="34" charset="0"/>
              </a:rPr>
              <a:t>one</a:t>
            </a:r>
            <a:r>
              <a:rPr lang="en-US" sz="1900" dirty="0">
                <a:solidFill>
                  <a:schemeClr val="bg1"/>
                </a:solidFill>
                <a:latin typeface="Arial" panose="020B0604020202020204" pitchFamily="34" charset="0"/>
                <a:cs typeface="Arial" panose="020B0604020202020204" pitchFamily="34" charset="0"/>
              </a:rPr>
              <a:t> stone shall be left here upon another, that shall not be thrown down.” </a:t>
            </a:r>
            <a:r>
              <a:rPr lang="en-US" altLang="en-US" sz="1900" dirty="0" smtClean="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49615860"/>
      </p:ext>
    </p:extLst>
  </p:cSld>
  <p:clrMapOvr>
    <a:masterClrMapping/>
  </p:clrMapOvr>
  <p:transition advTm="11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a:xfrm>
            <a:off x="685800" y="0"/>
            <a:ext cx="7772400" cy="952500"/>
          </a:xfrm>
        </p:spPr>
        <p:txBody>
          <a:bodyPr/>
          <a:lstStyle/>
          <a:p>
            <a:r>
              <a:rPr lang="en-US" altLang="en-US"/>
              <a:t>Master Course Stones</a:t>
            </a:r>
          </a:p>
        </p:txBody>
      </p:sp>
      <p:pic>
        <p:nvPicPr>
          <p:cNvPr id="358403" name="Picture 3" descr="C:\BibleMaps &amp; Clipart\Leen Ritmeyer-Quest\Largest Stones-from Mode; pg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7563"/>
            <a:ext cx="9144000" cy="4897438"/>
          </a:xfrm>
          <a:prstGeom prst="rect">
            <a:avLst/>
          </a:prstGeom>
          <a:noFill/>
          <a:extLst>
            <a:ext uri="{909E8E84-426E-40DD-AFC4-6F175D3DCCD1}">
              <a14:hiddenFill xmlns:a14="http://schemas.microsoft.com/office/drawing/2010/main">
                <a:solidFill>
                  <a:srgbClr val="FFFFFF"/>
                </a:solidFill>
              </a14:hiddenFill>
            </a:ext>
          </a:extLst>
        </p:spPr>
      </p:pic>
      <p:pic>
        <p:nvPicPr>
          <p:cNvPr id="358404" name="Picture 4" descr="C:\BibleMaps &amp; Clipart\Leen Ritmeyer-Quest\Warrens Gate and Master Course-Herods ti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33500"/>
            <a:ext cx="7848600" cy="2186782"/>
          </a:xfrm>
          <a:prstGeom prst="rect">
            <a:avLst/>
          </a:prstGeom>
          <a:noFill/>
          <a:extLst>
            <a:ext uri="{909E8E84-426E-40DD-AFC4-6F175D3DCCD1}">
              <a14:hiddenFill xmlns:a14="http://schemas.microsoft.com/office/drawing/2010/main">
                <a:solidFill>
                  <a:srgbClr val="FFFFFF"/>
                </a:solidFill>
              </a14:hiddenFill>
            </a:ext>
          </a:extLst>
        </p:spPr>
      </p:pic>
      <p:sp>
        <p:nvSpPr>
          <p:cNvPr id="358405" name="Line 5"/>
          <p:cNvSpPr>
            <a:spLocks noChangeShapeType="1"/>
          </p:cNvSpPr>
          <p:nvPr/>
        </p:nvSpPr>
        <p:spPr bwMode="auto">
          <a:xfrm>
            <a:off x="2743200" y="2667000"/>
            <a:ext cx="23622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2400" smtClean="0">
              <a:solidFill>
                <a:srgbClr val="000000"/>
              </a:solidFill>
            </a:endParaRPr>
          </a:p>
        </p:txBody>
      </p:sp>
      <p:sp>
        <p:nvSpPr>
          <p:cNvPr id="358406" name="Text Box 6"/>
          <p:cNvSpPr txBox="1">
            <a:spLocks noChangeArrowheads="1"/>
          </p:cNvSpPr>
          <p:nvPr/>
        </p:nvSpPr>
        <p:spPr bwMode="auto">
          <a:xfrm>
            <a:off x="3581411" y="2540000"/>
            <a:ext cx="652743" cy="338554"/>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sz="1600" smtClean="0">
                <a:solidFill>
                  <a:srgbClr val="000000"/>
                </a:solidFill>
              </a:rPr>
              <a:t>39’8”</a:t>
            </a:r>
          </a:p>
        </p:txBody>
      </p:sp>
      <p:sp>
        <p:nvSpPr>
          <p:cNvPr id="358407" name="Line 7"/>
          <p:cNvSpPr>
            <a:spLocks noChangeShapeType="1"/>
          </p:cNvSpPr>
          <p:nvPr/>
        </p:nvSpPr>
        <p:spPr bwMode="auto">
          <a:xfrm>
            <a:off x="5638800" y="2667000"/>
            <a:ext cx="2590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2400" smtClean="0">
              <a:solidFill>
                <a:srgbClr val="000000"/>
              </a:solidFill>
            </a:endParaRPr>
          </a:p>
        </p:txBody>
      </p:sp>
      <p:sp>
        <p:nvSpPr>
          <p:cNvPr id="358408" name="Text Box 8"/>
          <p:cNvSpPr txBox="1">
            <a:spLocks noChangeArrowheads="1"/>
          </p:cNvSpPr>
          <p:nvPr/>
        </p:nvSpPr>
        <p:spPr bwMode="auto">
          <a:xfrm>
            <a:off x="6477006" y="2540000"/>
            <a:ext cx="652743" cy="338554"/>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sz="1600" smtClean="0">
                <a:solidFill>
                  <a:srgbClr val="000000"/>
                </a:solidFill>
              </a:rPr>
              <a:t>44’2”</a:t>
            </a:r>
          </a:p>
        </p:txBody>
      </p:sp>
      <p:sp>
        <p:nvSpPr>
          <p:cNvPr id="358409" name="Line 9"/>
          <p:cNvSpPr>
            <a:spLocks noChangeShapeType="1"/>
          </p:cNvSpPr>
          <p:nvPr/>
        </p:nvSpPr>
        <p:spPr bwMode="auto">
          <a:xfrm rot="-5400000">
            <a:off x="1346200" y="2730500"/>
            <a:ext cx="5080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2400" smtClean="0">
              <a:solidFill>
                <a:srgbClr val="000000"/>
              </a:solidFill>
            </a:endParaRPr>
          </a:p>
        </p:txBody>
      </p:sp>
      <p:sp>
        <p:nvSpPr>
          <p:cNvPr id="358410" name="Text Box 10"/>
          <p:cNvSpPr txBox="1">
            <a:spLocks noChangeArrowheads="1"/>
          </p:cNvSpPr>
          <p:nvPr/>
        </p:nvSpPr>
        <p:spPr bwMode="auto">
          <a:xfrm>
            <a:off x="838214" y="2603500"/>
            <a:ext cx="652743" cy="338554"/>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sz="1600" smtClean="0">
                <a:solidFill>
                  <a:srgbClr val="000000"/>
                </a:solidFill>
              </a:rPr>
              <a:t>10’6”</a:t>
            </a:r>
          </a:p>
        </p:txBody>
      </p:sp>
      <p:sp>
        <p:nvSpPr>
          <p:cNvPr id="358411" name="Rectangle 11"/>
          <p:cNvSpPr>
            <a:spLocks noChangeArrowheads="1"/>
          </p:cNvSpPr>
          <p:nvPr/>
        </p:nvSpPr>
        <p:spPr bwMode="auto">
          <a:xfrm>
            <a:off x="6400811" y="2730504"/>
            <a:ext cx="7104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914400" fontAlgn="base">
              <a:spcBef>
                <a:spcPct val="0"/>
              </a:spcBef>
              <a:spcAft>
                <a:spcPct val="0"/>
              </a:spcAft>
            </a:pPr>
            <a:r>
              <a:rPr lang="en-US" altLang="en-US" sz="1200" smtClean="0">
                <a:solidFill>
                  <a:srgbClr val="000000"/>
                </a:solidFill>
              </a:rPr>
              <a:t>570 tons</a:t>
            </a:r>
          </a:p>
        </p:txBody>
      </p:sp>
    </p:spTree>
    <p:extLst>
      <p:ext uri="{BB962C8B-B14F-4D97-AF65-F5344CB8AC3E}">
        <p14:creationId xmlns:p14="http://schemas.microsoft.com/office/powerpoint/2010/main" val="740761861"/>
      </p:ext>
    </p:extLst>
  </p:cSld>
  <p:clrMapOvr>
    <a:masterClrMapping/>
  </p:clrMapOvr>
  <p:transition advTm="6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373"/>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465"/>
            <a:ext cx="4820476" cy="5682279"/>
          </a:xfrm>
          <a:prstGeom prst="rect">
            <a:avLst/>
          </a:prstGeom>
        </p:spPr>
      </p:pic>
      <p:sp>
        <p:nvSpPr>
          <p:cNvPr id="4" name="TextBox 3"/>
          <p:cNvSpPr txBox="1"/>
          <p:nvPr/>
        </p:nvSpPr>
        <p:spPr>
          <a:xfrm>
            <a:off x="4825615" y="70403"/>
            <a:ext cx="3862550" cy="646331"/>
          </a:xfrm>
          <a:prstGeom prst="rect">
            <a:avLst/>
          </a:prstGeom>
          <a:noFill/>
        </p:spPr>
        <p:txBody>
          <a:bodyPr wrap="square" rtlCol="0">
            <a:spAutoFit/>
          </a:bodyPr>
          <a:lstStyle/>
          <a:p>
            <a:pPr defTabSz="914400"/>
            <a:r>
              <a:rPr lang="en-US" sz="3600" dirty="0" smtClean="0">
                <a:solidFill>
                  <a:prstClr val="white"/>
                </a:solidFill>
                <a:latin typeface="Tahoma" panose="020B0604030504040204" pitchFamily="34" charset="0"/>
                <a:ea typeface="Tahoma" panose="020B0604030504040204" pitchFamily="34" charset="0"/>
                <a:cs typeface="Tahoma" panose="020B0604030504040204" pitchFamily="34" charset="0"/>
              </a:rPr>
              <a:t>PEOPLE</a:t>
            </a:r>
            <a:endParaRPr lang="en-US" sz="36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756113" y="36318"/>
            <a:ext cx="3975768" cy="707886"/>
          </a:xfrm>
          <a:prstGeom prst="rect">
            <a:avLst/>
          </a:prstGeom>
          <a:noFill/>
        </p:spPr>
        <p:txBody>
          <a:bodyPr wrap="none" rtlCol="0">
            <a:spAutoFit/>
          </a:bodyPr>
          <a:lstStyle/>
          <a:p>
            <a:pPr defTabSz="914400"/>
            <a:r>
              <a:rPr lang="en-US" sz="4000" dirty="0" smtClean="0">
                <a:solidFill>
                  <a:prstClr val="black"/>
                </a:solidFill>
                <a:latin typeface="Tahoma" panose="020B0604030504040204" pitchFamily="34" charset="0"/>
                <a:ea typeface="Tahoma" panose="020B0604030504040204" pitchFamily="34" charset="0"/>
                <a:cs typeface="Tahoma" panose="020B0604030504040204" pitchFamily="34" charset="0"/>
              </a:rPr>
              <a:t>RETURN OF THE</a:t>
            </a:r>
            <a:endParaRPr lang="en-US" sz="4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4825615" y="1187409"/>
            <a:ext cx="3862550" cy="646331"/>
          </a:xfrm>
          <a:prstGeom prst="rect">
            <a:avLst/>
          </a:prstGeom>
          <a:noFill/>
        </p:spPr>
        <p:txBody>
          <a:bodyPr wrap="square" rtlCol="0">
            <a:spAutoFit/>
          </a:bodyPr>
          <a:lstStyle/>
          <a:p>
            <a:pPr defTabSz="914400"/>
            <a:r>
              <a:rPr lang="en-US" sz="3600" dirty="0" smtClean="0">
                <a:solidFill>
                  <a:prstClr val="white"/>
                </a:solidFill>
                <a:latin typeface="Tahoma" panose="020B0604030504040204" pitchFamily="34" charset="0"/>
                <a:ea typeface="Tahoma" panose="020B0604030504040204" pitchFamily="34" charset="0"/>
                <a:cs typeface="Tahoma" panose="020B0604030504040204" pitchFamily="34" charset="0"/>
              </a:rPr>
              <a:t>TEMPLE ALTAR</a:t>
            </a:r>
            <a:endParaRPr lang="en-US" sz="36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4824197" y="2221043"/>
            <a:ext cx="3862550" cy="646331"/>
          </a:xfrm>
          <a:prstGeom prst="rect">
            <a:avLst/>
          </a:prstGeom>
          <a:noFill/>
        </p:spPr>
        <p:txBody>
          <a:bodyPr wrap="square" rtlCol="0">
            <a:spAutoFit/>
          </a:bodyPr>
          <a:lstStyle/>
          <a:p>
            <a:pPr defTabSz="914400"/>
            <a:r>
              <a:rPr lang="en-US" sz="3600" dirty="0" smtClean="0">
                <a:solidFill>
                  <a:prstClr val="white"/>
                </a:solidFill>
                <a:latin typeface="Tahoma" panose="020B0604030504040204" pitchFamily="34" charset="0"/>
                <a:ea typeface="Tahoma" panose="020B0604030504040204" pitchFamily="34" charset="0"/>
                <a:cs typeface="Tahoma" panose="020B0604030504040204" pitchFamily="34" charset="0"/>
              </a:rPr>
              <a:t>TEMPLE</a:t>
            </a:r>
            <a:endParaRPr lang="en-US" sz="36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4829219" y="3258232"/>
            <a:ext cx="3862550" cy="646331"/>
          </a:xfrm>
          <a:prstGeom prst="rect">
            <a:avLst/>
          </a:prstGeom>
          <a:noFill/>
        </p:spPr>
        <p:txBody>
          <a:bodyPr wrap="square" rtlCol="0">
            <a:spAutoFit/>
          </a:bodyPr>
          <a:lstStyle/>
          <a:p>
            <a:pPr defTabSz="914400"/>
            <a:r>
              <a:rPr lang="en-US" sz="3600" dirty="0" smtClean="0">
                <a:solidFill>
                  <a:prstClr val="white"/>
                </a:solidFill>
                <a:latin typeface="Tahoma" panose="020B0604030504040204" pitchFamily="34" charset="0"/>
                <a:ea typeface="Tahoma" panose="020B0604030504040204" pitchFamily="34" charset="0"/>
                <a:cs typeface="Tahoma" panose="020B0604030504040204" pitchFamily="34" charset="0"/>
              </a:rPr>
              <a:t>LAW</a:t>
            </a:r>
            <a:endParaRPr lang="en-US" sz="36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4842867" y="4030011"/>
            <a:ext cx="3862550" cy="646331"/>
          </a:xfrm>
          <a:prstGeom prst="rect">
            <a:avLst/>
          </a:prstGeom>
          <a:noFill/>
        </p:spPr>
        <p:txBody>
          <a:bodyPr wrap="square" rtlCol="0">
            <a:spAutoFit/>
          </a:bodyPr>
          <a:lstStyle/>
          <a:p>
            <a:pPr defTabSz="914400"/>
            <a:r>
              <a:rPr lang="en-US" sz="3600" dirty="0" smtClean="0">
                <a:solidFill>
                  <a:prstClr val="white"/>
                </a:solidFill>
                <a:latin typeface="Tahoma" panose="020B0604030504040204" pitchFamily="34" charset="0"/>
                <a:ea typeface="Tahoma" panose="020B0604030504040204" pitchFamily="34" charset="0"/>
                <a:cs typeface="Tahoma" panose="020B0604030504040204" pitchFamily="34" charset="0"/>
              </a:rPr>
              <a:t>WALLS</a:t>
            </a:r>
            <a:endParaRPr lang="en-US" sz="36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4814897" y="4757693"/>
            <a:ext cx="3862550" cy="646331"/>
          </a:xfrm>
          <a:prstGeom prst="rect">
            <a:avLst/>
          </a:prstGeom>
          <a:noFill/>
        </p:spPr>
        <p:txBody>
          <a:bodyPr wrap="square" rtlCol="0">
            <a:spAutoFit/>
          </a:bodyPr>
          <a:lstStyle/>
          <a:p>
            <a:pPr defTabSz="914400"/>
            <a:r>
              <a:rPr lang="en-US" sz="3600" dirty="0" smtClean="0">
                <a:solidFill>
                  <a:prstClr val="white"/>
                </a:solidFill>
                <a:latin typeface="Tahoma" panose="020B0604030504040204" pitchFamily="34" charset="0"/>
                <a:ea typeface="Tahoma" panose="020B0604030504040204" pitchFamily="34" charset="0"/>
                <a:cs typeface="Tahoma" panose="020B0604030504040204" pitchFamily="34" charset="0"/>
              </a:rPr>
              <a:t>KING</a:t>
            </a:r>
            <a:endParaRPr lang="en-US" sz="36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5470008" y="565389"/>
            <a:ext cx="3660746" cy="707886"/>
          </a:xfrm>
          <a:prstGeom prst="rect">
            <a:avLst/>
          </a:prstGeom>
        </p:spPr>
        <p:txBody>
          <a:bodyPr wrap="none">
            <a:spAutoFit/>
          </a:bodyPr>
          <a:lstStyle/>
          <a:p>
            <a:pPr defTabSz="914400"/>
            <a:r>
              <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rPr>
              <a:t>Proclamation of </a:t>
            </a:r>
            <a:r>
              <a:rPr lang="en-US" sz="2000" dirty="0" smtClean="0">
                <a:solidFill>
                  <a:srgbClr val="FFFF00"/>
                </a:solidFill>
                <a:latin typeface="Tahoma" panose="020B0604030504040204" pitchFamily="34" charset="0"/>
                <a:ea typeface="Tahoma" panose="020B0604030504040204" pitchFamily="34" charset="0"/>
                <a:cs typeface="Tahoma" panose="020B0604030504040204" pitchFamily="34" charset="0"/>
              </a:rPr>
              <a:t>Cyrus – Ezra 1</a:t>
            </a:r>
          </a:p>
          <a:p>
            <a:pPr defTabSz="914400"/>
            <a:r>
              <a:rPr lang="en-US" sz="2000" dirty="0" smtClean="0">
                <a:solidFill>
                  <a:srgbClr val="FFFF00"/>
                </a:solidFill>
                <a:latin typeface="Tahoma" panose="020B0604030504040204" pitchFamily="34" charset="0"/>
                <a:ea typeface="Tahoma" panose="020B0604030504040204" pitchFamily="34" charset="0"/>
                <a:cs typeface="Tahoma" panose="020B0604030504040204" pitchFamily="34" charset="0"/>
              </a:rPr>
              <a:t>Return to Land Ezra - 2:1</a:t>
            </a:r>
            <a:endParaRPr lang="en-US" sz="20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5470022" y="1646366"/>
            <a:ext cx="3397767" cy="707886"/>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defTabSz="914400"/>
            <a:r>
              <a:rPr lang="en-US" dirty="0" err="1" smtClean="0"/>
              <a:t>Jeshua</a:t>
            </a:r>
            <a:r>
              <a:rPr lang="en-US" dirty="0" smtClean="0"/>
              <a:t> </a:t>
            </a:r>
            <a:r>
              <a:rPr lang="en-US" dirty="0"/>
              <a:t>the priest and </a:t>
            </a:r>
            <a:r>
              <a:rPr lang="en-US" dirty="0" smtClean="0"/>
              <a:t>Zerubbabel - Ezra  </a:t>
            </a:r>
            <a:r>
              <a:rPr lang="en-US" dirty="0"/>
              <a:t>3:2</a:t>
            </a:r>
          </a:p>
        </p:txBody>
      </p:sp>
      <p:sp>
        <p:nvSpPr>
          <p:cNvPr id="13" name="TextBox 12"/>
          <p:cNvSpPr txBox="1"/>
          <p:nvPr/>
        </p:nvSpPr>
        <p:spPr>
          <a:xfrm>
            <a:off x="5470022" y="3750795"/>
            <a:ext cx="3397767" cy="400110"/>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defTabSz="914400"/>
            <a:r>
              <a:rPr lang="en-US" dirty="0" smtClean="0"/>
              <a:t>Ezra Sent - Ezra  7</a:t>
            </a:r>
            <a:endParaRPr lang="en-US" dirty="0"/>
          </a:p>
        </p:txBody>
      </p:sp>
      <p:sp>
        <p:nvSpPr>
          <p:cNvPr id="14" name="TextBox 13"/>
          <p:cNvSpPr txBox="1"/>
          <p:nvPr/>
        </p:nvSpPr>
        <p:spPr>
          <a:xfrm>
            <a:off x="5364513" y="2687114"/>
            <a:ext cx="3670327" cy="707886"/>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defTabSz="914400"/>
            <a:r>
              <a:rPr lang="en-US" dirty="0"/>
              <a:t>Haggai </a:t>
            </a:r>
            <a:r>
              <a:rPr lang="en-US" dirty="0" smtClean="0"/>
              <a:t>, Zechariah </a:t>
            </a:r>
            <a:r>
              <a:rPr lang="en-US" dirty="0"/>
              <a:t>Zerubbabel </a:t>
            </a:r>
            <a:r>
              <a:rPr lang="en-US" dirty="0" smtClean="0"/>
              <a:t>&amp; Darius the Persian- Ezra  5-6</a:t>
            </a:r>
            <a:endParaRPr lang="en-US" dirty="0"/>
          </a:p>
        </p:txBody>
      </p:sp>
      <p:sp>
        <p:nvSpPr>
          <p:cNvPr id="15" name="TextBox 14"/>
          <p:cNvSpPr txBox="1"/>
          <p:nvPr/>
        </p:nvSpPr>
        <p:spPr>
          <a:xfrm>
            <a:off x="5470022" y="4501861"/>
            <a:ext cx="3397767" cy="400110"/>
          </a:xfrm>
          <a:prstGeom prst="rect">
            <a:avLst/>
          </a:prstGeom>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defTabSz="914400"/>
            <a:r>
              <a:rPr lang="en-US" dirty="0" smtClean="0"/>
              <a:t>Nehemiah Sent - Nehemiah  </a:t>
            </a:r>
            <a:endParaRPr lang="en-US" dirty="0"/>
          </a:p>
        </p:txBody>
      </p:sp>
      <p:sp>
        <p:nvSpPr>
          <p:cNvPr id="16" name="TextBox 15"/>
          <p:cNvSpPr txBox="1"/>
          <p:nvPr/>
        </p:nvSpPr>
        <p:spPr>
          <a:xfrm>
            <a:off x="5470008" y="5306993"/>
            <a:ext cx="2552328" cy="400110"/>
          </a:xfrm>
          <a:prstGeom prst="rect">
            <a:avLst/>
          </a:prstGeom>
          <a:ln>
            <a:solidFill>
              <a:srgbClr val="FFFF00"/>
            </a:solidFill>
          </a:ln>
        </p:spPr>
        <p:txBody>
          <a:bodyPr wrap="square">
            <a:spAutoFit/>
          </a:bodyPr>
          <a:lstStyle>
            <a:defPPr>
              <a:defRPr lang="en-US"/>
            </a:defPPr>
            <a:lvl1pPr>
              <a:defRPr sz="2000">
                <a:solidFill>
                  <a:srgbClr val="FFFF00"/>
                </a:solidFill>
                <a:latin typeface="Tahoma" panose="020B0604030504040204" pitchFamily="34" charset="0"/>
                <a:ea typeface="Tahoma" panose="020B0604030504040204" pitchFamily="34" charset="0"/>
                <a:cs typeface="Tahoma" panose="020B0604030504040204" pitchFamily="34" charset="0"/>
              </a:defRPr>
            </a:lvl1pPr>
          </a:lstStyle>
          <a:p>
            <a:pPr defTabSz="914400"/>
            <a:r>
              <a:rPr lang="en-US" dirty="0" smtClean="0"/>
              <a:t>Daniel 2, 7, 9-12</a:t>
            </a:r>
            <a:endParaRPr lang="en-US" dirty="0"/>
          </a:p>
        </p:txBody>
      </p:sp>
    </p:spTree>
    <p:extLst>
      <p:ext uri="{BB962C8B-B14F-4D97-AF65-F5344CB8AC3E}">
        <p14:creationId xmlns:p14="http://schemas.microsoft.com/office/powerpoint/2010/main" val="39363501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1026"/>
          <p:cNvSpPr>
            <a:spLocks noGrp="1" noChangeArrowheads="1"/>
          </p:cNvSpPr>
          <p:nvPr>
            <p:ph type="title"/>
          </p:nvPr>
        </p:nvSpPr>
        <p:spPr/>
        <p:txBody>
          <a:bodyPr/>
          <a:lstStyle/>
          <a:p>
            <a:r>
              <a:rPr lang="en-US" altLang="en-US"/>
              <a:t>Stones fallen from Western Wall</a:t>
            </a:r>
          </a:p>
        </p:txBody>
      </p:sp>
      <p:pic>
        <p:nvPicPr>
          <p:cNvPr id="361475" name="Picture 1027" descr="Stones fallen from Western Wall, tb n090599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1750" y="-19844"/>
            <a:ext cx="9207500" cy="5754688"/>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1476" name="Text Box 1028"/>
          <p:cNvSpPr txBox="1">
            <a:spLocks noChangeArrowheads="1"/>
          </p:cNvSpPr>
          <p:nvPr/>
        </p:nvSpPr>
        <p:spPr bwMode="auto">
          <a:xfrm>
            <a:off x="0" y="63500"/>
            <a:ext cx="9144000" cy="4445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fontAlgn="base">
              <a:spcBef>
                <a:spcPct val="0"/>
              </a:spcBef>
              <a:spcAft>
                <a:spcPct val="0"/>
              </a:spcAft>
            </a:pPr>
            <a:r>
              <a:rPr lang="en-US" altLang="en-US" sz="2400" b="1" smtClean="0">
                <a:solidFill>
                  <a:srgbClr val="FFFFFF"/>
                </a:solidFill>
                <a:latin typeface="Arial" pitchFamily="34" charset="0"/>
              </a:rPr>
              <a:t>Stones fallen from Western Wall</a:t>
            </a:r>
          </a:p>
        </p:txBody>
      </p:sp>
      <p:sp>
        <p:nvSpPr>
          <p:cNvPr id="361477" name="Text Box 1029"/>
          <p:cNvSpPr txBox="1">
            <a:spLocks noChangeArrowheads="1"/>
          </p:cNvSpPr>
          <p:nvPr/>
        </p:nvSpPr>
        <p:spPr bwMode="auto">
          <a:xfrm>
            <a:off x="16" y="508000"/>
            <a:ext cx="3821373" cy="17543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b="1" dirty="0">
                <a:latin typeface="Arial" panose="020B0604020202020204" pitchFamily="34" charset="0"/>
                <a:cs typeface="Arial" panose="020B0604020202020204" pitchFamily="34" charset="0"/>
              </a:rPr>
              <a:t>Matthew </a:t>
            </a:r>
            <a:r>
              <a:rPr lang="en-US" b="1" dirty="0" smtClean="0">
                <a:latin typeface="Arial" panose="020B0604020202020204" pitchFamily="34" charset="0"/>
                <a:cs typeface="Arial" panose="020B0604020202020204" pitchFamily="34" charset="0"/>
              </a:rPr>
              <a:t>24:2(NKJV</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baseline="30000" dirty="0" smtClean="0">
                <a:latin typeface="Arial" panose="020B0604020202020204" pitchFamily="34" charset="0"/>
                <a:cs typeface="Arial" panose="020B0604020202020204" pitchFamily="34" charset="0"/>
              </a:rPr>
              <a:t>2</a:t>
            </a:r>
            <a:r>
              <a:rPr lang="en-US" dirty="0" smtClean="0">
                <a:latin typeface="Arial" panose="020B0604020202020204" pitchFamily="34" charset="0"/>
                <a:cs typeface="Arial" panose="020B0604020202020204" pitchFamily="34" charset="0"/>
              </a:rPr>
              <a:t>And </a:t>
            </a:r>
            <a:r>
              <a:rPr lang="en-US" dirty="0">
                <a:latin typeface="Arial" panose="020B0604020202020204" pitchFamily="34" charset="0"/>
                <a:cs typeface="Arial" panose="020B0604020202020204" pitchFamily="34" charset="0"/>
              </a:rPr>
              <a:t>Jesus said to them, “Do you not see all these things? Assuredly, I say to you, not </a:t>
            </a:r>
            <a:r>
              <a:rPr lang="en-US" i="1" dirty="0">
                <a:latin typeface="Arial" panose="020B0604020202020204" pitchFamily="34" charset="0"/>
                <a:cs typeface="Arial" panose="020B0604020202020204" pitchFamily="34" charset="0"/>
              </a:rPr>
              <a:t>one</a:t>
            </a:r>
            <a:r>
              <a:rPr lang="en-US" dirty="0">
                <a:latin typeface="Arial" panose="020B0604020202020204" pitchFamily="34" charset="0"/>
                <a:cs typeface="Arial" panose="020B0604020202020204" pitchFamily="34" charset="0"/>
              </a:rPr>
              <a:t> stone shall be left here upon another, that shall not be thrown down.” </a:t>
            </a:r>
            <a:r>
              <a:rPr lang="en-US" altLang="en-US" dirty="0">
                <a:latin typeface="Arial" panose="020B0604020202020204" pitchFamily="34" charset="0"/>
                <a:cs typeface="Arial" panose="020B0604020202020204" pitchFamily="34" charset="0"/>
              </a:rPr>
              <a:t> </a:t>
            </a:r>
            <a:endParaRPr lang="en-US" altLang="en-US" dirty="0" smtClean="0"/>
          </a:p>
        </p:txBody>
      </p:sp>
      <p:sp>
        <p:nvSpPr>
          <p:cNvPr id="2" name="TextBox 1"/>
          <p:cNvSpPr txBox="1"/>
          <p:nvPr/>
        </p:nvSpPr>
        <p:spPr>
          <a:xfrm>
            <a:off x="4268500" y="508000"/>
            <a:ext cx="4599295" cy="1754326"/>
          </a:xfrm>
          <a:prstGeom prst="rect">
            <a:avLst/>
          </a:prstGeom>
          <a:solidFill>
            <a:schemeClr val="bg1"/>
          </a:solidFill>
        </p:spPr>
        <p:txBody>
          <a:bodyPr wrap="square" rtlCol="0">
            <a:spAutoFit/>
          </a:bodyPr>
          <a:lstStyle/>
          <a:p>
            <a:r>
              <a:rPr lang="en-US" b="1" dirty="0" smtClean="0">
                <a:latin typeface="Arial" panose="020B0604020202020204" pitchFamily="34" charset="0"/>
                <a:cs typeface="Arial" panose="020B0604020202020204" pitchFamily="34" charset="0"/>
              </a:rPr>
              <a:t>Matthew </a:t>
            </a:r>
            <a:r>
              <a:rPr lang="en-US" b="1" dirty="0">
                <a:latin typeface="Arial" panose="020B0604020202020204" pitchFamily="34" charset="0"/>
                <a:cs typeface="Arial" panose="020B0604020202020204" pitchFamily="34" charset="0"/>
              </a:rPr>
              <a:t>24:3(NKJV) </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Now as He sat on the Mount of Olives, the disciples came to Him privately, saying, “Tell us, when will these things be? And what </a:t>
            </a:r>
            <a:r>
              <a:rPr lang="en-US" i="1" dirty="0">
                <a:latin typeface="Arial" panose="020B0604020202020204" pitchFamily="34" charset="0"/>
                <a:cs typeface="Arial" panose="020B0604020202020204" pitchFamily="34" charset="0"/>
              </a:rPr>
              <a:t>will be</a:t>
            </a:r>
            <a:r>
              <a:rPr lang="en-US" dirty="0">
                <a:latin typeface="Arial" panose="020B0604020202020204" pitchFamily="34" charset="0"/>
                <a:cs typeface="Arial" panose="020B0604020202020204" pitchFamily="34" charset="0"/>
              </a:rPr>
              <a:t> the sign of Your coming, and of the end of the age?” </a:t>
            </a:r>
          </a:p>
        </p:txBody>
      </p:sp>
    </p:spTree>
    <p:extLst>
      <p:ext uri="{BB962C8B-B14F-4D97-AF65-F5344CB8AC3E}">
        <p14:creationId xmlns:p14="http://schemas.microsoft.com/office/powerpoint/2010/main" val="333934018"/>
      </p:ext>
    </p:extLst>
  </p:cSld>
  <p:clrMapOvr>
    <a:masterClrMapping/>
  </p:clrMapOvr>
  <p:transition advTm="10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Destruction of Jerusalem</a:t>
            </a: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8068"/>
            <a:ext cx="9144000" cy="4376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0251" y="1395048"/>
            <a:ext cx="8486426" cy="400110"/>
          </a:xfrm>
          <a:prstGeom prst="rect">
            <a:avLst/>
          </a:prstGeom>
          <a:noFill/>
        </p:spPr>
        <p:txBody>
          <a:bodyPr wrap="none" rtlCol="0">
            <a:spAutoFit/>
          </a:bodyPr>
          <a:lstStyle/>
          <a:p>
            <a:r>
              <a:rPr lang="en-US" sz="2000" b="1" dirty="0" smtClean="0"/>
              <a:t>Daniel 12 The Final Tribulation = Destruction of Jerusalem by Romans in 70 AD</a:t>
            </a:r>
            <a:endParaRPr lang="en-US" sz="2000" b="1" dirty="0"/>
          </a:p>
        </p:txBody>
      </p:sp>
    </p:spTree>
    <p:extLst>
      <p:ext uri="{BB962C8B-B14F-4D97-AF65-F5344CB8AC3E}">
        <p14:creationId xmlns:p14="http://schemas.microsoft.com/office/powerpoint/2010/main" val="35335520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Final Tribulation</a:t>
            </a:r>
            <a:endParaRPr lang="en-US" i="1" dirty="0"/>
          </a:p>
        </p:txBody>
      </p:sp>
      <p:sp>
        <p:nvSpPr>
          <p:cNvPr id="4" name="TextBox 3"/>
          <p:cNvSpPr txBox="1"/>
          <p:nvPr/>
        </p:nvSpPr>
        <p:spPr>
          <a:xfrm>
            <a:off x="190035" y="1316936"/>
            <a:ext cx="8487765" cy="2431435"/>
          </a:xfrm>
          <a:prstGeom prst="rect">
            <a:avLst/>
          </a:prstGeom>
          <a:noFill/>
        </p:spPr>
        <p:txBody>
          <a:bodyPr wrap="square" rtlCol="0">
            <a:spAutoFit/>
          </a:bodyPr>
          <a:lstStyle/>
          <a:p>
            <a:r>
              <a:rPr lang="en-US" sz="1900" b="1" dirty="0" smtClean="0">
                <a:solidFill>
                  <a:prstClr val="black"/>
                </a:solidFill>
              </a:rPr>
              <a:t>Daniel </a:t>
            </a:r>
            <a:r>
              <a:rPr lang="en-US" sz="1900" b="1" dirty="0" smtClean="0">
                <a:solidFill>
                  <a:prstClr val="black"/>
                </a:solidFill>
              </a:rPr>
              <a:t>12:2-3(NKJV</a:t>
            </a:r>
            <a:r>
              <a:rPr lang="en-US" sz="1900" b="1" dirty="0">
                <a:solidFill>
                  <a:prstClr val="black"/>
                </a:solidFill>
              </a:rPr>
              <a:t>) </a:t>
            </a:r>
            <a:r>
              <a:rPr lang="en-US" sz="1900" dirty="0">
                <a:solidFill>
                  <a:prstClr val="black"/>
                </a:solidFill>
              </a:rPr>
              <a:t/>
            </a:r>
            <a:br>
              <a:rPr lang="en-US" sz="1900" dirty="0">
                <a:solidFill>
                  <a:prstClr val="black"/>
                </a:solidFill>
              </a:rPr>
            </a:br>
            <a:r>
              <a:rPr lang="en-US" sz="1900" baseline="30000" dirty="0" smtClean="0">
                <a:solidFill>
                  <a:prstClr val="black"/>
                </a:solidFill>
              </a:rPr>
              <a:t>2</a:t>
            </a:r>
            <a:r>
              <a:rPr lang="en-US" sz="1900" dirty="0">
                <a:solidFill>
                  <a:prstClr val="black"/>
                </a:solidFill>
              </a:rPr>
              <a:t>    And </a:t>
            </a:r>
            <a:r>
              <a:rPr lang="en-US" sz="1900" b="1" u="sng" dirty="0">
                <a:solidFill>
                  <a:prstClr val="black"/>
                </a:solidFill>
              </a:rPr>
              <a:t>many of those who sleep in the dust of the earth shall awake</a:t>
            </a:r>
            <a:r>
              <a:rPr lang="en-US" sz="1900" dirty="0" smtClean="0">
                <a:solidFill>
                  <a:prstClr val="black"/>
                </a:solidFill>
              </a:rPr>
              <a:t>,</a:t>
            </a:r>
          </a:p>
          <a:p>
            <a:r>
              <a:rPr lang="en-US" sz="1900" dirty="0" smtClean="0">
                <a:solidFill>
                  <a:prstClr val="black"/>
                </a:solidFill>
              </a:rPr>
              <a:t> </a:t>
            </a:r>
            <a:r>
              <a:rPr lang="en-US" sz="1900" dirty="0">
                <a:solidFill>
                  <a:prstClr val="black"/>
                </a:solidFill>
              </a:rPr>
              <a:t>    Some to everlasting life</a:t>
            </a:r>
            <a:r>
              <a:rPr lang="en-US" sz="1900" dirty="0" smtClean="0">
                <a:solidFill>
                  <a:prstClr val="black"/>
                </a:solidFill>
              </a:rPr>
              <a:t>,</a:t>
            </a:r>
          </a:p>
          <a:p>
            <a:r>
              <a:rPr lang="en-US" sz="1900" dirty="0" smtClean="0">
                <a:solidFill>
                  <a:prstClr val="black"/>
                </a:solidFill>
              </a:rPr>
              <a:t> </a:t>
            </a:r>
            <a:r>
              <a:rPr lang="en-US" sz="1900" dirty="0">
                <a:solidFill>
                  <a:prstClr val="black"/>
                </a:solidFill>
              </a:rPr>
              <a:t>    Some to shame </a:t>
            </a:r>
            <a:r>
              <a:rPr lang="en-US" sz="1900" i="1" dirty="0">
                <a:solidFill>
                  <a:prstClr val="black"/>
                </a:solidFill>
              </a:rPr>
              <a:t>and</a:t>
            </a:r>
            <a:r>
              <a:rPr lang="en-US" sz="1900" dirty="0">
                <a:solidFill>
                  <a:prstClr val="black"/>
                </a:solidFill>
              </a:rPr>
              <a:t> everlasting contempt. </a:t>
            </a:r>
            <a:br>
              <a:rPr lang="en-US" sz="1900" dirty="0">
                <a:solidFill>
                  <a:prstClr val="black"/>
                </a:solidFill>
              </a:rPr>
            </a:br>
            <a:r>
              <a:rPr lang="en-US" sz="1900" baseline="30000" dirty="0">
                <a:solidFill>
                  <a:prstClr val="black"/>
                </a:solidFill>
              </a:rPr>
              <a:t>3</a:t>
            </a:r>
            <a:r>
              <a:rPr lang="en-US" sz="1900" dirty="0">
                <a:solidFill>
                  <a:prstClr val="black"/>
                </a:solidFill>
              </a:rPr>
              <a:t>    Those who are wise shall </a:t>
            </a:r>
            <a:r>
              <a:rPr lang="en-US" sz="1900" dirty="0" smtClean="0">
                <a:solidFill>
                  <a:prstClr val="black"/>
                </a:solidFill>
              </a:rPr>
              <a:t>shine</a:t>
            </a:r>
          </a:p>
          <a:p>
            <a:r>
              <a:rPr lang="en-US" sz="1900" dirty="0" smtClean="0">
                <a:solidFill>
                  <a:prstClr val="black"/>
                </a:solidFill>
              </a:rPr>
              <a:t> </a:t>
            </a:r>
            <a:r>
              <a:rPr lang="en-US" sz="1900" dirty="0">
                <a:solidFill>
                  <a:prstClr val="black"/>
                </a:solidFill>
              </a:rPr>
              <a:t>    Like the brightness of the firmament</a:t>
            </a:r>
            <a:r>
              <a:rPr lang="en-US" sz="1900" dirty="0" smtClean="0">
                <a:solidFill>
                  <a:prstClr val="black"/>
                </a:solidFill>
              </a:rPr>
              <a:t>,</a:t>
            </a:r>
          </a:p>
          <a:p>
            <a:r>
              <a:rPr lang="en-US" sz="1900" dirty="0" smtClean="0">
                <a:solidFill>
                  <a:prstClr val="black"/>
                </a:solidFill>
              </a:rPr>
              <a:t> </a:t>
            </a:r>
            <a:r>
              <a:rPr lang="en-US" sz="1900" dirty="0">
                <a:solidFill>
                  <a:prstClr val="black"/>
                </a:solidFill>
              </a:rPr>
              <a:t>    And those who turn many to </a:t>
            </a:r>
            <a:r>
              <a:rPr lang="en-US" sz="1900" dirty="0" smtClean="0">
                <a:solidFill>
                  <a:prstClr val="black"/>
                </a:solidFill>
              </a:rPr>
              <a:t>righteousness</a:t>
            </a:r>
          </a:p>
          <a:p>
            <a:r>
              <a:rPr lang="en-US" sz="1900" dirty="0" smtClean="0">
                <a:solidFill>
                  <a:prstClr val="black"/>
                </a:solidFill>
              </a:rPr>
              <a:t> </a:t>
            </a:r>
            <a:r>
              <a:rPr lang="en-US" sz="1900" dirty="0">
                <a:solidFill>
                  <a:prstClr val="black"/>
                </a:solidFill>
              </a:rPr>
              <a:t>     Like the stars forever and ever</a:t>
            </a:r>
            <a:r>
              <a:rPr lang="en-US" sz="1900" dirty="0" smtClean="0">
                <a:solidFill>
                  <a:prstClr val="black"/>
                </a:solidFill>
              </a:rPr>
              <a:t>.</a:t>
            </a:r>
            <a:endParaRPr lang="en-US" sz="1900" dirty="0">
              <a:solidFill>
                <a:prstClr val="black"/>
              </a:solidFill>
            </a:endParaRPr>
          </a:p>
        </p:txBody>
      </p:sp>
      <p:sp>
        <p:nvSpPr>
          <p:cNvPr id="8" name="TextBox 7"/>
          <p:cNvSpPr txBox="1"/>
          <p:nvPr/>
        </p:nvSpPr>
        <p:spPr>
          <a:xfrm>
            <a:off x="4208335" y="3456870"/>
            <a:ext cx="3074496" cy="677108"/>
          </a:xfrm>
          <a:prstGeom prst="rect">
            <a:avLst/>
          </a:prstGeom>
          <a:noFill/>
        </p:spPr>
        <p:txBody>
          <a:bodyPr wrap="none" rtlCol="0">
            <a:spAutoFit/>
          </a:bodyPr>
          <a:lstStyle/>
          <a:p>
            <a:r>
              <a:rPr lang="en-US" sz="1900" b="1" dirty="0" smtClean="0">
                <a:solidFill>
                  <a:srgbClr val="0000CC"/>
                </a:solidFill>
              </a:rPr>
              <a:t>Many does not equal all</a:t>
            </a:r>
          </a:p>
          <a:p>
            <a:r>
              <a:rPr lang="en-US" sz="1900" b="1" dirty="0" smtClean="0">
                <a:solidFill>
                  <a:srgbClr val="0000CC"/>
                </a:solidFill>
              </a:rPr>
              <a:t>Thus a different resurrection</a:t>
            </a:r>
            <a:endParaRPr lang="en-US" sz="1900" b="1" dirty="0">
              <a:solidFill>
                <a:srgbClr val="0000CC"/>
              </a:solidFill>
            </a:endParaRPr>
          </a:p>
        </p:txBody>
      </p:sp>
      <p:sp>
        <p:nvSpPr>
          <p:cNvPr id="5" name="TextBox 4"/>
          <p:cNvSpPr txBox="1"/>
          <p:nvPr/>
        </p:nvSpPr>
        <p:spPr>
          <a:xfrm>
            <a:off x="341214" y="4103201"/>
            <a:ext cx="8526581" cy="1261884"/>
          </a:xfrm>
          <a:prstGeom prst="rect">
            <a:avLst/>
          </a:prstGeom>
          <a:noFill/>
        </p:spPr>
        <p:txBody>
          <a:bodyPr wrap="square" rtlCol="0">
            <a:spAutoFit/>
          </a:bodyPr>
          <a:lstStyle/>
          <a:p>
            <a:r>
              <a:rPr lang="en-US" sz="1900" b="1" dirty="0" smtClean="0"/>
              <a:t>John </a:t>
            </a:r>
            <a:r>
              <a:rPr lang="en-US" sz="1900" b="1" dirty="0"/>
              <a:t>5:28-29(NKJV) </a:t>
            </a:r>
            <a:r>
              <a:rPr lang="en-US" sz="1900" dirty="0"/>
              <a:t/>
            </a:r>
            <a:br>
              <a:rPr lang="en-US" sz="1900" dirty="0"/>
            </a:br>
            <a:r>
              <a:rPr lang="en-US" sz="1900" baseline="30000" dirty="0"/>
              <a:t>28</a:t>
            </a:r>
            <a:r>
              <a:rPr lang="en-US" sz="1900" dirty="0"/>
              <a:t>Do not marvel at this; for the hour is coming </a:t>
            </a:r>
            <a:r>
              <a:rPr lang="en-US" sz="1900" b="1" u="sng" dirty="0"/>
              <a:t>in which all who are in the graves will hear His voice </a:t>
            </a:r>
            <a:r>
              <a:rPr lang="en-US" sz="1900" dirty="0"/>
              <a:t> </a:t>
            </a:r>
            <a:r>
              <a:rPr lang="en-US" sz="1900" baseline="30000" dirty="0" smtClean="0"/>
              <a:t>29</a:t>
            </a:r>
            <a:r>
              <a:rPr lang="en-US" sz="1900" dirty="0" smtClean="0"/>
              <a:t>and </a:t>
            </a:r>
            <a:r>
              <a:rPr lang="en-US" sz="1900" dirty="0"/>
              <a:t>come forth—those who have done good, to the resurrection of life, and those who have done evil, to the resurrection of condemnation.  </a:t>
            </a:r>
          </a:p>
        </p:txBody>
      </p:sp>
    </p:spTree>
    <p:extLst>
      <p:ext uri="{BB962C8B-B14F-4D97-AF65-F5344CB8AC3E}">
        <p14:creationId xmlns:p14="http://schemas.microsoft.com/office/powerpoint/2010/main" val="6390184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881" y="0"/>
            <a:ext cx="8163989" cy="3621419"/>
          </a:xfrm>
          <a:prstGeom prst="rect">
            <a:avLst/>
          </a:prstGeom>
        </p:spPr>
      </p:pic>
      <p:sp>
        <p:nvSpPr>
          <p:cNvPr id="6" name="TextBox 5"/>
          <p:cNvSpPr txBox="1"/>
          <p:nvPr/>
        </p:nvSpPr>
        <p:spPr>
          <a:xfrm>
            <a:off x="521896" y="3360116"/>
            <a:ext cx="8604973" cy="2308324"/>
          </a:xfrm>
          <a:prstGeom prst="rect">
            <a:avLst/>
          </a:prstGeom>
          <a:solidFill>
            <a:schemeClr val="bg1"/>
          </a:solidFill>
        </p:spPr>
        <p:txBody>
          <a:bodyPr wrap="square" rtlCol="0">
            <a:spAutoFit/>
          </a:bodyPr>
          <a:lstStyle/>
          <a:p>
            <a:r>
              <a:rPr lang="en-US" b="1" dirty="0" smtClean="0">
                <a:solidFill>
                  <a:schemeClr val="tx1"/>
                </a:solidFill>
              </a:rPr>
              <a:t>Ezekiel </a:t>
            </a:r>
            <a:r>
              <a:rPr lang="en-US" b="1" dirty="0">
                <a:solidFill>
                  <a:schemeClr val="tx1"/>
                </a:solidFill>
              </a:rPr>
              <a:t>37:11-14(ESV) </a:t>
            </a:r>
            <a:r>
              <a:rPr lang="en-US" b="1" dirty="0" smtClean="0">
                <a:solidFill>
                  <a:schemeClr val="tx1"/>
                </a:solidFill>
              </a:rPr>
              <a:t> </a:t>
            </a:r>
            <a:r>
              <a:rPr lang="en-US" baseline="30000" dirty="0" smtClean="0">
                <a:solidFill>
                  <a:schemeClr val="tx1"/>
                </a:solidFill>
              </a:rPr>
              <a:t>11</a:t>
            </a:r>
            <a:r>
              <a:rPr lang="en-US" dirty="0" smtClean="0">
                <a:solidFill>
                  <a:schemeClr val="tx1"/>
                </a:solidFill>
              </a:rPr>
              <a:t>Then </a:t>
            </a:r>
            <a:r>
              <a:rPr lang="en-US" dirty="0">
                <a:solidFill>
                  <a:schemeClr val="tx1"/>
                </a:solidFill>
              </a:rPr>
              <a:t>he said to me, “Son of man, these bones are the whole house of Israel. Behold, they say, ‘Our bones are dried up, and our hope is lost; we are clean cut off.’  </a:t>
            </a:r>
            <a:r>
              <a:rPr lang="en-US" baseline="30000" dirty="0" smtClean="0">
                <a:solidFill>
                  <a:schemeClr val="tx1"/>
                </a:solidFill>
              </a:rPr>
              <a:t>12</a:t>
            </a:r>
            <a:r>
              <a:rPr lang="en-US" dirty="0" smtClean="0">
                <a:solidFill>
                  <a:schemeClr val="tx1"/>
                </a:solidFill>
              </a:rPr>
              <a:t>Therefore </a:t>
            </a:r>
            <a:r>
              <a:rPr lang="en-US" dirty="0">
                <a:solidFill>
                  <a:schemeClr val="tx1"/>
                </a:solidFill>
              </a:rPr>
              <a:t>prophesy, and say to them, Thus says the Lord God: Behold, I will open your graves and raise you from your graves, O my people. And I will bring you into the land of Israel.  </a:t>
            </a:r>
            <a:r>
              <a:rPr lang="en-US" baseline="30000" dirty="0" smtClean="0">
                <a:solidFill>
                  <a:schemeClr val="tx1"/>
                </a:solidFill>
              </a:rPr>
              <a:t>13</a:t>
            </a:r>
            <a:r>
              <a:rPr lang="en-US" dirty="0" smtClean="0">
                <a:solidFill>
                  <a:schemeClr val="tx1"/>
                </a:solidFill>
              </a:rPr>
              <a:t>And </a:t>
            </a:r>
            <a:r>
              <a:rPr lang="en-US" dirty="0">
                <a:solidFill>
                  <a:schemeClr val="tx1"/>
                </a:solidFill>
              </a:rPr>
              <a:t>you shall know that I am the Lord, when I open your graves, and raise you from your graves, O my people.  </a:t>
            </a:r>
            <a:r>
              <a:rPr lang="en-US" b="1" u="sng" baseline="30000" dirty="0" smtClean="0">
                <a:solidFill>
                  <a:schemeClr val="tx1"/>
                </a:solidFill>
              </a:rPr>
              <a:t>14</a:t>
            </a:r>
            <a:r>
              <a:rPr lang="en-US" b="1" u="sng" dirty="0" smtClean="0">
                <a:solidFill>
                  <a:schemeClr val="tx1"/>
                </a:solidFill>
              </a:rPr>
              <a:t>And </a:t>
            </a:r>
            <a:r>
              <a:rPr lang="en-US" b="1" u="sng" dirty="0">
                <a:solidFill>
                  <a:schemeClr val="tx1"/>
                </a:solidFill>
              </a:rPr>
              <a:t>I will put my Spirit within you, and you shall live, and I will place you in your own land. Then you shall know that I am the Lord; I have spoken, and I will do it, declares the Lord.” </a:t>
            </a:r>
          </a:p>
        </p:txBody>
      </p:sp>
    </p:spTree>
    <p:extLst>
      <p:ext uri="{BB962C8B-B14F-4D97-AF65-F5344CB8AC3E}">
        <p14:creationId xmlns:p14="http://schemas.microsoft.com/office/powerpoint/2010/main" val="16051709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Angel’s Final Message</a:t>
            </a:r>
          </a:p>
        </p:txBody>
      </p:sp>
      <p:sp>
        <p:nvSpPr>
          <p:cNvPr id="4" name="TextBox 3"/>
          <p:cNvSpPr txBox="1"/>
          <p:nvPr/>
        </p:nvSpPr>
        <p:spPr>
          <a:xfrm>
            <a:off x="190032" y="1413169"/>
            <a:ext cx="3044487" cy="2554545"/>
          </a:xfrm>
          <a:prstGeom prst="rect">
            <a:avLst/>
          </a:prstGeom>
          <a:noFill/>
        </p:spPr>
        <p:txBody>
          <a:bodyPr wrap="square" rtlCol="0">
            <a:spAutoFit/>
          </a:bodyPr>
          <a:lstStyle/>
          <a:p>
            <a:r>
              <a:rPr lang="en-US" sz="2000" dirty="0"/>
              <a:t/>
            </a:r>
            <a:br>
              <a:rPr lang="en-US" sz="2000" dirty="0"/>
            </a:br>
            <a:r>
              <a:rPr lang="en-US" sz="2000" b="1" dirty="0"/>
              <a:t>Daniel 12:4(NKJV) </a:t>
            </a:r>
            <a:r>
              <a:rPr lang="en-US" sz="2000" dirty="0"/>
              <a:t/>
            </a:r>
            <a:br>
              <a:rPr lang="en-US" sz="2000" dirty="0"/>
            </a:br>
            <a:r>
              <a:rPr lang="en-US" sz="2000" baseline="30000" dirty="0"/>
              <a:t>4</a:t>
            </a:r>
            <a:r>
              <a:rPr lang="en-US" sz="2000" dirty="0"/>
              <a:t>“But you, Daniel, shut up the words, and seal the book until the time of the end; many shall run to and fro, and knowledge shall increase.” </a:t>
            </a:r>
            <a:endParaRPr lang="en-US" sz="1900" dirty="0">
              <a:solidFill>
                <a:prstClr val="black"/>
              </a:solidFill>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519" y="1305066"/>
            <a:ext cx="5909481" cy="4432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04591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Angel’s Final Message</a:t>
            </a:r>
          </a:p>
        </p:txBody>
      </p:sp>
      <p:sp>
        <p:nvSpPr>
          <p:cNvPr id="4" name="TextBox 3"/>
          <p:cNvSpPr txBox="1"/>
          <p:nvPr/>
        </p:nvSpPr>
        <p:spPr>
          <a:xfrm>
            <a:off x="190027" y="1413176"/>
            <a:ext cx="4941545" cy="4247317"/>
          </a:xfrm>
          <a:prstGeom prst="rect">
            <a:avLst/>
          </a:prstGeom>
          <a:noFill/>
        </p:spPr>
        <p:txBody>
          <a:bodyPr wrap="square" rtlCol="0">
            <a:spAutoFit/>
          </a:bodyPr>
          <a:lstStyle/>
          <a:p>
            <a:r>
              <a:rPr lang="en-US" b="1" dirty="0" smtClean="0"/>
              <a:t>Daniel </a:t>
            </a:r>
            <a:r>
              <a:rPr lang="en-US" b="1" dirty="0"/>
              <a:t>12:5-7(NKJV) </a:t>
            </a:r>
            <a:r>
              <a:rPr lang="en-US" dirty="0"/>
              <a:t/>
            </a:r>
            <a:br>
              <a:rPr lang="en-US" dirty="0"/>
            </a:br>
            <a:r>
              <a:rPr lang="en-US" baseline="30000" dirty="0"/>
              <a:t>5</a:t>
            </a:r>
            <a:r>
              <a:rPr lang="en-US" dirty="0"/>
              <a:t>Then I, Daniel, looked; and there stood two others, one on this riverbank and the other </a:t>
            </a:r>
            <a:endParaRPr lang="en-US" dirty="0" smtClean="0"/>
          </a:p>
          <a:p>
            <a:r>
              <a:rPr lang="en-US" dirty="0" smtClean="0"/>
              <a:t>on </a:t>
            </a:r>
            <a:r>
              <a:rPr lang="en-US" dirty="0"/>
              <a:t>that riverbank.  </a:t>
            </a:r>
            <a:br>
              <a:rPr lang="en-US" dirty="0"/>
            </a:br>
            <a:r>
              <a:rPr lang="en-US" b="1" u="sng" baseline="30000" dirty="0"/>
              <a:t>6</a:t>
            </a:r>
            <a:r>
              <a:rPr lang="en-US" b="1" u="sng" dirty="0"/>
              <a:t>And </a:t>
            </a:r>
            <a:r>
              <a:rPr lang="en-US" b="1" i="1" u="sng" dirty="0"/>
              <a:t>one</a:t>
            </a:r>
            <a:r>
              <a:rPr lang="en-US" b="1" u="sng" dirty="0"/>
              <a:t> said to the man clothed in linen, who </a:t>
            </a:r>
            <a:r>
              <a:rPr lang="en-US" b="1" i="1" u="sng" dirty="0"/>
              <a:t>was</a:t>
            </a:r>
            <a:r>
              <a:rPr lang="en-US" b="1" u="sng" dirty="0"/>
              <a:t> above the waters of the river, </a:t>
            </a:r>
            <a:endParaRPr lang="en-US" b="1" u="sng" dirty="0" smtClean="0"/>
          </a:p>
          <a:p>
            <a:r>
              <a:rPr lang="en-US" dirty="0" smtClean="0"/>
              <a:t>“</a:t>
            </a:r>
            <a:r>
              <a:rPr lang="en-US" dirty="0"/>
              <a:t>How long shall the fulfillment of these wonders </a:t>
            </a:r>
            <a:r>
              <a:rPr lang="en-US" i="1" dirty="0"/>
              <a:t>be?</a:t>
            </a:r>
            <a:r>
              <a:rPr lang="en-US" dirty="0"/>
              <a:t>” </a:t>
            </a:r>
            <a:br>
              <a:rPr lang="en-US" dirty="0"/>
            </a:br>
            <a:r>
              <a:rPr lang="en-US" baseline="30000" dirty="0"/>
              <a:t>7</a:t>
            </a:r>
            <a:r>
              <a:rPr lang="en-US" dirty="0"/>
              <a:t>Then I heard the man clothed in linen, </a:t>
            </a:r>
            <a:endParaRPr lang="en-US" dirty="0" smtClean="0"/>
          </a:p>
          <a:p>
            <a:r>
              <a:rPr lang="en-US" dirty="0" smtClean="0"/>
              <a:t>who</a:t>
            </a:r>
            <a:r>
              <a:rPr lang="en-US" dirty="0"/>
              <a:t> </a:t>
            </a:r>
            <a:r>
              <a:rPr lang="en-US" i="1" dirty="0"/>
              <a:t>was</a:t>
            </a:r>
            <a:r>
              <a:rPr lang="en-US" dirty="0"/>
              <a:t> above the waters of the river, when he held up his right hand and his left hand to heaven, and swore by Him who lives forever, that </a:t>
            </a:r>
            <a:r>
              <a:rPr lang="en-US" i="1" dirty="0"/>
              <a:t>it </a:t>
            </a:r>
            <a:r>
              <a:rPr lang="en-US" b="1" i="1" u="sng" dirty="0"/>
              <a:t>shall be</a:t>
            </a:r>
            <a:r>
              <a:rPr lang="en-US" b="1" u="sng" dirty="0"/>
              <a:t> for a time, times, and half </a:t>
            </a:r>
            <a:r>
              <a:rPr lang="en-US" b="1" i="1" u="sng" dirty="0"/>
              <a:t>a time</a:t>
            </a:r>
            <a:r>
              <a:rPr lang="en-US" i="1" dirty="0"/>
              <a:t>;</a:t>
            </a:r>
            <a:r>
              <a:rPr lang="en-US" dirty="0"/>
              <a:t> and when the power of the </a:t>
            </a:r>
            <a:r>
              <a:rPr lang="en-US" b="1" u="sng" dirty="0"/>
              <a:t>holy people </a:t>
            </a:r>
            <a:r>
              <a:rPr lang="en-US" dirty="0"/>
              <a:t>has been </a:t>
            </a:r>
            <a:r>
              <a:rPr lang="en-US" b="1" u="sng" dirty="0"/>
              <a:t>completely shattered, all these </a:t>
            </a:r>
            <a:r>
              <a:rPr lang="en-US" b="1" i="1" u="sng" dirty="0"/>
              <a:t>things</a:t>
            </a:r>
            <a:r>
              <a:rPr lang="en-US" b="1" u="sng" dirty="0"/>
              <a:t> shall be finished</a:t>
            </a:r>
            <a:r>
              <a:rPr lang="en-US" dirty="0"/>
              <a:t>. </a:t>
            </a:r>
            <a:endParaRPr lang="en-US" dirty="0">
              <a:solidFill>
                <a:prstClr val="black"/>
              </a:solidFill>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8353" y="1201984"/>
            <a:ext cx="4476466" cy="2797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262360" y="3999765"/>
            <a:ext cx="3881640" cy="1554272"/>
          </a:xfrm>
          <a:prstGeom prst="rect">
            <a:avLst/>
          </a:prstGeom>
          <a:noFill/>
        </p:spPr>
        <p:txBody>
          <a:bodyPr wrap="none" rtlCol="0">
            <a:spAutoFit/>
          </a:bodyPr>
          <a:lstStyle/>
          <a:p>
            <a:pPr marL="457200" indent="-457200">
              <a:buFont typeface="+mj-lt"/>
              <a:buAutoNum type="alphaLcParenR"/>
            </a:pPr>
            <a:r>
              <a:rPr lang="en-US" sz="1900" b="1" dirty="0" smtClean="0">
                <a:solidFill>
                  <a:srgbClr val="0000CC"/>
                </a:solidFill>
              </a:rPr>
              <a:t>70 AD Destruction of Jerusalem </a:t>
            </a:r>
          </a:p>
          <a:p>
            <a:pPr marL="457200" indent="-457200">
              <a:buAutoNum type="alphaLcParenR"/>
            </a:pPr>
            <a:r>
              <a:rPr lang="en-US" sz="1900" b="1" dirty="0" smtClean="0">
                <a:solidFill>
                  <a:srgbClr val="0000CC"/>
                </a:solidFill>
              </a:rPr>
              <a:t>End of time</a:t>
            </a:r>
          </a:p>
          <a:p>
            <a:pPr marL="457200" indent="-457200">
              <a:buAutoNum type="alphaLcParenR"/>
            </a:pPr>
            <a:r>
              <a:rPr lang="en-US" sz="1900" b="1" dirty="0" smtClean="0">
                <a:solidFill>
                  <a:srgbClr val="0000CC"/>
                </a:solidFill>
              </a:rPr>
              <a:t>End of Jewish system</a:t>
            </a:r>
          </a:p>
          <a:p>
            <a:pPr marL="457200" indent="-457200">
              <a:buAutoNum type="alphaLcParenR"/>
            </a:pPr>
            <a:r>
              <a:rPr lang="en-US" sz="1900" b="1" dirty="0" smtClean="0">
                <a:solidFill>
                  <a:srgbClr val="0000CC"/>
                </a:solidFill>
              </a:rPr>
              <a:t>End of Rome</a:t>
            </a:r>
          </a:p>
          <a:p>
            <a:pPr marL="457200" indent="-457200">
              <a:buAutoNum type="alphaLcParenR"/>
            </a:pPr>
            <a:r>
              <a:rPr lang="en-US" sz="1900" b="1" dirty="0" smtClean="0">
                <a:solidFill>
                  <a:srgbClr val="0000CC"/>
                </a:solidFill>
              </a:rPr>
              <a:t>Other</a:t>
            </a:r>
            <a:endParaRPr lang="en-US" sz="1900" b="1" dirty="0">
              <a:solidFill>
                <a:srgbClr val="0000CC"/>
              </a:solidFill>
            </a:endParaRPr>
          </a:p>
        </p:txBody>
      </p:sp>
    </p:spTree>
    <p:extLst>
      <p:ext uri="{BB962C8B-B14F-4D97-AF65-F5344CB8AC3E}">
        <p14:creationId xmlns:p14="http://schemas.microsoft.com/office/powerpoint/2010/main" val="31810371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Angel’s Final Message</a:t>
            </a:r>
          </a:p>
        </p:txBody>
      </p:sp>
      <p:sp>
        <p:nvSpPr>
          <p:cNvPr id="4" name="TextBox 3"/>
          <p:cNvSpPr txBox="1"/>
          <p:nvPr/>
        </p:nvSpPr>
        <p:spPr>
          <a:xfrm>
            <a:off x="190014" y="1313799"/>
            <a:ext cx="6483742" cy="4401205"/>
          </a:xfrm>
          <a:prstGeom prst="rect">
            <a:avLst/>
          </a:prstGeom>
          <a:noFill/>
        </p:spPr>
        <p:txBody>
          <a:bodyPr wrap="square" rtlCol="0">
            <a:spAutoFit/>
          </a:bodyPr>
          <a:lstStyle/>
          <a:p>
            <a:r>
              <a:rPr lang="en-US" sz="2000" b="1" dirty="0" smtClean="0"/>
              <a:t>Daniel 12:8-12(NKJV</a:t>
            </a:r>
            <a:r>
              <a:rPr lang="en-US" sz="2000" b="1" dirty="0"/>
              <a:t>) </a:t>
            </a:r>
            <a:r>
              <a:rPr lang="en-US" sz="2000" dirty="0"/>
              <a:t/>
            </a:r>
            <a:br>
              <a:rPr lang="en-US" sz="2000" dirty="0"/>
            </a:br>
            <a:r>
              <a:rPr lang="en-US" sz="2000" baseline="30000" dirty="0"/>
              <a:t>8</a:t>
            </a:r>
            <a:r>
              <a:rPr lang="en-US" sz="2000" dirty="0"/>
              <a:t>Although I heard, I did not understand. Then I said, </a:t>
            </a:r>
            <a:endParaRPr lang="en-US" sz="2000" dirty="0" smtClean="0"/>
          </a:p>
          <a:p>
            <a:r>
              <a:rPr lang="en-US" sz="2000" b="1" u="sng" dirty="0" smtClean="0"/>
              <a:t>“</a:t>
            </a:r>
            <a:r>
              <a:rPr lang="en-US" sz="2000" b="1" u="sng" dirty="0"/>
              <a:t>My lord, what </a:t>
            </a:r>
            <a:r>
              <a:rPr lang="en-US" sz="2000" b="1" i="1" u="sng" dirty="0"/>
              <a:t>shall be</a:t>
            </a:r>
            <a:r>
              <a:rPr lang="en-US" sz="2000" b="1" u="sng" dirty="0"/>
              <a:t> the end of these </a:t>
            </a:r>
            <a:r>
              <a:rPr lang="en-US" sz="2000" b="1" i="1" u="sng" dirty="0"/>
              <a:t>things?</a:t>
            </a:r>
            <a:r>
              <a:rPr lang="en-US" sz="2000" b="1" u="sng" dirty="0"/>
              <a:t>” </a:t>
            </a:r>
            <a:r>
              <a:rPr lang="en-US" sz="2000" dirty="0"/>
              <a:t/>
            </a:r>
            <a:br>
              <a:rPr lang="en-US" sz="2000" dirty="0"/>
            </a:br>
            <a:r>
              <a:rPr lang="en-US" sz="2000" b="1" u="sng" baseline="30000" dirty="0">
                <a:solidFill>
                  <a:srgbClr val="0000CC"/>
                </a:solidFill>
              </a:rPr>
              <a:t>9</a:t>
            </a:r>
            <a:r>
              <a:rPr lang="en-US" sz="2000" b="1" u="sng" dirty="0">
                <a:solidFill>
                  <a:srgbClr val="0000CC"/>
                </a:solidFill>
              </a:rPr>
              <a:t>And he said, “Go </a:t>
            </a:r>
            <a:r>
              <a:rPr lang="en-US" sz="2000" b="1" i="1" u="sng" dirty="0">
                <a:solidFill>
                  <a:srgbClr val="0000CC"/>
                </a:solidFill>
              </a:rPr>
              <a:t>your way,</a:t>
            </a:r>
            <a:r>
              <a:rPr lang="en-US" sz="2000" b="1" u="sng" dirty="0">
                <a:solidFill>
                  <a:srgbClr val="0000CC"/>
                </a:solidFill>
              </a:rPr>
              <a:t> Daniel, for the words </a:t>
            </a:r>
            <a:r>
              <a:rPr lang="en-US" sz="2000" b="1" i="1" u="sng" dirty="0">
                <a:solidFill>
                  <a:srgbClr val="0000CC"/>
                </a:solidFill>
              </a:rPr>
              <a:t>are</a:t>
            </a:r>
            <a:r>
              <a:rPr lang="en-US" sz="2000" b="1" u="sng" dirty="0">
                <a:solidFill>
                  <a:srgbClr val="0000CC"/>
                </a:solidFill>
              </a:rPr>
              <a:t> closed up and sealed till the time of the end. </a:t>
            </a:r>
            <a:r>
              <a:rPr lang="en-US" sz="2000" dirty="0"/>
              <a:t> </a:t>
            </a:r>
            <a:br>
              <a:rPr lang="en-US" sz="2000" dirty="0"/>
            </a:br>
            <a:r>
              <a:rPr lang="en-US" sz="2000" baseline="30000" dirty="0"/>
              <a:t>10</a:t>
            </a:r>
            <a:r>
              <a:rPr lang="en-US" sz="2000" dirty="0"/>
              <a:t>Many shall be purified, made white, and refined, </a:t>
            </a:r>
            <a:endParaRPr lang="en-US" sz="2000" dirty="0" smtClean="0"/>
          </a:p>
          <a:p>
            <a:r>
              <a:rPr lang="en-US" sz="2000" dirty="0" smtClean="0"/>
              <a:t>but </a:t>
            </a:r>
            <a:r>
              <a:rPr lang="en-US" sz="2000" dirty="0"/>
              <a:t>the wicked shall do wickedly; </a:t>
            </a:r>
            <a:endParaRPr lang="en-US" sz="2000" dirty="0" smtClean="0"/>
          </a:p>
          <a:p>
            <a:r>
              <a:rPr lang="en-US" sz="2000" dirty="0" smtClean="0"/>
              <a:t>and </a:t>
            </a:r>
            <a:r>
              <a:rPr lang="en-US" sz="2000" dirty="0"/>
              <a:t>none of the wicked shall understand, </a:t>
            </a:r>
            <a:endParaRPr lang="en-US" sz="2000" dirty="0" smtClean="0"/>
          </a:p>
          <a:p>
            <a:r>
              <a:rPr lang="en-US" sz="2000" b="1" u="sng" dirty="0" smtClean="0"/>
              <a:t>but </a:t>
            </a:r>
            <a:r>
              <a:rPr lang="en-US" sz="2000" b="1" u="sng" dirty="0"/>
              <a:t>the wise shall understand. </a:t>
            </a:r>
            <a:r>
              <a:rPr lang="en-US" sz="2000" dirty="0"/>
              <a:t/>
            </a:r>
            <a:br>
              <a:rPr lang="en-US" sz="2000" dirty="0"/>
            </a:br>
            <a:r>
              <a:rPr lang="en-US" sz="2000" baseline="30000" dirty="0"/>
              <a:t>11</a:t>
            </a:r>
            <a:r>
              <a:rPr lang="en-US" sz="2000" dirty="0"/>
              <a:t>“And from the time </a:t>
            </a:r>
            <a:r>
              <a:rPr lang="en-US" sz="2000" i="1" dirty="0"/>
              <a:t>that</a:t>
            </a:r>
            <a:r>
              <a:rPr lang="en-US" sz="2000" dirty="0"/>
              <a:t> the daily </a:t>
            </a:r>
            <a:r>
              <a:rPr lang="en-US" sz="2000" i="1" dirty="0"/>
              <a:t>sacrifice</a:t>
            </a:r>
            <a:r>
              <a:rPr lang="en-US" sz="2000" dirty="0"/>
              <a:t> is taken away, and the abomination of desolation is set up, </a:t>
            </a:r>
            <a:r>
              <a:rPr lang="en-US" sz="2000" i="1" dirty="0"/>
              <a:t>there shall be</a:t>
            </a:r>
            <a:r>
              <a:rPr lang="en-US" sz="2000" dirty="0"/>
              <a:t> </a:t>
            </a:r>
            <a:r>
              <a:rPr lang="en-US" sz="2000" b="1" u="sng" dirty="0"/>
              <a:t>one thousand two hundred and ninety days</a:t>
            </a:r>
            <a:r>
              <a:rPr lang="en-US" sz="2000" dirty="0"/>
              <a:t>.  </a:t>
            </a:r>
            <a:br>
              <a:rPr lang="en-US" sz="2000" dirty="0"/>
            </a:br>
            <a:r>
              <a:rPr lang="en-US" sz="2000" baseline="30000" dirty="0"/>
              <a:t>12</a:t>
            </a:r>
            <a:r>
              <a:rPr lang="en-US" sz="2000" dirty="0"/>
              <a:t>Blessed </a:t>
            </a:r>
            <a:r>
              <a:rPr lang="en-US" sz="2000" i="1" dirty="0"/>
              <a:t>is</a:t>
            </a:r>
            <a:r>
              <a:rPr lang="en-US" sz="2000" dirty="0"/>
              <a:t> he who waits, and comes to the </a:t>
            </a:r>
            <a:r>
              <a:rPr lang="en-US" sz="2000" b="1" u="sng" dirty="0"/>
              <a:t>one thousand three hundred and thirty-five days.</a:t>
            </a:r>
            <a:r>
              <a:rPr lang="en-US" sz="2000" dirty="0"/>
              <a:t> </a:t>
            </a:r>
            <a:endParaRPr lang="en-US" sz="1900" dirty="0">
              <a:solidFill>
                <a:prstClr val="black"/>
              </a:solidFill>
            </a:endParaRPr>
          </a:p>
        </p:txBody>
      </p:sp>
      <p:sp>
        <p:nvSpPr>
          <p:cNvPr id="5" name="TextBox 4"/>
          <p:cNvSpPr txBox="1"/>
          <p:nvPr/>
        </p:nvSpPr>
        <p:spPr>
          <a:xfrm>
            <a:off x="6455391" y="1460315"/>
            <a:ext cx="2412384" cy="2585323"/>
          </a:xfrm>
          <a:prstGeom prst="rect">
            <a:avLst/>
          </a:prstGeom>
          <a:noFill/>
        </p:spPr>
        <p:txBody>
          <a:bodyPr wrap="square" rtlCol="0">
            <a:spAutoFit/>
          </a:bodyPr>
          <a:lstStyle/>
          <a:p>
            <a:r>
              <a:rPr lang="en-US" b="1" dirty="0" smtClean="0"/>
              <a:t>Matthew 24:15 (NKJV</a:t>
            </a:r>
            <a:r>
              <a:rPr lang="en-US" b="1" dirty="0"/>
              <a:t>) </a:t>
            </a:r>
            <a:r>
              <a:rPr lang="en-US" dirty="0"/>
              <a:t/>
            </a:r>
            <a:br>
              <a:rPr lang="en-US" dirty="0"/>
            </a:br>
            <a:r>
              <a:rPr lang="en-US" baseline="30000" dirty="0"/>
              <a:t>15</a:t>
            </a:r>
            <a:r>
              <a:rPr lang="en-US" dirty="0"/>
              <a:t>“Therefore when you see the </a:t>
            </a:r>
            <a:r>
              <a:rPr lang="en-US" i="1" dirty="0"/>
              <a:t>‘abomination of desolation,’ </a:t>
            </a:r>
            <a:r>
              <a:rPr lang="en-US" dirty="0" smtClean="0"/>
              <a:t> </a:t>
            </a:r>
            <a:r>
              <a:rPr lang="en-US" dirty="0"/>
              <a:t>spoken of by Daniel the </a:t>
            </a:r>
            <a:r>
              <a:rPr lang="en-US" dirty="0" smtClean="0"/>
              <a:t>prophet </a:t>
            </a:r>
            <a:r>
              <a:rPr lang="en-US" b="1" dirty="0" smtClean="0">
                <a:solidFill>
                  <a:srgbClr val="0000CC"/>
                </a:solidFill>
              </a:rPr>
              <a:t>[Dan 11:,13 12:1], </a:t>
            </a:r>
            <a:r>
              <a:rPr lang="en-US" dirty="0"/>
              <a:t>standing in the holy place” (</a:t>
            </a:r>
            <a:r>
              <a:rPr lang="en-US" b="1" u="sng" dirty="0"/>
              <a:t>whoever reads, let him understand</a:t>
            </a:r>
            <a:r>
              <a:rPr lang="en-US" dirty="0" smtClean="0"/>
              <a:t>), </a:t>
            </a:r>
            <a:endParaRPr lang="en-US" dirty="0"/>
          </a:p>
        </p:txBody>
      </p:sp>
      <p:sp>
        <p:nvSpPr>
          <p:cNvPr id="6" name="TextBox 5"/>
          <p:cNvSpPr txBox="1"/>
          <p:nvPr/>
        </p:nvSpPr>
        <p:spPr>
          <a:xfrm>
            <a:off x="6856001" y="5179081"/>
            <a:ext cx="1536896" cy="384721"/>
          </a:xfrm>
          <a:prstGeom prst="rect">
            <a:avLst/>
          </a:prstGeom>
          <a:noFill/>
        </p:spPr>
        <p:txBody>
          <a:bodyPr wrap="none" rtlCol="0">
            <a:spAutoFit/>
          </a:bodyPr>
          <a:lstStyle/>
          <a:p>
            <a:r>
              <a:rPr lang="en-US" sz="1900" b="1" dirty="0" smtClean="0">
                <a:solidFill>
                  <a:srgbClr val="0000CC"/>
                </a:solidFill>
              </a:rPr>
              <a:t>45 more days</a:t>
            </a:r>
            <a:endParaRPr lang="en-US" sz="1900" b="1" dirty="0">
              <a:solidFill>
                <a:srgbClr val="0000CC"/>
              </a:solidFill>
            </a:endParaRPr>
          </a:p>
        </p:txBody>
      </p:sp>
      <p:sp>
        <p:nvSpPr>
          <p:cNvPr id="7" name="TextBox 6"/>
          <p:cNvSpPr txBox="1"/>
          <p:nvPr/>
        </p:nvSpPr>
        <p:spPr>
          <a:xfrm>
            <a:off x="7008401" y="4512615"/>
            <a:ext cx="1529842" cy="384721"/>
          </a:xfrm>
          <a:prstGeom prst="rect">
            <a:avLst/>
          </a:prstGeom>
          <a:noFill/>
        </p:spPr>
        <p:txBody>
          <a:bodyPr wrap="none" rtlCol="0">
            <a:spAutoFit/>
          </a:bodyPr>
          <a:lstStyle/>
          <a:p>
            <a:r>
              <a:rPr lang="en-US" sz="1900" b="1" dirty="0" smtClean="0">
                <a:solidFill>
                  <a:srgbClr val="0000CC"/>
                </a:solidFill>
              </a:rPr>
              <a:t>About 3.5 </a:t>
            </a:r>
            <a:r>
              <a:rPr lang="en-US" sz="1900" b="1" dirty="0" err="1" smtClean="0">
                <a:solidFill>
                  <a:srgbClr val="0000CC"/>
                </a:solidFill>
              </a:rPr>
              <a:t>yrs</a:t>
            </a:r>
            <a:endParaRPr lang="en-US" sz="1900" b="1" dirty="0">
              <a:solidFill>
                <a:srgbClr val="0000CC"/>
              </a:solidFill>
            </a:endParaRPr>
          </a:p>
        </p:txBody>
      </p:sp>
    </p:spTree>
    <p:extLst>
      <p:ext uri="{BB962C8B-B14F-4D97-AF65-F5344CB8AC3E}">
        <p14:creationId xmlns:p14="http://schemas.microsoft.com/office/powerpoint/2010/main" val="19479400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lum/>
            <a:alphaModFix/>
          </a:blip>
          <a:srcRect/>
          <a:stretch>
            <a:fillRect/>
          </a:stretch>
        </p:blipFill>
        <p:spPr>
          <a:xfrm>
            <a:off x="-7836" y="0"/>
            <a:ext cx="9214621" cy="5715246"/>
          </a:xfrm>
          <a:prstGeom prst="rect">
            <a:avLst/>
          </a:prstGeom>
          <a:noFill/>
          <a:ln>
            <a:noFill/>
          </a:ln>
        </p:spPr>
      </p:pic>
      <p:sp>
        <p:nvSpPr>
          <p:cNvPr id="3" name="Subtitle 2"/>
          <p:cNvSpPr txBox="1">
            <a:spLocks noGrp="1"/>
          </p:cNvSpPr>
          <p:nvPr>
            <p:ph type="subTitle" idx="4294967295"/>
          </p:nvPr>
        </p:nvSpPr>
        <p:spPr>
          <a:xfrm>
            <a:off x="457308" y="-1625306"/>
            <a:ext cx="8228763" cy="8130073"/>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indent="0" algn="l">
              <a:buNone/>
            </a:pPr>
            <a:endParaRPr lang="en-US" sz="5600" dirty="0">
              <a:solidFill>
                <a:srgbClr val="FFFFFF"/>
              </a:solidFill>
              <a:latin typeface="Papyrus" pitchFamily="18"/>
            </a:endParaRPr>
          </a:p>
          <a:p>
            <a:pPr marL="0" indent="0" algn="l">
              <a:buNone/>
            </a:pPr>
            <a:endParaRPr lang="en-US" sz="5600" dirty="0">
              <a:solidFill>
                <a:srgbClr val="FFFFFF"/>
              </a:solidFill>
              <a:effectLst>
                <a:outerShdw dist="17961" dir="2700000">
                  <a:scrgbClr r="0" g="0" b="0"/>
                </a:outerShdw>
              </a:effectLst>
              <a:latin typeface="Papyrus" pitchFamily="18"/>
            </a:endParaRPr>
          </a:p>
          <a:p>
            <a:pPr marL="0" indent="0" algn="l">
              <a:buNone/>
            </a:pPr>
            <a:r>
              <a:rPr lang="en-US" sz="5600" dirty="0">
                <a:solidFill>
                  <a:srgbClr val="FFFFFF"/>
                </a:solidFill>
                <a:effectLst>
                  <a:outerShdw dist="17961" dir="2700000">
                    <a:scrgbClr r="0" g="0" b="0"/>
                  </a:outerShdw>
                </a:effectLst>
                <a:latin typeface="Papyrus" pitchFamily="18"/>
              </a:rPr>
              <a:t>“The Silent Years”</a:t>
            </a:r>
          </a:p>
          <a:p>
            <a:pPr marL="0" indent="0" algn="l">
              <a:buNone/>
            </a:pPr>
            <a:r>
              <a:rPr lang="en-US" dirty="0">
                <a:solidFill>
                  <a:srgbClr val="FFFFFF"/>
                </a:solidFill>
                <a:effectLst>
                  <a:outerShdw dist="17961" dir="2700000">
                    <a:scrgbClr r="0" g="0" b="0"/>
                  </a:outerShdw>
                </a:effectLst>
              </a:rPr>
              <a:t>The Intertestamental Period</a:t>
            </a:r>
          </a:p>
          <a:p>
            <a:pPr marL="0" indent="0" algn="l">
              <a:buNone/>
            </a:pPr>
            <a:endParaRPr lang="en-US" dirty="0">
              <a:solidFill>
                <a:srgbClr val="FFFFFF"/>
              </a:solidFill>
              <a:effectLst>
                <a:outerShdw dist="17961" dir="2700000">
                  <a:scrgbClr r="0" g="0" b="0"/>
                </a:outerShdw>
              </a:effectLst>
            </a:endParaRPr>
          </a:p>
          <a:p>
            <a:pPr marL="0" indent="0" algn="l">
              <a:buNone/>
            </a:pPr>
            <a:endParaRPr lang="en-US" dirty="0"/>
          </a:p>
          <a:p>
            <a:pPr marL="0" indent="0" algn="l">
              <a:buNone/>
            </a:pPr>
            <a:endParaRPr lang="en-US" dirty="0"/>
          </a:p>
          <a:p>
            <a:pPr marL="0" indent="0" algn="l">
              <a:buNone/>
            </a:pPr>
            <a:endParaRPr lang="en-US" dirty="0"/>
          </a:p>
          <a:p>
            <a:pPr marL="0" indent="0" algn="l">
              <a:buNone/>
            </a:pPr>
            <a:endParaRPr lang="en-US" dirty="0"/>
          </a:p>
          <a:p>
            <a:pPr marL="0" indent="0" algn="l">
              <a:buNone/>
            </a:pPr>
            <a:endParaRPr lang="en-US" dirty="0"/>
          </a:p>
          <a:p>
            <a:pPr marL="0" indent="0" algn="l">
              <a:buNone/>
            </a:pP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5497" y="3247841"/>
            <a:ext cx="3480028" cy="2625284"/>
          </a:xfrm>
          <a:prstGeom prst="rect">
            <a:avLst/>
          </a:prstGeom>
        </p:spPr>
      </p:pic>
      <p:sp>
        <p:nvSpPr>
          <p:cNvPr id="6" name="TextBox 5"/>
          <p:cNvSpPr txBox="1"/>
          <p:nvPr/>
        </p:nvSpPr>
        <p:spPr>
          <a:xfrm>
            <a:off x="2502227" y="2878509"/>
            <a:ext cx="3110467" cy="369332"/>
          </a:xfrm>
          <a:prstGeom prst="rect">
            <a:avLst/>
          </a:prstGeom>
          <a:solidFill>
            <a:schemeClr val="tx1"/>
          </a:solidFill>
        </p:spPr>
        <p:txBody>
          <a:bodyPr wrap="none" rtlCol="0">
            <a:spAutoFit/>
          </a:bodyPr>
          <a:lstStyle/>
          <a:p>
            <a:pPr algn="ctr" defTabSz="914400"/>
            <a:r>
              <a:rPr lang="en-US" dirty="0" smtClean="0">
                <a:solidFill>
                  <a:srgbClr val="FFFF00"/>
                </a:solidFill>
              </a:rPr>
              <a:t>Book of Daniel a Survival Guide</a:t>
            </a:r>
            <a:endParaRPr lang="en-US" dirty="0">
              <a:solidFill>
                <a:srgbClr val="FFFF00"/>
              </a:solidFill>
            </a:endParaRPr>
          </a:p>
        </p:txBody>
      </p:sp>
      <p:sp>
        <p:nvSpPr>
          <p:cNvPr id="8" name="TextBox 7"/>
          <p:cNvSpPr txBox="1"/>
          <p:nvPr/>
        </p:nvSpPr>
        <p:spPr>
          <a:xfrm>
            <a:off x="5459104" y="3868142"/>
            <a:ext cx="3684896" cy="1631216"/>
          </a:xfrm>
          <a:prstGeom prst="rect">
            <a:avLst/>
          </a:prstGeom>
          <a:solidFill>
            <a:schemeClr val="bg1"/>
          </a:solidFill>
        </p:spPr>
        <p:txBody>
          <a:bodyPr wrap="square" rtlCol="0">
            <a:spAutoFit/>
          </a:bodyPr>
          <a:lstStyle/>
          <a:p>
            <a:r>
              <a:rPr lang="en-US" sz="2000" b="1" dirty="0" smtClean="0">
                <a:solidFill>
                  <a:prstClr val="black"/>
                </a:solidFill>
              </a:rPr>
              <a:t>Daniel 12:13(NKJV</a:t>
            </a:r>
            <a:r>
              <a:rPr lang="en-US" sz="2000" b="1" dirty="0">
                <a:solidFill>
                  <a:prstClr val="black"/>
                </a:solidFill>
              </a:rPr>
              <a:t>) </a:t>
            </a:r>
            <a:r>
              <a:rPr lang="en-US" sz="2000" dirty="0">
                <a:solidFill>
                  <a:prstClr val="black"/>
                </a:solidFill>
              </a:rPr>
              <a:t/>
            </a:r>
            <a:br>
              <a:rPr lang="en-US" sz="2000" dirty="0">
                <a:solidFill>
                  <a:prstClr val="black"/>
                </a:solidFill>
              </a:rPr>
            </a:br>
            <a:r>
              <a:rPr lang="en-US" sz="2000" baseline="30000" dirty="0"/>
              <a:t>13</a:t>
            </a:r>
            <a:r>
              <a:rPr lang="en-US" sz="2000" dirty="0"/>
              <a:t>“But you, go </a:t>
            </a:r>
            <a:r>
              <a:rPr lang="en-US" sz="2000" i="1" dirty="0"/>
              <a:t>your way</a:t>
            </a:r>
            <a:r>
              <a:rPr lang="en-US" sz="2000" dirty="0"/>
              <a:t> till the end; for you shall rest, and will arise to your inheritance at the end of the days.”</a:t>
            </a:r>
            <a:endParaRPr lang="en-US" sz="1900" dirty="0">
              <a:solidFill>
                <a:prstClr val="black"/>
              </a:solidFill>
            </a:endParaRPr>
          </a:p>
        </p:txBody>
      </p:sp>
    </p:spTree>
    <p:extLst>
      <p:ext uri="{BB962C8B-B14F-4D97-AF65-F5344CB8AC3E}">
        <p14:creationId xmlns:p14="http://schemas.microsoft.com/office/powerpoint/2010/main" val="2140077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Angel’s Final Message</a:t>
            </a:r>
          </a:p>
        </p:txBody>
      </p:sp>
      <p:sp>
        <p:nvSpPr>
          <p:cNvPr id="4" name="TextBox 3"/>
          <p:cNvSpPr txBox="1"/>
          <p:nvPr/>
        </p:nvSpPr>
        <p:spPr>
          <a:xfrm>
            <a:off x="190031" y="1584044"/>
            <a:ext cx="2171047" cy="2862322"/>
          </a:xfrm>
          <a:prstGeom prst="rect">
            <a:avLst/>
          </a:prstGeom>
          <a:noFill/>
        </p:spPr>
        <p:txBody>
          <a:bodyPr wrap="square" rtlCol="0">
            <a:spAutoFit/>
          </a:bodyPr>
          <a:lstStyle/>
          <a:p>
            <a:r>
              <a:rPr lang="en-US" sz="2000" b="1" dirty="0" smtClean="0">
                <a:solidFill>
                  <a:prstClr val="black"/>
                </a:solidFill>
              </a:rPr>
              <a:t>Daniel 12:13(NKJV</a:t>
            </a:r>
            <a:r>
              <a:rPr lang="en-US" sz="2000" b="1" dirty="0">
                <a:solidFill>
                  <a:prstClr val="black"/>
                </a:solidFill>
              </a:rPr>
              <a:t>) </a:t>
            </a:r>
            <a:r>
              <a:rPr lang="en-US" sz="2000" dirty="0">
                <a:solidFill>
                  <a:prstClr val="black"/>
                </a:solidFill>
              </a:rPr>
              <a:t/>
            </a:r>
            <a:br>
              <a:rPr lang="en-US" sz="2000" dirty="0">
                <a:solidFill>
                  <a:prstClr val="black"/>
                </a:solidFill>
              </a:rPr>
            </a:br>
            <a:r>
              <a:rPr lang="en-US" sz="2000" baseline="30000" dirty="0"/>
              <a:t>13</a:t>
            </a:r>
            <a:r>
              <a:rPr lang="en-US" sz="2000" dirty="0"/>
              <a:t>“But you, go </a:t>
            </a:r>
            <a:r>
              <a:rPr lang="en-US" sz="2000" i="1" dirty="0"/>
              <a:t>your way</a:t>
            </a:r>
            <a:r>
              <a:rPr lang="en-US" sz="2000" dirty="0"/>
              <a:t> till the end; for you shall rest, and will arise to your inheritance at the end of the days.”</a:t>
            </a:r>
            <a:endParaRPr lang="en-US" sz="1900" dirty="0">
              <a:solidFill>
                <a:prstClr val="black"/>
              </a:solidFill>
            </a:endParaRPr>
          </a:p>
        </p:txBody>
      </p:sp>
      <p:sp>
        <p:nvSpPr>
          <p:cNvPr id="3" name="TextBox 2"/>
          <p:cNvSpPr txBox="1"/>
          <p:nvPr/>
        </p:nvSpPr>
        <p:spPr>
          <a:xfrm>
            <a:off x="3507482" y="1978926"/>
            <a:ext cx="5265801" cy="1938992"/>
          </a:xfrm>
          <a:prstGeom prst="rect">
            <a:avLst/>
          </a:prstGeom>
          <a:noFill/>
        </p:spPr>
        <p:txBody>
          <a:bodyPr wrap="none" rtlCol="0">
            <a:spAutoFit/>
          </a:bodyPr>
          <a:lstStyle/>
          <a:p>
            <a:pPr marL="342900" indent="-342900">
              <a:buFont typeface="Wingdings" panose="05000000000000000000" pitchFamily="2" charset="2"/>
              <a:buChar char="q"/>
            </a:pPr>
            <a:r>
              <a:rPr lang="en-US" sz="2400" dirty="0" smtClean="0">
                <a:latin typeface="Arial" panose="020B0604020202020204" pitchFamily="34" charset="0"/>
                <a:cs typeface="Arial" panose="020B0604020202020204" pitchFamily="34" charset="0"/>
              </a:rPr>
              <a:t>Stories of Faith</a:t>
            </a:r>
          </a:p>
          <a:p>
            <a:pPr marL="342900" indent="-342900">
              <a:buFont typeface="Wingdings" panose="05000000000000000000" pitchFamily="2" charset="2"/>
              <a:buChar char="q"/>
            </a:pPr>
            <a:r>
              <a:rPr lang="en-US" sz="2400" dirty="0" smtClean="0">
                <a:latin typeface="Arial" panose="020B0604020202020204" pitchFamily="34" charset="0"/>
                <a:cs typeface="Arial" panose="020B0604020202020204" pitchFamily="34" charset="0"/>
              </a:rPr>
              <a:t>God’ Rules in Kingdom of Men</a:t>
            </a:r>
          </a:p>
          <a:p>
            <a:pPr marL="342900" indent="-342900">
              <a:buFont typeface="Wingdings" panose="05000000000000000000" pitchFamily="2" charset="2"/>
              <a:buChar char="q"/>
            </a:pPr>
            <a:r>
              <a:rPr lang="en-US" sz="2400" dirty="0" smtClean="0">
                <a:latin typeface="Arial" panose="020B0604020202020204" pitchFamily="34" charset="0"/>
                <a:cs typeface="Arial" panose="020B0604020202020204" pitchFamily="34" charset="0"/>
              </a:rPr>
              <a:t>Power of Prayer</a:t>
            </a:r>
          </a:p>
          <a:p>
            <a:pPr marL="342900" indent="-342900">
              <a:buFont typeface="Wingdings" panose="05000000000000000000" pitchFamily="2" charset="2"/>
              <a:buChar char="q"/>
            </a:pPr>
            <a:r>
              <a:rPr lang="en-US" sz="2400" dirty="0" smtClean="0">
                <a:latin typeface="Arial" panose="020B0604020202020204" pitchFamily="34" charset="0"/>
                <a:cs typeface="Arial" panose="020B0604020202020204" pitchFamily="34" charset="0"/>
              </a:rPr>
              <a:t>A True Prophet</a:t>
            </a:r>
          </a:p>
          <a:p>
            <a:pPr marL="342900" indent="-342900">
              <a:buFont typeface="Wingdings" panose="05000000000000000000" pitchFamily="2" charset="2"/>
              <a:buChar char="q"/>
            </a:pPr>
            <a:r>
              <a:rPr lang="en-US" sz="2400" dirty="0" smtClean="0">
                <a:latin typeface="Arial" panose="020B0604020202020204" pitchFamily="34" charset="0"/>
                <a:cs typeface="Arial" panose="020B0604020202020204" pitchFamily="34" charset="0"/>
              </a:rPr>
              <a:t>Evidence of God &amp; Validity of Bible</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13963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7232" y="4"/>
            <a:ext cx="8905461" cy="700643"/>
          </a:xfrm>
          <a:solidFill>
            <a:schemeClr val="bg1">
              <a:alpha val="50000"/>
            </a:schemeClr>
          </a:solidFill>
        </p:spPr>
        <p:txBody>
          <a:bodyPr>
            <a:normAutofit/>
          </a:bodyPr>
          <a:lstStyle/>
          <a:p>
            <a:r>
              <a:rPr lang="en-US" sz="3200" dirty="0" smtClean="0">
                <a:solidFill>
                  <a:schemeClr val="tx1"/>
                </a:solidFill>
              </a:rPr>
              <a:t>Outline of Chapter </a:t>
            </a:r>
            <a:r>
              <a:rPr lang="en-US" sz="3200" dirty="0" smtClean="0">
                <a:solidFill>
                  <a:schemeClr val="tx1"/>
                </a:solidFill>
              </a:rPr>
              <a:t>11 </a:t>
            </a:r>
            <a:r>
              <a:rPr lang="en-US" sz="3200" dirty="0" smtClean="0">
                <a:solidFill>
                  <a:schemeClr val="tx1"/>
                </a:solidFill>
              </a:rPr>
              <a:t>&amp; </a:t>
            </a:r>
            <a:r>
              <a:rPr lang="en-US" sz="3200" dirty="0" smtClean="0">
                <a:solidFill>
                  <a:schemeClr val="tx1"/>
                </a:solidFill>
              </a:rPr>
              <a:t>12</a:t>
            </a:r>
            <a:endParaRPr lang="en-US" sz="3200" dirty="0">
              <a:solidFill>
                <a:schemeClr val="tx1"/>
              </a:solidFill>
            </a:endParaRPr>
          </a:p>
        </p:txBody>
      </p:sp>
      <p:sp>
        <p:nvSpPr>
          <p:cNvPr id="3" name="Content Placeholder 2"/>
          <p:cNvSpPr>
            <a:spLocks noGrp="1"/>
          </p:cNvSpPr>
          <p:nvPr>
            <p:ph idx="1"/>
          </p:nvPr>
        </p:nvSpPr>
        <p:spPr>
          <a:xfrm>
            <a:off x="243454" y="1010615"/>
            <a:ext cx="8900557" cy="2119249"/>
          </a:xfrm>
        </p:spPr>
        <p:txBody>
          <a:bodyPr>
            <a:normAutofit/>
          </a:bodyPr>
          <a:lstStyle/>
          <a:p>
            <a:r>
              <a:rPr lang="en-US" sz="2800" b="1" dirty="0" smtClean="0"/>
              <a:t>1–4 Four Persian Kings &amp; Alexander the Great to Come</a:t>
            </a:r>
            <a:endParaRPr lang="en-US" sz="2800" b="1" i="1" dirty="0"/>
          </a:p>
          <a:p>
            <a:r>
              <a:rPr lang="en-US" sz="2800" b="1" dirty="0" smtClean="0"/>
              <a:t>5–20 </a:t>
            </a:r>
            <a:r>
              <a:rPr lang="en-US" sz="2800" b="1" i="1" dirty="0" smtClean="0"/>
              <a:t>Conflict of Greek Kings of North &amp; South</a:t>
            </a:r>
          </a:p>
          <a:p>
            <a:r>
              <a:rPr lang="en-US" sz="2800" b="1" i="1" dirty="0" smtClean="0"/>
              <a:t>21-35 Antiochus Epiphanes</a:t>
            </a:r>
          </a:p>
          <a:p>
            <a:r>
              <a:rPr lang="en-US" sz="2800" b="1" i="1" dirty="0" smtClean="0"/>
              <a:t>36-45 Willful King/Roman Empire</a:t>
            </a:r>
          </a:p>
        </p:txBody>
      </p:sp>
      <p:sp>
        <p:nvSpPr>
          <p:cNvPr id="4" name="Content Placeholder 2"/>
          <p:cNvSpPr txBox="1">
            <a:spLocks/>
          </p:cNvSpPr>
          <p:nvPr/>
        </p:nvSpPr>
        <p:spPr>
          <a:xfrm>
            <a:off x="121734" y="3243591"/>
            <a:ext cx="8900557" cy="2597231"/>
          </a:xfrm>
          <a:prstGeom prst="rect">
            <a:avLst/>
          </a:prstGeom>
        </p:spPr>
        <p:txBody>
          <a:bodyPr vert="horz" lIns="91345" tIns="45671" rIns="91345" bIns="45671" rtlCol="0">
            <a:normAutofit/>
          </a:bodyPr>
          <a:lstStyle>
            <a:lvl1pPr marL="342543" indent="-342543" algn="l" defTabSz="9134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174" indent="-285452" algn="l" defTabSz="91344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810" indent="-228362" algn="l" defTabSz="91344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533"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255"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979"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8706"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543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2150" indent="-228362" algn="l" defTabSz="9134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b="1" dirty="0" smtClean="0"/>
              <a:t>1–4 The Final Tribulation</a:t>
            </a:r>
            <a:endParaRPr lang="en-US" sz="2800" b="1" i="1" dirty="0" smtClean="0"/>
          </a:p>
          <a:p>
            <a:r>
              <a:rPr lang="en-US" sz="2800" b="1" dirty="0" smtClean="0"/>
              <a:t>5</a:t>
            </a:r>
            <a:r>
              <a:rPr lang="en-US" sz="2800" b="1" dirty="0" smtClean="0"/>
              <a:t>–13 </a:t>
            </a:r>
            <a:r>
              <a:rPr lang="en-US" sz="2800" b="1" i="1" dirty="0" smtClean="0"/>
              <a:t>Angel’s Final Message</a:t>
            </a:r>
            <a:endParaRPr lang="en-US" sz="2800" b="1" i="1" dirty="0" smtClean="0"/>
          </a:p>
          <a:p>
            <a:pPr marL="0" indent="0">
              <a:buFont typeface="Arial" panose="020B0604020202020204" pitchFamily="34" charset="0"/>
              <a:buNone/>
            </a:pPr>
            <a:endParaRPr lang="en-US" sz="2800" dirty="0"/>
          </a:p>
        </p:txBody>
      </p:sp>
      <p:sp>
        <p:nvSpPr>
          <p:cNvPr id="6" name="TextBox 5"/>
          <p:cNvSpPr txBox="1"/>
          <p:nvPr/>
        </p:nvSpPr>
        <p:spPr>
          <a:xfrm>
            <a:off x="249134" y="2897208"/>
            <a:ext cx="1813958" cy="523220"/>
          </a:xfrm>
          <a:prstGeom prst="rect">
            <a:avLst/>
          </a:prstGeom>
          <a:noFill/>
        </p:spPr>
        <p:txBody>
          <a:bodyPr wrap="none" rtlCol="0">
            <a:spAutoFit/>
          </a:bodyPr>
          <a:lstStyle/>
          <a:p>
            <a:r>
              <a:rPr lang="en-US" sz="2800" b="1" dirty="0" smtClean="0">
                <a:solidFill>
                  <a:srgbClr val="0000CC"/>
                </a:solidFill>
              </a:rPr>
              <a:t>Chapter </a:t>
            </a:r>
            <a:r>
              <a:rPr lang="en-US" sz="2800" b="1" dirty="0" smtClean="0">
                <a:solidFill>
                  <a:srgbClr val="0000CC"/>
                </a:solidFill>
              </a:rPr>
              <a:t>12</a:t>
            </a:r>
            <a:endParaRPr lang="en-US" sz="2800" b="1" dirty="0">
              <a:solidFill>
                <a:srgbClr val="0000CC"/>
              </a:solidFill>
            </a:endParaRPr>
          </a:p>
        </p:txBody>
      </p:sp>
      <p:sp>
        <p:nvSpPr>
          <p:cNvPr id="7" name="TextBox 6"/>
          <p:cNvSpPr txBox="1"/>
          <p:nvPr/>
        </p:nvSpPr>
        <p:spPr>
          <a:xfrm>
            <a:off x="249134" y="487383"/>
            <a:ext cx="1813958" cy="523220"/>
          </a:xfrm>
          <a:prstGeom prst="rect">
            <a:avLst/>
          </a:prstGeom>
          <a:noFill/>
        </p:spPr>
        <p:txBody>
          <a:bodyPr wrap="none" rtlCol="0">
            <a:spAutoFit/>
          </a:bodyPr>
          <a:lstStyle/>
          <a:p>
            <a:r>
              <a:rPr lang="en-US" sz="2800" b="1" dirty="0" smtClean="0">
                <a:solidFill>
                  <a:srgbClr val="0000CC"/>
                </a:solidFill>
              </a:rPr>
              <a:t>Chapter 11</a:t>
            </a:r>
            <a:endParaRPr lang="en-US" sz="2800" b="1" dirty="0">
              <a:solidFill>
                <a:srgbClr val="0000CC"/>
              </a:solidFill>
            </a:endParaRPr>
          </a:p>
        </p:txBody>
      </p:sp>
    </p:spTree>
    <p:extLst>
      <p:ext uri="{BB962C8B-B14F-4D97-AF65-F5344CB8AC3E}">
        <p14:creationId xmlns:p14="http://schemas.microsoft.com/office/powerpoint/2010/main" val="41046060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7451" y="1"/>
            <a:ext cx="7305242" cy="1181364"/>
          </a:xfrm>
        </p:spPr>
        <p:txBody>
          <a:bodyPr>
            <a:normAutofit fontScale="90000"/>
          </a:bodyPr>
          <a:lstStyle/>
          <a:p>
            <a:r>
              <a:rPr lang="en-US" dirty="0"/>
              <a:t>Four Persian Kings </a:t>
            </a:r>
            <a:r>
              <a:rPr lang="en-US" dirty="0" smtClean="0"/>
              <a:t/>
            </a:r>
            <a:br>
              <a:rPr lang="en-US" dirty="0" smtClean="0"/>
            </a:br>
            <a:r>
              <a:rPr lang="en-US" dirty="0" smtClean="0"/>
              <a:t>&amp; </a:t>
            </a:r>
            <a:r>
              <a:rPr lang="en-US" dirty="0"/>
              <a:t>Alexander the Great to </a:t>
            </a:r>
            <a:r>
              <a:rPr lang="en-US" dirty="0" smtClean="0"/>
              <a:t>Come</a:t>
            </a:r>
            <a:endParaRPr lang="en-US" dirty="0"/>
          </a:p>
        </p:txBody>
      </p:sp>
      <p:sp>
        <p:nvSpPr>
          <p:cNvPr id="4" name="Rectangle 3"/>
          <p:cNvSpPr/>
          <p:nvPr/>
        </p:nvSpPr>
        <p:spPr>
          <a:xfrm>
            <a:off x="2119745" y="1530635"/>
            <a:ext cx="5943600" cy="3693319"/>
          </a:xfrm>
          <a:prstGeom prst="rect">
            <a:avLst/>
          </a:prstGeom>
        </p:spPr>
        <p:txBody>
          <a:bodyPr wrap="square">
            <a:spAutoFit/>
          </a:bodyPr>
          <a:lstStyle/>
          <a:p>
            <a:r>
              <a:rPr lang="en-US" b="1" i="1" dirty="0" smtClean="0"/>
              <a:t>Vs 2</a:t>
            </a:r>
          </a:p>
          <a:p>
            <a:r>
              <a:rPr lang="en-US" b="1" i="1" dirty="0" smtClean="0"/>
              <a:t>three </a:t>
            </a:r>
            <a:r>
              <a:rPr lang="en-US" b="1" i="1" dirty="0"/>
              <a:t>more kings shall arise in Persia, and a fourth… shall stir up all against the kingdom of </a:t>
            </a:r>
            <a:r>
              <a:rPr lang="en-US" b="1" i="1" dirty="0" smtClean="0"/>
              <a:t>Greece</a:t>
            </a:r>
          </a:p>
          <a:p>
            <a:endParaRPr lang="en-US" b="1" i="1" dirty="0"/>
          </a:p>
          <a:p>
            <a:r>
              <a:rPr lang="en-US" dirty="0" smtClean="0"/>
              <a:t>530-522 BC 	</a:t>
            </a:r>
            <a:r>
              <a:rPr lang="en-US" dirty="0"/>
              <a:t> Cambyses II</a:t>
            </a:r>
            <a:r>
              <a:rPr lang="en-US" dirty="0" smtClean="0"/>
              <a:t> (</a:t>
            </a:r>
            <a:r>
              <a:rPr lang="en-US" dirty="0"/>
              <a:t>conquers Egypt)</a:t>
            </a:r>
          </a:p>
          <a:p>
            <a:r>
              <a:rPr lang="en-US" dirty="0" smtClean="0"/>
              <a:t>522 		</a:t>
            </a:r>
            <a:r>
              <a:rPr lang="en-US" dirty="0" err="1" smtClean="0"/>
              <a:t>Bardiya</a:t>
            </a:r>
            <a:r>
              <a:rPr lang="en-US" dirty="0" smtClean="0"/>
              <a:t> </a:t>
            </a:r>
            <a:r>
              <a:rPr lang="en-US" dirty="0"/>
              <a:t>(</a:t>
            </a:r>
            <a:r>
              <a:rPr lang="en-US" dirty="0" err="1"/>
              <a:t>Smerdis</a:t>
            </a:r>
            <a:r>
              <a:rPr lang="en-US" dirty="0"/>
              <a:t>) Imposter/</a:t>
            </a:r>
            <a:r>
              <a:rPr lang="en-US" dirty="0" err="1"/>
              <a:t>Ursurper</a:t>
            </a:r>
            <a:endParaRPr lang="en-US" dirty="0"/>
          </a:p>
          <a:p>
            <a:r>
              <a:rPr lang="en-US" dirty="0" smtClean="0"/>
              <a:t>522-486 		Darius I</a:t>
            </a:r>
          </a:p>
          <a:p>
            <a:r>
              <a:rPr lang="en-US" dirty="0" smtClean="0"/>
              <a:t>  		(</a:t>
            </a:r>
            <a:r>
              <a:rPr lang="en-US" dirty="0"/>
              <a:t>490 invasion of Greece)</a:t>
            </a:r>
          </a:p>
          <a:p>
            <a:r>
              <a:rPr lang="en-US" dirty="0" smtClean="0"/>
              <a:t>486-465 		Xerxes </a:t>
            </a:r>
            <a:r>
              <a:rPr lang="en-US" dirty="0"/>
              <a:t>I (Ahasuerus) </a:t>
            </a:r>
            <a:endParaRPr lang="en-US" dirty="0" smtClean="0"/>
          </a:p>
          <a:p>
            <a:r>
              <a:rPr lang="en-US" dirty="0"/>
              <a:t>	</a:t>
            </a:r>
            <a:r>
              <a:rPr lang="en-US" dirty="0" smtClean="0"/>
              <a:t>	– </a:t>
            </a:r>
            <a:r>
              <a:rPr lang="en-US" dirty="0"/>
              <a:t>480 invasion of </a:t>
            </a:r>
            <a:r>
              <a:rPr lang="en-US" dirty="0" smtClean="0"/>
              <a:t>Greece/Esther</a:t>
            </a:r>
          </a:p>
          <a:p>
            <a:r>
              <a:rPr lang="en-US" dirty="0" smtClean="0"/>
              <a:t>		480/479 </a:t>
            </a:r>
            <a:r>
              <a:rPr lang="en-US" dirty="0"/>
              <a:t>BC Persians defeated at </a:t>
            </a:r>
            <a:r>
              <a:rPr lang="en-US" dirty="0" smtClean="0"/>
              <a:t>			Thermopylae </a:t>
            </a:r>
            <a:r>
              <a:rPr lang="en-US" dirty="0"/>
              <a:t>&amp; Salamis</a:t>
            </a:r>
            <a:endParaRPr lang="en-US" dirty="0">
              <a:ea typeface="SimSun"/>
              <a:cs typeface="Times New Roman"/>
            </a:endParaRPr>
          </a:p>
          <a:p>
            <a:endParaRPr lang="en-US"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481" y="2565070"/>
            <a:ext cx="1520970" cy="2777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91886" y="5223944"/>
            <a:ext cx="905120" cy="369332"/>
          </a:xfrm>
          <a:prstGeom prst="rect">
            <a:avLst/>
          </a:prstGeom>
          <a:noFill/>
        </p:spPr>
        <p:txBody>
          <a:bodyPr wrap="none" rtlCol="0">
            <a:spAutoFit/>
          </a:bodyPr>
          <a:lstStyle/>
          <a:p>
            <a:r>
              <a:rPr lang="en-US" dirty="0" smtClean="0">
                <a:solidFill>
                  <a:srgbClr val="0000CC"/>
                </a:solidFill>
              </a:rPr>
              <a:t>Xerxes I</a:t>
            </a:r>
            <a:endParaRPr lang="en-US" dirty="0">
              <a:solidFill>
                <a:srgbClr val="0000CC"/>
              </a:solidFill>
            </a:endParaRP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7399" y="3788241"/>
            <a:ext cx="1707157" cy="1789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856512" y="4952102"/>
            <a:ext cx="3721982" cy="646331"/>
          </a:xfrm>
          <a:prstGeom prst="rect">
            <a:avLst/>
          </a:prstGeom>
          <a:noFill/>
        </p:spPr>
        <p:txBody>
          <a:bodyPr wrap="square" rtlCol="0">
            <a:spAutoFit/>
          </a:bodyPr>
          <a:lstStyle/>
          <a:p>
            <a:r>
              <a:rPr lang="en-US" dirty="0">
                <a:solidFill>
                  <a:srgbClr val="0000CC"/>
                </a:solidFill>
              </a:rPr>
              <a:t>Silver shekel by King Darius I, </a:t>
            </a:r>
            <a:endParaRPr lang="en-US" dirty="0" smtClean="0">
              <a:solidFill>
                <a:srgbClr val="0000CC"/>
              </a:solidFill>
            </a:endParaRPr>
          </a:p>
          <a:p>
            <a:r>
              <a:rPr lang="en-US" dirty="0" smtClean="0">
                <a:solidFill>
                  <a:srgbClr val="0000CC"/>
                </a:solidFill>
              </a:rPr>
              <a:t>showing </a:t>
            </a:r>
            <a:r>
              <a:rPr lang="en-US" dirty="0">
                <a:solidFill>
                  <a:srgbClr val="0000CC"/>
                </a:solidFill>
              </a:rPr>
              <a:t>King of Persia firing his bow</a:t>
            </a: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481" y="687328"/>
            <a:ext cx="1568132" cy="1877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774613" y="1257751"/>
            <a:ext cx="1341970" cy="369332"/>
          </a:xfrm>
          <a:prstGeom prst="rect">
            <a:avLst/>
          </a:prstGeom>
        </p:spPr>
        <p:txBody>
          <a:bodyPr wrap="none">
            <a:spAutoFit/>
          </a:bodyPr>
          <a:lstStyle/>
          <a:p>
            <a:r>
              <a:rPr lang="en-US" dirty="0">
                <a:solidFill>
                  <a:srgbClr val="0000CC"/>
                </a:solidFill>
              </a:rPr>
              <a:t>Cambyses II </a:t>
            </a:r>
          </a:p>
        </p:txBody>
      </p:sp>
    </p:spTree>
    <p:extLst>
      <p:ext uri="{BB962C8B-B14F-4D97-AF65-F5344CB8AC3E}">
        <p14:creationId xmlns:p14="http://schemas.microsoft.com/office/powerpoint/2010/main" val="37317086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6" y="12"/>
            <a:ext cx="9144000" cy="5301501"/>
          </a:xfrm>
          <a:prstGeom prst="rect">
            <a:avLst/>
          </a:prstGeom>
        </p:spPr>
      </p:pic>
      <p:sp>
        <p:nvSpPr>
          <p:cNvPr id="4" name="Rectangle 3"/>
          <p:cNvSpPr/>
          <p:nvPr/>
        </p:nvSpPr>
        <p:spPr>
          <a:xfrm>
            <a:off x="4186052" y="30963"/>
            <a:ext cx="4572000" cy="1366528"/>
          </a:xfrm>
          <a:prstGeom prst="rect">
            <a:avLst/>
          </a:prstGeom>
          <a:solidFill>
            <a:schemeClr val="bg1"/>
          </a:solidFill>
        </p:spPr>
        <p:txBody>
          <a:bodyPr>
            <a:spAutoFit/>
          </a:bodyPr>
          <a:lstStyle/>
          <a:p>
            <a:pPr>
              <a:lnSpc>
                <a:spcPct val="115000"/>
              </a:lnSpc>
            </a:pPr>
            <a:r>
              <a:rPr lang="en-US" b="1" i="1" dirty="0" smtClean="0">
                <a:ea typeface="SimSun"/>
                <a:cs typeface="Times New Roman"/>
              </a:rPr>
              <a:t>11:3 </a:t>
            </a:r>
          </a:p>
          <a:p>
            <a:pPr>
              <a:lnSpc>
                <a:spcPct val="115000"/>
              </a:lnSpc>
            </a:pPr>
            <a:r>
              <a:rPr lang="en-US" b="1" i="1" dirty="0" smtClean="0">
                <a:ea typeface="SimSun"/>
                <a:cs typeface="Times New Roman"/>
              </a:rPr>
              <a:t>Then </a:t>
            </a:r>
            <a:r>
              <a:rPr lang="en-US" b="1" i="1" dirty="0">
                <a:ea typeface="SimSun"/>
                <a:cs typeface="Times New Roman"/>
              </a:rPr>
              <a:t>a mighty king shall arise, who shall rule with great dominion and do as he wills.</a:t>
            </a:r>
            <a:r>
              <a:rPr lang="en-US" dirty="0">
                <a:ea typeface="SimSun"/>
                <a:cs typeface="Times New Roman"/>
              </a:rPr>
              <a:t> – Alexander the </a:t>
            </a:r>
            <a:r>
              <a:rPr lang="en-US" dirty="0" smtClean="0">
                <a:ea typeface="SimSun"/>
                <a:cs typeface="Times New Roman"/>
              </a:rPr>
              <a:t>Great </a:t>
            </a:r>
            <a:r>
              <a:rPr lang="en-US" dirty="0" smtClean="0">
                <a:ea typeface="SimSun"/>
                <a:cs typeface="Arial"/>
              </a:rPr>
              <a:t>336-323</a:t>
            </a:r>
            <a:r>
              <a:rPr lang="en-US" dirty="0">
                <a:ea typeface="SimSun"/>
                <a:cs typeface="Times New Roman"/>
              </a:rPr>
              <a:t> </a:t>
            </a:r>
            <a:r>
              <a:rPr lang="en-US" dirty="0" smtClean="0">
                <a:ea typeface="SimSun"/>
                <a:cs typeface="Times New Roman"/>
              </a:rPr>
              <a:t>BC</a:t>
            </a:r>
            <a:endParaRPr lang="en-US" dirty="0">
              <a:ea typeface="SimSun"/>
              <a:cs typeface="Times New Roman"/>
            </a:endParaRPr>
          </a:p>
        </p:txBody>
      </p:sp>
    </p:spTree>
    <p:extLst>
      <p:ext uri="{BB962C8B-B14F-4D97-AF65-F5344CB8AC3E}">
        <p14:creationId xmlns:p14="http://schemas.microsoft.com/office/powerpoint/2010/main" val="1526409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9446"/>
            <a:ext cx="9144000" cy="5196114"/>
          </a:xfrm>
          <a:prstGeom prst="rect">
            <a:avLst/>
          </a:prstGeom>
        </p:spPr>
      </p:pic>
      <p:sp>
        <p:nvSpPr>
          <p:cNvPr id="3" name="Rectangle 2"/>
          <p:cNvSpPr/>
          <p:nvPr/>
        </p:nvSpPr>
        <p:spPr>
          <a:xfrm>
            <a:off x="3063834" y="247430"/>
            <a:ext cx="5913912" cy="1685077"/>
          </a:xfrm>
          <a:prstGeom prst="rect">
            <a:avLst/>
          </a:prstGeom>
          <a:solidFill>
            <a:schemeClr val="bg1"/>
          </a:solidFill>
        </p:spPr>
        <p:txBody>
          <a:bodyPr wrap="square">
            <a:spAutoFit/>
          </a:bodyPr>
          <a:lstStyle/>
          <a:p>
            <a:pPr>
              <a:lnSpc>
                <a:spcPct val="115000"/>
              </a:lnSpc>
            </a:pPr>
            <a:r>
              <a:rPr lang="en-US" b="1" i="1" dirty="0" smtClean="0">
                <a:ea typeface="SimSun"/>
                <a:cs typeface="Times New Roman"/>
              </a:rPr>
              <a:t>Vs 4 as </a:t>
            </a:r>
            <a:r>
              <a:rPr lang="en-US" b="1" i="1" dirty="0">
                <a:ea typeface="SimSun"/>
                <a:cs typeface="Times New Roman"/>
              </a:rPr>
              <a:t>soon as he has </a:t>
            </a:r>
            <a:r>
              <a:rPr lang="en-US" b="1" dirty="0">
                <a:ea typeface="SimSun"/>
                <a:cs typeface="Times New Roman"/>
              </a:rPr>
              <a:t>arisen, his kingdom shall be broken and divided toward the four winds of heaven</a:t>
            </a:r>
            <a:r>
              <a:rPr lang="en-US" dirty="0">
                <a:ea typeface="SimSun"/>
                <a:cs typeface="Times New Roman"/>
              </a:rPr>
              <a:t> </a:t>
            </a:r>
            <a:endParaRPr lang="en-US" dirty="0" smtClean="0">
              <a:ea typeface="SimSun"/>
              <a:cs typeface="Times New Roman"/>
            </a:endParaRPr>
          </a:p>
          <a:p>
            <a:pPr>
              <a:lnSpc>
                <a:spcPct val="115000"/>
              </a:lnSpc>
            </a:pPr>
            <a:r>
              <a:rPr lang="en-US" dirty="0" smtClean="0">
                <a:ea typeface="SimSun"/>
                <a:cs typeface="Times New Roman"/>
              </a:rPr>
              <a:t>– </a:t>
            </a:r>
            <a:r>
              <a:rPr lang="en-US" dirty="0">
                <a:ea typeface="SimSun"/>
                <a:cs typeface="Times New Roman"/>
              </a:rPr>
              <a:t>kingdom divided 4 ways</a:t>
            </a:r>
          </a:p>
          <a:p>
            <a:pPr>
              <a:lnSpc>
                <a:spcPct val="115000"/>
              </a:lnSpc>
            </a:pPr>
            <a:r>
              <a:rPr lang="en-US" dirty="0">
                <a:ea typeface="SimSun"/>
                <a:cs typeface="Times New Roman"/>
              </a:rPr>
              <a:t>1) Lysimachus                                                          3) Seleucus I</a:t>
            </a:r>
          </a:p>
          <a:p>
            <a:pPr>
              <a:lnSpc>
                <a:spcPct val="115000"/>
              </a:lnSpc>
            </a:pPr>
            <a:r>
              <a:rPr lang="en-US" dirty="0">
                <a:ea typeface="SimSun"/>
                <a:cs typeface="Times New Roman"/>
              </a:rPr>
              <a:t>2) </a:t>
            </a:r>
            <a:r>
              <a:rPr lang="en-US" dirty="0" err="1">
                <a:ea typeface="SimSun"/>
                <a:cs typeface="Times New Roman"/>
              </a:rPr>
              <a:t>Cassander</a:t>
            </a:r>
            <a:r>
              <a:rPr lang="en-US" dirty="0">
                <a:ea typeface="SimSun"/>
                <a:cs typeface="Times New Roman"/>
              </a:rPr>
              <a:t> son of Antipater                              4) Ptolemy I</a:t>
            </a:r>
          </a:p>
        </p:txBody>
      </p:sp>
    </p:spTree>
    <p:extLst>
      <p:ext uri="{BB962C8B-B14F-4D97-AF65-F5344CB8AC3E}">
        <p14:creationId xmlns:p14="http://schemas.microsoft.com/office/powerpoint/2010/main" val="9751844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7826" y="200859"/>
            <a:ext cx="5290457" cy="1047979"/>
          </a:xfrm>
          <a:prstGeom prst="rect">
            <a:avLst/>
          </a:prstGeom>
        </p:spPr>
        <p:txBody>
          <a:bodyPr wrap="square">
            <a:spAutoFit/>
          </a:bodyPr>
          <a:lstStyle/>
          <a:p>
            <a:pPr>
              <a:lnSpc>
                <a:spcPct val="115000"/>
              </a:lnSpc>
            </a:pPr>
            <a:r>
              <a:rPr lang="en-US" b="1" i="1" dirty="0" smtClean="0">
                <a:ea typeface="SimSun"/>
                <a:cs typeface="Times New Roman"/>
              </a:rPr>
              <a:t>Vs 4 but </a:t>
            </a:r>
            <a:r>
              <a:rPr lang="en-US" b="1" i="1" dirty="0">
                <a:ea typeface="SimSun"/>
                <a:cs typeface="Times New Roman"/>
              </a:rPr>
              <a:t>not to his posterity</a:t>
            </a:r>
            <a:r>
              <a:rPr lang="en-US" dirty="0">
                <a:ea typeface="SimSun"/>
                <a:cs typeface="Times New Roman"/>
              </a:rPr>
              <a:t> </a:t>
            </a:r>
            <a:endParaRPr lang="en-US" dirty="0" smtClean="0">
              <a:ea typeface="SimSun"/>
              <a:cs typeface="Times New Roman"/>
            </a:endParaRPr>
          </a:p>
          <a:p>
            <a:pPr>
              <a:lnSpc>
                <a:spcPct val="115000"/>
              </a:lnSpc>
            </a:pPr>
            <a:r>
              <a:rPr lang="en-US" dirty="0" smtClean="0">
                <a:ea typeface="SimSun"/>
                <a:cs typeface="Times New Roman"/>
              </a:rPr>
              <a:t>– Alexander’s wife </a:t>
            </a:r>
            <a:r>
              <a:rPr lang="en-US" dirty="0">
                <a:ea typeface="SimSun"/>
                <a:cs typeface="Times New Roman"/>
              </a:rPr>
              <a:t>&amp; son born posthumously </a:t>
            </a:r>
            <a:endParaRPr lang="en-US" dirty="0" smtClean="0">
              <a:ea typeface="SimSun"/>
              <a:cs typeface="Times New Roman"/>
            </a:endParaRPr>
          </a:p>
          <a:p>
            <a:pPr>
              <a:lnSpc>
                <a:spcPct val="115000"/>
              </a:lnSpc>
            </a:pPr>
            <a:r>
              <a:rPr lang="en-US" dirty="0" smtClean="0">
                <a:ea typeface="SimSun"/>
                <a:cs typeface="Times New Roman"/>
              </a:rPr>
              <a:t> son &amp; wife murdered – 323 BC</a:t>
            </a:r>
            <a:endParaRPr lang="en-US" dirty="0">
              <a:ea typeface="SimSun"/>
              <a:cs typeface="Times New Roman"/>
            </a:endParaRPr>
          </a:p>
        </p:txBody>
      </p:sp>
      <p:pic>
        <p:nvPicPr>
          <p:cNvPr id="10244" name="Picture 4" descr="http://www.ancient.eu/uploads/images/132.jpg?v=14310305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9309"/>
            <a:ext cx="4656074" cy="3212691"/>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917" y="1359309"/>
            <a:ext cx="4551103" cy="3217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97845" y="5111909"/>
            <a:ext cx="1191288" cy="307777"/>
          </a:xfrm>
          <a:prstGeom prst="rect">
            <a:avLst/>
          </a:prstGeom>
          <a:noFill/>
        </p:spPr>
        <p:txBody>
          <a:bodyPr wrap="none" rtlCol="0">
            <a:spAutoFit/>
          </a:bodyPr>
          <a:lstStyle/>
          <a:p>
            <a:r>
              <a:rPr lang="en-US" sz="1400" dirty="0" smtClean="0"/>
              <a:t>290BC </a:t>
            </a:r>
            <a:r>
              <a:rPr lang="en-US" sz="1400" dirty="0" err="1" smtClean="0"/>
              <a:t>Naggai</a:t>
            </a:r>
            <a:endParaRPr lang="en-US" sz="1400" dirty="0"/>
          </a:p>
        </p:txBody>
      </p:sp>
      <p:sp>
        <p:nvSpPr>
          <p:cNvPr id="6" name="TextBox 5"/>
          <p:cNvSpPr txBox="1"/>
          <p:nvPr/>
        </p:nvSpPr>
        <p:spPr>
          <a:xfrm>
            <a:off x="431492" y="4865688"/>
            <a:ext cx="1213730" cy="307777"/>
          </a:xfrm>
          <a:prstGeom prst="rect">
            <a:avLst/>
          </a:prstGeom>
          <a:noFill/>
        </p:spPr>
        <p:txBody>
          <a:bodyPr wrap="none" rtlCol="0">
            <a:spAutoFit/>
          </a:bodyPr>
          <a:lstStyle/>
          <a:p>
            <a:r>
              <a:rPr lang="en-US" sz="1400" dirty="0" smtClean="0"/>
              <a:t>315 BC </a:t>
            </a:r>
            <a:r>
              <a:rPr lang="en-US" sz="1400" dirty="0" err="1" smtClean="0"/>
              <a:t>Maath</a:t>
            </a:r>
            <a:endParaRPr lang="en-US" sz="1400" dirty="0"/>
          </a:p>
        </p:txBody>
      </p:sp>
      <p:sp>
        <p:nvSpPr>
          <p:cNvPr id="7" name="TextBox 6"/>
          <p:cNvSpPr txBox="1"/>
          <p:nvPr/>
        </p:nvSpPr>
        <p:spPr>
          <a:xfrm>
            <a:off x="1870232" y="4865688"/>
            <a:ext cx="1172822" cy="307777"/>
          </a:xfrm>
          <a:prstGeom prst="rect">
            <a:avLst/>
          </a:prstGeom>
          <a:noFill/>
        </p:spPr>
        <p:txBody>
          <a:bodyPr wrap="none" rtlCol="0">
            <a:spAutoFit/>
          </a:bodyPr>
          <a:lstStyle/>
          <a:p>
            <a:r>
              <a:rPr lang="en-US" sz="1400" dirty="0"/>
              <a:t>3</a:t>
            </a:r>
            <a:r>
              <a:rPr lang="en-US" sz="1400" dirty="0" smtClean="0"/>
              <a:t>15 BC </a:t>
            </a:r>
            <a:r>
              <a:rPr lang="en-US" sz="1400" dirty="0" err="1" smtClean="0"/>
              <a:t>Zadok</a:t>
            </a:r>
            <a:endParaRPr lang="en-US" sz="1400" dirty="0"/>
          </a:p>
        </p:txBody>
      </p:sp>
      <p:sp>
        <p:nvSpPr>
          <p:cNvPr id="3" name="TextBox 2"/>
          <p:cNvSpPr txBox="1"/>
          <p:nvPr/>
        </p:nvSpPr>
        <p:spPr>
          <a:xfrm>
            <a:off x="431492" y="4572000"/>
            <a:ext cx="1157641" cy="369332"/>
          </a:xfrm>
          <a:prstGeom prst="rect">
            <a:avLst/>
          </a:prstGeom>
          <a:noFill/>
        </p:spPr>
        <p:txBody>
          <a:bodyPr wrap="square" rtlCol="0">
            <a:spAutoFit/>
          </a:bodyPr>
          <a:lstStyle/>
          <a:p>
            <a:r>
              <a:rPr lang="en-US" u="sng" dirty="0" smtClean="0"/>
              <a:t>Mary</a:t>
            </a:r>
            <a:endParaRPr lang="en-US" u="sng" dirty="0"/>
          </a:p>
        </p:txBody>
      </p:sp>
      <p:sp>
        <p:nvSpPr>
          <p:cNvPr id="9" name="TextBox 8"/>
          <p:cNvSpPr txBox="1"/>
          <p:nvPr/>
        </p:nvSpPr>
        <p:spPr>
          <a:xfrm>
            <a:off x="1913500" y="4560626"/>
            <a:ext cx="829073" cy="369332"/>
          </a:xfrm>
          <a:prstGeom prst="rect">
            <a:avLst/>
          </a:prstGeom>
          <a:noFill/>
        </p:spPr>
        <p:txBody>
          <a:bodyPr wrap="none" rtlCol="0">
            <a:spAutoFit/>
          </a:bodyPr>
          <a:lstStyle/>
          <a:p>
            <a:r>
              <a:rPr lang="en-US" u="sng" dirty="0" smtClean="0"/>
              <a:t>Joseph</a:t>
            </a:r>
            <a:endParaRPr lang="en-US" u="sng" dirty="0"/>
          </a:p>
        </p:txBody>
      </p:sp>
    </p:spTree>
    <p:extLst>
      <p:ext uri="{BB962C8B-B14F-4D97-AF65-F5344CB8AC3E}">
        <p14:creationId xmlns:p14="http://schemas.microsoft.com/office/powerpoint/2010/main" val="1949903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2651" y="2573025"/>
            <a:ext cx="6581775" cy="2862322"/>
          </a:xfrm>
          <a:prstGeom prst="rect">
            <a:avLst/>
          </a:prstGeom>
        </p:spPr>
        <p:txBody>
          <a:bodyPr wrap="square">
            <a:spAutoFit/>
          </a:bodyPr>
          <a:lstStyle/>
          <a:p>
            <a:r>
              <a:rPr lang="en-US" b="1" i="1" dirty="0" smtClean="0">
                <a:solidFill>
                  <a:prstClr val="black"/>
                </a:solidFill>
              </a:rPr>
              <a:t>Vs 6</a:t>
            </a:r>
          </a:p>
          <a:p>
            <a:r>
              <a:rPr lang="en-US" b="1" i="1" dirty="0" smtClean="0">
                <a:solidFill>
                  <a:prstClr val="black"/>
                </a:solidFill>
              </a:rPr>
              <a:t>After </a:t>
            </a:r>
            <a:r>
              <a:rPr lang="en-US" b="1" i="1" dirty="0">
                <a:solidFill>
                  <a:prstClr val="black"/>
                </a:solidFill>
              </a:rPr>
              <a:t>some years they shall make an alliance, and </a:t>
            </a:r>
            <a:r>
              <a:rPr lang="en-US" b="1" i="1" u="sng" dirty="0">
                <a:solidFill>
                  <a:prstClr val="black"/>
                </a:solidFill>
              </a:rPr>
              <a:t>the daughter of the king of the south </a:t>
            </a:r>
            <a:r>
              <a:rPr lang="en-US" b="1" i="1" dirty="0">
                <a:solidFill>
                  <a:prstClr val="black"/>
                </a:solidFill>
              </a:rPr>
              <a:t>shall come to the king of the north to make an agreement. But she shall not retain the strength of her arm, and he and his arm shall not endure</a:t>
            </a:r>
            <a:r>
              <a:rPr lang="en-US" dirty="0">
                <a:solidFill>
                  <a:prstClr val="black"/>
                </a:solidFill>
              </a:rPr>
              <a:t>  </a:t>
            </a:r>
            <a:endParaRPr lang="en-US" dirty="0" smtClean="0">
              <a:solidFill>
                <a:prstClr val="black"/>
              </a:solidFill>
            </a:endParaRPr>
          </a:p>
          <a:p>
            <a:endParaRPr lang="en-US" dirty="0" smtClean="0">
              <a:solidFill>
                <a:prstClr val="black"/>
              </a:solidFill>
            </a:endParaRPr>
          </a:p>
          <a:p>
            <a:r>
              <a:rPr lang="en-US" dirty="0" smtClean="0">
                <a:solidFill>
                  <a:prstClr val="black"/>
                </a:solidFill>
              </a:rPr>
              <a:t>Berenice </a:t>
            </a:r>
            <a:r>
              <a:rPr lang="en-US" dirty="0">
                <a:solidFill>
                  <a:prstClr val="black"/>
                </a:solidFill>
              </a:rPr>
              <a:t>Daughter of Ptolemy II marries </a:t>
            </a:r>
            <a:endParaRPr lang="en-US" dirty="0" smtClean="0">
              <a:solidFill>
                <a:prstClr val="black"/>
              </a:solidFill>
            </a:endParaRPr>
          </a:p>
          <a:p>
            <a:r>
              <a:rPr lang="en-US" dirty="0" smtClean="0">
                <a:solidFill>
                  <a:prstClr val="black"/>
                </a:solidFill>
              </a:rPr>
              <a:t>Antiochus </a:t>
            </a:r>
            <a:r>
              <a:rPr lang="en-US" dirty="0">
                <a:solidFill>
                  <a:prstClr val="black"/>
                </a:solidFill>
              </a:rPr>
              <a:t>II </a:t>
            </a:r>
            <a:endParaRPr lang="en-US" dirty="0" smtClean="0">
              <a:solidFill>
                <a:prstClr val="black"/>
              </a:solidFill>
            </a:endParaRPr>
          </a:p>
          <a:p>
            <a:r>
              <a:rPr lang="en-US" dirty="0" smtClean="0">
                <a:solidFill>
                  <a:prstClr val="black"/>
                </a:solidFill>
              </a:rPr>
              <a:t>but </a:t>
            </a:r>
            <a:r>
              <a:rPr lang="en-US" dirty="0">
                <a:solidFill>
                  <a:prstClr val="black"/>
                </a:solidFill>
              </a:rPr>
              <a:t>his former wife </a:t>
            </a:r>
            <a:r>
              <a:rPr lang="en-US" dirty="0" smtClean="0">
                <a:solidFill>
                  <a:prstClr val="black"/>
                </a:solidFill>
              </a:rPr>
              <a:t>(</a:t>
            </a:r>
            <a:r>
              <a:rPr lang="en-US" dirty="0" err="1" smtClean="0">
                <a:solidFill>
                  <a:prstClr val="black"/>
                </a:solidFill>
              </a:rPr>
              <a:t>Laodice</a:t>
            </a:r>
            <a:r>
              <a:rPr lang="en-US" dirty="0" smtClean="0">
                <a:solidFill>
                  <a:prstClr val="black"/>
                </a:solidFill>
              </a:rPr>
              <a:t>)poisons both– </a:t>
            </a:r>
          </a:p>
          <a:p>
            <a:r>
              <a:rPr lang="en-US" dirty="0" smtClean="0">
                <a:solidFill>
                  <a:prstClr val="black"/>
                </a:solidFill>
              </a:rPr>
              <a:t>Starts 3</a:t>
            </a:r>
            <a:r>
              <a:rPr lang="en-US" baseline="30000" dirty="0" smtClean="0">
                <a:solidFill>
                  <a:prstClr val="black"/>
                </a:solidFill>
              </a:rPr>
              <a:t>rd</a:t>
            </a:r>
            <a:r>
              <a:rPr lang="en-US" dirty="0" smtClean="0">
                <a:solidFill>
                  <a:prstClr val="black"/>
                </a:solidFill>
              </a:rPr>
              <a:t> </a:t>
            </a:r>
            <a:r>
              <a:rPr lang="en-US" dirty="0">
                <a:solidFill>
                  <a:prstClr val="black"/>
                </a:solidFill>
              </a:rPr>
              <a:t>Syrian </a:t>
            </a:r>
            <a:r>
              <a:rPr lang="en-US" dirty="0" smtClean="0">
                <a:solidFill>
                  <a:prstClr val="black"/>
                </a:solidFill>
              </a:rPr>
              <a:t>War (246-241 BC)</a:t>
            </a:r>
            <a:endParaRPr lang="en-US" dirty="0">
              <a:solidFill>
                <a:prstClr val="black"/>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095" y="119897"/>
            <a:ext cx="1250561" cy="110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452627" y="614687"/>
            <a:ext cx="1399742" cy="646331"/>
          </a:xfrm>
          <a:prstGeom prst="rect">
            <a:avLst/>
          </a:prstGeom>
        </p:spPr>
        <p:txBody>
          <a:bodyPr wrap="none">
            <a:spAutoFit/>
          </a:bodyPr>
          <a:lstStyle/>
          <a:p>
            <a:r>
              <a:rPr lang="en-US" dirty="0">
                <a:solidFill>
                  <a:prstClr val="black"/>
                </a:solidFill>
              </a:rPr>
              <a:t>Ptolemy II </a:t>
            </a:r>
            <a:endParaRPr lang="en-US" dirty="0" smtClean="0">
              <a:solidFill>
                <a:prstClr val="black"/>
              </a:solidFill>
            </a:endParaRPr>
          </a:p>
          <a:p>
            <a:r>
              <a:rPr lang="en-US" dirty="0" smtClean="0">
                <a:solidFill>
                  <a:prstClr val="black"/>
                </a:solidFill>
              </a:rPr>
              <a:t>(</a:t>
            </a:r>
            <a:r>
              <a:rPr lang="en-US" dirty="0">
                <a:solidFill>
                  <a:prstClr val="black"/>
                </a:solidFill>
              </a:rPr>
              <a:t>285-246 BC)</a:t>
            </a:r>
          </a:p>
        </p:txBody>
      </p:sp>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6524" y="707987"/>
            <a:ext cx="1061247" cy="1050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7245874" y="1784246"/>
            <a:ext cx="1902572" cy="646331"/>
          </a:xfrm>
          <a:prstGeom prst="rect">
            <a:avLst/>
          </a:prstGeom>
        </p:spPr>
        <p:txBody>
          <a:bodyPr wrap="none">
            <a:spAutoFit/>
          </a:bodyPr>
          <a:lstStyle/>
          <a:p>
            <a:r>
              <a:rPr lang="en-US" dirty="0" smtClean="0">
                <a:solidFill>
                  <a:prstClr val="black"/>
                </a:solidFill>
              </a:rPr>
              <a:t>Antiochus II </a:t>
            </a:r>
            <a:r>
              <a:rPr lang="en-US" dirty="0" err="1" smtClean="0">
                <a:solidFill>
                  <a:prstClr val="black"/>
                </a:solidFill>
              </a:rPr>
              <a:t>Theos</a:t>
            </a:r>
            <a:endParaRPr lang="en-US" dirty="0" smtClean="0">
              <a:solidFill>
                <a:prstClr val="black"/>
              </a:solidFill>
            </a:endParaRPr>
          </a:p>
          <a:p>
            <a:r>
              <a:rPr lang="en-US" dirty="0" smtClean="0">
                <a:solidFill>
                  <a:prstClr val="black"/>
                </a:solidFill>
              </a:rPr>
              <a:t>(261-246 </a:t>
            </a:r>
            <a:r>
              <a:rPr lang="en-US" dirty="0">
                <a:solidFill>
                  <a:prstClr val="black"/>
                </a:solidFill>
              </a:rPr>
              <a:t>BC)</a:t>
            </a:r>
          </a:p>
        </p:txBody>
      </p:sp>
      <p:sp>
        <p:nvSpPr>
          <p:cNvPr id="5" name="TextBox 4"/>
          <p:cNvSpPr txBox="1"/>
          <p:nvPr/>
        </p:nvSpPr>
        <p:spPr>
          <a:xfrm>
            <a:off x="7716543" y="460794"/>
            <a:ext cx="901209" cy="1323439"/>
          </a:xfrm>
          <a:prstGeom prst="rect">
            <a:avLst/>
          </a:prstGeom>
          <a:noFill/>
        </p:spPr>
        <p:txBody>
          <a:bodyPr wrap="none" rtlCol="0">
            <a:spAutoFit/>
          </a:bodyPr>
          <a:lstStyle/>
          <a:p>
            <a:r>
              <a:rPr lang="en-US" sz="8000" dirty="0" smtClean="0">
                <a:solidFill>
                  <a:srgbClr val="FF0000"/>
                </a:solidFill>
                <a:latin typeface="Algerian" panose="04020705040A02060702" pitchFamily="82" charset="0"/>
              </a:rPr>
              <a:t>X</a:t>
            </a:r>
            <a:endParaRPr lang="en-US" sz="8000" dirty="0">
              <a:solidFill>
                <a:srgbClr val="FF0000"/>
              </a:solidFill>
              <a:latin typeface="Algerian" panose="04020705040A02060702" pitchFamily="82" charset="0"/>
            </a:endParaRPr>
          </a:p>
        </p:txBody>
      </p:sp>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313051" y="1450803"/>
            <a:ext cx="1124975" cy="1122225"/>
          </a:xfrm>
          <a:prstGeom prst="rect">
            <a:avLst/>
          </a:prstGeom>
        </p:spPr>
      </p:pic>
      <p:sp>
        <p:nvSpPr>
          <p:cNvPr id="11" name="Rectangle 10"/>
          <p:cNvSpPr/>
          <p:nvPr/>
        </p:nvSpPr>
        <p:spPr>
          <a:xfrm>
            <a:off x="1533431" y="1758816"/>
            <a:ext cx="1399742" cy="646331"/>
          </a:xfrm>
          <a:prstGeom prst="rect">
            <a:avLst/>
          </a:prstGeom>
        </p:spPr>
        <p:txBody>
          <a:bodyPr wrap="none">
            <a:spAutoFit/>
          </a:bodyPr>
          <a:lstStyle/>
          <a:p>
            <a:r>
              <a:rPr lang="en-US" dirty="0">
                <a:solidFill>
                  <a:prstClr val="black"/>
                </a:solidFill>
              </a:rPr>
              <a:t>Ptolemy </a:t>
            </a:r>
            <a:r>
              <a:rPr lang="en-US" dirty="0" smtClean="0">
                <a:solidFill>
                  <a:prstClr val="black"/>
                </a:solidFill>
              </a:rPr>
              <a:t>III </a:t>
            </a:r>
          </a:p>
          <a:p>
            <a:r>
              <a:rPr lang="en-US" dirty="0" smtClean="0">
                <a:solidFill>
                  <a:prstClr val="black"/>
                </a:solidFill>
              </a:rPr>
              <a:t>(246-221 </a:t>
            </a:r>
            <a:r>
              <a:rPr lang="en-US" dirty="0">
                <a:solidFill>
                  <a:prstClr val="black"/>
                </a:solidFill>
              </a:rPr>
              <a:t>BC)</a:t>
            </a:r>
          </a:p>
        </p:txBody>
      </p:sp>
      <p:sp>
        <p:nvSpPr>
          <p:cNvPr id="12" name="Rectangle 11"/>
          <p:cNvSpPr/>
          <p:nvPr/>
        </p:nvSpPr>
        <p:spPr>
          <a:xfrm>
            <a:off x="5342488" y="949467"/>
            <a:ext cx="2294026" cy="646331"/>
          </a:xfrm>
          <a:prstGeom prst="rect">
            <a:avLst/>
          </a:prstGeom>
        </p:spPr>
        <p:txBody>
          <a:bodyPr wrap="none">
            <a:spAutoFit/>
          </a:bodyPr>
          <a:lstStyle/>
          <a:p>
            <a:r>
              <a:rPr lang="en-US" dirty="0" smtClean="0">
                <a:solidFill>
                  <a:prstClr val="black"/>
                </a:solidFill>
              </a:rPr>
              <a:t>Marries Berenice</a:t>
            </a:r>
          </a:p>
          <a:p>
            <a:r>
              <a:rPr lang="en-US" dirty="0" smtClean="0">
                <a:solidFill>
                  <a:prstClr val="black"/>
                </a:solidFill>
              </a:rPr>
              <a:t>Daughter of Ptolemy II</a:t>
            </a:r>
            <a:endParaRPr lang="en-US" dirty="0">
              <a:solidFill>
                <a:prstClr val="black"/>
              </a:solidFill>
            </a:endParaRPr>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 r="41131"/>
          <a:stretch/>
        </p:blipFill>
        <p:spPr bwMode="auto">
          <a:xfrm>
            <a:off x="3896471" y="190894"/>
            <a:ext cx="1341034" cy="2519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459869" y="2587337"/>
            <a:ext cx="978153" cy="369332"/>
          </a:xfrm>
          <a:prstGeom prst="rect">
            <a:avLst/>
          </a:prstGeom>
        </p:spPr>
        <p:txBody>
          <a:bodyPr wrap="none">
            <a:spAutoFit/>
          </a:bodyPr>
          <a:lstStyle/>
          <a:p>
            <a:r>
              <a:rPr lang="en-US" dirty="0" smtClean="0">
                <a:solidFill>
                  <a:prstClr val="black"/>
                </a:solidFill>
              </a:rPr>
              <a:t>(</a:t>
            </a:r>
            <a:r>
              <a:rPr lang="en-US" dirty="0">
                <a:solidFill>
                  <a:prstClr val="black"/>
                </a:solidFill>
              </a:rPr>
              <a:t>246 </a:t>
            </a:r>
            <a:r>
              <a:rPr lang="en-US" dirty="0" smtClean="0">
                <a:solidFill>
                  <a:prstClr val="black"/>
                </a:solidFill>
              </a:rPr>
              <a:t>BC)</a:t>
            </a:r>
            <a:endParaRPr lang="en-US" dirty="0">
              <a:solidFill>
                <a:prstClr val="black"/>
              </a:solidFill>
            </a:endParaRPr>
          </a:p>
        </p:txBody>
      </p:sp>
      <p:sp>
        <p:nvSpPr>
          <p:cNvPr id="14" name="TextBox 13"/>
          <p:cNvSpPr txBox="1"/>
          <p:nvPr/>
        </p:nvSpPr>
        <p:spPr>
          <a:xfrm>
            <a:off x="4116407" y="564674"/>
            <a:ext cx="901209" cy="1323439"/>
          </a:xfrm>
          <a:prstGeom prst="rect">
            <a:avLst/>
          </a:prstGeom>
          <a:noFill/>
        </p:spPr>
        <p:txBody>
          <a:bodyPr wrap="none" rtlCol="0">
            <a:spAutoFit/>
          </a:bodyPr>
          <a:lstStyle/>
          <a:p>
            <a:r>
              <a:rPr lang="en-US" sz="8000" dirty="0" smtClean="0">
                <a:solidFill>
                  <a:srgbClr val="FF0000"/>
                </a:solidFill>
                <a:latin typeface="Algerian" panose="04020705040A02060702" pitchFamily="82" charset="0"/>
              </a:rPr>
              <a:t>X</a:t>
            </a:r>
            <a:endParaRPr lang="en-US" sz="8000" dirty="0">
              <a:solidFill>
                <a:srgbClr val="FF0000"/>
              </a:solidFill>
              <a:latin typeface="Algerian" panose="04020705040A02060702" pitchFamily="82" charset="0"/>
            </a:endParaRPr>
          </a:p>
        </p:txBody>
      </p:sp>
      <p:sp>
        <p:nvSpPr>
          <p:cNvPr id="15" name="Right Arrow 14"/>
          <p:cNvSpPr/>
          <p:nvPr/>
        </p:nvSpPr>
        <p:spPr>
          <a:xfrm>
            <a:off x="5390984" y="564663"/>
            <a:ext cx="739472" cy="42262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606997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 Adds\2 Jerus\051601 Holyland Hotel\sr\Temple Mount from west, tb n051601.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2 Jerusalem\Southern Temple Mount Excavations\Sr\Stones fallen from Western Wall, tb n090599 sr.jpg"/>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12185</TotalTime>
  <Words>3241</Words>
  <Application>Microsoft Office PowerPoint</Application>
  <PresentationFormat>On-screen Show (16:10)</PresentationFormat>
  <Paragraphs>441</Paragraphs>
  <Slides>38</Slides>
  <Notes>12</Notes>
  <HiddenSlides>0</HiddenSlides>
  <MMClips>0</MMClips>
  <ScaleCrop>false</ScaleCrop>
  <HeadingPairs>
    <vt:vector size="4" baseType="variant">
      <vt:variant>
        <vt:lpstr>Theme</vt:lpstr>
      </vt:variant>
      <vt:variant>
        <vt:i4>10</vt:i4>
      </vt:variant>
      <vt:variant>
        <vt:lpstr>Slide Titles</vt:lpstr>
      </vt:variant>
      <vt:variant>
        <vt:i4>38</vt:i4>
      </vt:variant>
    </vt:vector>
  </HeadingPairs>
  <TitlesOfParts>
    <vt:vector size="48" baseType="lpstr">
      <vt:lpstr>1_Office Theme</vt:lpstr>
      <vt:lpstr>5_Office Theme</vt:lpstr>
      <vt:lpstr>6_Office Theme</vt:lpstr>
      <vt:lpstr>10_Office Theme</vt:lpstr>
      <vt:lpstr>3_Office Theme</vt:lpstr>
      <vt:lpstr>Office Theme</vt:lpstr>
      <vt:lpstr>2_Office Theme</vt:lpstr>
      <vt:lpstr>Default Design</vt:lpstr>
      <vt:lpstr>1_Default Design</vt:lpstr>
      <vt:lpstr>Default</vt:lpstr>
      <vt:lpstr>Study of Daniel</vt:lpstr>
      <vt:lpstr>Overview</vt:lpstr>
      <vt:lpstr>PowerPoint Presentation</vt:lpstr>
      <vt:lpstr>Outline of Chapter 11 &amp; 12</vt:lpstr>
      <vt:lpstr>Four Persian Kings  &amp; Alexander the Great to 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Radical Different World in A Fullness of Time</vt:lpstr>
      <vt:lpstr>PowerPoint Presentation</vt:lpstr>
      <vt:lpstr>PowerPoint Presentation</vt:lpstr>
      <vt:lpstr>Daniel &amp; Dead Sea Scrolls</vt:lpstr>
      <vt:lpstr>Willful King/Roman Empire</vt:lpstr>
      <vt:lpstr>Willful King/Roman Empire</vt:lpstr>
      <vt:lpstr>The Final Tribulation</vt:lpstr>
      <vt:lpstr>The Final Tribulation</vt:lpstr>
      <vt:lpstr>The Final Tribulation</vt:lpstr>
      <vt:lpstr>Temple Mount from west</vt:lpstr>
      <vt:lpstr>Master Course Stones</vt:lpstr>
      <vt:lpstr>Stones fallen from Western Wall</vt:lpstr>
      <vt:lpstr>Destruction of Jerusalem</vt:lpstr>
      <vt:lpstr>The Final Tribulation</vt:lpstr>
      <vt:lpstr>PowerPoint Presentation</vt:lpstr>
      <vt:lpstr>Angel’s Final Message</vt:lpstr>
      <vt:lpstr>Angel’s Final Message</vt:lpstr>
      <vt:lpstr>Angel’s Final Message</vt:lpstr>
      <vt:lpstr>PowerPoint Presentation</vt:lpstr>
      <vt:lpstr>Angel’s Final Message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Outline-Class Review Slides Time Lines</dc:title>
  <dc:creator>Danny Haynes</dc:creator>
  <cp:lastModifiedBy>Danny Haynes</cp:lastModifiedBy>
  <cp:revision>497</cp:revision>
  <cp:lastPrinted>2015-11-04T22:52:55Z</cp:lastPrinted>
  <dcterms:created xsi:type="dcterms:W3CDTF">2015-10-17T15:23:22Z</dcterms:created>
  <dcterms:modified xsi:type="dcterms:W3CDTF">2015-12-13T13:18:03Z</dcterms:modified>
</cp:coreProperties>
</file>