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9"/>
  </p:notesMasterIdLst>
  <p:handoutMasterIdLst>
    <p:handoutMasterId r:id="rId20"/>
  </p:handoutMasterIdLst>
  <p:sldIdLst>
    <p:sldId id="344" r:id="rId4"/>
    <p:sldId id="359" r:id="rId5"/>
    <p:sldId id="345" r:id="rId6"/>
    <p:sldId id="353" r:id="rId7"/>
    <p:sldId id="346" r:id="rId8"/>
    <p:sldId id="358" r:id="rId9"/>
    <p:sldId id="347" r:id="rId10"/>
    <p:sldId id="348" r:id="rId11"/>
    <p:sldId id="349" r:id="rId12"/>
    <p:sldId id="357" r:id="rId13"/>
    <p:sldId id="355" r:id="rId14"/>
    <p:sldId id="352" r:id="rId15"/>
    <p:sldId id="350" r:id="rId16"/>
    <p:sldId id="351" r:id="rId17"/>
    <p:sldId id="354" r:id="rId18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9">
          <p15:clr>
            <a:srgbClr val="A4A3A4"/>
          </p15:clr>
        </p15:guide>
        <p15:guide id="2" pos="55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601" autoAdjust="0"/>
  </p:normalViewPr>
  <p:slideViewPr>
    <p:cSldViewPr showGuides="1">
      <p:cViewPr varScale="1">
        <p:scale>
          <a:sx n="103" d="100"/>
          <a:sy n="103" d="100"/>
        </p:scale>
        <p:origin x="-120" y="-84"/>
      </p:cViewPr>
      <p:guideLst>
        <p:guide orient="horz" pos="2759"/>
        <p:guide pos="55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80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6726"/>
          </a:xfrm>
          <a:prstGeom prst="rect">
            <a:avLst/>
          </a:prstGeom>
        </p:spPr>
        <p:txBody>
          <a:bodyPr vert="horz" lIns="92193" tIns="46097" rIns="92193" bIns="460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6726"/>
          </a:xfrm>
          <a:prstGeom prst="rect">
            <a:avLst/>
          </a:prstGeom>
        </p:spPr>
        <p:txBody>
          <a:bodyPr vert="horz" lIns="92193" tIns="46097" rIns="92193" bIns="46097" rtlCol="0"/>
          <a:lstStyle>
            <a:lvl1pPr algn="r">
              <a:defRPr sz="1300"/>
            </a:lvl1pPr>
          </a:lstStyle>
          <a:p>
            <a:fld id="{C80B8E3E-1134-489B-98F7-5483F12C8F6E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6726"/>
          </a:xfrm>
          <a:prstGeom prst="rect">
            <a:avLst/>
          </a:prstGeom>
        </p:spPr>
        <p:txBody>
          <a:bodyPr vert="horz" lIns="92193" tIns="46097" rIns="92193" bIns="460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5"/>
            <a:ext cx="3038648" cy="466726"/>
          </a:xfrm>
          <a:prstGeom prst="rect">
            <a:avLst/>
          </a:prstGeom>
        </p:spPr>
        <p:txBody>
          <a:bodyPr vert="horz" lIns="92193" tIns="46097" rIns="92193" bIns="46097" rtlCol="0" anchor="b"/>
          <a:lstStyle>
            <a:lvl1pPr algn="r">
              <a:defRPr sz="1300"/>
            </a:lvl1pPr>
          </a:lstStyle>
          <a:p>
            <a:fld id="{2CCEF611-AC3C-45D3-8D6E-9A4BB5D5A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3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945" tIns="46973" rIns="93945" bIns="469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945" tIns="46973" rIns="93945" bIns="46973" rtlCol="0"/>
          <a:lstStyle>
            <a:lvl1pPr algn="r">
              <a:defRPr sz="1300"/>
            </a:lvl1pPr>
          </a:lstStyle>
          <a:p>
            <a:fld id="{23158A0B-633D-44C6-9596-F724DFEBA4F2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8500"/>
            <a:ext cx="557530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5" tIns="46973" rIns="93945" bIns="469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945" tIns="46973" rIns="93945" bIns="469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945" tIns="46973" rIns="93945" bIns="469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945" tIns="46973" rIns="93945" bIns="46973" rtlCol="0" anchor="b"/>
          <a:lstStyle>
            <a:lvl1pPr algn="r">
              <a:defRPr sz="1300"/>
            </a:lvl1pPr>
          </a:lstStyle>
          <a:p>
            <a:fld id="{4003C762-705B-4BD3-B91B-6D7E27172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3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42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38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48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E40E-D70B-4B78-A92B-FB0DF4F879A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1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61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6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44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3C762-705B-4BD3-B91B-6D7E271728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7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0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4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2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2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54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4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02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2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9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4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33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33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1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27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742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09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4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4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8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1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9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817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5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516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137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620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17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436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72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10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226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1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1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8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2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63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2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2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73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0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91B2-E780-4C3F-A9C0-0E4B16AFF62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86A6-844C-4C0F-936E-FFCDADE4F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7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8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6" y="2"/>
            <a:ext cx="9144000" cy="119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46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9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2A60-4383-4DE3-9951-28F21BF2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95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9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E8FE-DA9A-45CE-A61F-9933C259C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8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mbryhill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926" y="1602053"/>
            <a:ext cx="7828474" cy="178884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</a:rPr>
              <a:t>Study of Daniel</a:t>
            </a:r>
            <a:br>
              <a:rPr lang="en-US" sz="5400" b="1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(Lesson 9 – Chapter 8)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5400"/>
            <a:ext cx="6400800" cy="1460500"/>
          </a:xfrm>
        </p:spPr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6" y="2"/>
            <a:ext cx="9144000" cy="1190625"/>
          </a:xfrm>
          <a:prstGeom prst="rect">
            <a:avLst/>
          </a:prstGeom>
        </p:spPr>
      </p:pic>
      <p:sp>
        <p:nvSpPr>
          <p:cNvPr id="6" name="Bevel 5">
            <a:hlinkClick r:id="rId3"/>
          </p:cNvPr>
          <p:cNvSpPr/>
          <p:nvPr/>
        </p:nvSpPr>
        <p:spPr>
          <a:xfrm>
            <a:off x="7543800" y="4838700"/>
            <a:ext cx="1371600" cy="685800"/>
          </a:xfrm>
          <a:prstGeom prst="beve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Online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/>
              <a:t>Materials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624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169" y="935304"/>
            <a:ext cx="7131662" cy="4762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/>
          <a:lstStyle/>
          <a:p>
            <a:r>
              <a:rPr lang="en-US" dirty="0" smtClean="0"/>
              <a:t>The Four Horns – Daniel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5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Seleucid Dynasty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765" y="1181365"/>
            <a:ext cx="7955479" cy="45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7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&amp; 8 Comparisons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181100"/>
            <a:ext cx="4040188" cy="53313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00CC"/>
                </a:solidFill>
              </a:rPr>
              <a:t>Similarities</a:t>
            </a:r>
            <a:endParaRPr lang="en-US" i="1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14233"/>
            <a:ext cx="3962400" cy="3712104"/>
          </a:xfrm>
        </p:spPr>
        <p:txBody>
          <a:bodyPr>
            <a:normAutofit fontScale="92500"/>
          </a:bodyPr>
          <a:lstStyle/>
          <a:p>
            <a:pPr marL="227013" indent="-227013"/>
            <a:r>
              <a:rPr lang="en-US" dirty="0" smtClean="0"/>
              <a:t>Visions in Belshazzar’s reign</a:t>
            </a:r>
          </a:p>
          <a:p>
            <a:pPr marL="227013" indent="-227013"/>
            <a:r>
              <a:rPr lang="en-US" dirty="0" smtClean="0"/>
              <a:t>Animals &amp; (lots of) Horns</a:t>
            </a:r>
          </a:p>
          <a:p>
            <a:pPr marL="227013" indent="-227013"/>
            <a:r>
              <a:rPr lang="en-US" dirty="0" smtClean="0"/>
              <a:t>Animals are (become) </a:t>
            </a:r>
            <a:r>
              <a:rPr lang="en-US" dirty="0"/>
              <a:t>Kings</a:t>
            </a:r>
          </a:p>
          <a:p>
            <a:pPr marL="227013" indent="-227013"/>
            <a:r>
              <a:rPr lang="en-US" dirty="0" smtClean="0"/>
              <a:t>A parallel </a:t>
            </a:r>
            <a:r>
              <a:rPr lang="en-US" dirty="0"/>
              <a:t>heavenly </a:t>
            </a:r>
            <a:r>
              <a:rPr lang="en-US" dirty="0" smtClean="0"/>
              <a:t>story</a:t>
            </a:r>
            <a:endParaRPr lang="en-US" dirty="0"/>
          </a:p>
          <a:p>
            <a:pPr marL="227013" indent="-227013"/>
            <a:r>
              <a:rPr lang="en-US" dirty="0"/>
              <a:t>God provides interpretation</a:t>
            </a:r>
          </a:p>
          <a:p>
            <a:pPr marL="227013" indent="-227013"/>
            <a:r>
              <a:rPr lang="en-US" dirty="0" smtClean="0"/>
              <a:t>A little horn persecutes ‘saints’</a:t>
            </a:r>
          </a:p>
          <a:p>
            <a:pPr marL="227013" indent="-227013"/>
            <a:r>
              <a:rPr lang="en-US" dirty="0" smtClean="0"/>
              <a:t>Questions about one detail</a:t>
            </a:r>
          </a:p>
          <a:p>
            <a:pPr marL="227013" indent="-227013"/>
            <a:r>
              <a:rPr lang="en-US" dirty="0" smtClean="0"/>
              <a:t>All kingdoms end (except…)</a:t>
            </a:r>
          </a:p>
          <a:p>
            <a:pPr marL="227013" indent="-227013"/>
            <a:r>
              <a:rPr lang="en-US" dirty="0" smtClean="0"/>
              <a:t>Daniel troubled by the visions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181100"/>
            <a:ext cx="4800600" cy="53313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00CC"/>
                </a:solidFill>
              </a:rPr>
              <a:t>Differences</a:t>
            </a:r>
            <a:endParaRPr lang="en-US" i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14233"/>
            <a:ext cx="4953000" cy="3902604"/>
          </a:xfrm>
        </p:spPr>
        <p:txBody>
          <a:bodyPr>
            <a:normAutofit fontScale="92500"/>
          </a:bodyPr>
          <a:lstStyle/>
          <a:p>
            <a:pPr marL="227013" indent="-227013"/>
            <a:r>
              <a:rPr lang="en-US" dirty="0" smtClean="0"/>
              <a:t>7 – Four Beasts  (parallel to chap 2)</a:t>
            </a:r>
            <a:br>
              <a:rPr lang="en-US" dirty="0" smtClean="0"/>
            </a:br>
            <a:r>
              <a:rPr lang="en-US" dirty="0" smtClean="0"/>
              <a:t>8 – Two Beasts  (M-P &amp; Greece)</a:t>
            </a:r>
          </a:p>
          <a:p>
            <a:pPr marL="227013" indent="-227013"/>
            <a:r>
              <a:rPr lang="en-US" dirty="0" smtClean="0"/>
              <a:t>7 – No reference to geography</a:t>
            </a:r>
            <a:br>
              <a:rPr lang="en-US" dirty="0" smtClean="0"/>
            </a:br>
            <a:r>
              <a:rPr lang="en-US" dirty="0" smtClean="0"/>
              <a:t>8 – Geographical (incl. ‘glorious land’)</a:t>
            </a:r>
          </a:p>
          <a:p>
            <a:pPr marL="227013" indent="-227013"/>
            <a:r>
              <a:rPr lang="en-US" dirty="0" smtClean="0"/>
              <a:t>7 – Concludes with Eternal Kingdom</a:t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/>
              <a:t>– No </a:t>
            </a:r>
            <a:r>
              <a:rPr lang="en-US" dirty="0" smtClean="0"/>
              <a:t>Eternal Kingdom</a:t>
            </a:r>
            <a:endParaRPr lang="en-US" dirty="0"/>
          </a:p>
          <a:p>
            <a:pPr marL="227013" indent="-227013"/>
            <a:r>
              <a:rPr lang="en-US" dirty="0" smtClean="0"/>
              <a:t>7 – Little horn from 4</a:t>
            </a:r>
            <a:r>
              <a:rPr lang="en-US" baseline="30000" dirty="0" smtClean="0"/>
              <a:t>th</a:t>
            </a:r>
            <a:r>
              <a:rPr lang="en-US" dirty="0" smtClean="0"/>
              <a:t> kingdom </a:t>
            </a:r>
            <a:br>
              <a:rPr lang="en-US" dirty="0" smtClean="0"/>
            </a:br>
            <a:r>
              <a:rPr lang="en-US" dirty="0" smtClean="0"/>
              <a:t>8 – Little horn from 2</a:t>
            </a:r>
            <a:r>
              <a:rPr lang="en-US" baseline="30000" dirty="0" smtClean="0"/>
              <a:t>nd</a:t>
            </a:r>
            <a:r>
              <a:rPr lang="en-US" dirty="0" smtClean="0"/>
              <a:t> Kingdom</a:t>
            </a:r>
          </a:p>
          <a:p>
            <a:pPr marL="227013" indent="-227013"/>
            <a:r>
              <a:rPr lang="en-US" dirty="0" smtClean="0"/>
              <a:t>7 – No guilt in persecuted saints</a:t>
            </a:r>
            <a:br>
              <a:rPr lang="en-US" dirty="0" smtClean="0"/>
            </a:br>
            <a:r>
              <a:rPr lang="en-US" dirty="0" smtClean="0"/>
              <a:t>8 – Persecution due to transgression</a:t>
            </a:r>
          </a:p>
        </p:txBody>
      </p:sp>
    </p:spTree>
    <p:extLst>
      <p:ext uri="{BB962C8B-B14F-4D97-AF65-F5344CB8AC3E}">
        <p14:creationId xmlns:p14="http://schemas.microsoft.com/office/powerpoint/2010/main" xmlns="" val="946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764" y="2933700"/>
            <a:ext cx="2683669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Ram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494" y="1303113"/>
            <a:ext cx="2944306" cy="4449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00" y="3091502"/>
            <a:ext cx="2476582" cy="2623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2979" y="1032976"/>
            <a:ext cx="2409937" cy="2244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995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468"/>
          <a:stretch/>
        </p:blipFill>
        <p:spPr>
          <a:xfrm>
            <a:off x="14473" y="152399"/>
            <a:ext cx="9129527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0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800670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0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20468"/>
            <a:ext cx="4572000" cy="37802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Class Exercise for Lesson 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723900"/>
            <a:ext cx="4343400" cy="4988381"/>
          </a:xfrm>
        </p:spPr>
        <p:txBody>
          <a:bodyPr>
            <a:noAutofit/>
          </a:bodyPr>
          <a:lstStyle/>
          <a:p>
            <a:pPr marL="227013" indent="-227013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dirty="0" smtClean="0"/>
              <a:t>List the events in the vision of chapter 7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</a:t>
            </a:r>
            <a:r>
              <a:rPr lang="en-US" sz="1400" dirty="0"/>
              <a:t> </a:t>
            </a:r>
            <a:r>
              <a:rPr lang="en-US" sz="1400" dirty="0" smtClean="0"/>
              <a:t>(2-4,17)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(6)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(7,19,23-24a)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(8,20-21,24b-25)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(9-10)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(11-12</a:t>
            </a:r>
            <a:r>
              <a:rPr lang="en-US" sz="1400" dirty="0"/>
              <a:t>,26</a:t>
            </a:r>
            <a:r>
              <a:rPr lang="en-US" sz="1400" dirty="0" smtClean="0"/>
              <a:t>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(13-14,18,22,27)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227013" indent="-227013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dirty="0"/>
              <a:t>List the events in the vision of chapter </a:t>
            </a:r>
            <a:r>
              <a:rPr lang="en-US" sz="1600" dirty="0" smtClean="0"/>
              <a:t>8</a:t>
            </a:r>
            <a:endParaRPr lang="en-US" sz="16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 </a:t>
            </a:r>
            <a:r>
              <a:rPr lang="en-US" sz="1400" dirty="0" smtClean="0"/>
              <a:t>(3,4,20)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 </a:t>
            </a:r>
            <a:r>
              <a:rPr lang="en-US" sz="1400" dirty="0" smtClean="0"/>
              <a:t>(5-7,21)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 </a:t>
            </a:r>
            <a:r>
              <a:rPr lang="en-US" sz="1400" dirty="0" smtClean="0"/>
              <a:t>(8,22)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 </a:t>
            </a:r>
            <a:r>
              <a:rPr lang="en-US" sz="1400" dirty="0" smtClean="0"/>
              <a:t>(9)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 </a:t>
            </a:r>
            <a:r>
              <a:rPr lang="en-US" sz="1400" dirty="0" smtClean="0"/>
              <a:t>(10-14,23-25)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 (</a:t>
            </a:r>
            <a:r>
              <a:rPr lang="en-US" sz="1400" dirty="0"/>
              <a:t>25d</a:t>
            </a:r>
            <a:r>
              <a:rPr lang="en-US" sz="1400" dirty="0" smtClean="0"/>
              <a:t>)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800600" y="152400"/>
            <a:ext cx="4343400" cy="537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4.  List </a:t>
            </a:r>
            <a:r>
              <a:rPr lang="en-US" sz="1600" b="1" i="1" dirty="0" smtClean="0"/>
              <a:t>similarities</a:t>
            </a:r>
            <a:r>
              <a:rPr lang="en-US" sz="1600" dirty="0" smtClean="0"/>
              <a:t> in the two chapters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5.  List </a:t>
            </a:r>
            <a:r>
              <a:rPr lang="en-US" sz="1600" b="1" i="1" dirty="0" smtClean="0"/>
              <a:t>differences</a:t>
            </a:r>
            <a:r>
              <a:rPr lang="en-US" sz="1600" dirty="0" smtClean="0"/>
              <a:t> in the two chapters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6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20468"/>
            <a:ext cx="4572000" cy="37802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Class Exercise for Lesson 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47700"/>
            <a:ext cx="4572000" cy="4988381"/>
          </a:xfrm>
        </p:spPr>
        <p:txBody>
          <a:bodyPr>
            <a:noAutofit/>
          </a:bodyPr>
          <a:lstStyle/>
          <a:p>
            <a:pPr marL="227013" indent="-227013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dirty="0" smtClean="0"/>
              <a:t>List the events in the vision of chapter 7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(2-4,17)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(6)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(7,19,23-24a)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(8,20-21,24b-25)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(9-10)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(11-12</a:t>
            </a:r>
            <a:r>
              <a:rPr lang="en-US" sz="1400" dirty="0"/>
              <a:t>,26</a:t>
            </a:r>
            <a:r>
              <a:rPr lang="en-US" sz="1400" dirty="0" smtClean="0"/>
              <a:t>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(13-14,18,22,27)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227013" indent="-227013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dirty="0"/>
              <a:t>List the events in the vision of chapter </a:t>
            </a:r>
            <a:r>
              <a:rPr lang="en-US" sz="1600" dirty="0" smtClean="0"/>
              <a:t>8</a:t>
            </a:r>
            <a:endParaRPr lang="en-US" sz="16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(3,4,20)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(5-7,21)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(8,22)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(9)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(10-14,23-25)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 (</a:t>
            </a:r>
            <a:r>
              <a:rPr lang="en-US" sz="1400" dirty="0"/>
              <a:t>25d</a:t>
            </a:r>
            <a:r>
              <a:rPr lang="en-US" sz="1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47" y="1971839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Little, loud horn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015" y="1704209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4</a:t>
            </a:r>
            <a:r>
              <a:rPr lang="en-US" sz="1400" i="1" baseline="30000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th</a:t>
            </a:r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 Beast (ugly)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99" y="938030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1</a:t>
            </a:r>
            <a:r>
              <a:rPr lang="en-US" sz="1400" i="1" baseline="30000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st</a:t>
            </a:r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 Beast (lion)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175" y="1193920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2</a:t>
            </a:r>
            <a:r>
              <a:rPr lang="en-US" sz="1400" i="1" baseline="30000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nd</a:t>
            </a:r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 Beast (bear)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971" y="1454000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3</a:t>
            </a:r>
            <a:r>
              <a:rPr lang="en-US" sz="1400" i="1" baseline="30000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rd</a:t>
            </a:r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 Beast (leopard)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015" y="2482009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Ancient of Days judges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603" y="2735911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Beasts/horns destroyed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368" y="2999848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Eternal Kingdom </a:t>
            </a:r>
            <a:r>
              <a:rPr lang="en-US" sz="1400" i="1" dirty="0" err="1" smtClean="0">
                <a:solidFill>
                  <a:srgbClr val="0000CC"/>
                </a:solidFill>
                <a:latin typeface="Lucida Handwriting" panose="03010101010101010101" pitchFamily="66" charset="0"/>
              </a:rPr>
              <a:t>Estab</a:t>
            </a:r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.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015" y="4067308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Ram pushing from East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9" y="4311891"/>
            <a:ext cx="29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Goat  from W. destroys Ram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69" y="4580883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1 horn broken, 4 replace it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7019" y="4848044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Little horn from 1 of 4 horns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603" y="5088174"/>
            <a:ext cx="2988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Little horn persecutes saints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368" y="5348689"/>
            <a:ext cx="23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  <a:latin typeface="Lucida Handwriting" panose="03010101010101010101" pitchFamily="66" charset="0"/>
              </a:rPr>
              <a:t>Little horn  destroyed</a:t>
            </a:r>
            <a:endParaRPr lang="en-US" sz="1400" i="1" dirty="0">
              <a:solidFill>
                <a:srgbClr val="0000CC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800600" y="152400"/>
            <a:ext cx="4343400" cy="537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4.  List </a:t>
            </a:r>
            <a:r>
              <a:rPr lang="en-US" sz="1600" b="1" i="1" dirty="0" smtClean="0"/>
              <a:t>similarities</a:t>
            </a:r>
            <a:r>
              <a:rPr lang="en-US" sz="1600" dirty="0" smtClean="0"/>
              <a:t> in the two chapters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5.  List </a:t>
            </a:r>
            <a:r>
              <a:rPr lang="en-US" sz="1600" b="1" i="1" dirty="0" smtClean="0"/>
              <a:t>differences</a:t>
            </a:r>
            <a:r>
              <a:rPr lang="en-US" sz="1600" dirty="0" smtClean="0"/>
              <a:t> in the two chapters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___________________________________________</a:t>
            </a:r>
          </a:p>
          <a:p>
            <a:pPr marL="227013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___________________________________________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19792196">
            <a:off x="3701214" y="1682306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OPEN BOOK!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3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>
            <a:noAutofit/>
          </a:bodyPr>
          <a:lstStyle/>
          <a:p>
            <a:r>
              <a:rPr lang="en-US" sz="6000" dirty="0" smtClean="0"/>
              <a:t>Cycle of Visions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03314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558" y="1343680"/>
            <a:ext cx="3674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9819" y="1409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3219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2358" y="1343680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160" y="140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392" y="1333500"/>
            <a:ext cx="36740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9296" y="140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62640" y="1409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86515" y="140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036" y="1950303"/>
            <a:ext cx="1044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Mighty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Metallic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Man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38123" y="1967925"/>
            <a:ext cx="875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Four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Beasts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4766" y="1967925"/>
            <a:ext cx="102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Seventy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Weeks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629" y="3332776"/>
            <a:ext cx="6367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Ram</a:t>
            </a:r>
            <a:r>
              <a:rPr lang="en-US" sz="1600" b="1" baseline="30000" dirty="0" smtClean="0"/>
              <a:t>3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533400" y="2781300"/>
            <a:ext cx="783124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Gold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238500"/>
            <a:ext cx="783124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Silver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393" y="3695700"/>
            <a:ext cx="783124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Bronze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4152899"/>
            <a:ext cx="783124" cy="540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Iron/clay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6200" y="4342200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Stone</a:t>
            </a:r>
            <a:r>
              <a:rPr lang="en-US" b="1" baseline="30000" dirty="0" smtClean="0"/>
              <a:t>34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488038" y="2780100"/>
            <a:ext cx="80835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Lion</a:t>
            </a:r>
            <a:r>
              <a:rPr lang="en-US" sz="1600" b="1" baseline="30000" dirty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8038" y="3237300"/>
            <a:ext cx="80835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Bear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5</a:t>
            </a:r>
            <a:endParaRPr lang="en-US" sz="1600" b="1" baseline="30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9031" y="3694500"/>
            <a:ext cx="80835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Leopard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8038" y="4151699"/>
            <a:ext cx="808350" cy="540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4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(ugly)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7</a:t>
            </a:r>
            <a:endParaRPr lang="en-US" sz="1600" b="1" baseline="30000" dirty="0">
              <a:solidFill>
                <a:schemeClr val="tx1"/>
              </a:solidFill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3039030" y="4347481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Son of Man</a:t>
            </a:r>
            <a:r>
              <a:rPr lang="en-US" b="1" baseline="30000" dirty="0" smtClean="0"/>
              <a:t>13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3253990"/>
            <a:ext cx="72366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/>
              <a:t>(Intro)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12414" y="3628192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Kings of N&amp;S</a:t>
            </a:r>
            <a:r>
              <a:rPr lang="en-US" sz="1600" b="1" baseline="30000" dirty="0" smtClean="0"/>
              <a:t>6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64401" y="3839171"/>
            <a:ext cx="127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Vile Person</a:t>
            </a:r>
            <a:r>
              <a:rPr lang="en-US" sz="1600" b="1" baseline="30000" dirty="0" smtClean="0"/>
              <a:t>21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53400" y="4782010"/>
            <a:ext cx="998292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000" b="1"/>
            </a:lvl1pPr>
          </a:lstStyle>
          <a:p>
            <a:r>
              <a:rPr lang="en-US" sz="1600" dirty="0"/>
              <a:t>time of</a:t>
            </a:r>
          </a:p>
          <a:p>
            <a:r>
              <a:rPr lang="en-US" sz="1600" dirty="0"/>
              <a:t>trouble</a:t>
            </a:r>
            <a:r>
              <a:rPr lang="en-US" sz="1600" baseline="30000" dirty="0"/>
              <a:t>1</a:t>
            </a:r>
            <a:r>
              <a:rPr lang="en-US" sz="1600" dirty="0"/>
              <a:t>, time of the end</a:t>
            </a:r>
            <a:r>
              <a:rPr lang="en-US" sz="1600" baseline="300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4708" y="3357146"/>
            <a:ext cx="135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 more Kings</a:t>
            </a:r>
            <a:r>
              <a:rPr lang="en-US" sz="1600" b="1" baseline="30000" dirty="0" smtClean="0"/>
              <a:t>2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8155" y="4042946"/>
            <a:ext cx="1172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[evil] King</a:t>
            </a:r>
            <a:r>
              <a:rPr lang="en-US" sz="1600" b="1" baseline="30000" dirty="0" smtClean="0"/>
              <a:t>36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275639" y="3890546"/>
            <a:ext cx="1113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Fierce King</a:t>
            </a:r>
            <a:r>
              <a:rPr lang="en-US" sz="1400" b="1" baseline="30000" dirty="0" smtClean="0"/>
              <a:t>23</a:t>
            </a:r>
            <a:endParaRPr lang="en-US" sz="14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70145" y="3661946"/>
            <a:ext cx="960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He-Goat</a:t>
            </a:r>
            <a:r>
              <a:rPr lang="en-US" sz="1600" b="1" baseline="30000" dirty="0" smtClean="0"/>
              <a:t>8</a:t>
            </a:r>
            <a:endParaRPr lang="en-US" sz="1600" b="1" dirty="0"/>
          </a:p>
        </p:txBody>
      </p:sp>
      <p:sp>
        <p:nvSpPr>
          <p:cNvPr id="44" name="Rectangle 43"/>
          <p:cNvSpPr/>
          <p:nvPr/>
        </p:nvSpPr>
        <p:spPr>
          <a:xfrm>
            <a:off x="5398621" y="2775643"/>
            <a:ext cx="822317" cy="4571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8621" y="3226839"/>
            <a:ext cx="822317" cy="145946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bg2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4936261" y="4341000"/>
            <a:ext cx="1706366" cy="1182300"/>
          </a:xfrm>
          <a:prstGeom prst="irregularSeal1">
            <a:avLst/>
          </a:prstGeom>
          <a:solidFill>
            <a:srgbClr val="0000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Messiah</a:t>
            </a:r>
            <a:r>
              <a:rPr lang="en-US" b="1" baseline="30000" dirty="0" smtClean="0"/>
              <a:t>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011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4" grpId="0" animBg="1"/>
      <p:bldP spid="4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248" y="-1"/>
            <a:ext cx="9123067" cy="571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8586" y="1239126"/>
            <a:ext cx="8501553" cy="315751"/>
            <a:chOff x="238539" y="1486923"/>
            <a:chExt cx="8501553" cy="378901"/>
          </a:xfrm>
        </p:grpSpPr>
        <p:grpSp>
          <p:nvGrpSpPr>
            <p:cNvPr id="13" name="Group 12"/>
            <p:cNvGrpSpPr/>
            <p:nvPr/>
          </p:nvGrpSpPr>
          <p:grpSpPr>
            <a:xfrm>
              <a:off x="238539" y="1547192"/>
              <a:ext cx="8501553" cy="246490"/>
              <a:chOff x="238539" y="1547192"/>
              <a:chExt cx="8501553" cy="24649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0623" y="1547192"/>
                <a:ext cx="954156" cy="24649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941984" y="1547192"/>
                <a:ext cx="160350" cy="24649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712226" y="1547192"/>
                <a:ext cx="1771815" cy="2464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8539" y="1547192"/>
                <a:ext cx="1162215" cy="24649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35905" y="1547192"/>
                <a:ext cx="204187" cy="2464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00754" y="1547192"/>
                <a:ext cx="1541230" cy="2464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flipH="1">
                <a:off x="3102333" y="1547192"/>
                <a:ext cx="388290" cy="2464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44778" y="1547192"/>
                <a:ext cx="2267447" cy="24649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484041" y="1547192"/>
                <a:ext cx="51864" cy="2464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8539" y="1491121"/>
              <a:ext cx="116221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01333" y="1820104"/>
              <a:ext cx="1540651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1984" y="1491121"/>
              <a:ext cx="160349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0623" y="1491121"/>
              <a:ext cx="95415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2333" y="1820104"/>
              <a:ext cx="38829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01026" y="1489604"/>
              <a:ext cx="780637" cy="472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44778" y="1820104"/>
              <a:ext cx="41773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81664" y="1820105"/>
              <a:ext cx="495300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48425" y="1820104"/>
              <a:ext cx="26380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6964" y="1491121"/>
              <a:ext cx="276594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12226" y="1491121"/>
              <a:ext cx="1771815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35904" y="1486923"/>
              <a:ext cx="204187" cy="499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87113" y="1820104"/>
              <a:ext cx="45720" cy="4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9869" y="845759"/>
            <a:ext cx="928459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2166-1859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Patriarchs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1098" y="1554877"/>
            <a:ext cx="128112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Slavery in Egypt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1859-1445 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3119" y="708346"/>
            <a:ext cx="992579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1445-1405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Wilderness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51305" y="1563159"/>
            <a:ext cx="92845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Conquest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Canaan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1405-1300 BC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3475" y="845759"/>
            <a:ext cx="928459" cy="353943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1300-1050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1497" y="1563159"/>
            <a:ext cx="86433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1050-931 BC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4907" y="697395"/>
            <a:ext cx="800219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931-722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9212" y="1563159"/>
            <a:ext cx="80021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Judah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722-605 BC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6392" y="703072"/>
            <a:ext cx="946093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605-538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Babylonian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5586" y="1563159"/>
            <a:ext cx="904415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Exile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538-444 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88826" y="741101"/>
            <a:ext cx="1281120" cy="477054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 BC - ~4 BC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Silent Years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(Intertestamental)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5955" y="1554853"/>
            <a:ext cx="889987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of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BC – 30 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52975" y="708346"/>
            <a:ext cx="970137" cy="52322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30-90 AD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 Era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97" y="5463396"/>
            <a:ext cx="2653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Based on Graphics from Marc Hinds &amp; David Maxson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18637" y="1560769"/>
            <a:ext cx="864339" cy="4770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1050-931 BC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79628" y="2666869"/>
            <a:ext cx="914400" cy="958232"/>
            <a:chOff x="8229600" y="3473259"/>
            <a:chExt cx="914400" cy="1149878"/>
          </a:xfrm>
        </p:grpSpPr>
        <p:sp>
          <p:nvSpPr>
            <p:cNvPr id="83" name="TextBox 82"/>
            <p:cNvSpPr txBox="1"/>
            <p:nvPr/>
          </p:nvSpPr>
          <p:spPr>
            <a:xfrm>
              <a:off x="8229600" y="3473259"/>
              <a:ext cx="9144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605 BC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1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st</a:t>
              </a:r>
              <a:r>
                <a:rPr lang="en-US" sz="1200" b="1" dirty="0">
                  <a:solidFill>
                    <a:prstClr val="black"/>
                  </a:solidFill>
                </a:rPr>
                <a:t> Captives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Daniel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896582" y="2612633"/>
            <a:ext cx="942887" cy="1003412"/>
            <a:chOff x="1896582" y="2612633"/>
            <a:chExt cx="942887" cy="1003412"/>
          </a:xfrm>
        </p:grpSpPr>
        <p:sp>
          <p:nvSpPr>
            <p:cNvPr id="95" name="TextBox 94"/>
            <p:cNvSpPr txBox="1"/>
            <p:nvPr/>
          </p:nvSpPr>
          <p:spPr>
            <a:xfrm>
              <a:off x="1896582" y="2612633"/>
              <a:ext cx="942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586 BC</a:t>
              </a:r>
            </a:p>
            <a:p>
              <a:r>
                <a:rPr lang="en-US" dirty="0"/>
                <a:t>Fall of </a:t>
              </a:r>
            </a:p>
            <a:p>
              <a:r>
                <a:rPr lang="en-US" dirty="0"/>
                <a:t>Jerusalem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06761" y="3255931"/>
              <a:ext cx="762000" cy="360114"/>
              <a:chOff x="408228" y="3417387"/>
              <a:chExt cx="762000" cy="36011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789228" y="3446557"/>
                <a:ext cx="1" cy="33094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08228" y="3417387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Lightning Bolt 93"/>
            <p:cNvSpPr/>
            <p:nvPr/>
          </p:nvSpPr>
          <p:spPr>
            <a:xfrm>
              <a:off x="2179617" y="3285101"/>
              <a:ext cx="335789" cy="323491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9858" y="2095973"/>
            <a:ext cx="982577" cy="1505671"/>
            <a:chOff x="829858" y="2095973"/>
            <a:chExt cx="982577" cy="1505671"/>
          </a:xfrm>
        </p:grpSpPr>
        <p:sp>
          <p:nvSpPr>
            <p:cNvPr id="98" name="TextBox 97"/>
            <p:cNvSpPr txBox="1"/>
            <p:nvPr/>
          </p:nvSpPr>
          <p:spPr>
            <a:xfrm>
              <a:off x="829858" y="2095973"/>
              <a:ext cx="982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597 BC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2</a:t>
              </a:r>
              <a:r>
                <a:rPr lang="en-US" sz="1200" b="1" baseline="30000" dirty="0">
                  <a:solidFill>
                    <a:prstClr val="black"/>
                  </a:solidFill>
                </a:rPr>
                <a:t>nd</a:t>
              </a:r>
              <a:r>
                <a:rPr lang="en-US" sz="1200" b="1" dirty="0">
                  <a:solidFill>
                    <a:prstClr val="black"/>
                  </a:solidFill>
                </a:rPr>
                <a:t> Captives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Ezekiel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902097" y="2790520"/>
              <a:ext cx="762000" cy="811124"/>
              <a:chOff x="408228" y="3440021"/>
              <a:chExt cx="762000" cy="33748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789228" y="3446557"/>
                <a:ext cx="1" cy="33094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08228" y="3440021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615864" y="3625101"/>
            <a:ext cx="3931920" cy="467216"/>
            <a:chOff x="615864" y="3625101"/>
            <a:chExt cx="3931920" cy="467216"/>
          </a:xfrm>
        </p:grpSpPr>
        <p:sp>
          <p:nvSpPr>
            <p:cNvPr id="90" name="TextBox 89"/>
            <p:cNvSpPr txBox="1"/>
            <p:nvPr/>
          </p:nvSpPr>
          <p:spPr>
            <a:xfrm>
              <a:off x="2731512" y="3663991"/>
              <a:ext cx="13083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Nebuchadnezzar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89408" y="3830707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605-562 BC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15864" y="3625101"/>
              <a:ext cx="3931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2713380" y="3681928"/>
              <a:ext cx="1344633" cy="3924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911182" y="2990034"/>
            <a:ext cx="2785234" cy="1154043"/>
            <a:chOff x="3911182" y="2990034"/>
            <a:chExt cx="2785234" cy="115404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559366" y="3477815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329446" y="3478748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127108" y="3477815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911182" y="3214317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Evil-</a:t>
              </a:r>
              <a:r>
                <a:rPr lang="en-US" sz="11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Merodach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75787" y="3039914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562-560 BC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780819" y="3457874"/>
              <a:ext cx="365760" cy="381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67965" y="3638362"/>
              <a:ext cx="9525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Neriglassar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28673" y="3882467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560-556 BC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V="1">
              <a:off x="4941499" y="3476506"/>
              <a:ext cx="0" cy="2054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141936" y="3475927"/>
              <a:ext cx="15544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444048" y="3178410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Nabonidus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32826" y="2990034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556-539 BC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407630" y="3638798"/>
              <a:ext cx="128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658325" y="369011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Belshazzar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58325" y="3865215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553-539 BC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5685126" y="3721016"/>
              <a:ext cx="940485" cy="3924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279975" y="2569491"/>
            <a:ext cx="2069503" cy="1653760"/>
            <a:chOff x="6279975" y="2569491"/>
            <a:chExt cx="2069503" cy="1653760"/>
          </a:xfrm>
        </p:grpSpPr>
        <p:sp>
          <p:nvSpPr>
            <p:cNvPr id="118" name="TextBox 117"/>
            <p:cNvSpPr txBox="1"/>
            <p:nvPr/>
          </p:nvSpPr>
          <p:spPr>
            <a:xfrm>
              <a:off x="6279975" y="2633911"/>
              <a:ext cx="792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539BC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Fall of 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Babylon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89066" y="3623087"/>
              <a:ext cx="13604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Cyrus the Great</a:t>
              </a:r>
            </a:p>
            <a:p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Darius the Mede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91806" y="3802590"/>
              <a:ext cx="9380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539-530 BC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6759355" y="3539309"/>
              <a:ext cx="82296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6963959" y="3574307"/>
              <a:ext cx="1344633" cy="62403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7115484" y="2569491"/>
              <a:ext cx="914400" cy="958232"/>
              <a:chOff x="8229600" y="3473259"/>
              <a:chExt cx="914400" cy="114987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229600" y="3473259"/>
                <a:ext cx="914400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538 BC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</a:rPr>
                  <a:t>1</a:t>
                </a:r>
                <a:r>
                  <a:rPr lang="en-US" sz="1200" b="1" baseline="30000" dirty="0">
                    <a:solidFill>
                      <a:prstClr val="black"/>
                    </a:solidFill>
                  </a:rPr>
                  <a:t>st</a:t>
                </a:r>
                <a:r>
                  <a:rPr lang="en-US" sz="1200" b="1" dirty="0">
                    <a:solidFill>
                      <a:prstClr val="black"/>
                    </a:solidFill>
                  </a:rPr>
                  <a:t> Return from Exile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8686800" y="4226004"/>
                <a:ext cx="1" cy="3971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305800" y="4191000"/>
                <a:ext cx="76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Lightning Bolt 116"/>
            <p:cNvSpPr/>
            <p:nvPr/>
          </p:nvSpPr>
          <p:spPr>
            <a:xfrm rot="1324401">
              <a:off x="6475346" y="3215429"/>
              <a:ext cx="360060" cy="626078"/>
            </a:xfrm>
            <a:prstGeom prst="lightningBol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5624" y="3623087"/>
            <a:ext cx="1122407" cy="1278713"/>
            <a:chOff x="75624" y="3636811"/>
            <a:chExt cx="1122407" cy="1085233"/>
          </a:xfrm>
        </p:grpSpPr>
        <p:sp>
          <p:nvSpPr>
            <p:cNvPr id="134" name="TextBox 133"/>
            <p:cNvSpPr txBox="1"/>
            <p:nvPr/>
          </p:nvSpPr>
          <p:spPr>
            <a:xfrm>
              <a:off x="75624" y="4277991"/>
              <a:ext cx="1122407" cy="44405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/>
                <a:t>Daniel 1</a:t>
              </a:r>
            </a:p>
            <a:p>
              <a:r>
                <a:rPr lang="en-US" dirty="0"/>
                <a:t>605-603 BC</a:t>
              </a:r>
            </a:p>
          </p:txBody>
        </p:sp>
        <p:sp>
          <p:nvSpPr>
            <p:cNvPr id="135" name="Line 9"/>
            <p:cNvSpPr>
              <a:spLocks noChangeShapeType="1"/>
            </p:cNvSpPr>
            <p:nvPr/>
          </p:nvSpPr>
          <p:spPr bwMode="auto">
            <a:xfrm flipH="1">
              <a:off x="639099" y="3636811"/>
              <a:ext cx="0" cy="644908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  <a:extLst/>
          </p:spPr>
          <p:txBody>
            <a:bodyPr wrap="square" rtlCol="0">
              <a:spAutoFit/>
            </a:bodyPr>
            <a:lstStyle/>
            <a:p>
              <a:pPr algn="ctr"/>
              <a:endParaRPr lang="en-US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64098" y="3623088"/>
            <a:ext cx="1541623" cy="1280045"/>
            <a:chOff x="864098" y="3623088"/>
            <a:chExt cx="1541623" cy="1280045"/>
          </a:xfrm>
        </p:grpSpPr>
        <p:sp>
          <p:nvSpPr>
            <p:cNvPr id="137" name="TextBox 136"/>
            <p:cNvSpPr txBox="1"/>
            <p:nvPr/>
          </p:nvSpPr>
          <p:spPr>
            <a:xfrm>
              <a:off x="1283314" y="4379913"/>
              <a:ext cx="1122407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Daniel 2</a:t>
              </a:r>
            </a:p>
            <a:p>
              <a:pPr algn="ctr"/>
              <a:r>
                <a:rPr lang="en-US" sz="1400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603 BC</a:t>
              </a: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>
              <a:off x="864098" y="3623088"/>
              <a:ext cx="948337" cy="7568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006761" y="3623088"/>
            <a:ext cx="1727017" cy="1264496"/>
            <a:chOff x="2006761" y="3623088"/>
            <a:chExt cx="1727017" cy="1264496"/>
          </a:xfrm>
        </p:grpSpPr>
        <p:sp>
          <p:nvSpPr>
            <p:cNvPr id="139" name="TextBox 138"/>
            <p:cNvSpPr txBox="1"/>
            <p:nvPr/>
          </p:nvSpPr>
          <p:spPr>
            <a:xfrm>
              <a:off x="2515406" y="4364364"/>
              <a:ext cx="1218372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00CC"/>
                  </a:solidFill>
                </a:rPr>
                <a:t>Daniel 3</a:t>
              </a:r>
            </a:p>
            <a:p>
              <a:r>
                <a:rPr lang="en-US" dirty="0">
                  <a:solidFill>
                    <a:srgbClr val="0000CC"/>
                  </a:solidFill>
                </a:rPr>
                <a:t>603-587? BC</a:t>
              </a:r>
            </a:p>
          </p:txBody>
        </p:sp>
        <p:sp>
          <p:nvSpPr>
            <p:cNvPr id="140" name="Line 9"/>
            <p:cNvSpPr>
              <a:spLocks noChangeShapeType="1"/>
            </p:cNvSpPr>
            <p:nvPr/>
          </p:nvSpPr>
          <p:spPr bwMode="auto">
            <a:xfrm>
              <a:off x="2006761" y="3623088"/>
              <a:ext cx="1034039" cy="7444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938598" y="3638798"/>
            <a:ext cx="1218372" cy="1267395"/>
            <a:chOff x="3938598" y="3638798"/>
            <a:chExt cx="1218372" cy="1267395"/>
          </a:xfrm>
        </p:grpSpPr>
        <p:sp>
          <p:nvSpPr>
            <p:cNvPr id="141" name="TextBox 140"/>
            <p:cNvSpPr txBox="1"/>
            <p:nvPr/>
          </p:nvSpPr>
          <p:spPr>
            <a:xfrm>
              <a:off x="3938598" y="4382973"/>
              <a:ext cx="1218372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00CC"/>
                  </a:solidFill>
                </a:rPr>
                <a:t>Daniel 4</a:t>
              </a:r>
            </a:p>
            <a:p>
              <a:r>
                <a:rPr lang="en-US" dirty="0">
                  <a:solidFill>
                    <a:srgbClr val="0000CC"/>
                  </a:solidFill>
                </a:rPr>
                <a:t>? BC</a:t>
              </a: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4309988" y="3638798"/>
              <a:ext cx="283572" cy="7441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448472" y="3608592"/>
            <a:ext cx="1316928" cy="1307087"/>
            <a:chOff x="6448472" y="3608592"/>
            <a:chExt cx="1316928" cy="1307087"/>
          </a:xfrm>
        </p:grpSpPr>
        <p:sp>
          <p:nvSpPr>
            <p:cNvPr id="143" name="TextBox 142"/>
            <p:cNvSpPr txBox="1"/>
            <p:nvPr/>
          </p:nvSpPr>
          <p:spPr>
            <a:xfrm>
              <a:off x="6448472" y="4392459"/>
              <a:ext cx="1316928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00CC"/>
                  </a:solidFill>
                </a:rPr>
                <a:t>Daniel 5-6</a:t>
              </a:r>
            </a:p>
            <a:p>
              <a:r>
                <a:rPr lang="en-US" dirty="0">
                  <a:solidFill>
                    <a:srgbClr val="0000CC"/>
                  </a:solidFill>
                </a:rPr>
                <a:t>539 BC</a:t>
              </a:r>
            </a:p>
          </p:txBody>
        </p:sp>
        <p:sp>
          <p:nvSpPr>
            <p:cNvPr id="144" name="Line 9"/>
            <p:cNvSpPr>
              <a:spLocks noChangeShapeType="1"/>
            </p:cNvSpPr>
            <p:nvPr/>
          </p:nvSpPr>
          <p:spPr bwMode="auto">
            <a:xfrm>
              <a:off x="6712272" y="3608592"/>
              <a:ext cx="292509" cy="7699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196514" y="3655615"/>
            <a:ext cx="1247533" cy="1893808"/>
            <a:chOff x="4196514" y="3655615"/>
            <a:chExt cx="1247533" cy="1893808"/>
          </a:xfrm>
        </p:grpSpPr>
        <p:sp>
          <p:nvSpPr>
            <p:cNvPr id="145" name="TextBox 144"/>
            <p:cNvSpPr txBox="1"/>
            <p:nvPr/>
          </p:nvSpPr>
          <p:spPr>
            <a:xfrm>
              <a:off x="4196514" y="5026203"/>
              <a:ext cx="1122407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00CC"/>
                  </a:solidFill>
                </a:rPr>
                <a:t>Daniel 7</a:t>
              </a:r>
            </a:p>
            <a:p>
              <a:r>
                <a:rPr lang="en-US" dirty="0">
                  <a:solidFill>
                    <a:srgbClr val="0000CC"/>
                  </a:solidFill>
                </a:rPr>
                <a:t>553 BC</a:t>
              </a:r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 flipH="1">
              <a:off x="5285016" y="3655615"/>
              <a:ext cx="159031" cy="13705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341301" y="3638797"/>
            <a:ext cx="1122407" cy="1910626"/>
            <a:chOff x="5341301" y="3638797"/>
            <a:chExt cx="1122407" cy="1910626"/>
          </a:xfrm>
        </p:grpSpPr>
        <p:sp>
          <p:nvSpPr>
            <p:cNvPr id="147" name="TextBox 146"/>
            <p:cNvSpPr txBox="1"/>
            <p:nvPr/>
          </p:nvSpPr>
          <p:spPr>
            <a:xfrm>
              <a:off x="5341301" y="5026203"/>
              <a:ext cx="1122407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Daniel 8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551 BC</a:t>
              </a:r>
            </a:p>
          </p:txBody>
        </p:sp>
        <p:sp>
          <p:nvSpPr>
            <p:cNvPr id="148" name="Line 9"/>
            <p:cNvSpPr>
              <a:spLocks noChangeShapeType="1"/>
            </p:cNvSpPr>
            <p:nvPr/>
          </p:nvSpPr>
          <p:spPr bwMode="auto">
            <a:xfrm>
              <a:off x="5594160" y="3638797"/>
              <a:ext cx="90966" cy="13787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1">
                <a:solidFill>
                  <a:prstClr val="black"/>
                </a:solidFill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482309" y="5025885"/>
            <a:ext cx="10728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539 BC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572684" y="5025885"/>
            <a:ext cx="124325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10-12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536 BC</a:t>
            </a:r>
          </a:p>
        </p:txBody>
      </p:sp>
    </p:spTree>
    <p:extLst>
      <p:ext uri="{BB962C8B-B14F-4D97-AF65-F5344CB8AC3E}">
        <p14:creationId xmlns:p14="http://schemas.microsoft.com/office/powerpoint/2010/main" xmlns="" val="2306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Visions of Kingdoms - Daniel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8593"/>
            <a:ext cx="9143999" cy="4566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8001000" y="2019300"/>
            <a:ext cx="0" cy="3429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0157" y="1696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7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64698" y="1696630"/>
            <a:ext cx="858761" cy="2380070"/>
            <a:chOff x="8164698" y="1696630"/>
            <a:chExt cx="858761" cy="23800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534400" y="2019300"/>
              <a:ext cx="0" cy="20574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164698" y="2781300"/>
              <a:ext cx="8587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400 </a:t>
              </a:r>
              <a:r>
                <a:rPr lang="en-US" dirty="0" err="1" smtClean="0">
                  <a:solidFill>
                    <a:srgbClr val="0070C0"/>
                  </a:solidFill>
                </a:rPr>
                <a:t>yrs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0" y="16966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8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71619" y="4152900"/>
            <a:ext cx="858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600 </a:t>
            </a:r>
            <a:r>
              <a:rPr lang="en-US" dirty="0" err="1" smtClean="0">
                <a:solidFill>
                  <a:srgbClr val="0070C0"/>
                </a:solidFill>
              </a:rPr>
              <a:t>yrs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4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8686800" cy="42672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Time </a:t>
            </a:r>
            <a:r>
              <a:rPr lang="en-US" sz="3200" dirty="0" smtClean="0"/>
              <a:t>&amp; place of the vision(1-2</a:t>
            </a:r>
            <a:r>
              <a:rPr lang="en-US" sz="3200" dirty="0"/>
              <a:t>)</a:t>
            </a:r>
          </a:p>
          <a:p>
            <a:r>
              <a:rPr lang="en-US" dirty="0" smtClean="0"/>
              <a:t>The [2</a:t>
            </a:r>
            <a:r>
              <a:rPr lang="en-US" baseline="30000" dirty="0" smtClean="0"/>
              <a:t>nd</a:t>
            </a:r>
            <a:r>
              <a:rPr lang="en-US" dirty="0" smtClean="0"/>
              <a:t>] Vision (3-14)</a:t>
            </a:r>
          </a:p>
          <a:p>
            <a:pPr lvl="1"/>
            <a:r>
              <a:rPr lang="en-US" dirty="0" smtClean="0"/>
              <a:t>The Ram (3-4)</a:t>
            </a:r>
          </a:p>
          <a:p>
            <a:pPr lvl="1"/>
            <a:r>
              <a:rPr lang="en-US" dirty="0" smtClean="0"/>
              <a:t>The Goat (5-8)</a:t>
            </a:r>
          </a:p>
          <a:p>
            <a:pPr lvl="1"/>
            <a:r>
              <a:rPr lang="en-US" dirty="0" smtClean="0"/>
              <a:t>He Little Horn (9-12)</a:t>
            </a:r>
          </a:p>
          <a:p>
            <a:pPr lvl="1"/>
            <a:r>
              <a:rPr lang="en-US" dirty="0" smtClean="0"/>
              <a:t>The time of the loss of sacrifice (13-14)</a:t>
            </a:r>
          </a:p>
          <a:p>
            <a:r>
              <a:rPr lang="en-US" dirty="0" smtClean="0"/>
              <a:t>The Interpretation (15-26)</a:t>
            </a:r>
          </a:p>
          <a:p>
            <a:pPr lvl="1"/>
            <a:r>
              <a:rPr lang="en-US" dirty="0" smtClean="0"/>
              <a:t>The interpreters (15-18)</a:t>
            </a:r>
          </a:p>
          <a:p>
            <a:pPr lvl="1"/>
            <a:r>
              <a:rPr lang="en-US" dirty="0" smtClean="0"/>
              <a:t>The identities (19-25)</a:t>
            </a:r>
          </a:p>
          <a:p>
            <a:pPr lvl="1"/>
            <a:r>
              <a:rPr lang="en-US" dirty="0" smtClean="0"/>
              <a:t>The Times (26)</a:t>
            </a:r>
          </a:p>
          <a:p>
            <a:r>
              <a:rPr lang="en-US" dirty="0" smtClean="0"/>
              <a:t>Daniel’s reaction to the vision (27)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“Characters” in 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1100"/>
            <a:ext cx="3581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Vision</a:t>
            </a:r>
          </a:p>
          <a:p>
            <a:pPr marL="231775" indent="-231775"/>
            <a:r>
              <a:rPr lang="en-US" b="1" dirty="0" smtClean="0"/>
              <a:t>Ram</a:t>
            </a:r>
            <a:r>
              <a:rPr lang="en-US" dirty="0" smtClean="0"/>
              <a:t> (2 horns)</a:t>
            </a:r>
          </a:p>
          <a:p>
            <a:pPr marL="231775" indent="-231775"/>
            <a:r>
              <a:rPr lang="en-US" b="1" dirty="0" smtClean="0"/>
              <a:t>He-Goat</a:t>
            </a:r>
            <a:r>
              <a:rPr lang="en-US" dirty="0" smtClean="0"/>
              <a:t>, with a…</a:t>
            </a:r>
          </a:p>
          <a:p>
            <a:pPr marL="231775" indent="-231775"/>
            <a:r>
              <a:rPr lang="en-US" b="1" dirty="0" smtClean="0"/>
              <a:t>Prominent Horn</a:t>
            </a:r>
          </a:p>
          <a:p>
            <a:pPr marL="231775" indent="-231775"/>
            <a:r>
              <a:rPr lang="en-US" b="1" dirty="0" smtClean="0"/>
              <a:t>4 Lesser Horns </a:t>
            </a:r>
            <a:r>
              <a:rPr lang="en-US" dirty="0" smtClean="0"/>
              <a:t>(toward 4 winds)</a:t>
            </a:r>
          </a:p>
          <a:p>
            <a:pPr marL="231775" indent="-231775"/>
            <a:r>
              <a:rPr lang="en-US" b="1" dirty="0" smtClean="0"/>
              <a:t>Little Horn </a:t>
            </a:r>
            <a:r>
              <a:rPr lang="en-US" dirty="0" smtClean="0"/>
              <a:t>(out of 1 of the 4 horns)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181100"/>
            <a:ext cx="5486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0000CC"/>
                </a:solidFill>
              </a:rPr>
              <a:t>Interpretation</a:t>
            </a:r>
          </a:p>
          <a:p>
            <a:r>
              <a:rPr lang="en-US" dirty="0" err="1" smtClean="0"/>
              <a:t>Medo</a:t>
            </a:r>
            <a:r>
              <a:rPr lang="en-US" dirty="0" smtClean="0"/>
              <a:t>-Persia (20)</a:t>
            </a:r>
          </a:p>
          <a:p>
            <a:r>
              <a:rPr lang="en-US" dirty="0" smtClean="0"/>
              <a:t>Greece (21)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King of Greece (21)</a:t>
            </a:r>
          </a:p>
          <a:p>
            <a:r>
              <a:rPr lang="en-US" dirty="0" smtClean="0"/>
              <a:t>4 lesser kingdoms in place of 1</a:t>
            </a:r>
            <a:r>
              <a:rPr lang="en-US" baseline="30000" dirty="0" smtClean="0"/>
              <a:t>st</a:t>
            </a:r>
            <a:r>
              <a:rPr lang="en-US" dirty="0" smtClean="0"/>
              <a:t> King of Greece (22)</a:t>
            </a:r>
          </a:p>
          <a:p>
            <a:r>
              <a:rPr lang="en-US" dirty="0" smtClean="0"/>
              <a:t>Persecutor of the holy land &amp; people, against God &amp; Truth</a:t>
            </a:r>
          </a:p>
        </p:txBody>
      </p:sp>
    </p:spTree>
    <p:extLst>
      <p:ext uri="{BB962C8B-B14F-4D97-AF65-F5344CB8AC3E}">
        <p14:creationId xmlns:p14="http://schemas.microsoft.com/office/powerpoint/2010/main" xmlns="" val="36559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(not to scale)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2492"/>
            <a:ext cx="9120188" cy="3837208"/>
          </a:xfrm>
          <a:prstGeom prst="rect">
            <a:avLst/>
          </a:prstGeom>
          <a:solidFill>
            <a:schemeClr val="accent2">
              <a:alpha val="47000"/>
            </a:schemeClr>
          </a:solidFill>
        </p:spPr>
      </p:pic>
      <p:sp>
        <p:nvSpPr>
          <p:cNvPr id="9" name="Oval 8"/>
          <p:cNvSpPr/>
          <p:nvPr/>
        </p:nvSpPr>
        <p:spPr>
          <a:xfrm>
            <a:off x="5235210" y="4247482"/>
            <a:ext cx="1470390" cy="419099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</a:rPr>
              <a:t>4 horns</a:t>
            </a:r>
            <a:endParaRPr lang="en-US" sz="1600" b="1" dirty="0">
              <a:solidFill>
                <a:srgbClr val="A5002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61965" y="3467099"/>
            <a:ext cx="685800" cy="998355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</a:rPr>
              <a:t>Goat great horn</a:t>
            </a:r>
            <a:endParaRPr lang="en-US" sz="1600" b="1" dirty="0">
              <a:solidFill>
                <a:srgbClr val="A5002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81165" y="3467100"/>
            <a:ext cx="624435" cy="998355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</a:rPr>
              <a:t>little horn</a:t>
            </a:r>
            <a:endParaRPr lang="en-US" sz="1600" b="1" dirty="0">
              <a:solidFill>
                <a:srgbClr val="A5002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2984662"/>
            <a:ext cx="2895600" cy="512782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</a:rPr>
              <a:t>RAM</a:t>
            </a:r>
            <a:endParaRPr lang="en-US" sz="16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9835</TotalTime>
  <Words>796</Words>
  <Application>Microsoft Office PowerPoint</Application>
  <PresentationFormat>On-screen Show (16:10)</PresentationFormat>
  <Paragraphs>299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4_Office Theme</vt:lpstr>
      <vt:lpstr>Study of Daniel (Lesson 9 – Chapter 8)</vt:lpstr>
      <vt:lpstr>Class Exercise for Lesson 9</vt:lpstr>
      <vt:lpstr>Class Exercise for Lesson 9</vt:lpstr>
      <vt:lpstr>Cycle of Visions</vt:lpstr>
      <vt:lpstr>Slide 5</vt:lpstr>
      <vt:lpstr>Visions of Kingdoms - Daniel</vt:lpstr>
      <vt:lpstr>Outline of Chapter 8</vt:lpstr>
      <vt:lpstr>“Characters” in Chapter 8</vt:lpstr>
      <vt:lpstr>Timeline (not to scale)</vt:lpstr>
      <vt:lpstr>The Four Horns – Daniel 8</vt:lpstr>
      <vt:lpstr>Seleucid Dynasty</vt:lpstr>
      <vt:lpstr>Chapter 7 &amp; 8 Comparisons</vt:lpstr>
      <vt:lpstr>Persian Ram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Outline-Class Review Slides Time Lines</dc:title>
  <dc:creator>Danny Haynes</dc:creator>
  <cp:lastModifiedBy>Brad Beutjer</cp:lastModifiedBy>
  <cp:revision>193</cp:revision>
  <cp:lastPrinted>2015-12-02T23:47:21Z</cp:lastPrinted>
  <dcterms:created xsi:type="dcterms:W3CDTF">2015-10-17T15:23:22Z</dcterms:created>
  <dcterms:modified xsi:type="dcterms:W3CDTF">2015-12-03T01:24:18Z</dcterms:modified>
</cp:coreProperties>
</file>