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9"/>
  </p:notesMasterIdLst>
  <p:sldIdLst>
    <p:sldId id="263" r:id="rId3"/>
    <p:sldId id="264" r:id="rId4"/>
    <p:sldId id="258" r:id="rId5"/>
    <p:sldId id="259" r:id="rId6"/>
    <p:sldId id="260" r:id="rId7"/>
    <p:sldId id="279" r:id="rId8"/>
    <p:sldId id="267" r:id="rId9"/>
    <p:sldId id="265" r:id="rId10"/>
    <p:sldId id="256" r:id="rId11"/>
    <p:sldId id="272" r:id="rId12"/>
    <p:sldId id="257" r:id="rId13"/>
    <p:sldId id="268" r:id="rId14"/>
    <p:sldId id="269" r:id="rId15"/>
    <p:sldId id="275" r:id="rId16"/>
    <p:sldId id="276" r:id="rId17"/>
    <p:sldId id="277" r:id="rId18"/>
    <p:sldId id="281" r:id="rId19"/>
    <p:sldId id="282" r:id="rId20"/>
    <p:sldId id="283" r:id="rId21"/>
    <p:sldId id="284" r:id="rId22"/>
    <p:sldId id="285" r:id="rId23"/>
    <p:sldId id="286" r:id="rId24"/>
    <p:sldId id="287" r:id="rId25"/>
    <p:sldId id="288" r:id="rId26"/>
    <p:sldId id="280" r:id="rId27"/>
    <p:sldId id="278" r:id="rId28"/>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0" d="100"/>
          <a:sy n="120" d="100"/>
        </p:scale>
        <p:origin x="912" y="-18"/>
      </p:cViewPr>
      <p:guideLst>
        <p:guide orient="horz" pos="180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6485FE-5C49-4526-8332-7A5426FF3DBD}" type="datetimeFigureOut">
              <a:rPr lang="en-US" smtClean="0"/>
              <a:pPr/>
              <a:t>12/30/2012</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7B0044-B9C0-4F1A-B574-F24E8270E44B}" type="slidenum">
              <a:rPr lang="en-US" smtClean="0"/>
              <a:pPr/>
              <a:t>‹#›</a:t>
            </a:fld>
            <a:endParaRPr lang="en-US"/>
          </a:p>
        </p:txBody>
      </p:sp>
    </p:spTree>
    <p:extLst>
      <p:ext uri="{BB962C8B-B14F-4D97-AF65-F5344CB8AC3E}">
        <p14:creationId xmlns="" xmlns:p14="http://schemas.microsoft.com/office/powerpoint/2010/main" val="3452025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7B0044-B9C0-4F1A-B574-F24E8270E44B}"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8725B6-2CD1-4635-8BBC-DDC957BFB035}" type="slidenum">
              <a:rPr lang="en-US">
                <a:solidFill>
                  <a:prstClr val="black"/>
                </a:solidFill>
              </a:rPr>
              <a:pPr/>
              <a:t>17</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D0F459F-B3C5-4FB6-88AA-8D06FCE6ED9A}" type="datetimeFigureOut">
              <a:rPr lang="en-US" smtClean="0"/>
              <a:pPr/>
              <a:t>12/30/2012</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279901CB-FE55-4AA1-B788-147D7915011F}" type="slidenum">
              <a:rPr lang="en-US" smtClean="0"/>
              <a:pPr/>
              <a:t>‹#›</a:t>
            </a:fld>
            <a:endParaRPr lang="en-US"/>
          </a:p>
        </p:txBody>
      </p:sp>
      <p:sp>
        <p:nvSpPr>
          <p:cNvPr id="32" name="Rectangle 31"/>
          <p:cNvSpPr/>
          <p:nvPr/>
        </p:nvSpPr>
        <p:spPr>
          <a:xfrm>
            <a:off x="0" y="0"/>
            <a:ext cx="365760" cy="5712047"/>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567064"/>
            <a:ext cx="45720" cy="30480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567064"/>
            <a:ext cx="27432" cy="30480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567064"/>
            <a:ext cx="9144" cy="30480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567064"/>
            <a:ext cx="9144" cy="30480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3619500"/>
            <a:ext cx="7772400" cy="1645920"/>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362200"/>
            <a:ext cx="7772400" cy="125730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4206162"/>
            <a:ext cx="73152" cy="14097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3997349"/>
            <a:ext cx="73152" cy="1905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3864738"/>
            <a:ext cx="73152" cy="11430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3785466"/>
            <a:ext cx="73152" cy="6096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0F459F-B3C5-4FB6-88AA-8D06FCE6ED9A}" type="datetimeFigureOut">
              <a:rPr lang="en-US" smtClean="0"/>
              <a:pPr/>
              <a:t>12/30/2012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9901CB-FE55-4AA1-B788-147D79150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7"/>
            <a:ext cx="1981200" cy="4876271"/>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28867"/>
            <a:ext cx="5867400" cy="48762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0F459F-B3C5-4FB6-88AA-8D06FCE6ED9A}" type="datetimeFigureOut">
              <a:rPr lang="en-US" smtClean="0"/>
              <a:pPr/>
              <a:t>12/30/2012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9901CB-FE55-4AA1-B788-147D7915011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6CC1BB0-86A5-4341-8EA4-02A9FFD3CB7E}"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B7DE919-3469-49B9-BF30-BFD95672F62D}"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7C4C117-46C0-419E-B116-613D64D0993B}"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422D6E-BE93-44F2-8EBA-93D4D8F8BA1D}"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92C393B-E243-4521-B9A2-B79742B97FFE}"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7BAF8E2-D5E0-4067-AF7E-96E92DA5DBBD}"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9745513-5B81-4521-AE7B-43B12F5E2C51}"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57FD50B-5225-46E1-A1F5-797A0034A903}"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0F459F-B3C5-4FB6-88AA-8D06FCE6ED9A}" type="datetimeFigureOut">
              <a:rPr lang="en-US" smtClean="0"/>
              <a:pPr/>
              <a:t>12/30/2012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9901CB-FE55-4AA1-B788-147D7915011F}"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B8C507-FBCE-49B9-9DCA-EB8A4363540C}"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04C3319-148C-46F7-B6D6-E1635E83C1CB}"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9501720-0E78-406D-835C-13D294D37AE8}"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894907"/>
            <a:ext cx="4322136" cy="48260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1"/>
            <a:ext cx="5514536" cy="5512777"/>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805028" y="1137273"/>
            <a:ext cx="34290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35560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3556000"/>
            <a:ext cx="3200400" cy="9525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35560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6" y="3538803"/>
            <a:ext cx="2090737" cy="2176198"/>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3556000"/>
            <a:ext cx="1600200" cy="21590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143000"/>
            <a:ext cx="3200400" cy="24130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460500"/>
            <a:ext cx="3200400" cy="20955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3556000"/>
            <a:ext cx="4953000" cy="21590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3556000"/>
            <a:ext cx="5334000" cy="21590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032000"/>
            <a:ext cx="5638800" cy="15240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1778000"/>
            <a:ext cx="5638800" cy="17780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3556000"/>
            <a:ext cx="1371600" cy="21590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126393"/>
            <a:ext cx="5718048" cy="814572"/>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0F459F-B3C5-4FB6-88AA-8D06FCE6ED9A}" type="datetimeFigureOut">
              <a:rPr lang="en-US" smtClean="0"/>
              <a:pPr/>
              <a:t>12/30/2012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9901CB-FE55-4AA1-B788-147D7915011F}" type="slidenum">
              <a:rPr lang="en-US" smtClean="0"/>
              <a:pPr/>
              <a:t>‹#›</a:t>
            </a:fld>
            <a:endParaRPr lang="en-US"/>
          </a:p>
        </p:txBody>
      </p:sp>
      <p:sp>
        <p:nvSpPr>
          <p:cNvPr id="7" name="Rectangle 6"/>
          <p:cNvSpPr/>
          <p:nvPr/>
        </p:nvSpPr>
        <p:spPr>
          <a:xfrm>
            <a:off x="363160" y="335221"/>
            <a:ext cx="8503920" cy="738554"/>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426720"/>
            <a:ext cx="8156448" cy="64770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567064"/>
            <a:ext cx="27432" cy="30480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567064"/>
            <a:ext cx="27432" cy="30480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567064"/>
            <a:ext cx="9144" cy="30480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567064"/>
            <a:ext cx="9144" cy="30480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567064"/>
            <a:ext cx="36576" cy="30480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26720"/>
            <a:ext cx="8229600" cy="762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475419"/>
            <a:ext cx="4038600" cy="3771636"/>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475419"/>
            <a:ext cx="4038600" cy="3771636"/>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0F459F-B3C5-4FB6-88AA-8D06FCE6ED9A}" type="datetimeFigureOut">
              <a:rPr lang="en-US" smtClean="0"/>
              <a:pPr/>
              <a:t>12/30/2012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79901CB-FE55-4AA1-B788-147D791501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335221"/>
            <a:ext cx="8867080" cy="738554"/>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426720"/>
            <a:ext cx="7772400" cy="7620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08126"/>
            <a:ext cx="4040188" cy="533135"/>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8" y="1508126"/>
            <a:ext cx="4041775" cy="533135"/>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049198"/>
            <a:ext cx="4040188" cy="329946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8" y="2049198"/>
            <a:ext cx="4041775" cy="329946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0F459F-B3C5-4FB6-88AA-8D06FCE6ED9A}" type="datetimeFigureOut">
              <a:rPr lang="en-US" smtClean="0"/>
              <a:pPr/>
              <a:t>12/30/2012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79901CB-FE55-4AA1-B788-147D7915011F}" type="slidenum">
              <a:rPr lang="en-US" smtClean="0"/>
              <a:pPr/>
              <a:t>‹#›</a:t>
            </a:fld>
            <a:endParaRPr lang="en-US"/>
          </a:p>
        </p:txBody>
      </p:sp>
      <p:sp>
        <p:nvSpPr>
          <p:cNvPr id="16" name="Rectangle 15"/>
          <p:cNvSpPr/>
          <p:nvPr/>
        </p:nvSpPr>
        <p:spPr>
          <a:xfrm>
            <a:off x="87790" y="567064"/>
            <a:ext cx="45720" cy="30480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567064"/>
            <a:ext cx="27432" cy="30480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567064"/>
            <a:ext cx="9144" cy="30480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567064"/>
            <a:ext cx="9144" cy="30480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567064"/>
            <a:ext cx="27432" cy="30480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567064"/>
            <a:ext cx="27432" cy="30480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567064"/>
            <a:ext cx="9144" cy="30480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567064"/>
            <a:ext cx="9144" cy="30480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567064"/>
            <a:ext cx="36576" cy="30480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426720"/>
            <a:ext cx="7772400" cy="7620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D0F459F-B3C5-4FB6-88AA-8D06FCE6ED9A}" type="datetimeFigureOut">
              <a:rPr lang="en-US" smtClean="0"/>
              <a:pPr/>
              <a:t>12/30/2012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79901CB-FE55-4AA1-B788-147D79150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D0F459F-B3C5-4FB6-88AA-8D06FCE6ED9A}" type="datetimeFigureOut">
              <a:rPr lang="en-US" smtClean="0"/>
              <a:pPr/>
              <a:t>12/30/2012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79901CB-FE55-4AA1-B788-147D79150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27543"/>
            <a:ext cx="8229600" cy="968375"/>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195917"/>
            <a:ext cx="2514600" cy="3810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195917"/>
            <a:ext cx="5486400" cy="3810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0F459F-B3C5-4FB6-88AA-8D06FCE6ED9A}" type="datetimeFigureOut">
              <a:rPr lang="en-US" smtClean="0"/>
              <a:pPr/>
              <a:t>12/30/2012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79901CB-FE55-4AA1-B788-147D791501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1"/>
            <a:ext cx="8778240" cy="1565031"/>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570857"/>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25646" y="1005295"/>
            <a:ext cx="110636"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367711"/>
            <a:ext cx="6858000" cy="584791"/>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578152"/>
            <a:ext cx="8778240" cy="4133453"/>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958453"/>
            <a:ext cx="6858000" cy="5715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78046" y="1132295"/>
            <a:ext cx="110636"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31153" y="1218264"/>
            <a:ext cx="110636"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46251"/>
            <a:ext cx="2133600" cy="304271"/>
          </a:xfrm>
        </p:spPr>
        <p:txBody>
          <a:bodyPr/>
          <a:lstStyle>
            <a:extLst/>
          </a:lstStyle>
          <a:p>
            <a:fld id="{FD0F459F-B3C5-4FB6-88AA-8D06FCE6ED9A}" type="datetimeFigureOut">
              <a:rPr lang="en-US" smtClean="0"/>
              <a:pPr/>
              <a:t>12/30/2012</a:t>
            </a:fld>
            <a:endParaRPr lang="en-US"/>
          </a:p>
        </p:txBody>
      </p:sp>
      <p:sp>
        <p:nvSpPr>
          <p:cNvPr id="6" name="Footer Placeholder 5"/>
          <p:cNvSpPr>
            <a:spLocks noGrp="1"/>
          </p:cNvSpPr>
          <p:nvPr>
            <p:ph type="ftr" sz="quarter" idx="11"/>
          </p:nvPr>
        </p:nvSpPr>
        <p:spPr>
          <a:xfrm>
            <a:off x="914400" y="46251"/>
            <a:ext cx="5562600" cy="304271"/>
          </a:xfrm>
        </p:spPr>
        <p:txBody>
          <a:bodyPr/>
          <a:lstStyle>
            <a:extLst/>
          </a:lstStyle>
          <a:p>
            <a:endParaRPr lang="en-US"/>
          </a:p>
        </p:txBody>
      </p:sp>
      <p:sp>
        <p:nvSpPr>
          <p:cNvPr id="7" name="Slide Number Placeholder 6"/>
          <p:cNvSpPr>
            <a:spLocks noGrp="1"/>
          </p:cNvSpPr>
          <p:nvPr>
            <p:ph type="sldNum" sz="quarter" idx="12"/>
          </p:nvPr>
        </p:nvSpPr>
        <p:spPr>
          <a:xfrm>
            <a:off x="8610600" y="46251"/>
            <a:ext cx="457200" cy="304271"/>
          </a:xfrm>
        </p:spPr>
        <p:txBody>
          <a:bodyPr/>
          <a:lstStyle>
            <a:extLst/>
          </a:lstStyle>
          <a:p>
            <a:fld id="{279901CB-FE55-4AA1-B788-147D79150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365760" cy="5712047"/>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4206162"/>
            <a:ext cx="73152" cy="14097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3997349"/>
            <a:ext cx="73152" cy="1905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3864738"/>
            <a:ext cx="73152" cy="11430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3785466"/>
            <a:ext cx="73152" cy="6096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567064"/>
            <a:ext cx="45720" cy="30480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567064"/>
            <a:ext cx="27432" cy="30480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567064"/>
            <a:ext cx="9144" cy="30480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567064"/>
            <a:ext cx="9144" cy="30480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426720"/>
            <a:ext cx="7772400" cy="7620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86300"/>
            <a:ext cx="7772400" cy="3810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5347231"/>
            <a:ext cx="2133600" cy="304271"/>
          </a:xfrm>
          <a:prstGeom prst="rect">
            <a:avLst/>
          </a:prstGeom>
        </p:spPr>
        <p:txBody>
          <a:bodyPr vert="horz" anchor="b"/>
          <a:lstStyle>
            <a:lvl1pPr algn="l" eaLnBrk="1" latinLnBrk="0" hangingPunct="1">
              <a:defRPr kumimoji="0" sz="1100">
                <a:solidFill>
                  <a:schemeClr val="tx2"/>
                </a:solidFill>
              </a:defRPr>
            </a:lvl1pPr>
            <a:extLst/>
          </a:lstStyle>
          <a:p>
            <a:fld id="{FD0F459F-B3C5-4FB6-88AA-8D06FCE6ED9A}" type="datetimeFigureOut">
              <a:rPr lang="en-US" smtClean="0"/>
              <a:pPr/>
              <a:t>12/30/2012</a:t>
            </a:fld>
            <a:endParaRPr lang="en-US"/>
          </a:p>
        </p:txBody>
      </p:sp>
      <p:sp>
        <p:nvSpPr>
          <p:cNvPr id="3" name="Footer Placeholder 2"/>
          <p:cNvSpPr>
            <a:spLocks noGrp="1"/>
          </p:cNvSpPr>
          <p:nvPr>
            <p:ph type="ftr" sz="quarter" idx="3"/>
          </p:nvPr>
        </p:nvSpPr>
        <p:spPr>
          <a:xfrm>
            <a:off x="914400" y="5347231"/>
            <a:ext cx="5562600" cy="304271"/>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5347231"/>
            <a:ext cx="457200" cy="304271"/>
          </a:xfrm>
          <a:prstGeom prst="rect">
            <a:avLst/>
          </a:prstGeom>
        </p:spPr>
        <p:txBody>
          <a:bodyPr vert="horz" anchor="b"/>
          <a:lstStyle>
            <a:lvl1pPr algn="l" eaLnBrk="1" latinLnBrk="0" hangingPunct="1">
              <a:defRPr kumimoji="0" sz="1200">
                <a:solidFill>
                  <a:schemeClr val="tx2"/>
                </a:solidFill>
              </a:defRPr>
            </a:lvl1pPr>
            <a:extLst/>
          </a:lstStyle>
          <a:p>
            <a:fld id="{279901CB-FE55-4AA1-B788-147D7915011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48A71E51-6F92-42F1-839E-AED233CAD78C}"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581400" y="1943100"/>
            <a:ext cx="5105400" cy="3322320"/>
          </a:xfrm>
        </p:spPr>
        <p:txBody>
          <a:bodyPr/>
          <a:lstStyle/>
          <a:p>
            <a:r>
              <a:rPr lang="en-US" sz="6000" dirty="0" smtClean="0"/>
              <a:t>Why?</a:t>
            </a:r>
            <a:endParaRPr lang="en-US" sz="6000"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71501"/>
            <a:ext cx="7924800" cy="2554545"/>
          </a:xfrm>
          <a:prstGeom prst="rect">
            <a:avLst/>
          </a:prstGeom>
          <a:noFill/>
        </p:spPr>
        <p:txBody>
          <a:bodyPr wrap="square" rtlCol="0">
            <a:spAutoFit/>
          </a:bodyPr>
          <a:lstStyle/>
          <a:p>
            <a:pPr algn="ctr"/>
            <a:r>
              <a:rPr lang="en-US" sz="44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Blood represents life              and                                         Shed blood represents death.</a:t>
            </a:r>
            <a:endParaRPr lang="en-US" sz="28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28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(Lev. 17:11) </a:t>
            </a:r>
            <a:endParaRPr lang="en-US" sz="2800" b="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extBox 2"/>
          <p:cNvSpPr txBox="1"/>
          <p:nvPr/>
        </p:nvSpPr>
        <p:spPr>
          <a:xfrm>
            <a:off x="1219200" y="3238501"/>
            <a:ext cx="6934200" cy="2246769"/>
          </a:xfrm>
          <a:prstGeom prst="rect">
            <a:avLst/>
          </a:prstGeom>
          <a:noFill/>
        </p:spPr>
        <p:txBody>
          <a:bodyPr wrap="square" rtlCol="0">
            <a:spAutoFit/>
          </a:bodyPr>
          <a:lstStyle/>
          <a:p>
            <a:pPr algn="ctr"/>
            <a:r>
              <a:rPr lang="en-US" sz="2800" baseline="30000" dirty="0" smtClean="0">
                <a:effectLst>
                  <a:outerShdw blurRad="38100" dist="38100" dir="2700000" algn="tl">
                    <a:srgbClr val="000000">
                      <a:alpha val="43137"/>
                    </a:srgbClr>
                  </a:outerShdw>
                </a:effectLst>
              </a:rPr>
              <a:t>33 </a:t>
            </a:r>
            <a:r>
              <a:rPr lang="en-US" sz="2800" dirty="0" smtClean="0">
                <a:effectLst>
                  <a:outerShdw blurRad="38100" dist="38100" dir="2700000" algn="tl">
                    <a:srgbClr val="000000">
                      <a:alpha val="43137"/>
                    </a:srgbClr>
                  </a:outerShdw>
                </a:effectLst>
              </a:rPr>
              <a:t>But when they came to Jesus and saw that He was already dead, they did not break His legs. </a:t>
            </a:r>
            <a:r>
              <a:rPr lang="en-US" sz="2800" baseline="30000" dirty="0" smtClean="0">
                <a:effectLst>
                  <a:outerShdw blurRad="38100" dist="38100" dir="2700000" algn="tl">
                    <a:srgbClr val="000000">
                      <a:alpha val="43137"/>
                    </a:srgbClr>
                  </a:outerShdw>
                </a:effectLst>
              </a:rPr>
              <a:t>34 </a:t>
            </a:r>
            <a:r>
              <a:rPr lang="en-US" sz="2800" dirty="0" smtClean="0">
                <a:effectLst>
                  <a:outerShdw blurRad="38100" dist="38100" dir="2700000" algn="tl">
                    <a:srgbClr val="000000">
                      <a:alpha val="43137"/>
                    </a:srgbClr>
                  </a:outerShdw>
                </a:effectLst>
              </a:rPr>
              <a:t>But one of the soldiers pierced His side with a spear, and immediately blood and water came out. (John 19:33-34)</a:t>
            </a:r>
            <a:endParaRPr lang="en-US" sz="2800" dirty="0">
              <a:effectLst>
                <a:outerShdw blurRad="38100" dist="38100" dir="2700000" algn="tl">
                  <a:srgbClr val="000000">
                    <a:alpha val="43137"/>
                  </a:srgbClr>
                </a:outerShdw>
              </a:effectLst>
            </a:endParaRPr>
          </a:p>
        </p:txBody>
      </p:sp>
      <p:cxnSp>
        <p:nvCxnSpPr>
          <p:cNvPr id="9" name="Straight Connector 8"/>
          <p:cNvCxnSpPr/>
          <p:nvPr/>
        </p:nvCxnSpPr>
        <p:spPr>
          <a:xfrm>
            <a:off x="6248400" y="4991100"/>
            <a:ext cx="762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p:cTn id="12"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left)">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1790700"/>
            <a:ext cx="7391400" cy="3385542"/>
          </a:xfrm>
          <a:prstGeom prst="rect">
            <a:avLst/>
          </a:prstGeom>
          <a:noFill/>
        </p:spPr>
        <p:txBody>
          <a:bodyPr wrap="square" rtlCol="0">
            <a:spAutoFit/>
          </a:bodyPr>
          <a:lstStyle/>
          <a:p>
            <a:r>
              <a:rPr lang="en-US" sz="2800" dirty="0" smtClean="0"/>
              <a:t>	“A service was held in Katonah, N.Y., for teacher Anne Marie Murphy, 52, who authorities believe helped shield some of her students from the rain of bullets. Roman Catholic Cardinal Timothy Dolan compared her to Jesus.</a:t>
            </a:r>
          </a:p>
          <a:p>
            <a:r>
              <a:rPr lang="en-US" sz="2800" dirty="0" smtClean="0"/>
              <a:t>	"Like Jesus, Annie laid down her life for her friends," Dolan said. </a:t>
            </a:r>
          </a:p>
          <a:p>
            <a:endParaRPr lang="en-US" dirty="0"/>
          </a:p>
        </p:txBody>
      </p:sp>
      <p:sp>
        <p:nvSpPr>
          <p:cNvPr id="5" name="TextBox 4"/>
          <p:cNvSpPr txBox="1"/>
          <p:nvPr/>
        </p:nvSpPr>
        <p:spPr>
          <a:xfrm>
            <a:off x="533400" y="571501"/>
            <a:ext cx="7620000" cy="954107"/>
          </a:xfrm>
          <a:prstGeom prst="rect">
            <a:avLst/>
          </a:prstGeom>
          <a:noFill/>
        </p:spPr>
        <p:txBody>
          <a:bodyPr wrap="square" rtlCol="0">
            <a:spAutoFit/>
          </a:bodyPr>
          <a:lstStyle/>
          <a:p>
            <a:pPr algn="ctr"/>
            <a:r>
              <a:rPr lang="en-US" sz="2800" b="1" dirty="0" smtClean="0">
                <a:solidFill>
                  <a:srgbClr val="FFFF00"/>
                </a:solidFill>
              </a:rPr>
              <a:t>Anne Marie Murphy gave her life to shield some of her students at Sandy Hook. </a:t>
            </a:r>
            <a:endParaRPr lang="en-US" sz="28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8001000" cy="762000"/>
          </a:xfrm>
        </p:spPr>
        <p:txBody>
          <a:bodyPr/>
          <a:lstStyle/>
          <a:p>
            <a:r>
              <a:rPr lang="en-US" dirty="0" smtClean="0"/>
              <a:t>The Blood (death) of Jesus-- </a:t>
            </a:r>
            <a:endParaRPr lang="en-US" dirty="0"/>
          </a:p>
        </p:txBody>
      </p:sp>
      <p:sp>
        <p:nvSpPr>
          <p:cNvPr id="3" name="Content Placeholder 2"/>
          <p:cNvSpPr>
            <a:spLocks noGrp="1"/>
          </p:cNvSpPr>
          <p:nvPr>
            <p:ph idx="1"/>
          </p:nvPr>
        </p:nvSpPr>
        <p:spPr>
          <a:xfrm>
            <a:off x="762000" y="1486300"/>
            <a:ext cx="8077200" cy="3810000"/>
          </a:xfrm>
        </p:spPr>
        <p:txBody>
          <a:bodyPr>
            <a:normAutofit lnSpcReduction="10000"/>
          </a:bodyPr>
          <a:lstStyle/>
          <a:p>
            <a:r>
              <a:rPr lang="en-US" dirty="0"/>
              <a:t>Matthew 26:28 </a:t>
            </a:r>
            <a:r>
              <a:rPr lang="en-US" dirty="0" smtClean="0"/>
              <a:t>–  Provides remission of sins </a:t>
            </a:r>
          </a:p>
          <a:p>
            <a:r>
              <a:rPr lang="en-US" dirty="0"/>
              <a:t>Ephesians 2:13 </a:t>
            </a:r>
            <a:r>
              <a:rPr lang="en-US" dirty="0" smtClean="0"/>
              <a:t>– Brings us near to God</a:t>
            </a:r>
          </a:p>
          <a:p>
            <a:r>
              <a:rPr lang="en-US" dirty="0"/>
              <a:t>Hebrews 10:19-22 </a:t>
            </a:r>
            <a:r>
              <a:rPr lang="en-US" dirty="0" smtClean="0"/>
              <a:t>–</a:t>
            </a:r>
            <a:r>
              <a:rPr lang="en-US" dirty="0"/>
              <a:t> </a:t>
            </a:r>
            <a:r>
              <a:rPr lang="en-US" dirty="0" smtClean="0"/>
              <a:t>Gives us boldness to enter </a:t>
            </a:r>
          </a:p>
          <a:p>
            <a:r>
              <a:rPr lang="en-US" dirty="0"/>
              <a:t>Hebrews 13:12 </a:t>
            </a:r>
            <a:r>
              <a:rPr lang="en-US" dirty="0" smtClean="0"/>
              <a:t>- Sanctifies us </a:t>
            </a:r>
          </a:p>
          <a:p>
            <a:r>
              <a:rPr lang="en-US" dirty="0"/>
              <a:t>Revelation </a:t>
            </a:r>
            <a:r>
              <a:rPr lang="en-US" dirty="0" smtClean="0"/>
              <a:t>1:5b-6 –</a:t>
            </a:r>
            <a:r>
              <a:rPr lang="en-US" dirty="0"/>
              <a:t> </a:t>
            </a:r>
            <a:r>
              <a:rPr lang="en-US" dirty="0" smtClean="0"/>
              <a:t>Washes us from our sins  </a:t>
            </a:r>
          </a:p>
          <a:p>
            <a:r>
              <a:rPr lang="en-US" dirty="0"/>
              <a:t>Revelation </a:t>
            </a:r>
            <a:r>
              <a:rPr lang="en-US" dirty="0" smtClean="0"/>
              <a:t>5:9 –</a:t>
            </a:r>
            <a:r>
              <a:rPr lang="en-US" dirty="0"/>
              <a:t> </a:t>
            </a:r>
            <a:r>
              <a:rPr lang="en-US" dirty="0" smtClean="0"/>
              <a:t>Redeems us </a:t>
            </a:r>
          </a:p>
          <a:p>
            <a:r>
              <a:rPr lang="en-US" dirty="0"/>
              <a:t>Revelation 12:11 </a:t>
            </a:r>
            <a:r>
              <a:rPr lang="en-US" dirty="0" smtClean="0"/>
              <a:t>–</a:t>
            </a:r>
            <a:r>
              <a:rPr lang="en-US" dirty="0"/>
              <a:t> </a:t>
            </a:r>
            <a:r>
              <a:rPr lang="en-US" dirty="0" smtClean="0"/>
              <a:t>Gives us Victory over Satan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chemeClr val="bg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1" end="1"/>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2" end="2"/>
                                            </p:txEl>
                                          </p:spTgt>
                                        </p:tgtEl>
                                        <p:attrNameLst>
                                          <p:attrName>ppt_c</p:attrName>
                                        </p:attrNameLst>
                                      </p:cBhvr>
                                      <p:to>
                                        <a:schemeClr val="bg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3" end="3"/>
                                            </p:txEl>
                                          </p:spTgt>
                                        </p:tgtEl>
                                        <p:attrNameLst>
                                          <p:attrName>ppt_c</p:attrName>
                                        </p:attrNameLst>
                                      </p:cBhvr>
                                      <p:to>
                                        <a:schemeClr val="bg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4" end="4"/>
                                            </p:txEl>
                                          </p:spTgt>
                                        </p:tgtEl>
                                        <p:attrNameLst>
                                          <p:attrName>ppt_c</p:attrName>
                                        </p:attrNameLst>
                                      </p:cBhvr>
                                      <p:to>
                                        <a:schemeClr val="bg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5" end="5"/>
                                            </p:txEl>
                                          </p:spTgt>
                                        </p:tgtEl>
                                        <p:attrNameLst>
                                          <p:attrName>ppt_c</p:attrName>
                                        </p:attrNameLst>
                                      </p:cBhvr>
                                      <p:to>
                                        <a:schemeClr val="bg2"/>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6" end="6"/>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800100"/>
            <a:ext cx="6477000" cy="1446550"/>
          </a:xfrm>
          <a:prstGeom prst="rect">
            <a:avLst/>
          </a:prstGeom>
          <a:noFill/>
        </p:spPr>
        <p:txBody>
          <a:bodyPr wrap="square" rtlCol="0">
            <a:spAutoFit/>
          </a:bodyPr>
          <a:lstStyle/>
          <a:p>
            <a:pPr algn="ctr"/>
            <a:r>
              <a:rPr lang="en-US" sz="44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No wonder Peter calls it “precious”!</a:t>
            </a:r>
            <a:endParaRPr lang="en-US" sz="4400" b="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extBox 2"/>
          <p:cNvSpPr txBox="1"/>
          <p:nvPr/>
        </p:nvSpPr>
        <p:spPr>
          <a:xfrm>
            <a:off x="990600" y="2400301"/>
            <a:ext cx="7162800" cy="2554545"/>
          </a:xfrm>
          <a:prstGeom prst="rect">
            <a:avLst/>
          </a:prstGeom>
          <a:noFill/>
        </p:spPr>
        <p:txBody>
          <a:bodyPr wrap="square" rtlCol="0">
            <a:spAutoFit/>
          </a:bodyPr>
          <a:lstStyle/>
          <a:p>
            <a:pPr algn="ctr"/>
            <a:r>
              <a:rPr lang="en-US" sz="2800" dirty="0" smtClean="0">
                <a:effectLst>
                  <a:outerShdw blurRad="38100" dist="38100" dir="2700000" algn="tl">
                    <a:srgbClr val="000000">
                      <a:alpha val="43137"/>
                    </a:srgbClr>
                  </a:outerShdw>
                </a:effectLst>
                <a:latin typeface="Times New Roman" pitchFamily="18" charset="0"/>
                <a:cs typeface="Times New Roman" pitchFamily="18" charset="0"/>
              </a:rPr>
              <a:t>“You were not redeemed with corruptible things, like silver or gold, from our aimless conduct received by tradition from your fathers, but with the precious blood of Christ, as of a lamb without blemish and without spot.”                    </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(1 Peter 1:18-19)           </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p:txBody>
      </p:sp>
      <p:cxnSp>
        <p:nvCxnSpPr>
          <p:cNvPr id="5" name="Straight Connector 4"/>
          <p:cNvCxnSpPr/>
          <p:nvPr/>
        </p:nvCxnSpPr>
        <p:spPr>
          <a:xfrm>
            <a:off x="2209800" y="4152900"/>
            <a:ext cx="3429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left)">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800100"/>
            <a:ext cx="6477000" cy="2123658"/>
          </a:xfrm>
          <a:prstGeom prst="rect">
            <a:avLst/>
          </a:prstGeom>
          <a:noFill/>
        </p:spPr>
        <p:txBody>
          <a:bodyPr wrap="square" rtlCol="0">
            <a:spAutoFit/>
          </a:bodyPr>
          <a:lstStyle/>
          <a:p>
            <a:pPr algn="ctr"/>
            <a:r>
              <a:rPr lang="en-US" sz="44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No wonder Christians want to “drink the cup” often!</a:t>
            </a:r>
            <a:endParaRPr lang="en-US" sz="4400" b="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TextBox 5"/>
          <p:cNvSpPr txBox="1"/>
          <p:nvPr/>
        </p:nvSpPr>
        <p:spPr>
          <a:xfrm>
            <a:off x="914400" y="2933701"/>
            <a:ext cx="7391400" cy="1384995"/>
          </a:xfrm>
          <a:prstGeom prst="rect">
            <a:avLst/>
          </a:prstGeom>
          <a:noFill/>
        </p:spPr>
        <p:txBody>
          <a:bodyPr wrap="square" rtlCol="0">
            <a:spAutoFit/>
          </a:bodyPr>
          <a:lstStyle/>
          <a:p>
            <a:r>
              <a:rPr lang="en-US" sz="2800" dirty="0" smtClean="0">
                <a:effectLst>
                  <a:outerShdw blurRad="38100" dist="38100" dir="2700000" algn="tl">
                    <a:srgbClr val="000000">
                      <a:alpha val="43137"/>
                    </a:srgbClr>
                  </a:outerShdw>
                </a:effectLst>
              </a:rPr>
              <a:t> 1 Corinthians 11:25  “In the same manner </a:t>
            </a:r>
            <a:r>
              <a:rPr lang="en-US" sz="2800" i="1" dirty="0" smtClean="0">
                <a:effectLst>
                  <a:outerShdw blurRad="38100" dist="38100" dir="2700000" algn="tl">
                    <a:srgbClr val="000000">
                      <a:alpha val="43137"/>
                    </a:srgbClr>
                  </a:outerShdw>
                </a:effectLst>
              </a:rPr>
              <a:t>He</a:t>
            </a:r>
            <a:r>
              <a:rPr lang="en-US" sz="2800" dirty="0" smtClean="0">
                <a:effectLst>
                  <a:outerShdw blurRad="38100" dist="38100" dir="2700000" algn="tl">
                    <a:srgbClr val="000000">
                      <a:alpha val="43137"/>
                    </a:srgbClr>
                  </a:outerShdw>
                </a:effectLst>
              </a:rPr>
              <a:t> also </a:t>
            </a:r>
            <a:r>
              <a:rPr lang="en-US" sz="2800" i="1" dirty="0" smtClean="0">
                <a:effectLst>
                  <a:outerShdw blurRad="38100" dist="38100" dir="2700000" algn="tl">
                    <a:srgbClr val="000000">
                      <a:alpha val="43137"/>
                    </a:srgbClr>
                  </a:outerShdw>
                </a:effectLst>
              </a:rPr>
              <a:t>took</a:t>
            </a:r>
            <a:r>
              <a:rPr lang="en-US" sz="2800" dirty="0" smtClean="0">
                <a:effectLst>
                  <a:outerShdw blurRad="38100" dist="38100" dir="2700000" algn="tl">
                    <a:srgbClr val="000000">
                      <a:alpha val="43137"/>
                    </a:srgbClr>
                  </a:outerShdw>
                </a:effectLst>
              </a:rPr>
              <a:t> the cup after supper, saying, “This cup is the new covenant in My blood.”</a:t>
            </a:r>
            <a:endParaRPr lang="en-US" sz="2800" dirty="0"/>
          </a:p>
        </p:txBody>
      </p:sp>
      <p:sp>
        <p:nvSpPr>
          <p:cNvPr id="7" name="TextBox 6"/>
          <p:cNvSpPr txBox="1"/>
          <p:nvPr/>
        </p:nvSpPr>
        <p:spPr>
          <a:xfrm>
            <a:off x="914400" y="3771901"/>
            <a:ext cx="7391400" cy="954107"/>
          </a:xfrm>
          <a:prstGeom prst="rect">
            <a:avLst/>
          </a:prstGeom>
          <a:noFill/>
        </p:spPr>
        <p:txBody>
          <a:bodyPr wrap="square" rtlCol="0">
            <a:spAutoFit/>
          </a:bodyPr>
          <a:lstStyle/>
          <a:p>
            <a:r>
              <a:rPr lang="en-US" sz="2800" dirty="0" smtClean="0"/>
              <a:t>                                                           </a:t>
            </a:r>
            <a:r>
              <a:rPr lang="en-US" sz="2800" b="1" dirty="0" smtClean="0">
                <a:solidFill>
                  <a:srgbClr val="FFFF00"/>
                </a:solidFill>
                <a:effectLst>
                  <a:outerShdw blurRad="38100" dist="38100" dir="2700000" algn="tl">
                    <a:srgbClr val="000000">
                      <a:alpha val="43137"/>
                    </a:srgbClr>
                  </a:outerShdw>
                </a:effectLst>
              </a:rPr>
              <a:t>This do, as often as you drink </a:t>
            </a:r>
            <a:r>
              <a:rPr lang="en-US" sz="2800" b="1" i="1" dirty="0" smtClean="0">
                <a:solidFill>
                  <a:srgbClr val="FFFF00"/>
                </a:solidFill>
                <a:effectLst>
                  <a:outerShdw blurRad="38100" dist="38100" dir="2700000" algn="tl">
                    <a:srgbClr val="000000">
                      <a:alpha val="43137"/>
                    </a:srgbClr>
                  </a:outerShdw>
                </a:effectLst>
              </a:rPr>
              <a:t>it,</a:t>
            </a:r>
            <a:r>
              <a:rPr lang="en-US" sz="2800" b="1" dirty="0" smtClean="0">
                <a:solidFill>
                  <a:srgbClr val="FFFF00"/>
                </a:solidFill>
                <a:effectLst>
                  <a:outerShdw blurRad="38100" dist="38100" dir="2700000" algn="tl">
                    <a:srgbClr val="000000">
                      <a:alpha val="43137"/>
                    </a:srgbClr>
                  </a:outerShdw>
                </a:effectLst>
              </a:rPr>
              <a:t> in remembrance of Me</a:t>
            </a:r>
            <a:r>
              <a:rPr lang="en-US" sz="2800" b="1" dirty="0" smtClean="0"/>
              <a:t>.</a:t>
            </a:r>
            <a:r>
              <a:rPr lang="en-US" sz="2800" b="1" dirty="0" smtClean="0">
                <a:solidFill>
                  <a:srgbClr val="FFFF00"/>
                </a:solidFill>
              </a:rPr>
              <a:t>”</a:t>
            </a:r>
            <a:endParaRPr lang="en-US" sz="28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par>
                          <p:cTn id="10" fill="hold">
                            <p:stCondLst>
                              <p:cond delay="500"/>
                            </p:stCondLst>
                            <p:childTnLst>
                              <p:par>
                                <p:cTn id="11" presetID="1"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childTnLst>
                                  <p:subTnLst>
                                    <p:animClr clrSpc="rgb" dir="cw">
                                      <p:cBhvr override="childStyle">
                                        <p:cTn dur="1" fill="hold" display="0" masterRel="nextClick" afterEffect="1"/>
                                        <p:tgtEl>
                                          <p:spTgt spid="6"/>
                                        </p:tgtEl>
                                        <p:attrNameLst>
                                          <p:attrName>ppt_c</p:attrName>
                                        </p:attrNameLst>
                                      </p:cBhvr>
                                      <p:to>
                                        <a:schemeClr val="folHlink"/>
                                      </p:to>
                                    </p:animClr>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57301"/>
            <a:ext cx="8001000" cy="1323439"/>
          </a:xfrm>
          <a:prstGeom prst="rect">
            <a:avLst/>
          </a:prstGeom>
          <a:noFill/>
        </p:spPr>
        <p:txBody>
          <a:bodyPr wrap="square" rtlCol="0">
            <a:spAutoFit/>
          </a:bodyPr>
          <a:lstStyle/>
          <a:p>
            <a:pPr algn="ctr"/>
            <a:r>
              <a:rPr lang="en-US" sz="4000" b="1" dirty="0" smtClean="0">
                <a:latin typeface="Times New Roman" pitchFamily="18" charset="0"/>
                <a:cs typeface="Times New Roman" pitchFamily="18" charset="0"/>
              </a:rPr>
              <a:t>This feast is not </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Physical</a:t>
            </a:r>
            <a:r>
              <a:rPr lang="en-US" sz="4000" b="1" dirty="0" smtClean="0">
                <a:latin typeface="Times New Roman" pitchFamily="18" charset="0"/>
                <a:cs typeface="Times New Roman" pitchFamily="18" charset="0"/>
              </a:rPr>
              <a:t> but </a:t>
            </a:r>
            <a:r>
              <a:rPr lang="en-US" sz="4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Spiritual.</a:t>
            </a:r>
            <a:r>
              <a:rPr lang="en-US" sz="4000" b="1" dirty="0" smtClean="0">
                <a:latin typeface="Times New Roman" pitchFamily="18" charset="0"/>
                <a:cs typeface="Times New Roman" pitchFamily="18" charset="0"/>
              </a:rPr>
              <a:t> </a:t>
            </a:r>
            <a:endParaRPr lang="en-US" sz="4000" b="1" dirty="0">
              <a:latin typeface="Times New Roman" pitchFamily="18" charset="0"/>
              <a:cs typeface="Times New Roman" pitchFamily="18" charset="0"/>
            </a:endParaRPr>
          </a:p>
        </p:txBody>
      </p:sp>
      <p:sp>
        <p:nvSpPr>
          <p:cNvPr id="3" name="TextBox 2"/>
          <p:cNvSpPr txBox="1"/>
          <p:nvPr/>
        </p:nvSpPr>
        <p:spPr>
          <a:xfrm>
            <a:off x="609600" y="2857501"/>
            <a:ext cx="7848600" cy="2062103"/>
          </a:xfrm>
          <a:prstGeom prst="rect">
            <a:avLst/>
          </a:prstGeom>
          <a:noFill/>
        </p:spPr>
        <p:txBody>
          <a:bodyPr wrap="square" rtlCol="0">
            <a:spAutoFit/>
          </a:bodyPr>
          <a:lstStyle/>
          <a:p>
            <a:pPr algn="ctr"/>
            <a:r>
              <a:rPr lang="en-US" sz="3200" baseline="30000" dirty="0" smtClean="0"/>
              <a:t>1 Corinthians 10:16  </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The cup of blessing which we bless, is it not the communion of the blood of Christ? The bread which we break, is it not the communion of the body of Christ? </a:t>
            </a:r>
            <a:endParaRPr lang="en-US" sz="3200" dirty="0">
              <a:effectLst>
                <a:outerShdw blurRad="38100" dist="38100" dir="2700000" algn="tl">
                  <a:srgbClr val="000000">
                    <a:alpha val="43137"/>
                  </a:srgbClr>
                </a:outerShdw>
              </a:effectLst>
              <a:latin typeface="Times New Roman" pitchFamily="18" charset="0"/>
              <a:cs typeface="Times New Roman" pitchFamily="18" charset="0"/>
            </a:endParaRPr>
          </a:p>
        </p:txBody>
      </p:sp>
      <p:cxnSp>
        <p:nvCxnSpPr>
          <p:cNvPr id="5" name="Straight Connector 4"/>
          <p:cNvCxnSpPr/>
          <p:nvPr/>
        </p:nvCxnSpPr>
        <p:spPr>
          <a:xfrm>
            <a:off x="3733800" y="3848100"/>
            <a:ext cx="3962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4914900"/>
            <a:ext cx="5334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257301"/>
            <a:ext cx="7467600" cy="1323439"/>
          </a:xfrm>
          <a:prstGeom prst="rect">
            <a:avLst/>
          </a:prstGeom>
          <a:noFill/>
        </p:spPr>
        <p:txBody>
          <a:bodyPr wrap="square" rtlCol="0">
            <a:spAutoFit/>
          </a:bodyPr>
          <a:lstStyle/>
          <a:p>
            <a:pPr algn="ctr"/>
            <a:r>
              <a:rPr lang="en-US" sz="4000" b="1" dirty="0" smtClean="0">
                <a:latin typeface="Times New Roman" pitchFamily="18" charset="0"/>
                <a:cs typeface="Times New Roman" pitchFamily="18" charset="0"/>
              </a:rPr>
              <a:t>This feast is more </a:t>
            </a:r>
            <a:r>
              <a:rPr lang="en-US" sz="4000" b="1" dirty="0" smtClean="0">
                <a:solidFill>
                  <a:srgbClr val="FFFF00"/>
                </a:solidFill>
                <a:latin typeface="Times New Roman" pitchFamily="18" charset="0"/>
                <a:cs typeface="Times New Roman" pitchFamily="18" charset="0"/>
              </a:rPr>
              <a:t>Heavenly</a:t>
            </a:r>
            <a:r>
              <a:rPr lang="en-US" sz="4000" b="1" dirty="0" smtClean="0">
                <a:latin typeface="Times New Roman" pitchFamily="18" charset="0"/>
                <a:cs typeface="Times New Roman" pitchFamily="18" charset="0"/>
              </a:rPr>
              <a:t> than Earthly</a:t>
            </a:r>
            <a:endParaRPr lang="en-US" sz="4000" b="1" dirty="0">
              <a:latin typeface="Times New Roman" pitchFamily="18" charset="0"/>
              <a:cs typeface="Times New Roman" pitchFamily="18" charset="0"/>
            </a:endParaRPr>
          </a:p>
        </p:txBody>
      </p:sp>
      <p:sp>
        <p:nvSpPr>
          <p:cNvPr id="3" name="TextBox 2"/>
          <p:cNvSpPr txBox="1"/>
          <p:nvPr/>
        </p:nvSpPr>
        <p:spPr>
          <a:xfrm>
            <a:off x="609600" y="2857500"/>
            <a:ext cx="7772400" cy="1754326"/>
          </a:xfrm>
          <a:prstGeom prst="rect">
            <a:avLst/>
          </a:prstGeom>
          <a:noFill/>
        </p:spPr>
        <p:txBody>
          <a:bodyPr wrap="square" rtlCol="0">
            <a:spAutoFit/>
          </a:bodyPr>
          <a:lstStyle/>
          <a:p>
            <a:pPr algn="ctr"/>
            <a:r>
              <a:rPr lang="en-US" sz="2800" baseline="30000" dirty="0" smtClean="0"/>
              <a:t>1 Corinthians </a:t>
            </a:r>
            <a:r>
              <a:rPr lang="en-US" sz="2800" baseline="30000" dirty="0" smtClean="0">
                <a:latin typeface="Times New Roman" pitchFamily="18" charset="0"/>
                <a:cs typeface="Times New Roman" pitchFamily="18" charset="0"/>
              </a:rPr>
              <a:t>11:26  </a:t>
            </a:r>
            <a:r>
              <a:rPr lang="en-US" sz="3600" dirty="0" smtClean="0">
                <a:effectLst>
                  <a:outerShdw blurRad="38100" dist="38100" dir="2700000" algn="tl">
                    <a:srgbClr val="000000">
                      <a:alpha val="43137"/>
                    </a:srgbClr>
                  </a:outerShdw>
                </a:effectLst>
                <a:latin typeface="Times New Roman" pitchFamily="18" charset="0"/>
                <a:cs typeface="Times New Roman" pitchFamily="18" charset="0"/>
              </a:rPr>
              <a:t>“For as often as you eat this bread and drink this cup, you proclaim the Lord’s death till He comes.</a:t>
            </a:r>
            <a:endParaRPr lang="en-US" sz="3600" dirty="0">
              <a:effectLst>
                <a:outerShdw blurRad="38100" dist="38100" dir="2700000" algn="tl">
                  <a:srgbClr val="000000">
                    <a:alpha val="43137"/>
                  </a:srgbClr>
                </a:outerShdw>
              </a:effectLst>
              <a:latin typeface="Times New Roman" pitchFamily="18" charset="0"/>
              <a:cs typeface="Times New Roman" pitchFamily="18" charset="0"/>
            </a:endParaRPr>
          </a:p>
        </p:txBody>
      </p:sp>
      <p:cxnSp>
        <p:nvCxnSpPr>
          <p:cNvPr id="5" name="Straight Connector 4"/>
          <p:cNvCxnSpPr/>
          <p:nvPr/>
        </p:nvCxnSpPr>
        <p:spPr>
          <a:xfrm>
            <a:off x="4800600" y="4533900"/>
            <a:ext cx="23622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8"/>
          <p:cNvSpPr txBox="1">
            <a:spLocks noChangeArrowheads="1"/>
          </p:cNvSpPr>
          <p:nvPr/>
        </p:nvSpPr>
        <p:spPr bwMode="auto">
          <a:xfrm>
            <a:off x="381003" y="3365500"/>
            <a:ext cx="5009705" cy="1938992"/>
          </a:xfrm>
          <a:prstGeom prst="rect">
            <a:avLst/>
          </a:prstGeom>
          <a:noFill/>
          <a:ln w="9525">
            <a:noFill/>
            <a:miter lim="800000"/>
            <a:headEnd/>
            <a:tailEnd/>
          </a:ln>
        </p:spPr>
        <p:txBody>
          <a:bodyPr wrap="none">
            <a:spAutoFit/>
          </a:bodyPr>
          <a:lstStyle/>
          <a:p>
            <a:pPr eaLnBrk="0" fontAlgn="base" hangingPunct="0">
              <a:spcBef>
                <a:spcPct val="0"/>
              </a:spcBef>
              <a:spcAft>
                <a:spcPct val="0"/>
              </a:spcAft>
            </a:pPr>
            <a:r>
              <a:rPr lang="en-US" sz="2400" smtClean="0">
                <a:solidFill>
                  <a:srgbClr val="000000"/>
                </a:solidFill>
              </a:rPr>
              <a:t>1.</a:t>
            </a:r>
          </a:p>
          <a:p>
            <a:pPr eaLnBrk="0" fontAlgn="base" hangingPunct="0">
              <a:spcBef>
                <a:spcPct val="0"/>
              </a:spcBef>
              <a:spcAft>
                <a:spcPct val="0"/>
              </a:spcAft>
            </a:pPr>
            <a:r>
              <a:rPr lang="en-US" sz="2400" smtClean="0">
                <a:solidFill>
                  <a:srgbClr val="000000"/>
                </a:solidFill>
              </a:rPr>
              <a:t>By Christ redeemed, in Christ restored,</a:t>
            </a:r>
          </a:p>
          <a:p>
            <a:pPr eaLnBrk="0" fontAlgn="base" hangingPunct="0">
              <a:spcBef>
                <a:spcPct val="0"/>
              </a:spcBef>
              <a:spcAft>
                <a:spcPct val="0"/>
              </a:spcAft>
            </a:pPr>
            <a:r>
              <a:rPr lang="en-US" sz="2400" smtClean="0">
                <a:solidFill>
                  <a:srgbClr val="000000"/>
                </a:solidFill>
              </a:rPr>
              <a:t>We keep the Supper of the Word,</a:t>
            </a:r>
          </a:p>
          <a:p>
            <a:pPr eaLnBrk="0" fontAlgn="base" hangingPunct="0">
              <a:spcBef>
                <a:spcPct val="0"/>
              </a:spcBef>
              <a:spcAft>
                <a:spcPct val="0"/>
              </a:spcAft>
            </a:pPr>
            <a:r>
              <a:rPr lang="en-US" sz="2400" smtClean="0">
                <a:solidFill>
                  <a:srgbClr val="000000"/>
                </a:solidFill>
              </a:rPr>
              <a:t>And show the death of our dear Lord,</a:t>
            </a:r>
          </a:p>
          <a:p>
            <a:pPr eaLnBrk="0" fontAlgn="base" hangingPunct="0">
              <a:spcBef>
                <a:spcPct val="0"/>
              </a:spcBef>
              <a:spcAft>
                <a:spcPct val="0"/>
              </a:spcAft>
            </a:pPr>
            <a:r>
              <a:rPr lang="en-US" sz="2400" smtClean="0">
                <a:solidFill>
                  <a:srgbClr val="000000"/>
                </a:solidFill>
              </a:rPr>
              <a:t>Until He come.</a:t>
            </a:r>
          </a:p>
        </p:txBody>
      </p:sp>
      <p:sp>
        <p:nvSpPr>
          <p:cNvPr id="2052" name="Rectangle 15"/>
          <p:cNvSpPr>
            <a:spLocks noGrp="1" noChangeArrowheads="1"/>
          </p:cNvSpPr>
          <p:nvPr>
            <p:ph type="title"/>
          </p:nvPr>
        </p:nvSpPr>
        <p:spPr>
          <a:xfrm>
            <a:off x="152400" y="127000"/>
            <a:ext cx="8686800" cy="317500"/>
          </a:xfrm>
        </p:spPr>
        <p:txBody>
          <a:bodyPr/>
          <a:lstStyle/>
          <a:p>
            <a:pPr algn="l"/>
            <a:r>
              <a:rPr lang="en-US" sz="2800" smtClean="0">
                <a:solidFill>
                  <a:schemeClr val="tx1"/>
                </a:solidFill>
                <a:latin typeface="Arial" charset="0"/>
              </a:rPr>
              <a:t>86 - By Christ Redeemed, in Christ Restored        vs 1  </a:t>
            </a:r>
          </a:p>
        </p:txBody>
      </p:sp>
      <p:sp>
        <p:nvSpPr>
          <p:cNvPr id="2053" name="Text Box 16"/>
          <p:cNvSpPr txBox="1">
            <a:spLocks noChangeArrowheads="1"/>
          </p:cNvSpPr>
          <p:nvPr/>
        </p:nvSpPr>
        <p:spPr bwMode="auto">
          <a:xfrm>
            <a:off x="304801" y="5080001"/>
            <a:ext cx="3571812" cy="584775"/>
          </a:xfrm>
          <a:prstGeom prst="rect">
            <a:avLst/>
          </a:prstGeom>
          <a:noFill/>
          <a:ln w="9525">
            <a:noFill/>
            <a:miter lim="800000"/>
            <a:headEnd/>
            <a:tailEnd/>
          </a:ln>
        </p:spPr>
        <p:txBody>
          <a:bodyPr wrap="none">
            <a:spAutoFit/>
          </a:bodyPr>
          <a:lstStyle/>
          <a:p>
            <a:pPr eaLnBrk="0" fontAlgn="base" hangingPunct="0">
              <a:spcBef>
                <a:spcPct val="0"/>
              </a:spcBef>
              <a:spcAft>
                <a:spcPct val="0"/>
              </a:spcAft>
            </a:pPr>
            <a:r>
              <a:rPr lang="en-US" sz="1600" smtClean="0">
                <a:solidFill>
                  <a:srgbClr val="000000"/>
                </a:solidFill>
              </a:rPr>
              <a:t>Words by: George Rawson</a:t>
            </a:r>
          </a:p>
          <a:p>
            <a:pPr eaLnBrk="0" fontAlgn="base" hangingPunct="0">
              <a:spcBef>
                <a:spcPct val="0"/>
              </a:spcBef>
              <a:spcAft>
                <a:spcPct val="0"/>
              </a:spcAft>
            </a:pPr>
            <a:r>
              <a:rPr lang="en-US" sz="1600" smtClean="0">
                <a:solidFill>
                  <a:srgbClr val="000000"/>
                </a:solidFill>
              </a:rPr>
              <a:t>Music by: from Arthur H. Troyte’s Chant</a:t>
            </a:r>
          </a:p>
        </p:txBody>
      </p:sp>
      <p:sp>
        <p:nvSpPr>
          <p:cNvPr id="2054" name="Text Box 17"/>
          <p:cNvSpPr txBox="1">
            <a:spLocks noChangeArrowheads="1"/>
          </p:cNvSpPr>
          <p:nvPr/>
        </p:nvSpPr>
        <p:spPr bwMode="auto">
          <a:xfrm>
            <a:off x="6594478" y="5461001"/>
            <a:ext cx="2569871" cy="307777"/>
          </a:xfrm>
          <a:prstGeom prst="rect">
            <a:avLst/>
          </a:prstGeom>
          <a:noFill/>
          <a:ln w="9525">
            <a:noFill/>
            <a:miter lim="800000"/>
            <a:headEnd/>
            <a:tailEnd/>
          </a:ln>
        </p:spPr>
        <p:txBody>
          <a:bodyPr wrap="none">
            <a:spAutoFit/>
          </a:bodyPr>
          <a:lstStyle/>
          <a:p>
            <a:pPr eaLnBrk="0" fontAlgn="base" hangingPunct="0">
              <a:spcBef>
                <a:spcPct val="0"/>
              </a:spcBef>
              <a:spcAft>
                <a:spcPct val="0"/>
              </a:spcAft>
            </a:pPr>
            <a:r>
              <a:rPr lang="en-US" sz="1400" smtClean="0">
                <a:solidFill>
                  <a:srgbClr val="000000"/>
                </a:solidFill>
              </a:rPr>
              <a:t>© 2001 The Paperless Hymnal™</a:t>
            </a:r>
          </a:p>
        </p:txBody>
      </p:sp>
      <p:sp>
        <p:nvSpPr>
          <p:cNvPr id="2055" name="TextBox 6"/>
          <p:cNvSpPr txBox="1">
            <a:spLocks noChangeArrowheads="1"/>
          </p:cNvSpPr>
          <p:nvPr/>
        </p:nvSpPr>
        <p:spPr bwMode="auto">
          <a:xfrm>
            <a:off x="4191003" y="3302002"/>
            <a:ext cx="4779001" cy="461665"/>
          </a:xfrm>
          <a:prstGeom prst="rect">
            <a:avLst/>
          </a:prstGeom>
          <a:solidFill>
            <a:schemeClr val="bg1"/>
          </a:solidFill>
          <a:ln w="9525">
            <a:noFill/>
            <a:miter lim="800000"/>
            <a:headEnd/>
            <a:tailEnd/>
          </a:ln>
        </p:spPr>
        <p:txBody>
          <a:bodyPr wrap="none">
            <a:spAutoFit/>
          </a:bodyPr>
          <a:lstStyle/>
          <a:p>
            <a:pPr eaLnBrk="0" fontAlgn="base" hangingPunct="0">
              <a:spcBef>
                <a:spcPct val="0"/>
              </a:spcBef>
              <a:spcAft>
                <a:spcPct val="0"/>
              </a:spcAft>
            </a:pPr>
            <a:r>
              <a:rPr lang="en-US" sz="2400" dirty="0" smtClean="0">
                <a:solidFill>
                  <a:srgbClr val="000000"/>
                </a:solidFill>
                <a:latin typeface="Tahoma" pitchFamily="34" charset="0"/>
                <a:cs typeface="Tahoma" pitchFamily="34" charset="0"/>
              </a:rPr>
              <a:t>memo           –</a:t>
            </a:r>
            <a:r>
              <a:rPr lang="en-US" sz="2400" dirty="0" err="1" smtClean="0">
                <a:solidFill>
                  <a:srgbClr val="000000"/>
                </a:solidFill>
                <a:latin typeface="Tahoma" pitchFamily="34" charset="0"/>
                <a:cs typeface="Tahoma" pitchFamily="34" charset="0"/>
              </a:rPr>
              <a:t>ry</a:t>
            </a:r>
            <a:r>
              <a:rPr lang="en-US" sz="2400" dirty="0" smtClean="0">
                <a:solidFill>
                  <a:srgbClr val="000000"/>
                </a:solidFill>
                <a:latin typeface="Tahoma" pitchFamily="34" charset="0"/>
                <a:cs typeface="Tahoma" pitchFamily="34" charset="0"/>
              </a:rPr>
              <a:t>       a  –  </a:t>
            </a:r>
            <a:r>
              <a:rPr lang="en-US" sz="2400" dirty="0" err="1" smtClean="0">
                <a:solidFill>
                  <a:srgbClr val="000000"/>
                </a:solidFill>
                <a:latin typeface="Tahoma" pitchFamily="34" charset="0"/>
                <a:cs typeface="Tahoma" pitchFamily="34" charset="0"/>
              </a:rPr>
              <a:t>dored</a:t>
            </a:r>
            <a:r>
              <a:rPr lang="en-US" sz="2400" dirty="0" smtClean="0">
                <a:solidFill>
                  <a:srgbClr val="000000"/>
                </a:solidFill>
                <a:latin typeface="Tahoma" pitchFamily="34" charset="0"/>
                <a:cs typeface="Tahoma" pitchFamily="34" charset="0"/>
              </a:rPr>
              <a:t>,</a:t>
            </a:r>
          </a:p>
        </p:txBody>
      </p:sp>
      <p:pic>
        <p:nvPicPr>
          <p:cNvPr id="2057" name="Picture 9"/>
          <p:cNvPicPr>
            <a:picLocks noChangeAspect="1" noChangeArrowheads="1"/>
          </p:cNvPicPr>
          <p:nvPr/>
        </p:nvPicPr>
        <p:blipFill>
          <a:blip r:embed="rId3" cstate="print"/>
          <a:srcRect/>
          <a:stretch>
            <a:fillRect/>
          </a:stretch>
        </p:blipFill>
        <p:spPr bwMode="auto">
          <a:xfrm>
            <a:off x="-28575" y="-1323"/>
            <a:ext cx="9201150" cy="57229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C:\The Paperless Hymnal\SONGS\PPTiffFiles\Single Stanza\B\ByChristRedeemed2.TIF"/>
          <p:cNvPicPr>
            <a:picLocks noChangeAspect="1" noChangeArrowheads="1"/>
          </p:cNvPicPr>
          <p:nvPr/>
        </p:nvPicPr>
        <p:blipFill>
          <a:blip r:embed="rId2" cstate="print"/>
          <a:srcRect/>
          <a:stretch>
            <a:fillRect/>
          </a:stretch>
        </p:blipFill>
        <p:spPr bwMode="auto">
          <a:xfrm>
            <a:off x="0" y="0"/>
            <a:ext cx="9144000" cy="5715000"/>
          </a:xfrm>
          <a:prstGeom prst="rect">
            <a:avLst/>
          </a:prstGeom>
          <a:noFill/>
          <a:ln w="9525">
            <a:noFill/>
            <a:miter lim="800000"/>
            <a:headEnd/>
            <a:tailEnd/>
          </a:ln>
        </p:spPr>
      </p:pic>
      <p:sp>
        <p:nvSpPr>
          <p:cNvPr id="3075" name="Rectangle 3"/>
          <p:cNvSpPr>
            <a:spLocks noGrp="1" noChangeArrowheads="1"/>
          </p:cNvSpPr>
          <p:nvPr>
            <p:ph type="title"/>
          </p:nvPr>
        </p:nvSpPr>
        <p:spPr>
          <a:xfrm>
            <a:off x="152400" y="127000"/>
            <a:ext cx="8458200" cy="317500"/>
          </a:xfrm>
        </p:spPr>
        <p:txBody>
          <a:bodyPr/>
          <a:lstStyle/>
          <a:p>
            <a:pPr algn="l"/>
            <a:r>
              <a:rPr lang="en-US" sz="2800" smtClean="0">
                <a:solidFill>
                  <a:schemeClr val="tx1"/>
                </a:solidFill>
                <a:latin typeface="Arial" charset="0"/>
              </a:rPr>
              <a:t>86 - By Christ Redeemed, in Christ Restored   vs1</a:t>
            </a:r>
          </a:p>
        </p:txBody>
      </p:sp>
      <p:sp>
        <p:nvSpPr>
          <p:cNvPr id="3076" name="Text Box 5"/>
          <p:cNvSpPr txBox="1">
            <a:spLocks noChangeArrowheads="1"/>
          </p:cNvSpPr>
          <p:nvPr/>
        </p:nvSpPr>
        <p:spPr bwMode="auto">
          <a:xfrm>
            <a:off x="6594478" y="5461001"/>
            <a:ext cx="2569871" cy="307777"/>
          </a:xfrm>
          <a:prstGeom prst="rect">
            <a:avLst/>
          </a:prstGeom>
          <a:noFill/>
          <a:ln w="9525">
            <a:noFill/>
            <a:miter lim="800000"/>
            <a:headEnd/>
            <a:tailEnd/>
          </a:ln>
        </p:spPr>
        <p:txBody>
          <a:bodyPr wrap="none">
            <a:spAutoFit/>
          </a:bodyPr>
          <a:lstStyle/>
          <a:p>
            <a:pPr eaLnBrk="0" fontAlgn="base" hangingPunct="0">
              <a:spcBef>
                <a:spcPct val="0"/>
              </a:spcBef>
              <a:spcAft>
                <a:spcPct val="0"/>
              </a:spcAft>
            </a:pPr>
            <a:r>
              <a:rPr lang="en-US" sz="1400" smtClean="0">
                <a:solidFill>
                  <a:srgbClr val="000000"/>
                </a:solidFill>
              </a:rPr>
              <a:t>© 2001 The Paperless Hymnal™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9"/>
          <p:cNvSpPr txBox="1">
            <a:spLocks noChangeArrowheads="1"/>
          </p:cNvSpPr>
          <p:nvPr/>
        </p:nvSpPr>
        <p:spPr bwMode="auto">
          <a:xfrm>
            <a:off x="2346325" y="1685396"/>
            <a:ext cx="4423006" cy="1938992"/>
          </a:xfrm>
          <a:prstGeom prst="rect">
            <a:avLst/>
          </a:prstGeom>
          <a:noFill/>
          <a:ln w="9525">
            <a:noFill/>
            <a:miter lim="800000"/>
            <a:headEnd/>
            <a:tailEnd/>
          </a:ln>
        </p:spPr>
        <p:txBody>
          <a:bodyPr wrap="none">
            <a:spAutoFit/>
          </a:bodyPr>
          <a:lstStyle/>
          <a:p>
            <a:pPr eaLnBrk="0" fontAlgn="base" hangingPunct="0">
              <a:spcBef>
                <a:spcPct val="0"/>
              </a:spcBef>
              <a:spcAft>
                <a:spcPct val="0"/>
              </a:spcAft>
            </a:pPr>
            <a:r>
              <a:rPr lang="en-US" sz="2400" smtClean="0">
                <a:solidFill>
                  <a:srgbClr val="000000"/>
                </a:solidFill>
              </a:rPr>
              <a:t>2.</a:t>
            </a:r>
          </a:p>
          <a:p>
            <a:pPr eaLnBrk="0" fontAlgn="base" hangingPunct="0">
              <a:spcBef>
                <a:spcPct val="0"/>
              </a:spcBef>
              <a:spcAft>
                <a:spcPct val="0"/>
              </a:spcAft>
            </a:pPr>
            <a:r>
              <a:rPr lang="en-US" sz="2400" smtClean="0">
                <a:solidFill>
                  <a:srgbClr val="000000"/>
                </a:solidFill>
              </a:rPr>
              <a:t>His body given in our stead</a:t>
            </a:r>
          </a:p>
          <a:p>
            <a:pPr eaLnBrk="0" fontAlgn="base" hangingPunct="0">
              <a:spcBef>
                <a:spcPct val="0"/>
              </a:spcBef>
              <a:spcAft>
                <a:spcPct val="0"/>
              </a:spcAft>
            </a:pPr>
            <a:r>
              <a:rPr lang="en-US" sz="2400" smtClean="0">
                <a:solidFill>
                  <a:srgbClr val="000000"/>
                </a:solidFill>
              </a:rPr>
              <a:t>Is seen in this memorial bread,</a:t>
            </a:r>
          </a:p>
          <a:p>
            <a:pPr eaLnBrk="0" fontAlgn="base" hangingPunct="0">
              <a:spcBef>
                <a:spcPct val="0"/>
              </a:spcBef>
              <a:spcAft>
                <a:spcPct val="0"/>
              </a:spcAft>
            </a:pPr>
            <a:r>
              <a:rPr lang="en-US" sz="2400" smtClean="0">
                <a:solidFill>
                  <a:srgbClr val="000000"/>
                </a:solidFill>
              </a:rPr>
              <a:t>And as we drink we see the blood,</a:t>
            </a:r>
          </a:p>
          <a:p>
            <a:pPr eaLnBrk="0" fontAlgn="base" hangingPunct="0">
              <a:spcBef>
                <a:spcPct val="0"/>
              </a:spcBef>
              <a:spcAft>
                <a:spcPct val="0"/>
              </a:spcAft>
            </a:pPr>
            <a:r>
              <a:rPr lang="en-US" sz="2400" smtClean="0">
                <a:solidFill>
                  <a:srgbClr val="000000"/>
                </a:solidFill>
              </a:rPr>
              <a:t>Until He come.</a:t>
            </a:r>
          </a:p>
        </p:txBody>
      </p:sp>
      <p:pic>
        <p:nvPicPr>
          <p:cNvPr id="4099" name="Picture 11" descr="E:\The Paperless Hymnal\SONGS\PPTiffFiles\Single Stanza\B\ByChristRedeemed3.TIF"/>
          <p:cNvPicPr>
            <a:picLocks noChangeAspect="1" noChangeArrowheads="1"/>
          </p:cNvPicPr>
          <p:nvPr/>
        </p:nvPicPr>
        <p:blipFill>
          <a:blip r:embed="rId2" cstate="print"/>
          <a:srcRect/>
          <a:stretch>
            <a:fillRect/>
          </a:stretch>
        </p:blipFill>
        <p:spPr bwMode="auto">
          <a:xfrm>
            <a:off x="0" y="0"/>
            <a:ext cx="9144000" cy="5715000"/>
          </a:xfrm>
          <a:prstGeom prst="rect">
            <a:avLst/>
          </a:prstGeom>
          <a:noFill/>
          <a:ln w="9525">
            <a:noFill/>
            <a:miter lim="800000"/>
            <a:headEnd/>
            <a:tailEnd/>
          </a:ln>
        </p:spPr>
      </p:pic>
      <p:sp>
        <p:nvSpPr>
          <p:cNvPr id="4100" name="Rectangle 6"/>
          <p:cNvSpPr>
            <a:spLocks noGrp="1" noChangeArrowheads="1"/>
          </p:cNvSpPr>
          <p:nvPr>
            <p:ph type="title"/>
          </p:nvPr>
        </p:nvSpPr>
        <p:spPr>
          <a:xfrm>
            <a:off x="152400" y="127000"/>
            <a:ext cx="8382000" cy="317500"/>
          </a:xfrm>
        </p:spPr>
        <p:txBody>
          <a:bodyPr/>
          <a:lstStyle/>
          <a:p>
            <a:pPr algn="l"/>
            <a:r>
              <a:rPr lang="en-US" sz="2800" smtClean="0">
                <a:solidFill>
                  <a:schemeClr val="tx1"/>
                </a:solidFill>
                <a:latin typeface="Arial" charset="0"/>
              </a:rPr>
              <a:t>86 - By Christ Redeemed, in Christ Restored   vs2</a:t>
            </a:r>
          </a:p>
        </p:txBody>
      </p:sp>
      <p:sp>
        <p:nvSpPr>
          <p:cNvPr id="4101" name="Text Box 7"/>
          <p:cNvSpPr txBox="1">
            <a:spLocks noChangeArrowheads="1"/>
          </p:cNvSpPr>
          <p:nvPr/>
        </p:nvSpPr>
        <p:spPr bwMode="auto">
          <a:xfrm>
            <a:off x="304801" y="5080001"/>
            <a:ext cx="3571812" cy="584775"/>
          </a:xfrm>
          <a:prstGeom prst="rect">
            <a:avLst/>
          </a:prstGeom>
          <a:noFill/>
          <a:ln w="9525">
            <a:noFill/>
            <a:miter lim="800000"/>
            <a:headEnd/>
            <a:tailEnd/>
          </a:ln>
        </p:spPr>
        <p:txBody>
          <a:bodyPr wrap="none">
            <a:spAutoFit/>
          </a:bodyPr>
          <a:lstStyle/>
          <a:p>
            <a:pPr eaLnBrk="0" fontAlgn="base" hangingPunct="0">
              <a:spcBef>
                <a:spcPct val="0"/>
              </a:spcBef>
              <a:spcAft>
                <a:spcPct val="0"/>
              </a:spcAft>
            </a:pPr>
            <a:r>
              <a:rPr lang="en-US" sz="1600" smtClean="0">
                <a:solidFill>
                  <a:srgbClr val="000000"/>
                </a:solidFill>
              </a:rPr>
              <a:t>Words by: George Rawson</a:t>
            </a:r>
          </a:p>
          <a:p>
            <a:pPr eaLnBrk="0" fontAlgn="base" hangingPunct="0">
              <a:spcBef>
                <a:spcPct val="0"/>
              </a:spcBef>
              <a:spcAft>
                <a:spcPct val="0"/>
              </a:spcAft>
            </a:pPr>
            <a:r>
              <a:rPr lang="en-US" sz="1600" smtClean="0">
                <a:solidFill>
                  <a:srgbClr val="000000"/>
                </a:solidFill>
              </a:rPr>
              <a:t>Music by: from Arthur H. Troyte’s Chant</a:t>
            </a:r>
          </a:p>
        </p:txBody>
      </p:sp>
      <p:sp>
        <p:nvSpPr>
          <p:cNvPr id="4102" name="Text Box 8"/>
          <p:cNvSpPr txBox="1">
            <a:spLocks noChangeArrowheads="1"/>
          </p:cNvSpPr>
          <p:nvPr/>
        </p:nvSpPr>
        <p:spPr bwMode="auto">
          <a:xfrm>
            <a:off x="6594478" y="5461001"/>
            <a:ext cx="2569871" cy="307777"/>
          </a:xfrm>
          <a:prstGeom prst="rect">
            <a:avLst/>
          </a:prstGeom>
          <a:noFill/>
          <a:ln w="9525">
            <a:noFill/>
            <a:miter lim="800000"/>
            <a:headEnd/>
            <a:tailEnd/>
          </a:ln>
        </p:spPr>
        <p:txBody>
          <a:bodyPr wrap="none">
            <a:spAutoFit/>
          </a:bodyPr>
          <a:lstStyle/>
          <a:p>
            <a:pPr eaLnBrk="0" fontAlgn="base" hangingPunct="0">
              <a:spcBef>
                <a:spcPct val="0"/>
              </a:spcBef>
              <a:spcAft>
                <a:spcPct val="0"/>
              </a:spcAft>
            </a:pPr>
            <a:r>
              <a:rPr lang="en-US" sz="1400" smtClean="0">
                <a:solidFill>
                  <a:srgbClr val="000000"/>
                </a:solidFill>
              </a:rPr>
              <a:t>© 2001 The Paperless Hymnal™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1 Corinthians 11:23-24</a:t>
            </a:r>
            <a:endParaRPr lang="en-US" dirty="0"/>
          </a:p>
        </p:txBody>
      </p:sp>
      <p:sp>
        <p:nvSpPr>
          <p:cNvPr id="5" name="TextBox 4"/>
          <p:cNvSpPr txBox="1"/>
          <p:nvPr/>
        </p:nvSpPr>
        <p:spPr>
          <a:xfrm>
            <a:off x="914400" y="1409700"/>
            <a:ext cx="7239000" cy="3539430"/>
          </a:xfrm>
          <a:prstGeom prst="rect">
            <a:avLst/>
          </a:prstGeom>
          <a:noFill/>
        </p:spPr>
        <p:txBody>
          <a:bodyPr wrap="square" rtlCol="0">
            <a:spAutoFit/>
          </a:bodyPr>
          <a:lstStyle/>
          <a:p>
            <a:pPr algn="ctr"/>
            <a:r>
              <a:rPr lang="en-US" sz="3200" baseline="30000" dirty="0" smtClean="0"/>
              <a:t>23 </a:t>
            </a:r>
            <a:r>
              <a:rPr lang="en-US" sz="3200" dirty="0" smtClean="0"/>
              <a:t>For I received from the Lord that which I also delivered to you: that the Lord Jesus on the </a:t>
            </a:r>
            <a:r>
              <a:rPr lang="en-US" sz="3200" i="1" dirty="0" smtClean="0"/>
              <a:t>same</a:t>
            </a:r>
            <a:r>
              <a:rPr lang="en-US" sz="3200" dirty="0" smtClean="0"/>
              <a:t> night in which He was betrayed took bread; </a:t>
            </a:r>
            <a:r>
              <a:rPr lang="en-US" sz="3200" baseline="30000" dirty="0" smtClean="0"/>
              <a:t>24 </a:t>
            </a:r>
            <a:r>
              <a:rPr lang="en-US" sz="3200" dirty="0" smtClean="0"/>
              <a:t>and when He had given thanks, He broke </a:t>
            </a:r>
            <a:r>
              <a:rPr lang="en-US" sz="3200" i="1" dirty="0" smtClean="0"/>
              <a:t>it</a:t>
            </a:r>
            <a:r>
              <a:rPr lang="en-US" sz="3200" dirty="0" smtClean="0"/>
              <a:t> and said, “Take, eat; this is My body which is broken for you; do this in remembrance of Me.” </a:t>
            </a:r>
            <a:endParaRPr lang="en-US" sz="3200" dirty="0"/>
          </a:p>
        </p:txBody>
      </p:sp>
      <p:cxnSp>
        <p:nvCxnSpPr>
          <p:cNvPr id="7" name="Straight Connector 6"/>
          <p:cNvCxnSpPr/>
          <p:nvPr/>
        </p:nvCxnSpPr>
        <p:spPr>
          <a:xfrm>
            <a:off x="2667000" y="3390900"/>
            <a:ext cx="18288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981200" y="4381500"/>
            <a:ext cx="24384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362200" y="4838700"/>
            <a:ext cx="4953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pic>
        <p:nvPicPr>
          <p:cNvPr id="5126" name="Picture 6"/>
          <p:cNvPicPr>
            <a:picLocks noChangeAspect="1" noChangeArrowheads="1"/>
          </p:cNvPicPr>
          <p:nvPr/>
        </p:nvPicPr>
        <p:blipFill>
          <a:blip r:embed="rId2" cstate="print"/>
          <a:srcRect/>
          <a:stretch>
            <a:fillRect/>
          </a:stretch>
        </p:blipFill>
        <p:spPr bwMode="auto">
          <a:xfrm>
            <a:off x="-28575" y="-1323"/>
            <a:ext cx="9201150" cy="57229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endParaRPr lang="en-US"/>
          </a:p>
        </p:txBody>
      </p:sp>
      <p:pic>
        <p:nvPicPr>
          <p:cNvPr id="6153" name="Picture 9"/>
          <p:cNvPicPr>
            <a:picLocks noChangeAspect="1" noChangeArrowheads="1"/>
          </p:cNvPicPr>
          <p:nvPr/>
        </p:nvPicPr>
        <p:blipFill>
          <a:blip r:embed="rId2" cstate="print"/>
          <a:srcRect/>
          <a:stretch>
            <a:fillRect/>
          </a:stretch>
        </p:blipFill>
        <p:spPr bwMode="auto">
          <a:xfrm>
            <a:off x="-28575" y="-1323"/>
            <a:ext cx="9201150" cy="57229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pic>
        <p:nvPicPr>
          <p:cNvPr id="7174" name="Picture 6"/>
          <p:cNvPicPr>
            <a:picLocks noChangeAspect="1" noChangeArrowheads="1"/>
          </p:cNvPicPr>
          <p:nvPr/>
        </p:nvPicPr>
        <p:blipFill>
          <a:blip r:embed="rId2" cstate="print"/>
          <a:srcRect/>
          <a:stretch>
            <a:fillRect/>
          </a:stretch>
        </p:blipFill>
        <p:spPr bwMode="auto">
          <a:xfrm>
            <a:off x="-28575" y="-1323"/>
            <a:ext cx="9201150" cy="57229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9"/>
          <p:cNvSpPr txBox="1">
            <a:spLocks noChangeArrowheads="1"/>
          </p:cNvSpPr>
          <p:nvPr/>
        </p:nvSpPr>
        <p:spPr bwMode="auto">
          <a:xfrm>
            <a:off x="2193928" y="1621896"/>
            <a:ext cx="4376519" cy="1938992"/>
          </a:xfrm>
          <a:prstGeom prst="rect">
            <a:avLst/>
          </a:prstGeom>
          <a:noFill/>
          <a:ln w="9525">
            <a:noFill/>
            <a:miter lim="800000"/>
            <a:headEnd/>
            <a:tailEnd/>
          </a:ln>
        </p:spPr>
        <p:txBody>
          <a:bodyPr wrap="none">
            <a:spAutoFit/>
          </a:bodyPr>
          <a:lstStyle/>
          <a:p>
            <a:pPr eaLnBrk="0" fontAlgn="base" hangingPunct="0">
              <a:spcBef>
                <a:spcPct val="0"/>
              </a:spcBef>
              <a:spcAft>
                <a:spcPct val="0"/>
              </a:spcAft>
            </a:pPr>
            <a:r>
              <a:rPr lang="en-US" sz="2400" smtClean="0">
                <a:solidFill>
                  <a:srgbClr val="000000"/>
                </a:solidFill>
              </a:rPr>
              <a:t>3.</a:t>
            </a:r>
          </a:p>
          <a:p>
            <a:pPr eaLnBrk="0" fontAlgn="base" hangingPunct="0">
              <a:spcBef>
                <a:spcPct val="0"/>
              </a:spcBef>
              <a:spcAft>
                <a:spcPct val="0"/>
              </a:spcAft>
            </a:pPr>
            <a:r>
              <a:rPr lang="en-US" sz="2400" smtClean="0">
                <a:solidFill>
                  <a:srgbClr val="000000"/>
                </a:solidFill>
              </a:rPr>
              <a:t>And thus that dark betrayal night</a:t>
            </a:r>
          </a:p>
          <a:p>
            <a:pPr eaLnBrk="0" fontAlgn="base" hangingPunct="0">
              <a:spcBef>
                <a:spcPct val="0"/>
              </a:spcBef>
              <a:spcAft>
                <a:spcPct val="0"/>
              </a:spcAft>
            </a:pPr>
            <a:r>
              <a:rPr lang="en-US" sz="2400" smtClean="0">
                <a:solidFill>
                  <a:srgbClr val="000000"/>
                </a:solidFill>
              </a:rPr>
              <a:t>With the last ad-vent we unite,</a:t>
            </a:r>
          </a:p>
          <a:p>
            <a:pPr eaLnBrk="0" fontAlgn="base" hangingPunct="0">
              <a:spcBef>
                <a:spcPct val="0"/>
              </a:spcBef>
              <a:spcAft>
                <a:spcPct val="0"/>
              </a:spcAft>
            </a:pPr>
            <a:r>
              <a:rPr lang="en-US" sz="2400" smtClean="0">
                <a:solidFill>
                  <a:srgbClr val="000000"/>
                </a:solidFill>
              </a:rPr>
              <a:t>By one bright chain of loving rite,</a:t>
            </a:r>
          </a:p>
          <a:p>
            <a:pPr eaLnBrk="0" fontAlgn="base" hangingPunct="0">
              <a:spcBef>
                <a:spcPct val="0"/>
              </a:spcBef>
              <a:spcAft>
                <a:spcPct val="0"/>
              </a:spcAft>
            </a:pPr>
            <a:r>
              <a:rPr lang="en-US" sz="2400" smtClean="0">
                <a:solidFill>
                  <a:srgbClr val="000000"/>
                </a:solidFill>
              </a:rPr>
              <a:t>Until He come.</a:t>
            </a:r>
          </a:p>
        </p:txBody>
      </p:sp>
      <p:pic>
        <p:nvPicPr>
          <p:cNvPr id="8195" name="Picture 11" descr="E:\The Paperless Hymnal\SONGS\PPTiffFiles\Single Stanza\B\ByChristRedeemed5.TIF"/>
          <p:cNvPicPr>
            <a:picLocks noChangeAspect="1" noChangeArrowheads="1"/>
          </p:cNvPicPr>
          <p:nvPr/>
        </p:nvPicPr>
        <p:blipFill>
          <a:blip r:embed="rId2" cstate="print"/>
          <a:srcRect/>
          <a:stretch>
            <a:fillRect/>
          </a:stretch>
        </p:blipFill>
        <p:spPr bwMode="auto">
          <a:xfrm>
            <a:off x="0" y="0"/>
            <a:ext cx="9144000" cy="5715000"/>
          </a:xfrm>
          <a:prstGeom prst="rect">
            <a:avLst/>
          </a:prstGeom>
          <a:noFill/>
          <a:ln w="9525">
            <a:noFill/>
            <a:miter lim="800000"/>
            <a:headEnd/>
            <a:tailEnd/>
          </a:ln>
        </p:spPr>
      </p:pic>
      <p:sp>
        <p:nvSpPr>
          <p:cNvPr id="8196" name="Rectangle 6"/>
          <p:cNvSpPr>
            <a:spLocks noGrp="1" noChangeArrowheads="1"/>
          </p:cNvSpPr>
          <p:nvPr>
            <p:ph type="title"/>
          </p:nvPr>
        </p:nvSpPr>
        <p:spPr>
          <a:xfrm>
            <a:off x="152400" y="127000"/>
            <a:ext cx="8153400" cy="317500"/>
          </a:xfrm>
        </p:spPr>
        <p:txBody>
          <a:bodyPr/>
          <a:lstStyle/>
          <a:p>
            <a:pPr algn="l"/>
            <a:r>
              <a:rPr lang="en-US" sz="2800" smtClean="0">
                <a:solidFill>
                  <a:schemeClr val="tx1"/>
                </a:solidFill>
                <a:latin typeface="Arial" charset="0"/>
              </a:rPr>
              <a:t>86 - By Christ Redeemed, in Christ Restored vs 4</a:t>
            </a:r>
          </a:p>
        </p:txBody>
      </p:sp>
      <p:sp>
        <p:nvSpPr>
          <p:cNvPr id="8197" name="Text Box 7"/>
          <p:cNvSpPr txBox="1">
            <a:spLocks noChangeArrowheads="1"/>
          </p:cNvSpPr>
          <p:nvPr/>
        </p:nvSpPr>
        <p:spPr bwMode="auto">
          <a:xfrm>
            <a:off x="304801" y="5080001"/>
            <a:ext cx="3571812" cy="584775"/>
          </a:xfrm>
          <a:prstGeom prst="rect">
            <a:avLst/>
          </a:prstGeom>
          <a:noFill/>
          <a:ln w="9525">
            <a:noFill/>
            <a:miter lim="800000"/>
            <a:headEnd/>
            <a:tailEnd/>
          </a:ln>
        </p:spPr>
        <p:txBody>
          <a:bodyPr wrap="none">
            <a:spAutoFit/>
          </a:bodyPr>
          <a:lstStyle/>
          <a:p>
            <a:pPr eaLnBrk="0" fontAlgn="base" hangingPunct="0">
              <a:spcBef>
                <a:spcPct val="0"/>
              </a:spcBef>
              <a:spcAft>
                <a:spcPct val="0"/>
              </a:spcAft>
            </a:pPr>
            <a:r>
              <a:rPr lang="en-US" sz="1600" smtClean="0">
                <a:solidFill>
                  <a:srgbClr val="000000"/>
                </a:solidFill>
              </a:rPr>
              <a:t>Words by: George Rawson</a:t>
            </a:r>
          </a:p>
          <a:p>
            <a:pPr eaLnBrk="0" fontAlgn="base" hangingPunct="0">
              <a:spcBef>
                <a:spcPct val="0"/>
              </a:spcBef>
              <a:spcAft>
                <a:spcPct val="0"/>
              </a:spcAft>
            </a:pPr>
            <a:r>
              <a:rPr lang="en-US" sz="1600" smtClean="0">
                <a:solidFill>
                  <a:srgbClr val="000000"/>
                </a:solidFill>
              </a:rPr>
              <a:t>Music by: from Arthur H. Troyte’s Chant</a:t>
            </a:r>
          </a:p>
        </p:txBody>
      </p:sp>
      <p:sp>
        <p:nvSpPr>
          <p:cNvPr id="8198" name="Text Box 8"/>
          <p:cNvSpPr txBox="1">
            <a:spLocks noChangeArrowheads="1"/>
          </p:cNvSpPr>
          <p:nvPr/>
        </p:nvSpPr>
        <p:spPr bwMode="auto">
          <a:xfrm>
            <a:off x="6594478" y="5461001"/>
            <a:ext cx="2569871" cy="307777"/>
          </a:xfrm>
          <a:prstGeom prst="rect">
            <a:avLst/>
          </a:prstGeom>
          <a:noFill/>
          <a:ln w="9525">
            <a:noFill/>
            <a:miter lim="800000"/>
            <a:headEnd/>
            <a:tailEnd/>
          </a:ln>
        </p:spPr>
        <p:txBody>
          <a:bodyPr wrap="none">
            <a:spAutoFit/>
          </a:bodyPr>
          <a:lstStyle/>
          <a:p>
            <a:pPr eaLnBrk="0" fontAlgn="base" hangingPunct="0">
              <a:spcBef>
                <a:spcPct val="0"/>
              </a:spcBef>
              <a:spcAft>
                <a:spcPct val="0"/>
              </a:spcAft>
            </a:pPr>
            <a:r>
              <a:rPr lang="en-US" sz="1400" smtClean="0">
                <a:solidFill>
                  <a:srgbClr val="000000"/>
                </a:solidFill>
              </a:rPr>
              <a:t>© 2001 The Paperless Hymnal™</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C:\The Paperless Hymnal\SONGS\PPTiffFiles\Single Stanza\B\ByChristRedeemed6.TIF"/>
          <p:cNvPicPr>
            <a:picLocks noChangeAspect="1" noChangeArrowheads="1"/>
          </p:cNvPicPr>
          <p:nvPr/>
        </p:nvPicPr>
        <p:blipFill>
          <a:blip r:embed="rId2" cstate="print"/>
          <a:srcRect/>
          <a:stretch>
            <a:fillRect/>
          </a:stretch>
        </p:blipFill>
        <p:spPr bwMode="auto">
          <a:xfrm>
            <a:off x="0" y="0"/>
            <a:ext cx="9144000" cy="5715000"/>
          </a:xfrm>
          <a:prstGeom prst="rect">
            <a:avLst/>
          </a:prstGeom>
          <a:noFill/>
          <a:ln w="9525">
            <a:noFill/>
            <a:miter lim="800000"/>
            <a:headEnd/>
            <a:tailEnd/>
          </a:ln>
        </p:spPr>
      </p:pic>
      <p:sp>
        <p:nvSpPr>
          <p:cNvPr id="9219" name="Rectangle 2"/>
          <p:cNvSpPr>
            <a:spLocks noGrp="1" noChangeArrowheads="1"/>
          </p:cNvSpPr>
          <p:nvPr>
            <p:ph type="title"/>
          </p:nvPr>
        </p:nvSpPr>
        <p:spPr>
          <a:xfrm>
            <a:off x="152400" y="127000"/>
            <a:ext cx="8153400" cy="317500"/>
          </a:xfrm>
        </p:spPr>
        <p:txBody>
          <a:bodyPr/>
          <a:lstStyle/>
          <a:p>
            <a:pPr algn="l"/>
            <a:r>
              <a:rPr lang="en-US" sz="2800" smtClean="0">
                <a:solidFill>
                  <a:schemeClr val="tx1"/>
                </a:solidFill>
                <a:latin typeface="Arial" charset="0"/>
              </a:rPr>
              <a:t>86 - By Christ Redeemed, in Christ Restored vs 4</a:t>
            </a:r>
          </a:p>
        </p:txBody>
      </p:sp>
      <p:sp>
        <p:nvSpPr>
          <p:cNvPr id="9220" name="Text Box 3"/>
          <p:cNvSpPr txBox="1">
            <a:spLocks noChangeArrowheads="1"/>
          </p:cNvSpPr>
          <p:nvPr/>
        </p:nvSpPr>
        <p:spPr bwMode="auto">
          <a:xfrm>
            <a:off x="6594478" y="5461001"/>
            <a:ext cx="2569871" cy="307777"/>
          </a:xfrm>
          <a:prstGeom prst="rect">
            <a:avLst/>
          </a:prstGeom>
          <a:noFill/>
          <a:ln w="9525">
            <a:noFill/>
            <a:miter lim="800000"/>
            <a:headEnd/>
            <a:tailEnd/>
          </a:ln>
        </p:spPr>
        <p:txBody>
          <a:bodyPr wrap="none">
            <a:spAutoFit/>
          </a:bodyPr>
          <a:lstStyle/>
          <a:p>
            <a:pPr eaLnBrk="0" fontAlgn="base" hangingPunct="0">
              <a:spcBef>
                <a:spcPct val="0"/>
              </a:spcBef>
              <a:spcAft>
                <a:spcPct val="0"/>
              </a:spcAft>
            </a:pPr>
            <a:r>
              <a:rPr lang="en-US" sz="1400" smtClean="0">
                <a:solidFill>
                  <a:srgbClr val="000000"/>
                </a:solidFill>
              </a:rPr>
              <a:t>© 2001 The Paperless Hymnal™</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800100"/>
            <a:ext cx="6477000" cy="1446550"/>
          </a:xfrm>
          <a:prstGeom prst="rect">
            <a:avLst/>
          </a:prstGeom>
          <a:noFill/>
        </p:spPr>
        <p:txBody>
          <a:bodyPr wrap="square" rtlCol="0">
            <a:spAutoFit/>
          </a:bodyPr>
          <a:lstStyle/>
          <a:p>
            <a:pPr algn="ctr"/>
            <a:r>
              <a:rPr lang="en-US" sz="44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Who is qualified to partake of this feast?</a:t>
            </a:r>
            <a:endParaRPr lang="en-US" sz="4400" b="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extBox 2"/>
          <p:cNvSpPr txBox="1"/>
          <p:nvPr/>
        </p:nvSpPr>
        <p:spPr>
          <a:xfrm>
            <a:off x="609600" y="2476500"/>
            <a:ext cx="7924800" cy="1077218"/>
          </a:xfrm>
          <a:prstGeom prst="rect">
            <a:avLst/>
          </a:prstGeom>
          <a:noFill/>
        </p:spPr>
        <p:txBody>
          <a:bodyPr wrap="square" rtlCol="0">
            <a:spAutoFit/>
          </a:bodyPr>
          <a:lstStyle/>
          <a:p>
            <a:pPr algn="ctr"/>
            <a:r>
              <a:rPr lang="en-US" sz="3200" dirty="0" smtClean="0"/>
              <a:t>Those washed in the blood of the Lamb      (Rev. 1:5) </a:t>
            </a:r>
            <a:endParaRPr lang="en-US" sz="3200" dirty="0"/>
          </a:p>
        </p:txBody>
      </p:sp>
      <p:sp>
        <p:nvSpPr>
          <p:cNvPr id="4" name="TextBox 3"/>
          <p:cNvSpPr txBox="1"/>
          <p:nvPr/>
        </p:nvSpPr>
        <p:spPr>
          <a:xfrm>
            <a:off x="990600" y="3543301"/>
            <a:ext cx="7162800" cy="584775"/>
          </a:xfrm>
          <a:prstGeom prst="rect">
            <a:avLst/>
          </a:prstGeom>
          <a:noFill/>
        </p:spPr>
        <p:txBody>
          <a:bodyPr wrap="square" rtlCol="0">
            <a:spAutoFit/>
          </a:bodyPr>
          <a:lstStyle/>
          <a:p>
            <a:pPr algn="ctr"/>
            <a:r>
              <a:rPr lang="en-US" sz="3200" dirty="0" smtClean="0"/>
              <a:t>Those who are in Christ (Ephesians 1:7) </a:t>
            </a:r>
            <a:endParaRPr lang="en-US" sz="3200" dirty="0"/>
          </a:p>
        </p:txBody>
      </p:sp>
      <p:sp>
        <p:nvSpPr>
          <p:cNvPr id="5" name="TextBox 4"/>
          <p:cNvSpPr txBox="1"/>
          <p:nvPr/>
        </p:nvSpPr>
        <p:spPr>
          <a:xfrm>
            <a:off x="990600" y="4305301"/>
            <a:ext cx="7391400" cy="584775"/>
          </a:xfrm>
          <a:prstGeom prst="rect">
            <a:avLst/>
          </a:prstGeom>
          <a:noFill/>
        </p:spPr>
        <p:txBody>
          <a:bodyPr wrap="square" rtlCol="0">
            <a:spAutoFit/>
          </a:bodyPr>
          <a:lstStyle/>
          <a:p>
            <a:pPr algn="ctr"/>
            <a:r>
              <a:rPr lang="en-US" sz="3200" dirty="0" smtClean="0"/>
              <a:t>Those baptized into Christ (Galatians 3:27)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409701"/>
            <a:ext cx="7162800" cy="2554545"/>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“And now, why are you waiting? Arise and be baptized, and wash away your sins, calling on the name of the Lord.”</a:t>
            </a:r>
            <a:r>
              <a:rPr lang="en-US" sz="4000" dirty="0" smtClean="0"/>
              <a:t>   </a:t>
            </a:r>
            <a:r>
              <a:rPr lang="en-US" sz="3600" dirty="0" smtClean="0"/>
              <a:t>(Acts 22:16)</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We Needed Most:</a:t>
            </a:r>
            <a:endParaRPr lang="en-US" dirty="0"/>
          </a:p>
        </p:txBody>
      </p:sp>
      <p:sp>
        <p:nvSpPr>
          <p:cNvPr id="5" name="Content Placeholder 4"/>
          <p:cNvSpPr>
            <a:spLocks noGrp="1"/>
          </p:cNvSpPr>
          <p:nvPr>
            <p:ph idx="1"/>
          </p:nvPr>
        </p:nvSpPr>
        <p:spPr>
          <a:xfrm>
            <a:off x="685800" y="1714500"/>
            <a:ext cx="8001000" cy="3581800"/>
          </a:xfrm>
        </p:spPr>
        <p:txBody>
          <a:bodyPr>
            <a:normAutofit/>
          </a:bodyPr>
          <a:lstStyle/>
          <a:p>
            <a:r>
              <a:rPr lang="en-US" sz="3200" dirty="0" smtClean="0"/>
              <a:t>An Accurate Concept of God</a:t>
            </a:r>
          </a:p>
          <a:p>
            <a:r>
              <a:rPr lang="en-US" sz="3200" dirty="0" smtClean="0"/>
              <a:t>Fulfillment of Old Covenant</a:t>
            </a:r>
          </a:p>
          <a:p>
            <a:r>
              <a:rPr lang="en-US" sz="3200" dirty="0" smtClean="0"/>
              <a:t>A Model of Holiness</a:t>
            </a:r>
          </a:p>
          <a:p>
            <a:r>
              <a:rPr lang="en-US" sz="3200" dirty="0" smtClean="0"/>
              <a:t>An Acceptable Sacrifice for Sin</a:t>
            </a:r>
          </a:p>
          <a:p>
            <a:r>
              <a:rPr lang="en-US" sz="3200" dirty="0" smtClean="0"/>
              <a:t>A Mediator </a:t>
            </a:r>
          </a:p>
          <a:p>
            <a:r>
              <a:rPr lang="en-US" sz="3200" dirty="0" smtClean="0"/>
              <a:t>Hope of Resurrection</a:t>
            </a:r>
            <a:endParaRPr lang="en-US" sz="3200" dirty="0"/>
          </a:p>
        </p:txBody>
      </p:sp>
      <p:sp>
        <p:nvSpPr>
          <p:cNvPr id="6" name="TextBox 5"/>
          <p:cNvSpPr txBox="1"/>
          <p:nvPr/>
        </p:nvSpPr>
        <p:spPr>
          <a:xfrm>
            <a:off x="5562600" y="1104901"/>
            <a:ext cx="3581400" cy="584775"/>
          </a:xfrm>
          <a:prstGeom prst="rect">
            <a:avLst/>
          </a:prstGeom>
          <a:noFill/>
        </p:spPr>
        <p:txBody>
          <a:bodyPr wrap="square" rtlCol="0">
            <a:spAutoFit/>
          </a:bodyPr>
          <a:lstStyle/>
          <a:p>
            <a:r>
              <a:rPr lang="en-US" sz="3200" dirty="0" smtClean="0">
                <a:solidFill>
                  <a:srgbClr val="FFFF00"/>
                </a:solidFill>
                <a:effectLst>
                  <a:outerShdw blurRad="38100" dist="38100" dir="2700000" algn="tl">
                    <a:srgbClr val="000000">
                      <a:alpha val="43137"/>
                    </a:srgbClr>
                  </a:outerShdw>
                </a:effectLst>
              </a:rPr>
              <a:t>What Was Required:</a:t>
            </a:r>
            <a:endParaRPr lang="en-US" sz="3200" dirty="0">
              <a:solidFill>
                <a:srgbClr val="FFFF00"/>
              </a:solidFill>
              <a:effectLst>
                <a:outerShdw blurRad="38100" dist="38100" dir="2700000" algn="tl">
                  <a:srgbClr val="000000">
                    <a:alpha val="43137"/>
                  </a:srgbClr>
                </a:outerShdw>
              </a:effectLst>
            </a:endParaRPr>
          </a:p>
        </p:txBody>
      </p:sp>
      <p:sp>
        <p:nvSpPr>
          <p:cNvPr id="8" name="TextBox 7"/>
          <p:cNvSpPr txBox="1"/>
          <p:nvPr/>
        </p:nvSpPr>
        <p:spPr>
          <a:xfrm>
            <a:off x="6324600" y="1714501"/>
            <a:ext cx="2895600" cy="584775"/>
          </a:xfrm>
          <a:prstGeom prst="rect">
            <a:avLst/>
          </a:prstGeom>
          <a:noFill/>
        </p:spPr>
        <p:txBody>
          <a:bodyPr wrap="square" rtlCol="0">
            <a:spAutoFit/>
          </a:bodyPr>
          <a:lstStyle/>
          <a:p>
            <a:r>
              <a:rPr lang="en-US" sz="3200" dirty="0" smtClean="0"/>
              <a:t>A Human Body </a:t>
            </a:r>
            <a:endParaRPr lang="en-US" sz="3200" dirty="0"/>
          </a:p>
        </p:txBody>
      </p:sp>
      <p:sp>
        <p:nvSpPr>
          <p:cNvPr id="9" name="TextBox 8"/>
          <p:cNvSpPr txBox="1"/>
          <p:nvPr/>
        </p:nvSpPr>
        <p:spPr>
          <a:xfrm>
            <a:off x="6324600" y="2324102"/>
            <a:ext cx="2895600" cy="584775"/>
          </a:xfrm>
          <a:prstGeom prst="rect">
            <a:avLst/>
          </a:prstGeom>
          <a:noFill/>
        </p:spPr>
        <p:txBody>
          <a:bodyPr wrap="square" rtlCol="0" anchor="b">
            <a:spAutoFit/>
          </a:bodyPr>
          <a:lstStyle/>
          <a:p>
            <a:r>
              <a:rPr lang="en-US" sz="3200" dirty="0" smtClean="0"/>
              <a:t>A Human Body </a:t>
            </a:r>
            <a:endParaRPr lang="en-US" sz="3200" dirty="0"/>
          </a:p>
        </p:txBody>
      </p:sp>
      <p:sp>
        <p:nvSpPr>
          <p:cNvPr id="11" name="TextBox 10"/>
          <p:cNvSpPr txBox="1"/>
          <p:nvPr/>
        </p:nvSpPr>
        <p:spPr>
          <a:xfrm>
            <a:off x="6324600" y="3445492"/>
            <a:ext cx="2895600" cy="584775"/>
          </a:xfrm>
          <a:prstGeom prst="rect">
            <a:avLst/>
          </a:prstGeom>
          <a:noFill/>
        </p:spPr>
        <p:txBody>
          <a:bodyPr wrap="square" rtlCol="0">
            <a:spAutoFit/>
          </a:bodyPr>
          <a:lstStyle/>
          <a:p>
            <a:r>
              <a:rPr lang="en-US" sz="3200" dirty="0" smtClean="0"/>
              <a:t>A Human Body </a:t>
            </a:r>
            <a:endParaRPr lang="en-US" sz="3200" dirty="0"/>
          </a:p>
        </p:txBody>
      </p:sp>
      <p:sp>
        <p:nvSpPr>
          <p:cNvPr id="12" name="TextBox 11"/>
          <p:cNvSpPr txBox="1"/>
          <p:nvPr/>
        </p:nvSpPr>
        <p:spPr>
          <a:xfrm>
            <a:off x="6324600" y="4076701"/>
            <a:ext cx="2895600" cy="584775"/>
          </a:xfrm>
          <a:prstGeom prst="rect">
            <a:avLst/>
          </a:prstGeom>
          <a:noFill/>
        </p:spPr>
        <p:txBody>
          <a:bodyPr wrap="square" rtlCol="0">
            <a:spAutoFit/>
          </a:bodyPr>
          <a:lstStyle/>
          <a:p>
            <a:r>
              <a:rPr lang="en-US" sz="3200" dirty="0" smtClean="0"/>
              <a:t>A Human Body </a:t>
            </a:r>
            <a:endParaRPr lang="en-US" sz="3200" dirty="0"/>
          </a:p>
        </p:txBody>
      </p:sp>
      <p:sp>
        <p:nvSpPr>
          <p:cNvPr id="13" name="TextBox 12"/>
          <p:cNvSpPr txBox="1"/>
          <p:nvPr/>
        </p:nvSpPr>
        <p:spPr>
          <a:xfrm>
            <a:off x="838200" y="4610100"/>
            <a:ext cx="7162800" cy="369332"/>
          </a:xfrm>
          <a:prstGeom prst="rect">
            <a:avLst/>
          </a:prstGeom>
          <a:noFill/>
        </p:spPr>
        <p:txBody>
          <a:bodyPr wrap="square" rtlCol="0">
            <a:spAutoFit/>
          </a:bodyPr>
          <a:lstStyle/>
          <a:p>
            <a:endParaRPr lang="en-US" dirty="0"/>
          </a:p>
        </p:txBody>
      </p:sp>
      <p:sp>
        <p:nvSpPr>
          <p:cNvPr id="14" name="TextBox 13"/>
          <p:cNvSpPr txBox="1"/>
          <p:nvPr/>
        </p:nvSpPr>
        <p:spPr>
          <a:xfrm>
            <a:off x="6324600" y="4610101"/>
            <a:ext cx="2895600" cy="584775"/>
          </a:xfrm>
          <a:prstGeom prst="rect">
            <a:avLst/>
          </a:prstGeom>
          <a:noFill/>
        </p:spPr>
        <p:txBody>
          <a:bodyPr wrap="square" rtlCol="0">
            <a:spAutoFit/>
          </a:bodyPr>
          <a:lstStyle/>
          <a:p>
            <a:r>
              <a:rPr lang="en-US" sz="3200" dirty="0" smtClean="0"/>
              <a:t>A Human Body </a:t>
            </a:r>
            <a:endParaRPr lang="en-US" sz="3200" dirty="0"/>
          </a:p>
        </p:txBody>
      </p:sp>
      <p:sp>
        <p:nvSpPr>
          <p:cNvPr id="15" name="TextBox 14"/>
          <p:cNvSpPr txBox="1"/>
          <p:nvPr/>
        </p:nvSpPr>
        <p:spPr>
          <a:xfrm>
            <a:off x="838200" y="1104901"/>
            <a:ext cx="4953000" cy="584775"/>
          </a:xfrm>
          <a:prstGeom prst="rect">
            <a:avLst/>
          </a:prstGeom>
          <a:noFill/>
        </p:spPr>
        <p:txBody>
          <a:bodyPr wrap="square" rtlCol="0">
            <a:spAutoFit/>
          </a:bodyPr>
          <a:lstStyle/>
          <a:p>
            <a:r>
              <a:rPr lang="en-US" sz="3200" dirty="0" smtClean="0">
                <a:solidFill>
                  <a:srgbClr val="FFFF00"/>
                </a:solidFill>
                <a:effectLst>
                  <a:outerShdw blurRad="38100" dist="38100" dir="2700000" algn="tl">
                    <a:srgbClr val="000000">
                      <a:alpha val="43137"/>
                    </a:srgbClr>
                  </a:outerShdw>
                </a:effectLst>
              </a:rPr>
              <a:t>“God is Spirit” </a:t>
            </a:r>
            <a:r>
              <a:rPr lang="en-US" sz="3200" dirty="0" smtClean="0"/>
              <a:t>– John 4:24</a:t>
            </a:r>
            <a:endParaRPr lang="en-US" sz="3200" dirty="0"/>
          </a:p>
        </p:txBody>
      </p:sp>
      <p:sp>
        <p:nvSpPr>
          <p:cNvPr id="16" name="TextBox 15"/>
          <p:cNvSpPr txBox="1"/>
          <p:nvPr/>
        </p:nvSpPr>
        <p:spPr>
          <a:xfrm>
            <a:off x="6324600" y="2865460"/>
            <a:ext cx="2895600" cy="584775"/>
          </a:xfrm>
          <a:prstGeom prst="rect">
            <a:avLst/>
          </a:prstGeom>
          <a:noFill/>
        </p:spPr>
        <p:txBody>
          <a:bodyPr wrap="square" rtlCol="0">
            <a:spAutoFit/>
          </a:bodyPr>
          <a:lstStyle/>
          <a:p>
            <a:r>
              <a:rPr lang="en-US" sz="3200" dirty="0" smtClean="0"/>
              <a:t>A Human Body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P spid="8" grpId="0"/>
      <p:bldP spid="9" grpId="0"/>
      <p:bldP spid="11" grpId="0"/>
      <p:bldP spid="12" grpId="0"/>
      <p:bldP spid="14" grpId="0"/>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effectLst>
                  <a:outerShdw blurRad="38100" dist="38100" dir="2700000" algn="tl">
                    <a:srgbClr val="000000">
                      <a:alpha val="43137"/>
                    </a:srgbClr>
                  </a:outerShdw>
                </a:effectLst>
              </a:rPr>
              <a:t>Hebrews 10:5</a:t>
            </a:r>
            <a:endParaRPr lang="en-US" dirty="0">
              <a:effectLst>
                <a:outerShdw blurRad="38100" dist="38100" dir="2700000" algn="tl">
                  <a:srgbClr val="000000">
                    <a:alpha val="43137"/>
                  </a:srgbClr>
                </a:outerShdw>
              </a:effectLst>
            </a:endParaRPr>
          </a:p>
        </p:txBody>
      </p:sp>
      <p:sp>
        <p:nvSpPr>
          <p:cNvPr id="7" name="TextBox 6"/>
          <p:cNvSpPr txBox="1"/>
          <p:nvPr/>
        </p:nvSpPr>
        <p:spPr>
          <a:xfrm>
            <a:off x="685800" y="1333501"/>
            <a:ext cx="8077200" cy="1877437"/>
          </a:xfrm>
          <a:prstGeom prst="rect">
            <a:avLst/>
          </a:prstGeom>
          <a:noFill/>
        </p:spPr>
        <p:txBody>
          <a:bodyPr wrap="square" rtlCol="0">
            <a:spAutoFit/>
          </a:bodyPr>
          <a:lstStyle/>
          <a:p>
            <a:r>
              <a:rPr lang="en-US" sz="2800" baseline="30000" dirty="0" smtClean="0"/>
              <a:t>5 </a:t>
            </a:r>
            <a:r>
              <a:rPr lang="en-US" sz="2800" dirty="0" smtClean="0"/>
              <a:t>Therefore, when He came into the world, He said:</a:t>
            </a:r>
          </a:p>
          <a:p>
            <a:r>
              <a:rPr lang="en-US" sz="2800" dirty="0" smtClean="0"/>
              <a:t>	“Sacrifice and offering You did not desire,</a:t>
            </a:r>
            <a:br>
              <a:rPr lang="en-US" sz="2800" dirty="0" smtClean="0"/>
            </a:br>
            <a:r>
              <a:rPr lang="en-US" sz="2800" dirty="0" smtClean="0"/>
              <a:t>            But a body You have prepared for Me.</a:t>
            </a:r>
          </a:p>
          <a:p>
            <a:endParaRPr lang="en-US" sz="3200" dirty="0"/>
          </a:p>
        </p:txBody>
      </p:sp>
      <p:sp>
        <p:nvSpPr>
          <p:cNvPr id="8" name="TextBox 7"/>
          <p:cNvSpPr txBox="1"/>
          <p:nvPr/>
        </p:nvSpPr>
        <p:spPr>
          <a:xfrm>
            <a:off x="838200" y="2857500"/>
            <a:ext cx="4343400" cy="707886"/>
          </a:xfrm>
          <a:prstGeom prst="rect">
            <a:avLst/>
          </a:prstGeom>
          <a:noFill/>
        </p:spPr>
        <p:txBody>
          <a:bodyPr wrap="square" rtlCol="0">
            <a:spAutoFit/>
          </a:bodyPr>
          <a:lstStyle/>
          <a:p>
            <a:r>
              <a:rPr lang="en-US" sz="4000" dirty="0" smtClean="0">
                <a:solidFill>
                  <a:schemeClr val="tx2">
                    <a:lumMod val="90000"/>
                  </a:schemeClr>
                </a:solidFill>
                <a:effectLst>
                  <a:outerShdw blurRad="38100" dist="38100" dir="2700000" algn="tl">
                    <a:srgbClr val="000000">
                      <a:alpha val="43137"/>
                    </a:srgbClr>
                  </a:outerShdw>
                </a:effectLst>
                <a:latin typeface="+mj-lt"/>
              </a:rPr>
              <a:t>John</a:t>
            </a:r>
            <a:r>
              <a:rPr lang="en-US" sz="4000" dirty="0" smtClean="0">
                <a:solidFill>
                  <a:schemeClr val="tx2">
                    <a:lumMod val="90000"/>
                  </a:schemeClr>
                </a:solidFill>
                <a:effectLst>
                  <a:outerShdw blurRad="38100" dist="38100" dir="2700000" algn="tl">
                    <a:srgbClr val="000000">
                      <a:alpha val="43137"/>
                    </a:srgbClr>
                  </a:outerShdw>
                </a:effectLst>
              </a:rPr>
              <a:t> 1:1-14,</a:t>
            </a:r>
            <a:endParaRPr lang="en-US" sz="4000" dirty="0">
              <a:solidFill>
                <a:schemeClr val="tx2">
                  <a:lumMod val="90000"/>
                </a:schemeClr>
              </a:solidFill>
              <a:effectLst>
                <a:outerShdw blurRad="38100" dist="38100" dir="2700000" algn="tl">
                  <a:srgbClr val="000000">
                    <a:alpha val="43137"/>
                  </a:srgbClr>
                </a:outerShdw>
              </a:effectLst>
            </a:endParaRPr>
          </a:p>
        </p:txBody>
      </p:sp>
      <p:sp>
        <p:nvSpPr>
          <p:cNvPr id="9" name="TextBox 8"/>
          <p:cNvSpPr txBox="1"/>
          <p:nvPr/>
        </p:nvSpPr>
        <p:spPr>
          <a:xfrm>
            <a:off x="1524000" y="3619500"/>
            <a:ext cx="7315200" cy="1815882"/>
          </a:xfrm>
          <a:prstGeom prst="rect">
            <a:avLst/>
          </a:prstGeom>
          <a:noFill/>
        </p:spPr>
        <p:txBody>
          <a:bodyPr wrap="square" rtlCol="0">
            <a:spAutoFit/>
          </a:bodyPr>
          <a:lstStyle/>
          <a:p>
            <a:r>
              <a:rPr lang="en-US" sz="2800" baseline="30000" dirty="0" smtClean="0"/>
              <a:t>14 </a:t>
            </a:r>
            <a:r>
              <a:rPr lang="en-US" sz="2800" dirty="0" smtClean="0"/>
              <a:t>And the Word became flesh and dwelt  among us, and we beheld His glory, the glory as of the only begotten of the Father, full of grace and truth. (</a:t>
            </a:r>
            <a:r>
              <a:rPr lang="en-US" sz="2800" dirty="0" err="1" smtClean="0"/>
              <a:t>vs</a:t>
            </a:r>
            <a:r>
              <a:rPr lang="en-US" sz="2800" dirty="0" smtClean="0"/>
              <a:t>, 14)</a:t>
            </a:r>
            <a:endParaRPr lang="en-US" sz="2800" dirty="0"/>
          </a:p>
        </p:txBody>
      </p:sp>
      <p:cxnSp>
        <p:nvCxnSpPr>
          <p:cNvPr id="11" name="Straight Connector 10"/>
          <p:cNvCxnSpPr/>
          <p:nvPr/>
        </p:nvCxnSpPr>
        <p:spPr>
          <a:xfrm>
            <a:off x="6629400" y="4076700"/>
            <a:ext cx="762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886200" y="4914900"/>
            <a:ext cx="4724400" cy="523220"/>
          </a:xfrm>
          <a:prstGeom prst="rect">
            <a:avLst/>
          </a:prstGeom>
          <a:noFill/>
        </p:spPr>
        <p:txBody>
          <a:bodyPr wrap="square" rtlCol="0">
            <a:spAutoFit/>
          </a:bodyPr>
          <a:lstStyle/>
          <a:p>
            <a:r>
              <a:rPr lang="en-US" sz="2800" b="1" i="1" dirty="0" smtClean="0">
                <a:solidFill>
                  <a:srgbClr val="FFFF00"/>
                </a:solidFill>
                <a:effectLst>
                  <a:outerShdw blurRad="38100" dist="38100" dir="2700000" algn="tl">
                    <a:srgbClr val="000000">
                      <a:alpha val="43137"/>
                    </a:srgbClr>
                  </a:outerShdw>
                </a:effectLst>
              </a:rPr>
              <a:t>“Pitched His tent among us”</a:t>
            </a:r>
            <a:endParaRPr lang="en-US" sz="2800" b="1" i="1" dirty="0">
              <a:solidFill>
                <a:srgbClr val="FFFF00"/>
              </a:solidFill>
              <a:effectLst>
                <a:outerShdw blurRad="38100" dist="38100" dir="2700000" algn="tl">
                  <a:srgbClr val="000000">
                    <a:alpha val="43137"/>
                  </a:srgbClr>
                </a:outerShdw>
              </a:effectLst>
            </a:endParaRPr>
          </a:p>
        </p:txBody>
      </p:sp>
      <p:cxnSp>
        <p:nvCxnSpPr>
          <p:cNvPr id="13" name="Straight Connector 12"/>
          <p:cNvCxnSpPr/>
          <p:nvPr/>
        </p:nvCxnSpPr>
        <p:spPr>
          <a:xfrm>
            <a:off x="1600200" y="2705100"/>
            <a:ext cx="5562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962400" y="4076700"/>
            <a:ext cx="1905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53"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Effect transition="in" filter="fade">
                                      <p:cBhvr>
                                        <p:cTn id="18" dur="500"/>
                                        <p:tgtEl>
                                          <p:spTgt spid="9"/>
                                        </p:tgtEl>
                                      </p:cBhvr>
                                    </p:animEffect>
                                  </p:childTnLst>
                                </p:cTn>
                              </p:par>
                            </p:childTnLst>
                          </p:cTn>
                        </p:par>
                        <p:par>
                          <p:cTn id="19" fill="hold">
                            <p:stCondLst>
                              <p:cond delay="500"/>
                            </p:stCondLst>
                            <p:childTnLst>
                              <p:par>
                                <p:cTn id="20" presetID="22" presetClass="entr" presetSubtype="8"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par>
                          <p:cTn id="28" fill="hold">
                            <p:stCondLst>
                              <p:cond delay="500"/>
                            </p:stCondLst>
                            <p:childTnLst>
                              <p:par>
                                <p:cTn id="29" presetID="55"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1000" fill="hold"/>
                                        <p:tgtEl>
                                          <p:spTgt spid="12"/>
                                        </p:tgtEl>
                                        <p:attrNameLst>
                                          <p:attrName>ppt_w</p:attrName>
                                        </p:attrNameLst>
                                      </p:cBhvr>
                                      <p:tavLst>
                                        <p:tav tm="0">
                                          <p:val>
                                            <p:strVal val="#ppt_w*0.70"/>
                                          </p:val>
                                        </p:tav>
                                        <p:tav tm="100000">
                                          <p:val>
                                            <p:strVal val="#ppt_w"/>
                                          </p:val>
                                        </p:tav>
                                      </p:tavLst>
                                    </p:anim>
                                    <p:anim calcmode="lin" valueType="num">
                                      <p:cBhvr>
                                        <p:cTn id="32" dur="1000" fill="hold"/>
                                        <p:tgtEl>
                                          <p:spTgt spid="12"/>
                                        </p:tgtEl>
                                        <p:attrNameLst>
                                          <p:attrName>ppt_h</p:attrName>
                                        </p:attrNameLst>
                                      </p:cBhvr>
                                      <p:tavLst>
                                        <p:tav tm="0">
                                          <p:val>
                                            <p:strVal val="#ppt_h"/>
                                          </p:val>
                                        </p:tav>
                                        <p:tav tm="100000">
                                          <p:val>
                                            <p:strVal val="#ppt_h"/>
                                          </p:val>
                                        </p:tav>
                                      </p:tavLst>
                                    </p:anim>
                                    <p:animEffect transition="in" filter="fade">
                                      <p:cBhvr>
                                        <p:cTn id="33"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800" dirty="0" smtClean="0"/>
              <a:t>In </a:t>
            </a:r>
            <a:r>
              <a:rPr lang="en-US" sz="4800" smtClean="0"/>
              <a:t>His Human Body </a:t>
            </a:r>
            <a:r>
              <a:rPr lang="en-US" sz="4800" dirty="0" smtClean="0"/>
              <a:t>He:</a:t>
            </a:r>
            <a:endParaRPr lang="en-US" sz="4800" dirty="0"/>
          </a:p>
        </p:txBody>
      </p:sp>
      <p:sp>
        <p:nvSpPr>
          <p:cNvPr id="4" name="Content Placeholder 3"/>
          <p:cNvSpPr>
            <a:spLocks noGrp="1"/>
          </p:cNvSpPr>
          <p:nvPr>
            <p:ph idx="1"/>
          </p:nvPr>
        </p:nvSpPr>
        <p:spPr>
          <a:xfrm>
            <a:off x="762000" y="1486300"/>
            <a:ext cx="7924800" cy="3810000"/>
          </a:xfrm>
        </p:spPr>
        <p:txBody>
          <a:bodyPr/>
          <a:lstStyle/>
          <a:p>
            <a:r>
              <a:rPr lang="en-US" dirty="0" smtClean="0"/>
              <a:t>Showed us God  (John 1:18; 14:6; Col. 2:9)</a:t>
            </a:r>
          </a:p>
          <a:p>
            <a:r>
              <a:rPr lang="en-US" dirty="0" smtClean="0"/>
              <a:t>Fulfilled the Covenant (Mt. 5:17; Col. 2:14)</a:t>
            </a:r>
          </a:p>
          <a:p>
            <a:r>
              <a:rPr lang="en-US" dirty="0" smtClean="0"/>
              <a:t>Provided a model of holiness (1Pet.2:21-22)</a:t>
            </a:r>
          </a:p>
          <a:p>
            <a:r>
              <a:rPr lang="en-US" dirty="0" smtClean="0"/>
              <a:t>Died as a sacrifice (Heb. 2:14-15;  9:27-28)</a:t>
            </a:r>
          </a:p>
          <a:p>
            <a:r>
              <a:rPr lang="en-US" dirty="0" smtClean="0"/>
              <a:t>Serves as our Mediator (1 Tim. 2:5)</a:t>
            </a:r>
          </a:p>
          <a:p>
            <a:r>
              <a:rPr lang="en-US" dirty="0" smtClean="0"/>
              <a:t>His Resurrection assures ours (1 Cor. 15:20-22)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
                                            <p:txEl>
                                              <p:pRg st="1" end="1"/>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
                                            <p:txEl>
                                              <p:pRg st="2" end="2"/>
                                            </p:txEl>
                                          </p:spTgt>
                                        </p:tgtEl>
                                        <p:attrNameLst>
                                          <p:attrName>ppt_c</p:attrName>
                                        </p:attrNameLst>
                                      </p:cBhvr>
                                      <p:to>
                                        <a:schemeClr val="folHlink"/>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
                                            <p:txEl>
                                              <p:pRg st="3" end="3"/>
                                            </p:txEl>
                                          </p:spTgt>
                                        </p:tgtEl>
                                        <p:attrNameLst>
                                          <p:attrName>ppt_c</p:attrName>
                                        </p:attrNameLst>
                                      </p:cBhvr>
                                      <p:to>
                                        <a:schemeClr val="folHlink"/>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
                                            <p:txEl>
                                              <p:pRg st="4" end="4"/>
                                            </p:txEl>
                                          </p:spTgt>
                                        </p:tgtEl>
                                        <p:attrNameLst>
                                          <p:attrName>ppt_c</p:attrName>
                                        </p:attrNameLst>
                                      </p:cBhvr>
                                      <p:to>
                                        <a:schemeClr val="folHlink"/>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4">
                                            <p:txEl>
                                              <p:pRg st="5" end="5"/>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71600" y="1866900"/>
            <a:ext cx="6477000" cy="1446550"/>
          </a:xfrm>
          <a:prstGeom prst="rect">
            <a:avLst/>
          </a:prstGeom>
          <a:noFill/>
        </p:spPr>
        <p:txBody>
          <a:bodyPr wrap="square" rtlCol="0">
            <a:spAutoFit/>
          </a:bodyPr>
          <a:lstStyle/>
          <a:p>
            <a:pPr algn="ctr"/>
            <a:r>
              <a:rPr lang="en-US" sz="44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This is why Christians remember His body!</a:t>
            </a:r>
            <a:endParaRPr lang="en-US" sz="4400" b="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19200" y="1866900"/>
            <a:ext cx="6477000" cy="1446550"/>
          </a:xfrm>
          <a:prstGeom prst="rect">
            <a:avLst/>
          </a:prstGeom>
          <a:noFill/>
        </p:spPr>
        <p:txBody>
          <a:bodyPr wrap="square" rtlCol="0">
            <a:spAutoFit/>
          </a:bodyPr>
          <a:lstStyle/>
          <a:p>
            <a:pPr algn="ctr"/>
            <a:r>
              <a:rPr lang="en-US" sz="44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What about that little cup of juice that you drink?</a:t>
            </a:r>
            <a:endParaRPr lang="en-US" sz="4400" b="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11:25</a:t>
            </a:r>
            <a:endParaRPr lang="en-US" dirty="0"/>
          </a:p>
        </p:txBody>
      </p:sp>
      <p:sp>
        <p:nvSpPr>
          <p:cNvPr id="3" name="TextBox 2"/>
          <p:cNvSpPr txBox="1"/>
          <p:nvPr/>
        </p:nvSpPr>
        <p:spPr>
          <a:xfrm>
            <a:off x="914400" y="1943100"/>
            <a:ext cx="7467600" cy="1569660"/>
          </a:xfrm>
          <a:prstGeom prst="rect">
            <a:avLst/>
          </a:prstGeom>
          <a:noFill/>
        </p:spPr>
        <p:txBody>
          <a:bodyPr wrap="square" rtlCol="0">
            <a:spAutoFit/>
          </a:bodyPr>
          <a:lstStyle/>
          <a:p>
            <a:r>
              <a:rPr lang="en-US" sz="3200" baseline="30000" dirty="0" smtClean="0">
                <a:effectLst>
                  <a:outerShdw blurRad="38100" dist="38100" dir="2700000" algn="tl">
                    <a:srgbClr val="000000">
                      <a:alpha val="43137"/>
                    </a:srgbClr>
                  </a:outerShdw>
                </a:effectLst>
              </a:rPr>
              <a:t>25 </a:t>
            </a:r>
            <a:r>
              <a:rPr lang="en-US" sz="3200" dirty="0" smtClean="0">
                <a:effectLst>
                  <a:outerShdw blurRad="38100" dist="38100" dir="2700000" algn="tl">
                    <a:srgbClr val="000000">
                      <a:alpha val="43137"/>
                    </a:srgbClr>
                  </a:outerShdw>
                </a:effectLst>
              </a:rPr>
              <a:t>In the same manner </a:t>
            </a:r>
            <a:r>
              <a:rPr lang="en-US" sz="3200" i="1" dirty="0" smtClean="0">
                <a:effectLst>
                  <a:outerShdw blurRad="38100" dist="38100" dir="2700000" algn="tl">
                    <a:srgbClr val="000000">
                      <a:alpha val="43137"/>
                    </a:srgbClr>
                  </a:outerShdw>
                </a:effectLst>
              </a:rPr>
              <a:t>He</a:t>
            </a:r>
            <a:r>
              <a:rPr lang="en-US" sz="3200" dirty="0" smtClean="0">
                <a:effectLst>
                  <a:outerShdw blurRad="38100" dist="38100" dir="2700000" algn="tl">
                    <a:srgbClr val="000000">
                      <a:alpha val="43137"/>
                    </a:srgbClr>
                  </a:outerShdw>
                </a:effectLst>
              </a:rPr>
              <a:t> also </a:t>
            </a:r>
            <a:r>
              <a:rPr lang="en-US" sz="3200" i="1" dirty="0" smtClean="0">
                <a:effectLst>
                  <a:outerShdw blurRad="38100" dist="38100" dir="2700000" algn="tl">
                    <a:srgbClr val="000000">
                      <a:alpha val="43137"/>
                    </a:srgbClr>
                  </a:outerShdw>
                </a:effectLst>
              </a:rPr>
              <a:t>took</a:t>
            </a:r>
            <a:r>
              <a:rPr lang="en-US" sz="3200" dirty="0" smtClean="0">
                <a:effectLst>
                  <a:outerShdw blurRad="38100" dist="38100" dir="2700000" algn="tl">
                    <a:srgbClr val="000000">
                      <a:alpha val="43137"/>
                    </a:srgbClr>
                  </a:outerShdw>
                </a:effectLst>
              </a:rPr>
              <a:t> the cup after supper, saying, “This cup is the new covenant in My blood.”</a:t>
            </a:r>
            <a:endParaRPr lang="en-US" sz="3200" dirty="0">
              <a:effectLst>
                <a:outerShdw blurRad="38100" dist="38100" dir="2700000" algn="tl">
                  <a:srgbClr val="000000">
                    <a:alpha val="43137"/>
                  </a:srgbClr>
                </a:outerShdw>
              </a:effectLst>
            </a:endParaRPr>
          </a:p>
        </p:txBody>
      </p:sp>
      <p:cxnSp>
        <p:nvCxnSpPr>
          <p:cNvPr id="5" name="Straight Connector 4"/>
          <p:cNvCxnSpPr/>
          <p:nvPr/>
        </p:nvCxnSpPr>
        <p:spPr>
          <a:xfrm>
            <a:off x="4724400" y="2933700"/>
            <a:ext cx="12192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048000" y="3467100"/>
            <a:ext cx="1524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438400" y="4076701"/>
            <a:ext cx="5715000" cy="646331"/>
          </a:xfrm>
          <a:prstGeom prst="rect">
            <a:avLst/>
          </a:prstGeom>
          <a:noFill/>
        </p:spPr>
        <p:txBody>
          <a:bodyPr wrap="square" rtlCol="0">
            <a:spAutoFit/>
          </a:bodyPr>
          <a:lstStyle/>
          <a:p>
            <a:r>
              <a:rPr lang="en-US" sz="3600" dirty="0" smtClean="0">
                <a:solidFill>
                  <a:srgbClr val="FFFF00"/>
                </a:solidFill>
                <a:effectLst>
                  <a:outerShdw blurRad="38100" dist="38100" dir="2700000" algn="tl">
                    <a:srgbClr val="000000">
                      <a:alpha val="43137"/>
                    </a:srgbClr>
                  </a:outerShdw>
                </a:effectLst>
              </a:rPr>
              <a:t>Blood can be precious!</a:t>
            </a:r>
            <a:endParaRPr lang="en-US" sz="3600"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1000" fill="hold"/>
                                        <p:tgtEl>
                                          <p:spTgt spid="8"/>
                                        </p:tgtEl>
                                        <p:attrNameLst>
                                          <p:attrName>ppt_w</p:attrName>
                                        </p:attrNameLst>
                                      </p:cBhvr>
                                      <p:tavLst>
                                        <p:tav tm="0">
                                          <p:val>
                                            <p:strVal val="#ppt_w*0.70"/>
                                          </p:val>
                                        </p:tav>
                                        <p:tav tm="100000">
                                          <p:val>
                                            <p:strVal val="#ppt_w"/>
                                          </p:val>
                                        </p:tav>
                                      </p:tavLst>
                                    </p:anim>
                                    <p:anim calcmode="lin" valueType="num">
                                      <p:cBhvr>
                                        <p:cTn id="25" dur="1000" fill="hold"/>
                                        <p:tgtEl>
                                          <p:spTgt spid="8"/>
                                        </p:tgtEl>
                                        <p:attrNameLst>
                                          <p:attrName>ppt_h</p:attrName>
                                        </p:attrNameLst>
                                      </p:cBhvr>
                                      <p:tavLst>
                                        <p:tav tm="0">
                                          <p:val>
                                            <p:strVal val="#ppt_h"/>
                                          </p:val>
                                        </p:tav>
                                        <p:tav tm="100000">
                                          <p:val>
                                            <p:strVal val="#ppt_h"/>
                                          </p:val>
                                        </p:tav>
                                      </p:tavLst>
                                    </p:anim>
                                    <p:animEffect transition="in" filter="fade">
                                      <p:cBhvr>
                                        <p:cTn id="26"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Macabre: A photograph at Lennon's bloodstained glasses at the new exhibition"/>
          <p:cNvPicPr>
            <a:picLocks noChangeAspect="1" noChangeArrowheads="1"/>
          </p:cNvPicPr>
          <p:nvPr/>
        </p:nvPicPr>
        <p:blipFill>
          <a:blip r:embed="rId2" cstate="print"/>
          <a:srcRect/>
          <a:stretch>
            <a:fillRect/>
          </a:stretch>
        </p:blipFill>
        <p:spPr bwMode="auto">
          <a:xfrm>
            <a:off x="990602" y="1638300"/>
            <a:ext cx="7277099" cy="3705932"/>
          </a:xfrm>
          <a:prstGeom prst="rect">
            <a:avLst/>
          </a:prstGeom>
          <a:noFill/>
        </p:spPr>
      </p:pic>
      <p:sp>
        <p:nvSpPr>
          <p:cNvPr id="5" name="TextBox 4"/>
          <p:cNvSpPr txBox="1"/>
          <p:nvPr/>
        </p:nvSpPr>
        <p:spPr>
          <a:xfrm>
            <a:off x="1066800" y="381002"/>
            <a:ext cx="7467600" cy="646331"/>
          </a:xfrm>
          <a:prstGeom prst="rect">
            <a:avLst/>
          </a:prstGeom>
          <a:noFill/>
        </p:spPr>
        <p:txBody>
          <a:bodyPr wrap="square" rtlCol="0">
            <a:spAutoFit/>
          </a:bodyPr>
          <a:lstStyle/>
          <a:p>
            <a:r>
              <a:rPr lang="en-US" sz="3600" dirty="0" smtClean="0"/>
              <a:t>John Lennon’s Blood-stained Glasses</a:t>
            </a:r>
            <a:endParaRPr lang="en-US" sz="3600" dirty="0"/>
          </a:p>
        </p:txBody>
      </p:sp>
      <p:sp>
        <p:nvSpPr>
          <p:cNvPr id="6" name="TextBox 5"/>
          <p:cNvSpPr txBox="1"/>
          <p:nvPr/>
        </p:nvSpPr>
        <p:spPr>
          <a:xfrm>
            <a:off x="2667000" y="1028700"/>
            <a:ext cx="4343400" cy="400110"/>
          </a:xfrm>
          <a:prstGeom prst="rect">
            <a:avLst/>
          </a:prstGeom>
          <a:noFill/>
        </p:spPr>
        <p:txBody>
          <a:bodyPr wrap="square" rtlCol="0">
            <a:spAutoFit/>
          </a:bodyPr>
          <a:lstStyle/>
          <a:p>
            <a:r>
              <a:rPr lang="en-US" sz="2000" dirty="0" smtClean="0"/>
              <a:t>Sold by Yoko Ono for approx. $20,000</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532</TotalTime>
  <Words>949</Words>
  <Application>Microsoft Office PowerPoint</Application>
  <PresentationFormat>On-screen Show (16:10)</PresentationFormat>
  <Paragraphs>100</Paragraphs>
  <Slides>26</Slides>
  <Notes>2</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Metro</vt:lpstr>
      <vt:lpstr>Default Design</vt:lpstr>
      <vt:lpstr>Why?</vt:lpstr>
      <vt:lpstr>1 Corinthians 11:23-24</vt:lpstr>
      <vt:lpstr>What We Needed Most:</vt:lpstr>
      <vt:lpstr>Hebrews 10:5</vt:lpstr>
      <vt:lpstr>In His Human Body He:</vt:lpstr>
      <vt:lpstr>Slide 6</vt:lpstr>
      <vt:lpstr>Slide 7</vt:lpstr>
      <vt:lpstr>1 Corinthians 11:25</vt:lpstr>
      <vt:lpstr>Slide 9</vt:lpstr>
      <vt:lpstr>Slide 10</vt:lpstr>
      <vt:lpstr>Slide 11</vt:lpstr>
      <vt:lpstr>The Blood (death) of Jesus-- </vt:lpstr>
      <vt:lpstr>Slide 13</vt:lpstr>
      <vt:lpstr>Slide 14</vt:lpstr>
      <vt:lpstr>Slide 15</vt:lpstr>
      <vt:lpstr>Slide 16</vt:lpstr>
      <vt:lpstr>86 - By Christ Redeemed, in Christ Restored        vs 1  </vt:lpstr>
      <vt:lpstr>86 - By Christ Redeemed, in Christ Restored   vs1</vt:lpstr>
      <vt:lpstr>86 - By Christ Redeemed, in Christ Restored   vs2</vt:lpstr>
      <vt:lpstr>Slide 20</vt:lpstr>
      <vt:lpstr>Slide 21</vt:lpstr>
      <vt:lpstr>Slide 22</vt:lpstr>
      <vt:lpstr>86 - By Christ Redeemed, in Christ Restored vs 4</vt:lpstr>
      <vt:lpstr>86 - By Christ Redeemed, in Christ Restored vs 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Sewell Hall</dc:creator>
  <cp:lastModifiedBy>Brad Beutjer</cp:lastModifiedBy>
  <cp:revision>25</cp:revision>
  <dcterms:created xsi:type="dcterms:W3CDTF">2012-12-21T02:08:11Z</dcterms:created>
  <dcterms:modified xsi:type="dcterms:W3CDTF">2012-12-30T22:51:55Z</dcterms:modified>
</cp:coreProperties>
</file>