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5" r:id="rId1"/>
  </p:sldMasterIdLst>
  <p:handoutMasterIdLst>
    <p:handoutMasterId r:id="rId9"/>
  </p:handoutMasterIdLst>
  <p:sldIdLst>
    <p:sldId id="335" r:id="rId2"/>
    <p:sldId id="355" r:id="rId3"/>
    <p:sldId id="290" r:id="rId4"/>
    <p:sldId id="345" r:id="rId5"/>
    <p:sldId id="346" r:id="rId6"/>
    <p:sldId id="356" r:id="rId7"/>
    <p:sldId id="357" r:id="rId8"/>
  </p:sldIdLst>
  <p:sldSz cx="9144000" cy="5715000" type="screen16x10"/>
  <p:notesSz cx="7077075" cy="8955088"/>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FF00"/>
    <a:srgbClr val="FFFF66"/>
    <a:srgbClr val="FFFF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4" d="100"/>
          <a:sy n="104" d="100"/>
        </p:scale>
        <p:origin x="-90" y="-306"/>
      </p:cViewPr>
      <p:guideLst>
        <p:guide orient="horz" pos="180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9155" name="Rectangle 3"/>
          <p:cNvSpPr>
            <a:spLocks noGrp="1" noChangeArrowheads="1"/>
          </p:cNvSpPr>
          <p:nvPr>
            <p:ph type="dt" sz="quarter" idx="1"/>
          </p:nvPr>
        </p:nvSpPr>
        <p:spPr bwMode="auto">
          <a:xfrm>
            <a:off x="4008705" y="0"/>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9156" name="Rectangle 4"/>
          <p:cNvSpPr>
            <a:spLocks noGrp="1" noChangeArrowheads="1"/>
          </p:cNvSpPr>
          <p:nvPr>
            <p:ph type="ftr" sz="quarter" idx="2"/>
          </p:nvPr>
        </p:nvSpPr>
        <p:spPr bwMode="auto">
          <a:xfrm>
            <a:off x="0" y="8505780"/>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9157" name="Rectangle 5"/>
          <p:cNvSpPr>
            <a:spLocks noGrp="1" noChangeArrowheads="1"/>
          </p:cNvSpPr>
          <p:nvPr>
            <p:ph type="sldNum" sz="quarter" idx="3"/>
          </p:nvPr>
        </p:nvSpPr>
        <p:spPr bwMode="auto">
          <a:xfrm>
            <a:off x="4008705" y="8505780"/>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E4BECEB8-EEEB-4C7D-B707-F2EC12218415}" type="slidenum">
              <a:rPr lang="en-US"/>
              <a:pPr>
                <a:defRPr/>
              </a:pPr>
              <a:t>‹#›</a:t>
            </a:fld>
            <a:endParaRPr lang="en-US"/>
          </a:p>
        </p:txBody>
      </p:sp>
    </p:spTree>
    <p:extLst>
      <p:ext uri="{BB962C8B-B14F-4D97-AF65-F5344CB8AC3E}">
        <p14:creationId xmlns:p14="http://schemas.microsoft.com/office/powerpoint/2010/main" xmlns="" val="398213878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143000"/>
            <a:ext cx="7851648" cy="15240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2690447"/>
            <a:ext cx="7854696" cy="14605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pPr>
              <a:defRPr/>
            </a:pPr>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pPr>
              <a:defRPr/>
            </a:pPr>
            <a:fld id="{8805064E-CEAB-4F3F-A50E-F3A4CFA639C8}" type="slidenum">
              <a:rPr lang="en-US" smtClean="0">
                <a:solidFill>
                  <a:srgbClr val="DBF5F9">
                    <a:shade val="90000"/>
                  </a:srgbClr>
                </a:solidFill>
              </a:rPr>
              <a:pPr>
                <a:def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5A848B34-ECB8-4C04-B973-5D0AF4BE210A}" type="slidenum">
              <a:rPr lang="en-US" smtClean="0">
                <a:solidFill>
                  <a:srgbClr val="04617B">
                    <a:shade val="90000"/>
                  </a:srgbClr>
                </a:solidFill>
              </a:rPr>
              <a:pPr>
                <a:defRPr/>
              </a:pPr>
              <a:t>‹#›</a:t>
            </a:fld>
            <a:endParaRPr lang="en-US">
              <a:solidFill>
                <a:srgbClr val="04617B">
                  <a:shade val="90000"/>
                </a:srgb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1"/>
            <a:ext cx="2057400" cy="4343136"/>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762001"/>
            <a:ext cx="6019800" cy="434313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31DDA3C3-12DC-4E69-92D2-5A3A1BBF2687}" type="slidenum">
              <a:rPr lang="en-US" smtClean="0">
                <a:solidFill>
                  <a:srgbClr val="04617B">
                    <a:shade val="90000"/>
                  </a:srgbClr>
                </a:solidFill>
              </a:rPr>
              <a:pPr>
                <a:defRPr/>
              </a:pPr>
              <a:t>‹#›</a:t>
            </a:fld>
            <a:endParaRPr lang="en-US">
              <a:solidFill>
                <a:srgbClr val="04617B">
                  <a:shade val="9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pPr>
              <a:defRPr/>
            </a:pPr>
            <a:fld id="{76BA39A8-5FAE-42ED-8529-A792AEF9F7CA}" type="slidenum">
              <a:rPr lang="en-US" smtClean="0">
                <a:solidFill>
                  <a:srgbClr val="04617B">
                    <a:shade val="90000"/>
                  </a:srgbClr>
                </a:solidFill>
              </a:rPr>
              <a:pPr>
                <a:defRPr/>
              </a:pPr>
              <a:t>‹#›</a:t>
            </a:fld>
            <a:endParaRPr lang="en-US">
              <a:solidFill>
                <a:srgbClr val="04617B">
                  <a:shade val="9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097280"/>
            <a:ext cx="7772400" cy="1135380"/>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253887"/>
            <a:ext cx="7772400" cy="1258093"/>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pPr>
              <a:defRPr/>
            </a:pPr>
            <a:fld id="{C10BFD02-FD5A-464F-8E7E-0ECC2F42A042}" type="slidenum">
              <a:rPr lang="en-US" smtClean="0">
                <a:solidFill>
                  <a:srgbClr val="DBF5F9">
                    <a:shade val="90000"/>
                  </a:srgbClr>
                </a:solidFill>
              </a:rPr>
              <a:pPr>
                <a:defRPr/>
              </a:pPr>
              <a:t>‹#›</a:t>
            </a:fld>
            <a:endParaRPr lang="en-US">
              <a:solidFill>
                <a:srgbClr val="DBF5F9">
                  <a:shade val="9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071"/>
            <a:ext cx="4038600" cy="369570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95E62B03-1E35-4294-9124-68267BA34F3B}" type="slidenum">
              <a:rPr lang="en-US" smtClean="0">
                <a:solidFill>
                  <a:srgbClr val="04617B">
                    <a:shade val="90000"/>
                  </a:srgbClr>
                </a:solidFill>
              </a:rPr>
              <a:pPr>
                <a:defRPr/>
              </a:pPr>
              <a:t>‹#›</a:t>
            </a:fld>
            <a:endParaRPr lang="en-US">
              <a:solidFill>
                <a:srgbClr val="04617B">
                  <a:shade val="90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229600" cy="9525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46040"/>
            <a:ext cx="4040188" cy="549460"/>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549798"/>
            <a:ext cx="4041775" cy="54570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095500"/>
            <a:ext cx="4040188"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095500"/>
            <a:ext cx="4041775" cy="320476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pPr>
              <a:defRPr/>
            </a:pPr>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pPr>
              <a:defRPr/>
            </a:pPr>
            <a:fld id="{A3BE3468-0390-4076-868C-538B18F92E57}" type="slidenum">
              <a:rPr lang="en-US" smtClean="0">
                <a:solidFill>
                  <a:srgbClr val="04617B">
                    <a:shade val="90000"/>
                  </a:srgbClr>
                </a:solidFill>
              </a:rPr>
              <a:pPr>
                <a:defRPr/>
              </a:pPr>
              <a:t>‹#›</a:t>
            </a:fld>
            <a:endParaRPr lang="en-US">
              <a:solidFill>
                <a:srgbClr val="04617B">
                  <a:shade val="90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86740"/>
            <a:ext cx="8305800" cy="9525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pPr>
              <a:defRPr/>
            </a:pPr>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pPr>
              <a:defRPr/>
            </a:pPr>
            <a:fld id="{BE0EA6F8-FE5B-441A-BD8E-2D534B700E3A}" type="slidenum">
              <a:rPr lang="en-US" smtClean="0">
                <a:solidFill>
                  <a:srgbClr val="04617B">
                    <a:shade val="90000"/>
                  </a:srgbClr>
                </a:solidFill>
              </a:rPr>
              <a:pPr>
                <a:defRPr/>
              </a:pPr>
              <a:t>‹#›</a:t>
            </a:fld>
            <a:endParaRPr lang="en-US">
              <a:solidFill>
                <a:srgbClr val="04617B">
                  <a:shade val="90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pPr>
              <a:defRPr/>
            </a:pPr>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pPr>
              <a:defRPr/>
            </a:pPr>
            <a:fld id="{B43BFF92-8461-4EA4-BD64-373D28D979EA}" type="slidenum">
              <a:rPr lang="en-US" smtClean="0">
                <a:solidFill>
                  <a:srgbClr val="04617B">
                    <a:shade val="90000"/>
                  </a:srgbClr>
                </a:solidFill>
              </a:rPr>
              <a:pPr>
                <a:defRPr/>
              </a:pPr>
              <a:t>‹#›</a:t>
            </a:fld>
            <a:endParaRPr lang="en-US">
              <a:solidFill>
                <a:srgbClr val="04617B">
                  <a:shade val="90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28627"/>
            <a:ext cx="2743200" cy="968375"/>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397000"/>
            <a:ext cx="2743200" cy="3810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397000"/>
            <a:ext cx="5111750" cy="3810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pPr>
              <a:defRPr/>
            </a:pPr>
            <a:fld id="{044807DB-8B8F-4D24-80E9-F826C23D1E54}" type="slidenum">
              <a:rPr lang="en-US" smtClean="0">
                <a:solidFill>
                  <a:srgbClr val="04617B">
                    <a:shade val="90000"/>
                  </a:srgbClr>
                </a:solidFill>
              </a:rPr>
              <a:pPr>
                <a:defRPr/>
              </a:pPr>
              <a:t>‹#›</a:t>
            </a:fld>
            <a:endParaRPr lang="en-US">
              <a:solidFill>
                <a:srgbClr val="04617B">
                  <a:shade val="90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923398"/>
            <a:ext cx="5257800" cy="34290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12" name="Right Triangle 11"/>
          <p:cNvSpPr/>
          <p:nvPr/>
        </p:nvSpPr>
        <p:spPr>
          <a:xfrm rot="420000" flipV="1">
            <a:off x="8004134" y="4466474"/>
            <a:ext cx="155448" cy="129540"/>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hangingPunct="1"/>
            <a:endParaRPr lang="en-US">
              <a:solidFill>
                <a:prstClr val="white"/>
              </a:solidFill>
            </a:endParaRPr>
          </a:p>
        </p:txBody>
      </p:sp>
      <p:sp>
        <p:nvSpPr>
          <p:cNvPr id="2" name="Title 1"/>
          <p:cNvSpPr>
            <a:spLocks noGrp="1"/>
          </p:cNvSpPr>
          <p:nvPr>
            <p:ph type="title"/>
          </p:nvPr>
        </p:nvSpPr>
        <p:spPr>
          <a:xfrm>
            <a:off x="609600" y="980830"/>
            <a:ext cx="2212848" cy="131885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357321"/>
            <a:ext cx="2209800" cy="181610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5296959"/>
            <a:ext cx="609600" cy="304271"/>
          </a:xfrm>
        </p:spPr>
        <p:txBody>
          <a:bodyPr/>
          <a:lstStyle/>
          <a:p>
            <a:pPr>
              <a:defRPr/>
            </a:pPr>
            <a:fld id="{1018F144-9B33-466D-B7E9-086B859D5AF3}" type="slidenum">
              <a:rPr lang="en-US" smtClean="0">
                <a:solidFill>
                  <a:srgbClr val="04617B">
                    <a:shade val="90000"/>
                  </a:srgbClr>
                </a:solidFill>
              </a:rPr>
              <a:pPr>
                <a:def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999598"/>
            <a:ext cx="4617720" cy="327660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4847167"/>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11" name="Freeform 10"/>
          <p:cNvSpPr>
            <a:spLocks/>
          </p:cNvSpPr>
          <p:nvPr/>
        </p:nvSpPr>
        <p:spPr bwMode="auto">
          <a:xfrm flipV="1">
            <a:off x="4381500" y="5183188"/>
            <a:ext cx="4762500" cy="531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953"/>
            <a:ext cx="9163050" cy="8678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8" name="Freeform 7"/>
          <p:cNvSpPr>
            <a:spLocks/>
          </p:cNvSpPr>
          <p:nvPr/>
        </p:nvSpPr>
        <p:spPr bwMode="auto">
          <a:xfrm>
            <a:off x="4381500" y="-5953"/>
            <a:ext cx="4762500" cy="53181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eaLnBrk="1" hangingPunct="1"/>
            <a:endParaRPr lang="en-US">
              <a:solidFill>
                <a:prstClr val="black"/>
              </a:solidFill>
              <a:latin typeface="Constantia"/>
            </a:endParaRPr>
          </a:p>
        </p:txBody>
      </p:sp>
      <p:sp>
        <p:nvSpPr>
          <p:cNvPr id="9" name="Title Placeholder 8"/>
          <p:cNvSpPr>
            <a:spLocks noGrp="1"/>
          </p:cNvSpPr>
          <p:nvPr>
            <p:ph type="title"/>
          </p:nvPr>
        </p:nvSpPr>
        <p:spPr>
          <a:xfrm>
            <a:off x="457200" y="586740"/>
            <a:ext cx="8229600" cy="9525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12900"/>
            <a:ext cx="8229600" cy="36576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5296959"/>
            <a:ext cx="21336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solidFill>
                <a:srgbClr val="04617B">
                  <a:shade val="90000"/>
                </a:srgbClr>
              </a:solidFill>
            </a:endParaRPr>
          </a:p>
        </p:txBody>
      </p:sp>
      <p:sp>
        <p:nvSpPr>
          <p:cNvPr id="22" name="Footer Placeholder 21"/>
          <p:cNvSpPr>
            <a:spLocks noGrp="1"/>
          </p:cNvSpPr>
          <p:nvPr>
            <p:ph type="ftr" sz="quarter" idx="3"/>
          </p:nvPr>
        </p:nvSpPr>
        <p:spPr>
          <a:xfrm>
            <a:off x="2667000" y="5296959"/>
            <a:ext cx="3352800" cy="30427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5296959"/>
            <a:ext cx="762000" cy="304271"/>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81161EB2-80DF-4B85-81FE-352C38901E41}" type="slidenum">
              <a:rPr lang="en-US" smtClean="0">
                <a:solidFill>
                  <a:srgbClr val="04617B">
                    <a:shade val="90000"/>
                  </a:srgbClr>
                </a:solidFill>
              </a:rPr>
              <a:pPr>
                <a:defRPr/>
              </a:pPr>
              <a:t>‹#›</a:t>
            </a:fld>
            <a:endParaRPr lang="en-US">
              <a:solidFill>
                <a:srgbClr val="04617B">
                  <a:shade val="90000"/>
                </a:srgbClr>
              </a:solidFill>
            </a:endParaRPr>
          </a:p>
        </p:txBody>
      </p:sp>
      <p:grpSp>
        <p:nvGrpSpPr>
          <p:cNvPr id="2" name="Group 1"/>
          <p:cNvGrpSpPr/>
          <p:nvPr/>
        </p:nvGrpSpPr>
        <p:grpSpPr>
          <a:xfrm>
            <a:off x="-19017" y="168673"/>
            <a:ext cx="9180548" cy="54102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90600" y="1181100"/>
            <a:ext cx="7162800" cy="762000"/>
          </a:xfrm>
        </p:spPr>
        <p:txBody>
          <a:bodyPr>
            <a:noAutofit/>
          </a:bodyPr>
          <a:lstStyle/>
          <a:p>
            <a:pPr algn="ctr" eaLnBrk="1" hangingPunct="1"/>
            <a:r>
              <a:rPr lang="en-US" sz="4400" b="0" dirty="0" smtClean="0">
                <a:solidFill>
                  <a:srgbClr val="FFFF66"/>
                </a:solidFill>
                <a:effectLst/>
                <a:latin typeface="Calibri" pitchFamily="34" charset="0"/>
              </a:rPr>
              <a:t/>
            </a:r>
            <a:br>
              <a:rPr lang="en-US" sz="4400" b="0" dirty="0" smtClean="0">
                <a:solidFill>
                  <a:srgbClr val="FFFF66"/>
                </a:solidFill>
                <a:effectLst/>
                <a:latin typeface="Calibri" pitchFamily="34" charset="0"/>
              </a:rPr>
            </a:br>
            <a:r>
              <a:rPr lang="en-US" sz="4400" dirty="0" smtClean="0">
                <a:solidFill>
                  <a:srgbClr val="FFFF66"/>
                </a:solidFill>
                <a:latin typeface="Calibri" pitchFamily="34" charset="0"/>
              </a:rPr>
              <a:t>Paul and the Ephesian Elders</a:t>
            </a:r>
            <a:br>
              <a:rPr lang="en-US" sz="4400" dirty="0" smtClean="0">
                <a:solidFill>
                  <a:srgbClr val="FFFF66"/>
                </a:solidFill>
                <a:latin typeface="Calibri" pitchFamily="34" charset="0"/>
              </a:rPr>
            </a:br>
            <a:r>
              <a:rPr lang="en-US" sz="4400" dirty="0" smtClean="0">
                <a:solidFill>
                  <a:srgbClr val="FFFF66"/>
                </a:solidFill>
                <a:latin typeface="Calibri" pitchFamily="34" charset="0"/>
              </a:rPr>
              <a:t>Acts 20:36-38</a:t>
            </a:r>
            <a:endParaRPr lang="en-US" sz="4400" b="0" dirty="0" smtClean="0">
              <a:solidFill>
                <a:srgbClr val="FFFF66"/>
              </a:solidFill>
              <a:effectLst/>
              <a:latin typeface="Calibri" pitchFamily="34" charset="0"/>
            </a:endParaRPr>
          </a:p>
        </p:txBody>
      </p:sp>
      <p:sp>
        <p:nvSpPr>
          <p:cNvPr id="53251" name="Rectangle 3"/>
          <p:cNvSpPr>
            <a:spLocks noChangeArrowheads="1"/>
          </p:cNvSpPr>
          <p:nvPr/>
        </p:nvSpPr>
        <p:spPr bwMode="auto">
          <a:xfrm>
            <a:off x="361950" y="2095500"/>
            <a:ext cx="8610600" cy="3046988"/>
          </a:xfrm>
          <a:prstGeom prst="rect">
            <a:avLst/>
          </a:prstGeom>
          <a:noFill/>
          <a:ln w="9525">
            <a:noFill/>
            <a:miter lim="800000"/>
            <a:headEnd/>
            <a:tailEnd/>
          </a:ln>
        </p:spPr>
        <p:txBody>
          <a:bodyPr wrap="square" anchor="t">
            <a:spAutoFit/>
          </a:bodyPr>
          <a:lstStyle/>
          <a:p>
            <a:r>
              <a:rPr lang="en-US" sz="2400" dirty="0" smtClean="0"/>
              <a:t> </a:t>
            </a:r>
            <a:r>
              <a:rPr lang="en-US" sz="3200" i="1" baseline="30000" dirty="0">
                <a:latin typeface="Calibri"/>
                <a:ea typeface="Times New Roman"/>
                <a:cs typeface="Times New Roman"/>
              </a:rPr>
              <a:t>36 </a:t>
            </a:r>
            <a:r>
              <a:rPr lang="en-US" sz="3200" i="1" dirty="0">
                <a:latin typeface="Calibri"/>
                <a:ea typeface="Times New Roman"/>
                <a:cs typeface="Times New Roman"/>
              </a:rPr>
              <a:t>And when he had said these things, he knelt down and prayed with them all. </a:t>
            </a:r>
            <a:r>
              <a:rPr lang="en-US" sz="3200" i="1" baseline="30000" dirty="0">
                <a:latin typeface="Calibri"/>
                <a:ea typeface="Times New Roman"/>
                <a:cs typeface="Times New Roman"/>
              </a:rPr>
              <a:t>37 </a:t>
            </a:r>
            <a:r>
              <a:rPr lang="en-US" sz="3200" i="1" dirty="0">
                <a:latin typeface="Calibri"/>
                <a:ea typeface="Times New Roman"/>
                <a:cs typeface="Times New Roman"/>
              </a:rPr>
              <a:t>And there was much weeping on the part of all; they embraced Paul and kissed him, </a:t>
            </a:r>
            <a:r>
              <a:rPr lang="en-US" sz="3200" i="1" baseline="30000" dirty="0">
                <a:latin typeface="Calibri"/>
                <a:ea typeface="Times New Roman"/>
                <a:cs typeface="Times New Roman"/>
              </a:rPr>
              <a:t>38 </a:t>
            </a:r>
            <a:r>
              <a:rPr lang="en-US" sz="3200" i="1" dirty="0">
                <a:latin typeface="Calibri"/>
                <a:ea typeface="Times New Roman"/>
                <a:cs typeface="Times New Roman"/>
              </a:rPr>
              <a:t>being sorrowful most of all because of the word he had spoken, </a:t>
            </a:r>
            <a:r>
              <a:rPr lang="en-US" sz="3200" i="1" dirty="0">
                <a:solidFill>
                  <a:srgbClr val="FFFF00"/>
                </a:solidFill>
                <a:latin typeface="Calibri"/>
                <a:ea typeface="Times New Roman"/>
                <a:cs typeface="Times New Roman"/>
              </a:rPr>
              <a:t>that they would not see his face again.</a:t>
            </a:r>
            <a:endParaRPr lang="en-US" sz="3200" dirty="0">
              <a:solidFill>
                <a:srgbClr val="FFFF00"/>
              </a:solidFill>
              <a:latin typeface="+mn-lt"/>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90600" y="1181100"/>
            <a:ext cx="7162800" cy="762000"/>
          </a:xfrm>
        </p:spPr>
        <p:txBody>
          <a:bodyPr>
            <a:noAutofit/>
          </a:bodyPr>
          <a:lstStyle/>
          <a:p>
            <a:pPr algn="ctr" eaLnBrk="1" hangingPunct="1"/>
            <a:r>
              <a:rPr lang="en-US" sz="4400" b="0" dirty="0" smtClean="0">
                <a:solidFill>
                  <a:srgbClr val="FFFF66"/>
                </a:solidFill>
                <a:effectLst/>
                <a:latin typeface="Calibri" pitchFamily="34" charset="0"/>
              </a:rPr>
              <a:t/>
            </a:r>
            <a:br>
              <a:rPr lang="en-US" sz="4400" b="0" dirty="0" smtClean="0">
                <a:solidFill>
                  <a:srgbClr val="FFFF66"/>
                </a:solidFill>
                <a:effectLst/>
                <a:latin typeface="Calibri" pitchFamily="34" charset="0"/>
              </a:rPr>
            </a:br>
            <a:r>
              <a:rPr lang="en-US" sz="4400" dirty="0" smtClean="0">
                <a:solidFill>
                  <a:srgbClr val="FFFF66"/>
                </a:solidFill>
                <a:latin typeface="Calibri" pitchFamily="34" charset="0"/>
              </a:rPr>
              <a:t>Paul’s Parting Words</a:t>
            </a:r>
            <a:br>
              <a:rPr lang="en-US" sz="4400" dirty="0" smtClean="0">
                <a:solidFill>
                  <a:srgbClr val="FFFF66"/>
                </a:solidFill>
                <a:latin typeface="Calibri" pitchFamily="34" charset="0"/>
              </a:rPr>
            </a:br>
            <a:r>
              <a:rPr lang="en-US" sz="4400" dirty="0" smtClean="0">
                <a:solidFill>
                  <a:srgbClr val="FFFF66"/>
                </a:solidFill>
                <a:latin typeface="Calibri" pitchFamily="34" charset="0"/>
              </a:rPr>
              <a:t>Acts 20:35</a:t>
            </a:r>
            <a:endParaRPr lang="en-US" sz="4400" b="0" dirty="0" smtClean="0">
              <a:solidFill>
                <a:srgbClr val="FFFF66"/>
              </a:solidFill>
              <a:effectLst/>
              <a:latin typeface="Calibri" pitchFamily="34" charset="0"/>
            </a:endParaRPr>
          </a:p>
        </p:txBody>
      </p:sp>
      <p:sp>
        <p:nvSpPr>
          <p:cNvPr id="53251" name="Rectangle 3"/>
          <p:cNvSpPr>
            <a:spLocks noChangeArrowheads="1"/>
          </p:cNvSpPr>
          <p:nvPr/>
        </p:nvSpPr>
        <p:spPr bwMode="auto">
          <a:xfrm>
            <a:off x="361950" y="2095500"/>
            <a:ext cx="8610600" cy="2554545"/>
          </a:xfrm>
          <a:prstGeom prst="rect">
            <a:avLst/>
          </a:prstGeom>
          <a:noFill/>
          <a:ln w="9525">
            <a:noFill/>
            <a:miter lim="800000"/>
            <a:headEnd/>
            <a:tailEnd/>
          </a:ln>
        </p:spPr>
        <p:txBody>
          <a:bodyPr wrap="square" anchor="t">
            <a:spAutoFit/>
          </a:bodyPr>
          <a:lstStyle/>
          <a:p>
            <a:r>
              <a:rPr lang="en-US" sz="2400" dirty="0" smtClean="0"/>
              <a:t> </a:t>
            </a:r>
            <a:r>
              <a:rPr lang="en-US" sz="3200" i="1" baseline="30000" dirty="0">
                <a:latin typeface="Calibri"/>
                <a:ea typeface="Times New Roman"/>
                <a:cs typeface="Times New Roman"/>
              </a:rPr>
              <a:t>35 </a:t>
            </a:r>
            <a:r>
              <a:rPr lang="en-US" sz="3200" i="1" dirty="0">
                <a:latin typeface="Calibri"/>
                <a:ea typeface="Times New Roman"/>
                <a:cs typeface="Times New Roman"/>
              </a:rPr>
              <a:t>In all things I have shown you that by working hard in this way </a:t>
            </a:r>
            <a:r>
              <a:rPr lang="en-US" sz="3200" i="1" dirty="0">
                <a:solidFill>
                  <a:srgbClr val="FFFF00"/>
                </a:solidFill>
                <a:latin typeface="Calibri"/>
                <a:ea typeface="Times New Roman"/>
                <a:cs typeface="Times New Roman"/>
              </a:rPr>
              <a:t>we must help the weak </a:t>
            </a:r>
            <a:r>
              <a:rPr lang="en-US" sz="3200" i="1" dirty="0">
                <a:latin typeface="Calibri"/>
                <a:ea typeface="Times New Roman"/>
                <a:cs typeface="Times New Roman"/>
              </a:rPr>
              <a:t>and remember the words of the Lord Jesus, how he himself said, ‘It is more blessed to give than to receive</a:t>
            </a:r>
            <a:r>
              <a:rPr lang="en-US" sz="3200" i="1" dirty="0" smtClean="0">
                <a:latin typeface="Calibri"/>
                <a:ea typeface="Times New Roman"/>
                <a:cs typeface="Times New Roman"/>
              </a:rPr>
              <a:t>.’</a:t>
            </a:r>
            <a:endParaRPr lang="en-US" sz="3200" dirty="0">
              <a:solidFill>
                <a:srgbClr val="FFFF00"/>
              </a:solidFill>
              <a:latin typeface="+mn-lt"/>
            </a:endParaRPr>
          </a:p>
        </p:txBody>
      </p:sp>
    </p:spTree>
    <p:extLst>
      <p:ext uri="{BB962C8B-B14F-4D97-AF65-F5344CB8AC3E}">
        <p14:creationId xmlns:p14="http://schemas.microsoft.com/office/powerpoint/2010/main" xmlns="" val="223247784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838200" y="2032000"/>
            <a:ext cx="7086600" cy="1206500"/>
          </a:xfrm>
          <a:prstGeom prst="rect">
            <a:avLst/>
          </a:prstGeom>
          <a:noFill/>
          <a:ln w="9525">
            <a:noFill/>
            <a:miter lim="800000"/>
            <a:headEnd/>
            <a:tailEnd/>
          </a:ln>
          <a:effectLst/>
        </p:spPr>
        <p:txBody>
          <a:bodyPr anchor="b"/>
          <a:lstStyle/>
          <a:p>
            <a:pPr algn="ctr" eaLnBrk="1" hangingPunct="1">
              <a:defRPr/>
            </a:pPr>
            <a:r>
              <a:rPr lang="en-US" sz="5400" b="1" i="1" kern="0" dirty="0" smtClean="0">
                <a:solidFill>
                  <a:srgbClr val="FFFF66"/>
                </a:solidFill>
                <a:effectLst>
                  <a:outerShdw blurRad="38100" dist="38100" dir="2700000" algn="tl">
                    <a:srgbClr val="000000">
                      <a:alpha val="43137"/>
                    </a:srgbClr>
                  </a:outerShdw>
                </a:effectLst>
                <a:latin typeface="Calibri" pitchFamily="34" charset="0"/>
                <a:ea typeface="+mj-ea"/>
                <a:cs typeface="+mj-cs"/>
              </a:rPr>
              <a:t>Helping the Weak</a:t>
            </a:r>
            <a:endParaRPr lang="en-US" sz="5400" b="1" i="1" kern="0" dirty="0">
              <a:solidFill>
                <a:schemeClr val="tx2"/>
              </a:solidFill>
              <a:effectLst>
                <a:outerShdw blurRad="38100" dist="38100" dir="2700000" algn="tl">
                  <a:srgbClr val="000000">
                    <a:alpha val="43137"/>
                  </a:srgbClr>
                </a:outerShdw>
              </a:effectLst>
              <a:latin typeface="Calibri" pitchFamily="34" charset="0"/>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52425" y="800100"/>
            <a:ext cx="8763000" cy="762000"/>
          </a:xfrm>
        </p:spPr>
        <p:txBody>
          <a:bodyPr>
            <a:noAutofit/>
          </a:bodyPr>
          <a:lstStyle/>
          <a:p>
            <a:pPr algn="ctr">
              <a:defRPr/>
            </a:pPr>
            <a:r>
              <a:rPr lang="en-US" sz="4800" i="1" dirty="0" smtClean="0">
                <a:solidFill>
                  <a:srgbClr val="FFFF66"/>
                </a:solidFill>
                <a:latin typeface="Calibri" pitchFamily="34" charset="0"/>
              </a:rPr>
              <a:t>Who are the Weak?</a:t>
            </a:r>
            <a:endParaRPr lang="en-US" sz="4800" b="0" i="1" dirty="0" smtClean="0">
              <a:effectLst/>
              <a:latin typeface="Calibri" pitchFamily="34" charset="0"/>
            </a:endParaRPr>
          </a:p>
        </p:txBody>
      </p:sp>
      <p:sp>
        <p:nvSpPr>
          <p:cNvPr id="47107" name="Rectangle 3"/>
          <p:cNvSpPr>
            <a:spLocks noGrp="1" noChangeArrowheads="1"/>
          </p:cNvSpPr>
          <p:nvPr>
            <p:ph sz="half" idx="1"/>
          </p:nvPr>
        </p:nvSpPr>
        <p:spPr>
          <a:xfrm>
            <a:off x="609600" y="1943100"/>
            <a:ext cx="8077200" cy="3505200"/>
          </a:xfrm>
        </p:spPr>
        <p:txBody>
          <a:bodyPr>
            <a:normAutofit lnSpcReduction="10000"/>
          </a:bodyPr>
          <a:lstStyle/>
          <a:p>
            <a:pPr lvl="0"/>
            <a:r>
              <a:rPr lang="en-US" sz="3600" dirty="0"/>
              <a:t>Romans 8:26 </a:t>
            </a:r>
            <a:r>
              <a:rPr lang="en-US" sz="3600" i="1" dirty="0"/>
              <a:t>the Spirit helps in our </a:t>
            </a:r>
            <a:r>
              <a:rPr lang="en-US" sz="3600" i="1" dirty="0" smtClean="0">
                <a:solidFill>
                  <a:srgbClr val="FFFF00"/>
                </a:solidFill>
              </a:rPr>
              <a:t>weakness</a:t>
            </a:r>
            <a:endParaRPr lang="en-US" sz="3600" dirty="0">
              <a:solidFill>
                <a:srgbClr val="FFFF00"/>
              </a:solidFill>
            </a:endParaRPr>
          </a:p>
          <a:p>
            <a:pPr lvl="0"/>
            <a:r>
              <a:rPr lang="en-US" sz="3600" dirty="0"/>
              <a:t>I Cor. 11:30 </a:t>
            </a:r>
            <a:r>
              <a:rPr lang="en-US" sz="3600" i="1" dirty="0"/>
              <a:t>many of you are </a:t>
            </a:r>
            <a:r>
              <a:rPr lang="en-US" sz="3600" i="1" dirty="0">
                <a:solidFill>
                  <a:srgbClr val="FFFF00"/>
                </a:solidFill>
              </a:rPr>
              <a:t>weak</a:t>
            </a:r>
            <a:r>
              <a:rPr lang="en-US" sz="3600" i="1" dirty="0"/>
              <a:t> and ill, and some have died</a:t>
            </a:r>
            <a:r>
              <a:rPr lang="en-US" sz="3600" dirty="0"/>
              <a:t>. </a:t>
            </a:r>
            <a:endParaRPr lang="en-US" sz="3600" dirty="0" smtClean="0"/>
          </a:p>
          <a:p>
            <a:pPr lvl="0"/>
            <a:r>
              <a:rPr lang="en-US" sz="3600" dirty="0" smtClean="0"/>
              <a:t>II </a:t>
            </a:r>
            <a:r>
              <a:rPr lang="en-US" sz="3600" dirty="0"/>
              <a:t>Tim. 3:6 </a:t>
            </a:r>
            <a:r>
              <a:rPr lang="en-US" sz="3600" i="1" dirty="0" smtClean="0">
                <a:solidFill>
                  <a:srgbClr val="FFFF00"/>
                </a:solidFill>
              </a:rPr>
              <a:t>weak</a:t>
            </a:r>
            <a:r>
              <a:rPr lang="en-US" sz="3600" i="1" dirty="0" smtClean="0"/>
              <a:t> </a:t>
            </a:r>
            <a:r>
              <a:rPr lang="en-US" sz="3600" i="1" dirty="0"/>
              <a:t>women, burdened with sins and led astray by various passions.</a:t>
            </a:r>
            <a:r>
              <a:rPr lang="en-US" sz="3600" dirty="0"/>
              <a:t>  </a:t>
            </a:r>
            <a:endParaRPr lang="en-US" sz="4000" dirty="0" smtClean="0">
              <a:latin typeface="Calibri" pitchFamily="34" charset="0"/>
            </a:endParaRPr>
          </a:p>
          <a:p>
            <a:pPr eaLnBrk="1" hangingPunct="1">
              <a:defRPr/>
            </a:pPr>
            <a:endParaRPr lang="en-US" sz="3600" dirty="0" smtClean="0">
              <a:latin typeface="Calibri" pitchFamily="34" charset="0"/>
            </a:endParaRPr>
          </a:p>
          <a:p>
            <a:pPr eaLnBrk="1" hangingPunct="1">
              <a:defRPr/>
            </a:pPr>
            <a:endParaRPr lang="en-US" sz="3600" dirty="0" smtClean="0">
              <a:latin typeface="AGaramond" pitchFamily="18" charset="0"/>
            </a:endParaRPr>
          </a:p>
        </p:txBody>
      </p:sp>
      <p:sp>
        <p:nvSpPr>
          <p:cNvPr id="4" name="Rectangle 3"/>
          <p:cNvSpPr>
            <a:spLocks noChangeArrowheads="1"/>
          </p:cNvSpPr>
          <p:nvPr/>
        </p:nvSpPr>
        <p:spPr bwMode="auto">
          <a:xfrm>
            <a:off x="295275" y="1562100"/>
            <a:ext cx="8839200" cy="954107"/>
          </a:xfrm>
          <a:prstGeom prst="rect">
            <a:avLst/>
          </a:prstGeom>
          <a:noFill/>
          <a:ln w="9525">
            <a:noFill/>
            <a:miter lim="800000"/>
            <a:headEnd/>
            <a:tailEnd/>
          </a:ln>
        </p:spPr>
        <p:txBody>
          <a:bodyPr wrap="square" anchor="t">
            <a:spAutoFit/>
          </a:bodyPr>
          <a:lstStyle/>
          <a:p>
            <a:r>
              <a:rPr lang="en-US" sz="2000" dirty="0">
                <a:latin typeface="+mj-lt"/>
              </a:rPr>
              <a:t> </a:t>
            </a:r>
            <a:r>
              <a:rPr lang="en-US" sz="2800" i="1" baseline="30000" dirty="0">
                <a:latin typeface="Calibri"/>
                <a:ea typeface="Times New Roman"/>
                <a:cs typeface="Times New Roman"/>
              </a:rPr>
              <a:t>6 </a:t>
            </a:r>
            <a:r>
              <a:rPr lang="en-US" sz="2800" i="1" dirty="0">
                <a:latin typeface="Calibri"/>
                <a:ea typeface="Times New Roman"/>
                <a:cs typeface="Times New Roman"/>
              </a:rPr>
              <a:t>For while we were still weak, at the right time Christ died for the ungodly</a:t>
            </a:r>
            <a:r>
              <a:rPr lang="en-US" sz="2800" i="1" dirty="0" smtClean="0">
                <a:latin typeface="+mn-lt"/>
              </a:rPr>
              <a:t>” –</a:t>
            </a:r>
            <a:r>
              <a:rPr lang="en-US" sz="2800" dirty="0" smtClean="0">
                <a:solidFill>
                  <a:srgbClr val="FFFF00"/>
                </a:solidFill>
                <a:latin typeface="+mj-lt"/>
              </a:rPr>
              <a:t>Romans 5:6</a:t>
            </a:r>
            <a:endParaRPr lang="en-US" sz="2000" dirty="0">
              <a:solidFill>
                <a:srgbClr val="FFFF00"/>
              </a:solidFill>
              <a:latin typeface="+mj-lt"/>
            </a:endParaRPr>
          </a:p>
        </p:txBody>
      </p:sp>
    </p:spTree>
    <p:extLst>
      <p:ext uri="{BB962C8B-B14F-4D97-AF65-F5344CB8AC3E}">
        <p14:creationId xmlns:p14="http://schemas.microsoft.com/office/powerpoint/2010/main" xmlns="" val="358985624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47107">
                                            <p:txEl>
                                              <p:pRg st="0" end="0"/>
                                            </p:txEl>
                                          </p:spTgt>
                                        </p:tgtEl>
                                        <p:attrNameLst>
                                          <p:attrName>style.visibility</p:attrName>
                                        </p:attrNameLst>
                                      </p:cBhvr>
                                      <p:to>
                                        <p:strVal val="visible"/>
                                      </p:to>
                                    </p:set>
                                    <p:animEffect transition="in" filter="dissolve">
                                      <p:cBhvr>
                                        <p:cTn id="12" dur="500"/>
                                        <p:tgtEl>
                                          <p:spTgt spid="471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1" nodeType="clickEffect">
                                  <p:stCondLst>
                                    <p:cond delay="0"/>
                                  </p:stCondLst>
                                  <p:childTnLst>
                                    <p:set>
                                      <p:cBhvr>
                                        <p:cTn id="16" dur="1" fill="hold">
                                          <p:stCondLst>
                                            <p:cond delay="0"/>
                                          </p:stCondLst>
                                        </p:cTn>
                                        <p:tgtEl>
                                          <p:spTgt spid="47107">
                                            <p:txEl>
                                              <p:pRg st="1" end="1"/>
                                            </p:txEl>
                                          </p:spTgt>
                                        </p:tgtEl>
                                        <p:attrNameLst>
                                          <p:attrName>style.visibility</p:attrName>
                                        </p:attrNameLst>
                                      </p:cBhvr>
                                      <p:to>
                                        <p:strVal val="visible"/>
                                      </p:to>
                                    </p:set>
                                    <p:animEffect transition="in" filter="dissolve">
                                      <p:cBhvr>
                                        <p:cTn id="17" dur="500"/>
                                        <p:tgtEl>
                                          <p:spTgt spid="471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1" nodeType="clickEffect">
                                  <p:stCondLst>
                                    <p:cond delay="0"/>
                                  </p:stCondLst>
                                  <p:childTnLst>
                                    <p:set>
                                      <p:cBhvr>
                                        <p:cTn id="21" dur="1" fill="hold">
                                          <p:stCondLst>
                                            <p:cond delay="0"/>
                                          </p:stCondLst>
                                        </p:cTn>
                                        <p:tgtEl>
                                          <p:spTgt spid="47107">
                                            <p:txEl>
                                              <p:pRg st="2" end="2"/>
                                            </p:txEl>
                                          </p:spTgt>
                                        </p:tgtEl>
                                        <p:attrNameLst>
                                          <p:attrName>style.visibility</p:attrName>
                                        </p:attrNameLst>
                                      </p:cBhvr>
                                      <p:to>
                                        <p:strVal val="visible"/>
                                      </p:to>
                                    </p:set>
                                    <p:animEffect transition="in" filter="dissolve">
                                      <p:cBhvr>
                                        <p:cTn id="22" dur="500"/>
                                        <p:tgtEl>
                                          <p:spTgt spid="471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1"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1000" y="723900"/>
            <a:ext cx="8324850" cy="762000"/>
          </a:xfrm>
        </p:spPr>
        <p:txBody>
          <a:bodyPr>
            <a:noAutofit/>
          </a:bodyPr>
          <a:lstStyle/>
          <a:p>
            <a:pPr algn="ctr" eaLnBrk="1" hangingPunct="1"/>
            <a:r>
              <a:rPr lang="en-US" sz="4400" b="0" dirty="0" smtClean="0">
                <a:solidFill>
                  <a:srgbClr val="FFFF66"/>
                </a:solidFill>
                <a:effectLst/>
                <a:latin typeface="Calibri" pitchFamily="34" charset="0"/>
              </a:rPr>
              <a:t/>
            </a:r>
            <a:br>
              <a:rPr lang="en-US" sz="4400" b="0" dirty="0" smtClean="0">
                <a:solidFill>
                  <a:srgbClr val="FFFF66"/>
                </a:solidFill>
                <a:effectLst/>
                <a:latin typeface="Calibri" pitchFamily="34" charset="0"/>
              </a:rPr>
            </a:br>
            <a:r>
              <a:rPr lang="en-US" sz="4000" dirty="0" smtClean="0">
                <a:solidFill>
                  <a:srgbClr val="FFFF66"/>
                </a:solidFill>
                <a:latin typeface="Calibri" pitchFamily="34" charset="0"/>
              </a:rPr>
              <a:t>Physical Challenges to Spiritual Growth</a:t>
            </a:r>
            <a:endParaRPr lang="en-US" sz="4400" b="0" dirty="0" smtClean="0">
              <a:solidFill>
                <a:srgbClr val="FFFF66"/>
              </a:solidFill>
              <a:effectLst/>
              <a:latin typeface="Calibri" pitchFamily="34" charset="0"/>
            </a:endParaRPr>
          </a:p>
        </p:txBody>
      </p:sp>
      <p:sp>
        <p:nvSpPr>
          <p:cNvPr id="53251" name="Rectangle 3"/>
          <p:cNvSpPr>
            <a:spLocks noChangeArrowheads="1"/>
          </p:cNvSpPr>
          <p:nvPr/>
        </p:nvSpPr>
        <p:spPr bwMode="auto">
          <a:xfrm>
            <a:off x="352425" y="1638300"/>
            <a:ext cx="8610600" cy="3539430"/>
          </a:xfrm>
          <a:prstGeom prst="rect">
            <a:avLst/>
          </a:prstGeom>
          <a:noFill/>
          <a:ln w="9525">
            <a:noFill/>
            <a:miter lim="800000"/>
            <a:headEnd/>
            <a:tailEnd/>
          </a:ln>
        </p:spPr>
        <p:txBody>
          <a:bodyPr wrap="square" anchor="t">
            <a:spAutoFit/>
          </a:bodyPr>
          <a:lstStyle/>
          <a:p>
            <a:pPr marL="342900" marR="0" lvl="0" indent="-342900">
              <a:spcBef>
                <a:spcPts val="0"/>
              </a:spcBef>
              <a:spcAft>
                <a:spcPts val="0"/>
              </a:spcAft>
              <a:buClr>
                <a:srgbClr val="00B050"/>
              </a:buClr>
              <a:buFont typeface="Symbol"/>
              <a:buChar char=""/>
            </a:pPr>
            <a:r>
              <a:rPr lang="en-US" sz="2800" dirty="0" smtClean="0">
                <a:latin typeface="Calibri"/>
                <a:ea typeface="Times New Roman"/>
              </a:rPr>
              <a:t>Providing care </a:t>
            </a:r>
            <a:r>
              <a:rPr lang="en-US" sz="2800" dirty="0">
                <a:latin typeface="Calibri"/>
                <a:ea typeface="Times New Roman"/>
              </a:rPr>
              <a:t>for children or for elderly relatives</a:t>
            </a:r>
            <a:endParaRPr lang="en-US" sz="2800" dirty="0">
              <a:latin typeface="Times New Roman"/>
              <a:ea typeface="Times New Roman"/>
            </a:endParaRPr>
          </a:p>
          <a:p>
            <a:pPr marL="342900" marR="0" lvl="0" indent="-342900">
              <a:spcBef>
                <a:spcPts val="0"/>
              </a:spcBef>
              <a:spcAft>
                <a:spcPts val="0"/>
              </a:spcAft>
              <a:buClr>
                <a:srgbClr val="00B050"/>
              </a:buClr>
              <a:buFont typeface="Symbol"/>
              <a:buChar char=""/>
            </a:pPr>
            <a:r>
              <a:rPr lang="en-US" sz="2800" dirty="0">
                <a:latin typeface="Calibri"/>
                <a:ea typeface="Times New Roman"/>
              </a:rPr>
              <a:t>Old age, physical disability</a:t>
            </a:r>
            <a:endParaRPr lang="en-US" sz="2800" dirty="0">
              <a:latin typeface="Times New Roman"/>
              <a:ea typeface="Times New Roman"/>
            </a:endParaRPr>
          </a:p>
          <a:p>
            <a:pPr marL="342900" marR="0" lvl="0" indent="-342900">
              <a:spcBef>
                <a:spcPts val="0"/>
              </a:spcBef>
              <a:spcAft>
                <a:spcPts val="0"/>
              </a:spcAft>
              <a:buClr>
                <a:srgbClr val="00B050"/>
              </a:buClr>
              <a:buFont typeface="Symbol"/>
              <a:buChar char=""/>
            </a:pPr>
            <a:r>
              <a:rPr lang="en-US" sz="2800" dirty="0">
                <a:latin typeface="Calibri"/>
                <a:ea typeface="Times New Roman"/>
              </a:rPr>
              <a:t>Lack of a father (James 1:27 - </a:t>
            </a:r>
            <a:r>
              <a:rPr lang="en-US" sz="2800" i="1" dirty="0">
                <a:latin typeface="Calibri"/>
                <a:ea typeface="Times New Roman"/>
              </a:rPr>
              <a:t>visit orphans and widows in their affliction, and to keep oneself unstained from the world</a:t>
            </a:r>
            <a:r>
              <a:rPr lang="en-US" sz="2800" dirty="0">
                <a:latin typeface="Calibri"/>
                <a:ea typeface="Times New Roman"/>
              </a:rPr>
              <a:t>.)</a:t>
            </a:r>
            <a:endParaRPr lang="en-US" sz="2800" dirty="0">
              <a:latin typeface="Times New Roman"/>
              <a:ea typeface="Times New Roman"/>
            </a:endParaRPr>
          </a:p>
          <a:p>
            <a:pPr marL="342900" marR="0" lvl="0" indent="-342900">
              <a:spcBef>
                <a:spcPts val="0"/>
              </a:spcBef>
              <a:spcAft>
                <a:spcPts val="0"/>
              </a:spcAft>
              <a:buClr>
                <a:srgbClr val="00B050"/>
              </a:buClr>
              <a:buFont typeface="Symbol"/>
              <a:buChar char=""/>
            </a:pPr>
            <a:r>
              <a:rPr lang="en-US" sz="2800" dirty="0">
                <a:latin typeface="Calibri"/>
                <a:ea typeface="Times New Roman"/>
              </a:rPr>
              <a:t>Loneliness due to isolation. </a:t>
            </a:r>
            <a:endParaRPr lang="en-US" sz="2800" dirty="0">
              <a:latin typeface="Times New Roman"/>
              <a:ea typeface="Times New Roman"/>
            </a:endParaRPr>
          </a:p>
          <a:p>
            <a:pPr marL="342900" marR="0" lvl="0" indent="-342900">
              <a:spcBef>
                <a:spcPts val="0"/>
              </a:spcBef>
              <a:spcAft>
                <a:spcPts val="0"/>
              </a:spcAft>
              <a:buClr>
                <a:srgbClr val="00B050"/>
              </a:buClr>
              <a:buFont typeface="Symbol"/>
              <a:buChar char=""/>
            </a:pPr>
            <a:r>
              <a:rPr lang="en-US" sz="2800" dirty="0">
                <a:latin typeface="Calibri"/>
                <a:ea typeface="Times New Roman"/>
              </a:rPr>
              <a:t>Lack of </a:t>
            </a:r>
            <a:r>
              <a:rPr lang="en-US" sz="2800" dirty="0" smtClean="0">
                <a:latin typeface="Calibri"/>
                <a:ea typeface="Times New Roman"/>
              </a:rPr>
              <a:t>transportation</a:t>
            </a:r>
          </a:p>
          <a:p>
            <a:pPr marL="342900" marR="0" lvl="0" indent="-342900">
              <a:spcBef>
                <a:spcPts val="0"/>
              </a:spcBef>
              <a:spcAft>
                <a:spcPts val="0"/>
              </a:spcAft>
              <a:buClr>
                <a:srgbClr val="00B050"/>
              </a:buClr>
              <a:buFont typeface="Symbol"/>
              <a:buChar char=""/>
            </a:pPr>
            <a:r>
              <a:rPr lang="en-US" sz="2800" dirty="0" smtClean="0">
                <a:latin typeface="Calibri"/>
                <a:ea typeface="Times New Roman"/>
                <a:cs typeface="Times New Roman"/>
              </a:rPr>
              <a:t>Difficult </a:t>
            </a:r>
            <a:r>
              <a:rPr lang="en-US" sz="2800" dirty="0">
                <a:latin typeface="Calibri"/>
                <a:ea typeface="Times New Roman"/>
                <a:cs typeface="Times New Roman"/>
              </a:rPr>
              <a:t>jobs and a struggle to survive financially </a:t>
            </a:r>
            <a:endParaRPr lang="en-US" sz="2800" i="1" dirty="0" smtClean="0">
              <a:latin typeface="+mn-lt"/>
            </a:endParaRPr>
          </a:p>
        </p:txBody>
      </p:sp>
    </p:spTree>
    <p:extLst>
      <p:ext uri="{BB962C8B-B14F-4D97-AF65-F5344CB8AC3E}">
        <p14:creationId xmlns:p14="http://schemas.microsoft.com/office/powerpoint/2010/main" xmlns="" val="27303827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p:cTn id="7" dur="1000" fill="hold"/>
                                        <p:tgtEl>
                                          <p:spTgt spid="5325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325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325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53251">
                                            <p:txEl>
                                              <p:pRg st="1" end="1"/>
                                            </p:txEl>
                                          </p:spTgt>
                                        </p:tgtEl>
                                        <p:attrNameLst>
                                          <p:attrName>style.visibility</p:attrName>
                                        </p:attrNameLst>
                                      </p:cBhvr>
                                      <p:to>
                                        <p:strVal val="visible"/>
                                      </p:to>
                                    </p:set>
                                    <p:anim calcmode="lin" valueType="num">
                                      <p:cBhvr>
                                        <p:cTn id="14" dur="1000" fill="hold"/>
                                        <p:tgtEl>
                                          <p:spTgt spid="53251">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53251">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5325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53251">
                                            <p:txEl>
                                              <p:pRg st="2" end="2"/>
                                            </p:txEl>
                                          </p:spTgt>
                                        </p:tgtEl>
                                        <p:attrNameLst>
                                          <p:attrName>style.visibility</p:attrName>
                                        </p:attrNameLst>
                                      </p:cBhvr>
                                      <p:to>
                                        <p:strVal val="visible"/>
                                      </p:to>
                                    </p:set>
                                    <p:anim calcmode="lin" valueType="num">
                                      <p:cBhvr>
                                        <p:cTn id="21" dur="1000" fill="hold"/>
                                        <p:tgtEl>
                                          <p:spTgt spid="53251">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53251">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5325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53251">
                                            <p:txEl>
                                              <p:pRg st="3" end="3"/>
                                            </p:txEl>
                                          </p:spTgt>
                                        </p:tgtEl>
                                        <p:attrNameLst>
                                          <p:attrName>style.visibility</p:attrName>
                                        </p:attrNameLst>
                                      </p:cBhvr>
                                      <p:to>
                                        <p:strVal val="visible"/>
                                      </p:to>
                                    </p:set>
                                    <p:anim calcmode="lin" valueType="num">
                                      <p:cBhvr>
                                        <p:cTn id="28" dur="1000" fill="hold"/>
                                        <p:tgtEl>
                                          <p:spTgt spid="53251">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53251">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53251">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53251">
                                            <p:txEl>
                                              <p:pRg st="4" end="4"/>
                                            </p:txEl>
                                          </p:spTgt>
                                        </p:tgtEl>
                                        <p:attrNameLst>
                                          <p:attrName>style.visibility</p:attrName>
                                        </p:attrNameLst>
                                      </p:cBhvr>
                                      <p:to>
                                        <p:strVal val="visible"/>
                                      </p:to>
                                    </p:set>
                                    <p:anim calcmode="lin" valueType="num">
                                      <p:cBhvr>
                                        <p:cTn id="35" dur="1000" fill="hold"/>
                                        <p:tgtEl>
                                          <p:spTgt spid="53251">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53251">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53251">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53251">
                                            <p:txEl>
                                              <p:pRg st="5" end="5"/>
                                            </p:txEl>
                                          </p:spTgt>
                                        </p:tgtEl>
                                        <p:attrNameLst>
                                          <p:attrName>style.visibility</p:attrName>
                                        </p:attrNameLst>
                                      </p:cBhvr>
                                      <p:to>
                                        <p:strVal val="visible"/>
                                      </p:to>
                                    </p:set>
                                    <p:anim calcmode="lin" valueType="num">
                                      <p:cBhvr>
                                        <p:cTn id="42" dur="1000" fill="hold"/>
                                        <p:tgtEl>
                                          <p:spTgt spid="53251">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53251">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5325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52425" y="495300"/>
            <a:ext cx="8324850" cy="762000"/>
          </a:xfrm>
        </p:spPr>
        <p:txBody>
          <a:bodyPr>
            <a:noAutofit/>
          </a:bodyPr>
          <a:lstStyle/>
          <a:p>
            <a:pPr algn="ctr" eaLnBrk="1" hangingPunct="1"/>
            <a:r>
              <a:rPr lang="en-US" sz="4400" b="0" dirty="0" smtClean="0">
                <a:solidFill>
                  <a:srgbClr val="FFFF66"/>
                </a:solidFill>
                <a:effectLst/>
                <a:latin typeface="Calibri" pitchFamily="34" charset="0"/>
              </a:rPr>
              <a:t/>
            </a:r>
            <a:br>
              <a:rPr lang="en-US" sz="4400" b="0" dirty="0" smtClean="0">
                <a:solidFill>
                  <a:srgbClr val="FFFF66"/>
                </a:solidFill>
                <a:effectLst/>
                <a:latin typeface="Calibri" pitchFamily="34" charset="0"/>
              </a:rPr>
            </a:br>
            <a:r>
              <a:rPr lang="en-US" sz="4000" dirty="0" smtClean="0">
                <a:solidFill>
                  <a:srgbClr val="FFFF66"/>
                </a:solidFill>
                <a:latin typeface="Calibri" pitchFamily="34" charset="0"/>
              </a:rPr>
              <a:t>What You Can Do</a:t>
            </a:r>
            <a:endParaRPr lang="en-US" sz="4400" b="0" dirty="0" smtClean="0">
              <a:solidFill>
                <a:srgbClr val="FFFF66"/>
              </a:solidFill>
              <a:effectLst/>
              <a:latin typeface="Calibri" pitchFamily="34" charset="0"/>
            </a:endParaRPr>
          </a:p>
        </p:txBody>
      </p:sp>
      <p:sp>
        <p:nvSpPr>
          <p:cNvPr id="53251" name="Rectangle 3"/>
          <p:cNvSpPr>
            <a:spLocks noChangeArrowheads="1"/>
          </p:cNvSpPr>
          <p:nvPr/>
        </p:nvSpPr>
        <p:spPr bwMode="auto">
          <a:xfrm>
            <a:off x="371475" y="1409700"/>
            <a:ext cx="8610600" cy="3539430"/>
          </a:xfrm>
          <a:prstGeom prst="rect">
            <a:avLst/>
          </a:prstGeom>
          <a:noFill/>
          <a:ln w="9525">
            <a:noFill/>
            <a:miter lim="800000"/>
            <a:headEnd/>
            <a:tailEnd/>
          </a:ln>
        </p:spPr>
        <p:txBody>
          <a:bodyPr wrap="square" anchor="t">
            <a:spAutoFit/>
          </a:bodyPr>
          <a:lstStyle/>
          <a:p>
            <a:pPr marL="342900" marR="0" lvl="0" indent="-342900">
              <a:spcBef>
                <a:spcPts val="0"/>
              </a:spcBef>
              <a:spcAft>
                <a:spcPts val="0"/>
              </a:spcAft>
              <a:buClr>
                <a:srgbClr val="00B050"/>
              </a:buClr>
              <a:buFont typeface="Symbol"/>
              <a:buChar char=""/>
            </a:pPr>
            <a:r>
              <a:rPr lang="en-US" sz="2800" dirty="0">
                <a:latin typeface="Calibri"/>
                <a:ea typeface="Times New Roman"/>
                <a:cs typeface="Times New Roman"/>
              </a:rPr>
              <a:t>Forge a deeper feeling of family involvement </a:t>
            </a:r>
            <a:endParaRPr lang="en-US" sz="2800" dirty="0">
              <a:latin typeface="Times New Roman"/>
              <a:ea typeface="Times New Roman"/>
            </a:endParaRPr>
          </a:p>
          <a:p>
            <a:pPr marL="342900" marR="0" lvl="0" indent="-342900">
              <a:spcBef>
                <a:spcPts val="0"/>
              </a:spcBef>
              <a:spcAft>
                <a:spcPts val="0"/>
              </a:spcAft>
              <a:buClr>
                <a:srgbClr val="00B050"/>
              </a:buClr>
              <a:buFont typeface="Symbol"/>
              <a:buChar char=""/>
            </a:pPr>
            <a:r>
              <a:rPr lang="en-US" sz="2800" dirty="0" smtClean="0">
                <a:latin typeface="Calibri"/>
                <a:ea typeface="Times New Roman"/>
                <a:cs typeface="Times New Roman"/>
              </a:rPr>
              <a:t>Be </a:t>
            </a:r>
            <a:r>
              <a:rPr lang="en-US" sz="2800" dirty="0">
                <a:latin typeface="Calibri"/>
                <a:ea typeface="Times New Roman"/>
                <a:cs typeface="Times New Roman"/>
              </a:rPr>
              <a:t>here when the family </a:t>
            </a:r>
            <a:r>
              <a:rPr lang="en-US" sz="2800" dirty="0" smtClean="0">
                <a:latin typeface="Calibri"/>
                <a:ea typeface="Times New Roman"/>
                <a:cs typeface="Times New Roman"/>
              </a:rPr>
              <a:t>gathers </a:t>
            </a:r>
          </a:p>
          <a:p>
            <a:pPr marL="342900" marR="0" lvl="0" indent="-342900">
              <a:spcBef>
                <a:spcPts val="0"/>
              </a:spcBef>
              <a:spcAft>
                <a:spcPts val="0"/>
              </a:spcAft>
              <a:buClr>
                <a:srgbClr val="00B050"/>
              </a:buClr>
              <a:buFont typeface="Symbol"/>
              <a:buChar char=""/>
            </a:pPr>
            <a:r>
              <a:rPr lang="en-US" sz="2800" dirty="0">
                <a:latin typeface="Calibri"/>
                <a:ea typeface="Times New Roman"/>
                <a:cs typeface="Times New Roman"/>
              </a:rPr>
              <a:t>Focus on </a:t>
            </a:r>
            <a:r>
              <a:rPr lang="en-US" sz="2800" dirty="0" smtClean="0">
                <a:latin typeface="Calibri"/>
                <a:ea typeface="Times New Roman"/>
                <a:cs typeface="Times New Roman"/>
              </a:rPr>
              <a:t>one member or </a:t>
            </a:r>
            <a:r>
              <a:rPr lang="en-US" sz="2800" dirty="0">
                <a:latin typeface="Calibri"/>
                <a:ea typeface="Times New Roman"/>
                <a:cs typeface="Times New Roman"/>
              </a:rPr>
              <a:t>on a </a:t>
            </a:r>
            <a:r>
              <a:rPr lang="en-US" sz="2800" dirty="0" smtClean="0">
                <a:latin typeface="Calibri"/>
                <a:ea typeface="Times New Roman"/>
                <a:cs typeface="Times New Roman"/>
              </a:rPr>
              <a:t>few</a:t>
            </a:r>
          </a:p>
          <a:p>
            <a:pPr marL="342900" marR="0" lvl="0" indent="-342900">
              <a:spcBef>
                <a:spcPts val="0"/>
              </a:spcBef>
              <a:spcAft>
                <a:spcPts val="0"/>
              </a:spcAft>
              <a:buClr>
                <a:srgbClr val="00B050"/>
              </a:buClr>
              <a:buFont typeface="Symbol"/>
              <a:buChar char=""/>
            </a:pPr>
            <a:r>
              <a:rPr lang="en-US" sz="2800" dirty="0" smtClean="0">
                <a:latin typeface="Calibri"/>
                <a:ea typeface="Times New Roman"/>
              </a:rPr>
              <a:t>Follow up with true companionship </a:t>
            </a:r>
            <a:endParaRPr lang="en-US" sz="2800" dirty="0" smtClean="0">
              <a:latin typeface="Times New Roman"/>
              <a:ea typeface="Times New Roman"/>
            </a:endParaRPr>
          </a:p>
          <a:p>
            <a:pPr marL="342900" marR="0" lvl="0" indent="-342900">
              <a:spcBef>
                <a:spcPts val="0"/>
              </a:spcBef>
              <a:spcAft>
                <a:spcPts val="0"/>
              </a:spcAft>
              <a:buClr>
                <a:srgbClr val="00B050"/>
              </a:buClr>
              <a:buFont typeface="Symbol"/>
              <a:buChar char=""/>
            </a:pPr>
            <a:r>
              <a:rPr lang="en-US" sz="2800" dirty="0">
                <a:latin typeface="Calibri"/>
                <a:ea typeface="Times New Roman"/>
                <a:cs typeface="Times New Roman"/>
              </a:rPr>
              <a:t>Focus on </a:t>
            </a:r>
            <a:r>
              <a:rPr lang="en-US" sz="2800" dirty="0" smtClean="0">
                <a:latin typeface="Calibri"/>
                <a:ea typeface="Times New Roman"/>
                <a:cs typeface="Times New Roman"/>
              </a:rPr>
              <a:t>physical </a:t>
            </a:r>
            <a:r>
              <a:rPr lang="en-US" sz="2800" dirty="0">
                <a:latin typeface="Calibri"/>
                <a:ea typeface="Times New Roman"/>
                <a:cs typeface="Times New Roman"/>
              </a:rPr>
              <a:t>needs that are </a:t>
            </a:r>
            <a:r>
              <a:rPr lang="en-US" sz="2800" dirty="0" smtClean="0">
                <a:latin typeface="Calibri"/>
                <a:ea typeface="Times New Roman"/>
                <a:cs typeface="Times New Roman"/>
              </a:rPr>
              <a:t>spiritual impediments</a:t>
            </a:r>
          </a:p>
          <a:p>
            <a:pPr marL="342900" marR="0" lvl="0" indent="-342900">
              <a:spcBef>
                <a:spcPts val="0"/>
              </a:spcBef>
              <a:spcAft>
                <a:spcPts val="0"/>
              </a:spcAft>
              <a:buClr>
                <a:srgbClr val="00B050"/>
              </a:buClr>
              <a:buFont typeface="Symbol"/>
              <a:buChar char=""/>
            </a:pPr>
            <a:r>
              <a:rPr lang="en-US" sz="2800" dirty="0">
                <a:latin typeface="Calibri"/>
                <a:ea typeface="Times New Roman"/>
                <a:cs typeface="Times New Roman"/>
              </a:rPr>
              <a:t>Make additional </a:t>
            </a:r>
            <a:r>
              <a:rPr lang="en-US" sz="2800" dirty="0" smtClean="0">
                <a:latin typeface="Calibri"/>
                <a:ea typeface="Times New Roman"/>
                <a:cs typeface="Times New Roman"/>
              </a:rPr>
              <a:t>sacrifices</a:t>
            </a:r>
          </a:p>
          <a:p>
            <a:pPr marL="914400" lvl="1" indent="-457200">
              <a:spcBef>
                <a:spcPts val="0"/>
              </a:spcBef>
              <a:spcAft>
                <a:spcPts val="0"/>
              </a:spcAft>
              <a:buClr>
                <a:srgbClr val="00B050"/>
              </a:buClr>
              <a:buFont typeface="Wingdings" panose="05000000000000000000" pitchFamily="2" charset="2"/>
              <a:buChar char="ü"/>
            </a:pPr>
            <a:r>
              <a:rPr lang="en-US" sz="2800" dirty="0" smtClean="0">
                <a:latin typeface="Calibri"/>
                <a:ea typeface="Times New Roman"/>
                <a:cs typeface="Times New Roman"/>
              </a:rPr>
              <a:t>Of your rights</a:t>
            </a:r>
          </a:p>
          <a:p>
            <a:pPr marL="914400" lvl="1" indent="-457200">
              <a:spcBef>
                <a:spcPts val="0"/>
              </a:spcBef>
              <a:spcAft>
                <a:spcPts val="0"/>
              </a:spcAft>
              <a:buClr>
                <a:srgbClr val="00B050"/>
              </a:buClr>
              <a:buFont typeface="Wingdings" panose="05000000000000000000" pitchFamily="2" charset="2"/>
              <a:buChar char="ü"/>
            </a:pPr>
            <a:r>
              <a:rPr lang="en-US" sz="2800" dirty="0" smtClean="0">
                <a:latin typeface="Calibri"/>
                <a:ea typeface="Times New Roman"/>
                <a:cs typeface="Times New Roman"/>
              </a:rPr>
              <a:t>Of your preferences </a:t>
            </a:r>
            <a:endParaRPr lang="en-US" sz="2800" i="1" dirty="0" smtClean="0">
              <a:latin typeface="+mn-lt"/>
            </a:endParaRPr>
          </a:p>
        </p:txBody>
      </p:sp>
      <p:sp>
        <p:nvSpPr>
          <p:cNvPr id="2" name="Rounded Rectangular Callout 1"/>
          <p:cNvSpPr/>
          <p:nvPr/>
        </p:nvSpPr>
        <p:spPr>
          <a:xfrm>
            <a:off x="2209800" y="2095500"/>
            <a:ext cx="5791200" cy="1828800"/>
          </a:xfrm>
          <a:prstGeom prst="wedgeRoundRectCallout">
            <a:avLst>
              <a:gd name="adj1" fmla="val -43408"/>
              <a:gd name="adj2" fmla="val -65441"/>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baseline="30000" dirty="0"/>
              <a:t>15 </a:t>
            </a:r>
            <a:r>
              <a:rPr lang="en-US" i="1" dirty="0"/>
              <a:t>Rather, speaking the truth in love, we are to grow up in every way into him who is the head, into Christ, </a:t>
            </a:r>
            <a:r>
              <a:rPr lang="en-US" i="1" baseline="30000" dirty="0"/>
              <a:t>16 </a:t>
            </a:r>
            <a:r>
              <a:rPr lang="en-US" i="1" dirty="0"/>
              <a:t>from whom the whole body, joined and held together by every joint with which it is equipped, when each part is working properly, makes the body grow so that it builds itself up in love</a:t>
            </a:r>
            <a:r>
              <a:rPr lang="en-US" i="1" dirty="0" smtClean="0"/>
              <a:t>. </a:t>
            </a:r>
            <a:r>
              <a:rPr lang="en-US" b="1" dirty="0" smtClean="0"/>
              <a:t>– Ephesians 4:15-16</a:t>
            </a:r>
            <a:endParaRPr lang="en-US" b="1" dirty="0"/>
          </a:p>
        </p:txBody>
      </p:sp>
      <p:sp>
        <p:nvSpPr>
          <p:cNvPr id="6" name="Rounded Rectangular Callout 5"/>
          <p:cNvSpPr/>
          <p:nvPr/>
        </p:nvSpPr>
        <p:spPr>
          <a:xfrm>
            <a:off x="1219200" y="3333750"/>
            <a:ext cx="5638800" cy="609600"/>
          </a:xfrm>
          <a:prstGeom prst="wedgeRoundRectCallout">
            <a:avLst>
              <a:gd name="adj1" fmla="val -42901"/>
              <a:gd name="adj2" fmla="val -8731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baseline="30000" dirty="0">
                <a:ea typeface="Times New Roman"/>
                <a:cs typeface="Times New Roman"/>
              </a:rPr>
              <a:t>29 </a:t>
            </a:r>
            <a:r>
              <a:rPr lang="en-US" i="1" dirty="0">
                <a:ea typeface="Times New Roman"/>
                <a:cs typeface="Times New Roman"/>
              </a:rPr>
              <a:t>Who is weak, and I am not weak? Who is made to fall, and I am not indignant?</a:t>
            </a:r>
            <a:r>
              <a:rPr lang="en-US" i="1" dirty="0" smtClean="0"/>
              <a:t> </a:t>
            </a:r>
            <a:r>
              <a:rPr lang="en-US" b="1" dirty="0" smtClean="0"/>
              <a:t>– II Corinthians 11:29</a:t>
            </a:r>
            <a:endParaRPr lang="en-US" b="1" dirty="0"/>
          </a:p>
        </p:txBody>
      </p:sp>
      <p:sp>
        <p:nvSpPr>
          <p:cNvPr id="7" name="Rounded Rectangular Callout 6"/>
          <p:cNvSpPr/>
          <p:nvPr/>
        </p:nvSpPr>
        <p:spPr>
          <a:xfrm>
            <a:off x="2057400" y="3457574"/>
            <a:ext cx="6019800" cy="1152525"/>
          </a:xfrm>
          <a:prstGeom prst="wedgeRoundRectCallout">
            <a:avLst>
              <a:gd name="adj1" fmla="val -42901"/>
              <a:gd name="adj2" fmla="val -8731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t>that the members may have the same care for one another.</a:t>
            </a:r>
            <a:r>
              <a:rPr lang="en-US" dirty="0"/>
              <a:t> </a:t>
            </a:r>
            <a:r>
              <a:rPr lang="en-US" i="1" baseline="30000" dirty="0"/>
              <a:t>26 </a:t>
            </a:r>
            <a:r>
              <a:rPr lang="en-US" i="1" dirty="0"/>
              <a:t>If one member suffers, all suffer together; if one member is honored, all rejoice together.</a:t>
            </a:r>
            <a:r>
              <a:rPr lang="en-US" dirty="0"/>
              <a:t> </a:t>
            </a:r>
            <a:r>
              <a:rPr lang="en-US" i="1" dirty="0" smtClean="0"/>
              <a:t> </a:t>
            </a:r>
            <a:r>
              <a:rPr lang="en-US" b="1" dirty="0" smtClean="0"/>
              <a:t>– I Corinthians 12:25-26</a:t>
            </a:r>
            <a:endParaRPr lang="en-US" b="1" dirty="0"/>
          </a:p>
        </p:txBody>
      </p:sp>
      <p:sp>
        <p:nvSpPr>
          <p:cNvPr id="8" name="Rounded Rectangular Callout 7"/>
          <p:cNvSpPr/>
          <p:nvPr/>
        </p:nvSpPr>
        <p:spPr>
          <a:xfrm>
            <a:off x="1524000" y="4014786"/>
            <a:ext cx="6019800" cy="1371600"/>
          </a:xfrm>
          <a:prstGeom prst="wedgeRoundRectCallout">
            <a:avLst>
              <a:gd name="adj1" fmla="val -42901"/>
              <a:gd name="adj2" fmla="val -8731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t>we ought to lay down our lives for the brothers. </a:t>
            </a:r>
            <a:r>
              <a:rPr lang="en-US" i="1" baseline="30000" dirty="0"/>
              <a:t>17 </a:t>
            </a:r>
            <a:r>
              <a:rPr lang="en-US" i="1" dirty="0"/>
              <a:t>But if anyone has the world's goods and sees his brother in need, yet closes his heart against him, how does God's love abide in him? </a:t>
            </a:r>
            <a:r>
              <a:rPr lang="en-US" i="1" baseline="30000" dirty="0"/>
              <a:t>18 </a:t>
            </a:r>
            <a:r>
              <a:rPr lang="en-US" i="1" dirty="0"/>
              <a:t>Little children, let us not love in word or talk but in deed and in truth</a:t>
            </a:r>
            <a:r>
              <a:rPr lang="en-US" i="1" dirty="0" smtClean="0"/>
              <a:t>.  </a:t>
            </a:r>
            <a:r>
              <a:rPr lang="en-US" b="1" dirty="0" smtClean="0"/>
              <a:t>– I John 3:16-18</a:t>
            </a:r>
            <a:endParaRPr lang="en-US" b="1" dirty="0"/>
          </a:p>
        </p:txBody>
      </p:sp>
      <p:sp>
        <p:nvSpPr>
          <p:cNvPr id="9" name="Rounded Rectangular Callout 8"/>
          <p:cNvSpPr/>
          <p:nvPr/>
        </p:nvSpPr>
        <p:spPr>
          <a:xfrm>
            <a:off x="2667000" y="2493615"/>
            <a:ext cx="5410200" cy="1202085"/>
          </a:xfrm>
          <a:prstGeom prst="wedgeRoundRectCallout">
            <a:avLst>
              <a:gd name="adj1" fmla="val -30401"/>
              <a:gd name="adj2" fmla="val 10521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t>We who are strong have an obligation to bear with the failings of the weak, and not to please ourselves. </a:t>
            </a:r>
            <a:r>
              <a:rPr lang="en-US" i="1" baseline="30000" dirty="0"/>
              <a:t>2 </a:t>
            </a:r>
            <a:r>
              <a:rPr lang="en-US" i="1" dirty="0"/>
              <a:t>Let each of us please his neighbor for his good, to build him up</a:t>
            </a:r>
            <a:r>
              <a:rPr lang="en-US" i="1" dirty="0" smtClean="0"/>
              <a:t>.  </a:t>
            </a:r>
            <a:r>
              <a:rPr lang="en-US" b="1" dirty="0" smtClean="0"/>
              <a:t>– Romans 15:1-2</a:t>
            </a:r>
            <a:endParaRPr lang="en-US" b="1" dirty="0"/>
          </a:p>
        </p:txBody>
      </p:sp>
    </p:spTree>
    <p:extLst>
      <p:ext uri="{BB962C8B-B14F-4D97-AF65-F5344CB8AC3E}">
        <p14:creationId xmlns:p14="http://schemas.microsoft.com/office/powerpoint/2010/main" xmlns="" val="309123519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p:cTn id="7" dur="1000" fill="hold"/>
                                        <p:tgtEl>
                                          <p:spTgt spid="5325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325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325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53251">
                                            <p:txEl>
                                              <p:pRg st="1" end="1"/>
                                            </p:txEl>
                                          </p:spTgt>
                                        </p:tgtEl>
                                        <p:attrNameLst>
                                          <p:attrName>style.visibility</p:attrName>
                                        </p:attrNameLst>
                                      </p:cBhvr>
                                      <p:to>
                                        <p:strVal val="visible"/>
                                      </p:to>
                                    </p:set>
                                    <p:anim calcmode="lin" valueType="num">
                                      <p:cBhvr>
                                        <p:cTn id="19" dur="1000" fill="hold"/>
                                        <p:tgtEl>
                                          <p:spTgt spid="53251">
                                            <p:txEl>
                                              <p:pRg st="1" end="1"/>
                                            </p:txEl>
                                          </p:spTgt>
                                        </p:tgtEl>
                                        <p:attrNameLst>
                                          <p:attrName>ppt_w</p:attrName>
                                        </p:attrNameLst>
                                      </p:cBhvr>
                                      <p:tavLst>
                                        <p:tav tm="0">
                                          <p:val>
                                            <p:strVal val="#ppt_w*0.70"/>
                                          </p:val>
                                        </p:tav>
                                        <p:tav tm="100000">
                                          <p:val>
                                            <p:strVal val="#ppt_w"/>
                                          </p:val>
                                        </p:tav>
                                      </p:tavLst>
                                    </p:anim>
                                    <p:anim calcmode="lin" valueType="num">
                                      <p:cBhvr>
                                        <p:cTn id="20" dur="1000" fill="hold"/>
                                        <p:tgtEl>
                                          <p:spTgt spid="53251">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53251">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53251">
                                            <p:txEl>
                                              <p:pRg st="2" end="2"/>
                                            </p:txEl>
                                          </p:spTgt>
                                        </p:tgtEl>
                                        <p:attrNameLst>
                                          <p:attrName>style.visibility</p:attrName>
                                        </p:attrNameLst>
                                      </p:cBhvr>
                                      <p:to>
                                        <p:strVal val="visible"/>
                                      </p:to>
                                    </p:set>
                                    <p:anim calcmode="lin" valueType="num">
                                      <p:cBhvr>
                                        <p:cTn id="26" dur="1000" fill="hold"/>
                                        <p:tgtEl>
                                          <p:spTgt spid="53251">
                                            <p:txEl>
                                              <p:pRg st="2" end="2"/>
                                            </p:txEl>
                                          </p:spTgt>
                                        </p:tgtEl>
                                        <p:attrNameLst>
                                          <p:attrName>ppt_w</p:attrName>
                                        </p:attrNameLst>
                                      </p:cBhvr>
                                      <p:tavLst>
                                        <p:tav tm="0">
                                          <p:val>
                                            <p:strVal val="#ppt_w*0.70"/>
                                          </p:val>
                                        </p:tav>
                                        <p:tav tm="100000">
                                          <p:val>
                                            <p:strVal val="#ppt_w"/>
                                          </p:val>
                                        </p:tav>
                                      </p:tavLst>
                                    </p:anim>
                                    <p:anim calcmode="lin" valueType="num">
                                      <p:cBhvr>
                                        <p:cTn id="27" dur="1000" fill="hold"/>
                                        <p:tgtEl>
                                          <p:spTgt spid="53251">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53251">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53251">
                                            <p:txEl>
                                              <p:pRg st="3" end="3"/>
                                            </p:txEl>
                                          </p:spTgt>
                                        </p:tgtEl>
                                        <p:attrNameLst>
                                          <p:attrName>style.visibility</p:attrName>
                                        </p:attrNameLst>
                                      </p:cBhvr>
                                      <p:to>
                                        <p:strVal val="visible"/>
                                      </p:to>
                                    </p:set>
                                    <p:anim calcmode="lin" valueType="num">
                                      <p:cBhvr>
                                        <p:cTn id="33" dur="1000" fill="hold"/>
                                        <p:tgtEl>
                                          <p:spTgt spid="53251">
                                            <p:txEl>
                                              <p:pRg st="3" end="3"/>
                                            </p:txEl>
                                          </p:spTgt>
                                        </p:tgtEl>
                                        <p:attrNameLst>
                                          <p:attrName>ppt_w</p:attrName>
                                        </p:attrNameLst>
                                      </p:cBhvr>
                                      <p:tavLst>
                                        <p:tav tm="0">
                                          <p:val>
                                            <p:strVal val="#ppt_w*0.70"/>
                                          </p:val>
                                        </p:tav>
                                        <p:tav tm="100000">
                                          <p:val>
                                            <p:strVal val="#ppt_w"/>
                                          </p:val>
                                        </p:tav>
                                      </p:tavLst>
                                    </p:anim>
                                    <p:anim calcmode="lin" valueType="num">
                                      <p:cBhvr>
                                        <p:cTn id="34" dur="1000" fill="hold"/>
                                        <p:tgtEl>
                                          <p:spTgt spid="53251">
                                            <p:txEl>
                                              <p:pRg st="3" end="3"/>
                                            </p:txEl>
                                          </p:spTgt>
                                        </p:tgtEl>
                                        <p:attrNameLst>
                                          <p:attrName>ppt_h</p:attrName>
                                        </p:attrNameLst>
                                      </p:cBhvr>
                                      <p:tavLst>
                                        <p:tav tm="0">
                                          <p:val>
                                            <p:strVal val="#ppt_h"/>
                                          </p:val>
                                        </p:tav>
                                        <p:tav tm="100000">
                                          <p:val>
                                            <p:strVal val="#ppt_h"/>
                                          </p:val>
                                        </p:tav>
                                      </p:tavLst>
                                    </p:anim>
                                    <p:animEffect transition="in" filter="fade">
                                      <p:cBhvr>
                                        <p:cTn id="35" dur="1000"/>
                                        <p:tgtEl>
                                          <p:spTgt spid="53251">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wipe(left)">
                                      <p:cBhvr>
                                        <p:cTn id="40"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wipe(left)">
                                      <p:cBhvr>
                                        <p:cTn id="45"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46" fill="hold">
                      <p:stCondLst>
                        <p:cond delay="indefinite"/>
                      </p:stCondLst>
                      <p:childTnLst>
                        <p:par>
                          <p:cTn id="47" fill="hold">
                            <p:stCondLst>
                              <p:cond delay="0"/>
                            </p:stCondLst>
                            <p:childTnLst>
                              <p:par>
                                <p:cTn id="48" presetID="55" presetClass="entr" presetSubtype="0" fill="hold" grpId="0" nodeType="clickEffect">
                                  <p:stCondLst>
                                    <p:cond delay="0"/>
                                  </p:stCondLst>
                                  <p:childTnLst>
                                    <p:set>
                                      <p:cBhvr>
                                        <p:cTn id="49" dur="1" fill="hold">
                                          <p:stCondLst>
                                            <p:cond delay="0"/>
                                          </p:stCondLst>
                                        </p:cTn>
                                        <p:tgtEl>
                                          <p:spTgt spid="53251">
                                            <p:txEl>
                                              <p:pRg st="4" end="4"/>
                                            </p:txEl>
                                          </p:spTgt>
                                        </p:tgtEl>
                                        <p:attrNameLst>
                                          <p:attrName>style.visibility</p:attrName>
                                        </p:attrNameLst>
                                      </p:cBhvr>
                                      <p:to>
                                        <p:strVal val="visible"/>
                                      </p:to>
                                    </p:set>
                                    <p:anim calcmode="lin" valueType="num">
                                      <p:cBhvr>
                                        <p:cTn id="50" dur="1000" fill="hold"/>
                                        <p:tgtEl>
                                          <p:spTgt spid="53251">
                                            <p:txEl>
                                              <p:pRg st="4" end="4"/>
                                            </p:txEl>
                                          </p:spTgt>
                                        </p:tgtEl>
                                        <p:attrNameLst>
                                          <p:attrName>ppt_w</p:attrName>
                                        </p:attrNameLst>
                                      </p:cBhvr>
                                      <p:tavLst>
                                        <p:tav tm="0">
                                          <p:val>
                                            <p:strVal val="#ppt_w*0.70"/>
                                          </p:val>
                                        </p:tav>
                                        <p:tav tm="100000">
                                          <p:val>
                                            <p:strVal val="#ppt_w"/>
                                          </p:val>
                                        </p:tav>
                                      </p:tavLst>
                                    </p:anim>
                                    <p:anim calcmode="lin" valueType="num">
                                      <p:cBhvr>
                                        <p:cTn id="51" dur="1000" fill="hold"/>
                                        <p:tgtEl>
                                          <p:spTgt spid="53251">
                                            <p:txEl>
                                              <p:pRg st="4" end="4"/>
                                            </p:txEl>
                                          </p:spTgt>
                                        </p:tgtEl>
                                        <p:attrNameLst>
                                          <p:attrName>ppt_h</p:attrName>
                                        </p:attrNameLst>
                                      </p:cBhvr>
                                      <p:tavLst>
                                        <p:tav tm="0">
                                          <p:val>
                                            <p:strVal val="#ppt_h"/>
                                          </p:val>
                                        </p:tav>
                                        <p:tav tm="100000">
                                          <p:val>
                                            <p:strVal val="#ppt_h"/>
                                          </p:val>
                                        </p:tav>
                                      </p:tavLst>
                                    </p:anim>
                                    <p:animEffect transition="in" filter="fade">
                                      <p:cBhvr>
                                        <p:cTn id="52" dur="1000"/>
                                        <p:tgtEl>
                                          <p:spTgt spid="53251">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wipe(left)">
                                      <p:cBhvr>
                                        <p:cTn id="57"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58" fill="hold">
                      <p:stCondLst>
                        <p:cond delay="indefinite"/>
                      </p:stCondLst>
                      <p:childTnLst>
                        <p:par>
                          <p:cTn id="59" fill="hold">
                            <p:stCondLst>
                              <p:cond delay="0"/>
                            </p:stCondLst>
                            <p:childTnLst>
                              <p:par>
                                <p:cTn id="60" presetID="55" presetClass="entr" presetSubtype="0" fill="hold" grpId="0" nodeType="clickEffect">
                                  <p:stCondLst>
                                    <p:cond delay="0"/>
                                  </p:stCondLst>
                                  <p:childTnLst>
                                    <p:set>
                                      <p:cBhvr>
                                        <p:cTn id="61" dur="1" fill="hold">
                                          <p:stCondLst>
                                            <p:cond delay="0"/>
                                          </p:stCondLst>
                                        </p:cTn>
                                        <p:tgtEl>
                                          <p:spTgt spid="53251">
                                            <p:txEl>
                                              <p:pRg st="5" end="5"/>
                                            </p:txEl>
                                          </p:spTgt>
                                        </p:tgtEl>
                                        <p:attrNameLst>
                                          <p:attrName>style.visibility</p:attrName>
                                        </p:attrNameLst>
                                      </p:cBhvr>
                                      <p:to>
                                        <p:strVal val="visible"/>
                                      </p:to>
                                    </p:set>
                                    <p:anim calcmode="lin" valueType="num">
                                      <p:cBhvr>
                                        <p:cTn id="62" dur="1000" fill="hold"/>
                                        <p:tgtEl>
                                          <p:spTgt spid="53251">
                                            <p:txEl>
                                              <p:pRg st="5" end="5"/>
                                            </p:txEl>
                                          </p:spTgt>
                                        </p:tgtEl>
                                        <p:attrNameLst>
                                          <p:attrName>ppt_w</p:attrName>
                                        </p:attrNameLst>
                                      </p:cBhvr>
                                      <p:tavLst>
                                        <p:tav tm="0">
                                          <p:val>
                                            <p:strVal val="#ppt_w*0.70"/>
                                          </p:val>
                                        </p:tav>
                                        <p:tav tm="100000">
                                          <p:val>
                                            <p:strVal val="#ppt_w"/>
                                          </p:val>
                                        </p:tav>
                                      </p:tavLst>
                                    </p:anim>
                                    <p:anim calcmode="lin" valueType="num">
                                      <p:cBhvr>
                                        <p:cTn id="63" dur="1000" fill="hold"/>
                                        <p:tgtEl>
                                          <p:spTgt spid="53251">
                                            <p:txEl>
                                              <p:pRg st="5" end="5"/>
                                            </p:txEl>
                                          </p:spTgt>
                                        </p:tgtEl>
                                        <p:attrNameLst>
                                          <p:attrName>ppt_h</p:attrName>
                                        </p:attrNameLst>
                                      </p:cBhvr>
                                      <p:tavLst>
                                        <p:tav tm="0">
                                          <p:val>
                                            <p:strVal val="#ppt_h"/>
                                          </p:val>
                                        </p:tav>
                                        <p:tav tm="100000">
                                          <p:val>
                                            <p:strVal val="#ppt_h"/>
                                          </p:val>
                                        </p:tav>
                                      </p:tavLst>
                                    </p:anim>
                                    <p:animEffect transition="in" filter="fade">
                                      <p:cBhvr>
                                        <p:cTn id="64" dur="1000"/>
                                        <p:tgtEl>
                                          <p:spTgt spid="53251">
                                            <p:txEl>
                                              <p:pRg st="5" end="5"/>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55" presetClass="entr" presetSubtype="0" fill="hold" grpId="0" nodeType="clickEffect">
                                  <p:stCondLst>
                                    <p:cond delay="0"/>
                                  </p:stCondLst>
                                  <p:childTnLst>
                                    <p:set>
                                      <p:cBhvr>
                                        <p:cTn id="68" dur="1" fill="hold">
                                          <p:stCondLst>
                                            <p:cond delay="0"/>
                                          </p:stCondLst>
                                        </p:cTn>
                                        <p:tgtEl>
                                          <p:spTgt spid="53251">
                                            <p:txEl>
                                              <p:pRg st="6" end="6"/>
                                            </p:txEl>
                                          </p:spTgt>
                                        </p:tgtEl>
                                        <p:attrNameLst>
                                          <p:attrName>style.visibility</p:attrName>
                                        </p:attrNameLst>
                                      </p:cBhvr>
                                      <p:to>
                                        <p:strVal val="visible"/>
                                      </p:to>
                                    </p:set>
                                    <p:anim calcmode="lin" valueType="num">
                                      <p:cBhvr>
                                        <p:cTn id="69" dur="1000" fill="hold"/>
                                        <p:tgtEl>
                                          <p:spTgt spid="53251">
                                            <p:txEl>
                                              <p:pRg st="6" end="6"/>
                                            </p:txEl>
                                          </p:spTgt>
                                        </p:tgtEl>
                                        <p:attrNameLst>
                                          <p:attrName>ppt_w</p:attrName>
                                        </p:attrNameLst>
                                      </p:cBhvr>
                                      <p:tavLst>
                                        <p:tav tm="0">
                                          <p:val>
                                            <p:strVal val="#ppt_w*0.70"/>
                                          </p:val>
                                        </p:tav>
                                        <p:tav tm="100000">
                                          <p:val>
                                            <p:strVal val="#ppt_w"/>
                                          </p:val>
                                        </p:tav>
                                      </p:tavLst>
                                    </p:anim>
                                    <p:anim calcmode="lin" valueType="num">
                                      <p:cBhvr>
                                        <p:cTn id="70" dur="1000" fill="hold"/>
                                        <p:tgtEl>
                                          <p:spTgt spid="53251">
                                            <p:txEl>
                                              <p:pRg st="6" end="6"/>
                                            </p:txEl>
                                          </p:spTgt>
                                        </p:tgtEl>
                                        <p:attrNameLst>
                                          <p:attrName>ppt_h</p:attrName>
                                        </p:attrNameLst>
                                      </p:cBhvr>
                                      <p:tavLst>
                                        <p:tav tm="0">
                                          <p:val>
                                            <p:strVal val="#ppt_h"/>
                                          </p:val>
                                        </p:tav>
                                        <p:tav tm="100000">
                                          <p:val>
                                            <p:strVal val="#ppt_h"/>
                                          </p:val>
                                        </p:tav>
                                      </p:tavLst>
                                    </p:anim>
                                    <p:animEffect transition="in" filter="fade">
                                      <p:cBhvr>
                                        <p:cTn id="71" dur="1000"/>
                                        <p:tgtEl>
                                          <p:spTgt spid="53251">
                                            <p:txEl>
                                              <p:pRg st="6" end="6"/>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55" presetClass="entr" presetSubtype="0" fill="hold" grpId="0" nodeType="clickEffect">
                                  <p:stCondLst>
                                    <p:cond delay="0"/>
                                  </p:stCondLst>
                                  <p:childTnLst>
                                    <p:set>
                                      <p:cBhvr>
                                        <p:cTn id="75" dur="1" fill="hold">
                                          <p:stCondLst>
                                            <p:cond delay="0"/>
                                          </p:stCondLst>
                                        </p:cTn>
                                        <p:tgtEl>
                                          <p:spTgt spid="53251">
                                            <p:txEl>
                                              <p:pRg st="7" end="7"/>
                                            </p:txEl>
                                          </p:spTgt>
                                        </p:tgtEl>
                                        <p:attrNameLst>
                                          <p:attrName>style.visibility</p:attrName>
                                        </p:attrNameLst>
                                      </p:cBhvr>
                                      <p:to>
                                        <p:strVal val="visible"/>
                                      </p:to>
                                    </p:set>
                                    <p:anim calcmode="lin" valueType="num">
                                      <p:cBhvr>
                                        <p:cTn id="76" dur="1000" fill="hold"/>
                                        <p:tgtEl>
                                          <p:spTgt spid="53251">
                                            <p:txEl>
                                              <p:pRg st="7" end="7"/>
                                            </p:txEl>
                                          </p:spTgt>
                                        </p:tgtEl>
                                        <p:attrNameLst>
                                          <p:attrName>ppt_w</p:attrName>
                                        </p:attrNameLst>
                                      </p:cBhvr>
                                      <p:tavLst>
                                        <p:tav tm="0">
                                          <p:val>
                                            <p:strVal val="#ppt_w*0.70"/>
                                          </p:val>
                                        </p:tav>
                                        <p:tav tm="100000">
                                          <p:val>
                                            <p:strVal val="#ppt_w"/>
                                          </p:val>
                                        </p:tav>
                                      </p:tavLst>
                                    </p:anim>
                                    <p:anim calcmode="lin" valueType="num">
                                      <p:cBhvr>
                                        <p:cTn id="77" dur="1000" fill="hold"/>
                                        <p:tgtEl>
                                          <p:spTgt spid="53251">
                                            <p:txEl>
                                              <p:pRg st="7" end="7"/>
                                            </p:txEl>
                                          </p:spTgt>
                                        </p:tgtEl>
                                        <p:attrNameLst>
                                          <p:attrName>ppt_h</p:attrName>
                                        </p:attrNameLst>
                                      </p:cBhvr>
                                      <p:tavLst>
                                        <p:tav tm="0">
                                          <p:val>
                                            <p:strVal val="#ppt_h"/>
                                          </p:val>
                                        </p:tav>
                                        <p:tav tm="100000">
                                          <p:val>
                                            <p:strVal val="#ppt_h"/>
                                          </p:val>
                                        </p:tav>
                                      </p:tavLst>
                                    </p:anim>
                                    <p:animEffect transition="in" filter="fade">
                                      <p:cBhvr>
                                        <p:cTn id="78" dur="1000"/>
                                        <p:tgtEl>
                                          <p:spTgt spid="53251">
                                            <p:txEl>
                                              <p:pRg st="7" end="7"/>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grpId="0" nodeType="clickEffect">
                                  <p:stCondLst>
                                    <p:cond delay="0"/>
                                  </p:stCondLst>
                                  <p:childTnLst>
                                    <p:set>
                                      <p:cBhvr>
                                        <p:cTn id="82" dur="1" fill="hold">
                                          <p:stCondLst>
                                            <p:cond delay="0"/>
                                          </p:stCondLst>
                                        </p:cTn>
                                        <p:tgtEl>
                                          <p:spTgt spid="9"/>
                                        </p:tgtEl>
                                        <p:attrNameLst>
                                          <p:attrName>style.visibility</p:attrName>
                                        </p:attrNameLst>
                                      </p:cBhvr>
                                      <p:to>
                                        <p:strVal val="visible"/>
                                      </p:to>
                                    </p:set>
                                    <p:animEffect transition="in" filter="wipe(left)">
                                      <p:cBhvr>
                                        <p:cTn id="83"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uiExpand="1" build="p" bldLvl="2"/>
      <p:bldP spid="2" grpId="0" animBg="1"/>
      <p:bldP spid="6" grpId="0" animBg="1"/>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990600" y="1181100"/>
            <a:ext cx="7162800" cy="762000"/>
          </a:xfrm>
        </p:spPr>
        <p:txBody>
          <a:bodyPr>
            <a:noAutofit/>
          </a:bodyPr>
          <a:lstStyle/>
          <a:p>
            <a:pPr algn="ctr" eaLnBrk="1" hangingPunct="1"/>
            <a:r>
              <a:rPr lang="en-US" sz="4400" b="0" dirty="0" smtClean="0">
                <a:solidFill>
                  <a:srgbClr val="FFFF66"/>
                </a:solidFill>
                <a:effectLst/>
                <a:latin typeface="Calibri" pitchFamily="34" charset="0"/>
              </a:rPr>
              <a:t/>
            </a:r>
            <a:br>
              <a:rPr lang="en-US" sz="4400" b="0" dirty="0" smtClean="0">
                <a:solidFill>
                  <a:srgbClr val="FFFF66"/>
                </a:solidFill>
                <a:effectLst/>
                <a:latin typeface="Calibri" pitchFamily="34" charset="0"/>
              </a:rPr>
            </a:br>
            <a:r>
              <a:rPr lang="en-US" sz="4400" dirty="0" smtClean="0">
                <a:solidFill>
                  <a:srgbClr val="FFFF66"/>
                </a:solidFill>
                <a:latin typeface="Calibri" pitchFamily="34" charset="0"/>
              </a:rPr>
              <a:t>What is at stake?</a:t>
            </a:r>
            <a:br>
              <a:rPr lang="en-US" sz="4400" dirty="0" smtClean="0">
                <a:solidFill>
                  <a:srgbClr val="FFFF66"/>
                </a:solidFill>
                <a:latin typeface="Calibri" pitchFamily="34" charset="0"/>
              </a:rPr>
            </a:br>
            <a:r>
              <a:rPr lang="en-US" sz="4400" dirty="0" smtClean="0">
                <a:solidFill>
                  <a:srgbClr val="FFFF66"/>
                </a:solidFill>
                <a:latin typeface="Calibri" pitchFamily="34" charset="0"/>
              </a:rPr>
              <a:t>James 5:19-20</a:t>
            </a:r>
            <a:endParaRPr lang="en-US" sz="4400" b="0" dirty="0" smtClean="0">
              <a:solidFill>
                <a:srgbClr val="FFFF66"/>
              </a:solidFill>
              <a:effectLst/>
              <a:latin typeface="Calibri" pitchFamily="34" charset="0"/>
            </a:endParaRPr>
          </a:p>
        </p:txBody>
      </p:sp>
      <p:sp>
        <p:nvSpPr>
          <p:cNvPr id="53251" name="Rectangle 3"/>
          <p:cNvSpPr>
            <a:spLocks noChangeArrowheads="1"/>
          </p:cNvSpPr>
          <p:nvPr/>
        </p:nvSpPr>
        <p:spPr bwMode="auto">
          <a:xfrm>
            <a:off x="361950" y="2095500"/>
            <a:ext cx="8610600" cy="2554545"/>
          </a:xfrm>
          <a:prstGeom prst="rect">
            <a:avLst/>
          </a:prstGeom>
          <a:noFill/>
          <a:ln w="9525">
            <a:noFill/>
            <a:miter lim="800000"/>
            <a:headEnd/>
            <a:tailEnd/>
          </a:ln>
        </p:spPr>
        <p:txBody>
          <a:bodyPr wrap="square" anchor="t">
            <a:spAutoFit/>
          </a:bodyPr>
          <a:lstStyle/>
          <a:p>
            <a:r>
              <a:rPr lang="en-US" sz="3200" i="1" baseline="30000" dirty="0">
                <a:latin typeface="Calibri"/>
                <a:ea typeface="Times New Roman"/>
                <a:cs typeface="Times New Roman"/>
              </a:rPr>
              <a:t>19 </a:t>
            </a:r>
            <a:r>
              <a:rPr lang="en-US" sz="3200" i="1" dirty="0">
                <a:latin typeface="Calibri"/>
                <a:ea typeface="Times New Roman"/>
                <a:cs typeface="Times New Roman"/>
              </a:rPr>
              <a:t>My brothers, if anyone among you wanders from the truth and someone brings him back, </a:t>
            </a:r>
            <a:r>
              <a:rPr lang="en-US" sz="3200" i="1" baseline="30000" dirty="0">
                <a:latin typeface="Calibri"/>
                <a:ea typeface="Times New Roman"/>
                <a:cs typeface="Times New Roman"/>
              </a:rPr>
              <a:t>20 </a:t>
            </a:r>
            <a:r>
              <a:rPr lang="en-US" sz="3200" i="1" dirty="0">
                <a:latin typeface="Calibri"/>
                <a:ea typeface="Times New Roman"/>
                <a:cs typeface="Times New Roman"/>
              </a:rPr>
              <a:t>let him know that whoever brings back a sinner from his wandering will save his soul from death and will cover a multitude of sins.</a:t>
            </a:r>
            <a:r>
              <a:rPr lang="en-US" sz="3200" dirty="0">
                <a:latin typeface="Calibri"/>
                <a:ea typeface="Times New Roman"/>
                <a:cs typeface="Times New Roman"/>
              </a:rPr>
              <a:t> </a:t>
            </a:r>
            <a:endParaRPr lang="en-US" sz="4000" dirty="0">
              <a:solidFill>
                <a:srgbClr val="FFFF00"/>
              </a:solidFill>
              <a:latin typeface="+mn-lt"/>
            </a:endParaRPr>
          </a:p>
        </p:txBody>
      </p:sp>
    </p:spTree>
    <p:extLst>
      <p:ext uri="{BB962C8B-B14F-4D97-AF65-F5344CB8AC3E}">
        <p14:creationId xmlns:p14="http://schemas.microsoft.com/office/powerpoint/2010/main" xmlns="" val="346338051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Flow">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themeOverride>
</file>

<file path=ppt/theme/themeOverride2.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themeOverride>
</file>

<file path=ppt/theme/themeOverride3.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themeOverride>
</file>

<file path=ppt/theme/themeOverride4.xml><?xml version="1.0" encoding="utf-8"?>
<a:themeOverride xmlns:a="http://schemas.openxmlformats.org/drawingml/2006/main">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themeOverride>
</file>

<file path=docProps/app.xml><?xml version="1.0" encoding="utf-8"?>
<Properties xmlns="http://schemas.openxmlformats.org/officeDocument/2006/extended-properties" xmlns:vt="http://schemas.openxmlformats.org/officeDocument/2006/docPropsVTypes">
  <Template/>
  <TotalTime>11704</TotalTime>
  <Words>198</Words>
  <Application>Microsoft Office PowerPoint</Application>
  <PresentationFormat>On-screen Show (16:10)</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2_Flow</vt:lpstr>
      <vt:lpstr> Paul and the Ephesian Elders Acts 20:36-38</vt:lpstr>
      <vt:lpstr> Paul’s Parting Words Acts 20:35</vt:lpstr>
      <vt:lpstr>Slide 3</vt:lpstr>
      <vt:lpstr>Who are the Weak?</vt:lpstr>
      <vt:lpstr> Physical Challenges to Spiritual Growth</vt:lpstr>
      <vt:lpstr> What You Can Do</vt:lpstr>
      <vt:lpstr> What is at stake? James 5:19-20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Russ Lagrone</dc:creator>
  <cp:lastModifiedBy>Brad Beutjer</cp:lastModifiedBy>
  <cp:revision>121</cp:revision>
  <dcterms:created xsi:type="dcterms:W3CDTF">2007-11-30T02:06:12Z</dcterms:created>
  <dcterms:modified xsi:type="dcterms:W3CDTF">2015-12-20T14:14:04Z</dcterms:modified>
</cp:coreProperties>
</file>