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7" r:id="rId3"/>
    <p:sldId id="260" r:id="rId4"/>
    <p:sldId id="261" r:id="rId5"/>
    <p:sldId id="263" r:id="rId6"/>
    <p:sldId id="268" r:id="rId7"/>
    <p:sldId id="265" r:id="rId8"/>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90" y="-378"/>
      </p:cViewPr>
      <p:guideLst>
        <p:guide orient="horz" pos="180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3" y="3175000"/>
            <a:ext cx="3733819" cy="75906"/>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1" y="3247508"/>
            <a:ext cx="3733801" cy="16002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1" y="3429306"/>
            <a:ext cx="3733801" cy="7620"/>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3470336"/>
            <a:ext cx="1965960" cy="1524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3499643"/>
            <a:ext cx="1965960" cy="7620"/>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302000"/>
            <a:ext cx="3063240" cy="22860"/>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3384153"/>
            <a:ext cx="1600200" cy="30480"/>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041385"/>
            <a:ext cx="9144000" cy="203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 y="3062940"/>
            <a:ext cx="9144001" cy="11723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035908"/>
            <a:ext cx="2729950" cy="20702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0847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001573"/>
            <a:ext cx="8458200" cy="1225021"/>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249948"/>
            <a:ext cx="4953000" cy="14605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3505200"/>
            <a:ext cx="960120" cy="381000"/>
          </a:xfrm>
        </p:spPr>
        <p:txBody>
          <a:bodyPr/>
          <a:lstStyle/>
          <a:p>
            <a:fld id="{153907B2-BD0D-4D71-B1F5-3332EA070618}" type="datetimeFigureOut">
              <a:rPr lang="en-US" smtClean="0"/>
              <a:pPr/>
              <a:t>12/9/2012</a:t>
            </a:fld>
            <a:endParaRPr lang="en-US"/>
          </a:p>
        </p:txBody>
      </p:sp>
      <p:sp>
        <p:nvSpPr>
          <p:cNvPr id="17" name="Footer Placeholder 16"/>
          <p:cNvSpPr>
            <a:spLocks noGrp="1"/>
          </p:cNvSpPr>
          <p:nvPr>
            <p:ph type="ftr" sz="quarter" idx="11"/>
          </p:nvPr>
        </p:nvSpPr>
        <p:spPr>
          <a:xfrm>
            <a:off x="5410200" y="3504407"/>
            <a:ext cx="1295400" cy="381000"/>
          </a:xfrm>
        </p:spPr>
        <p:txBody>
          <a:bodyPr/>
          <a:lstStyle/>
          <a:p>
            <a:endParaRPr lang="en-US"/>
          </a:p>
        </p:txBody>
      </p:sp>
      <p:sp>
        <p:nvSpPr>
          <p:cNvPr id="29" name="Slide Number Placeholder 28"/>
          <p:cNvSpPr>
            <a:spLocks noGrp="1"/>
          </p:cNvSpPr>
          <p:nvPr>
            <p:ph type="sldNum" sz="quarter" idx="12"/>
          </p:nvPr>
        </p:nvSpPr>
        <p:spPr>
          <a:xfrm>
            <a:off x="8320088" y="947"/>
            <a:ext cx="747712" cy="304800"/>
          </a:xfrm>
        </p:spPr>
        <p:txBody>
          <a:bodyPr/>
          <a:lstStyle>
            <a:lvl1pPr algn="r">
              <a:defRPr sz="1800">
                <a:solidFill>
                  <a:schemeClr val="bg1"/>
                </a:solidFill>
              </a:defRPr>
            </a:lvl1pPr>
          </a:lstStyle>
          <a:p>
            <a:fld id="{AD6AF41C-0F2D-4BD9-B174-F5D45D28788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3907B2-BD0D-4D71-B1F5-3332EA070618}" type="datetimeFigureOut">
              <a:rPr lang="en-US" smtClean="0"/>
              <a:pPr/>
              <a:t>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AF41C-0F2D-4BD9-B174-F5D45D2878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952500"/>
            <a:ext cx="1905000" cy="45720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52500"/>
            <a:ext cx="6248400" cy="45720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3907B2-BD0D-4D71-B1F5-3332EA070618}" type="datetimeFigureOut">
              <a:rPr lang="en-US" smtClean="0"/>
              <a:pPr/>
              <a:t>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AF41C-0F2D-4BD9-B174-F5D45D2878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3907B2-BD0D-4D71-B1F5-3332EA070618}" type="datetimeFigureOut">
              <a:rPr lang="en-US" smtClean="0"/>
              <a:pPr/>
              <a:t>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AF41C-0F2D-4BD9-B174-F5D45D28788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651000"/>
            <a:ext cx="7772400" cy="1135063"/>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805907"/>
            <a:ext cx="7772400" cy="1258093"/>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53907B2-BD0D-4D71-B1F5-3332EA070618}" type="datetimeFigureOut">
              <a:rPr lang="en-US" smtClean="0"/>
              <a:pPr/>
              <a:t>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AF41C-0F2D-4BD9-B174-F5D45D28788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874520"/>
            <a:ext cx="4038600" cy="3771636"/>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874520"/>
            <a:ext cx="4038600" cy="3771636"/>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3907B2-BD0D-4D71-B1F5-3332EA070618}" type="datetimeFigureOut">
              <a:rPr lang="en-US" smtClean="0"/>
              <a:pPr/>
              <a:t>12/9/2012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6AF41C-0F2D-4BD9-B174-F5D45D28788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952500"/>
            <a:ext cx="8382000" cy="891540"/>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870808"/>
            <a:ext cx="4041648" cy="3810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6" y="1870808"/>
            <a:ext cx="4041775" cy="3810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257099"/>
            <a:ext cx="4041648" cy="32385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5" y="2257099"/>
            <a:ext cx="4041775" cy="32385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53907B2-BD0D-4D71-B1F5-3332EA070618}" type="datetimeFigureOut">
              <a:rPr lang="en-US" smtClean="0"/>
              <a:pPr/>
              <a:t>12/9/2012</a:t>
            </a:fld>
            <a:endParaRPr lang="en-US"/>
          </a:p>
        </p:txBody>
      </p:sp>
      <p:sp>
        <p:nvSpPr>
          <p:cNvPr id="27" name="Slide Number Placeholder 26"/>
          <p:cNvSpPr>
            <a:spLocks noGrp="1"/>
          </p:cNvSpPr>
          <p:nvPr>
            <p:ph type="sldNum" sz="quarter" idx="11"/>
          </p:nvPr>
        </p:nvSpPr>
        <p:spPr/>
        <p:txBody>
          <a:bodyPr rtlCol="0"/>
          <a:lstStyle/>
          <a:p>
            <a:fld id="{AD6AF41C-0F2D-4BD9-B174-F5D45D287884}"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52500"/>
            <a:ext cx="8229600" cy="891540"/>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510540"/>
            <a:ext cx="957264" cy="381000"/>
          </a:xfrm>
        </p:spPr>
        <p:txBody>
          <a:bodyPr/>
          <a:lstStyle/>
          <a:p>
            <a:fld id="{153907B2-BD0D-4D71-B1F5-3332EA070618}" type="datetimeFigureOut">
              <a:rPr lang="en-US" smtClean="0"/>
              <a:pPr/>
              <a:t>12/9/2012</a:t>
            </a:fld>
            <a:endParaRPr lang="en-US"/>
          </a:p>
        </p:txBody>
      </p:sp>
      <p:sp>
        <p:nvSpPr>
          <p:cNvPr id="4" name="Footer Placeholder 3"/>
          <p:cNvSpPr>
            <a:spLocks noGrp="1"/>
          </p:cNvSpPr>
          <p:nvPr>
            <p:ph type="ftr" sz="quarter" idx="11"/>
          </p:nvPr>
        </p:nvSpPr>
        <p:spPr>
          <a:xfrm>
            <a:off x="5257800" y="510540"/>
            <a:ext cx="1325880" cy="381000"/>
          </a:xfrm>
        </p:spPr>
        <p:txBody>
          <a:bodyPr/>
          <a:lstStyle/>
          <a:p>
            <a:endParaRPr lang="en-US"/>
          </a:p>
        </p:txBody>
      </p:sp>
      <p:sp>
        <p:nvSpPr>
          <p:cNvPr id="5" name="Slide Number Placeholder 4"/>
          <p:cNvSpPr>
            <a:spLocks noGrp="1"/>
          </p:cNvSpPr>
          <p:nvPr>
            <p:ph type="sldNum" sz="quarter" idx="12"/>
          </p:nvPr>
        </p:nvSpPr>
        <p:spPr>
          <a:xfrm>
            <a:off x="8174736" y="1893"/>
            <a:ext cx="762000" cy="304800"/>
          </a:xfrm>
        </p:spPr>
        <p:txBody>
          <a:bodyPr/>
          <a:lstStyle/>
          <a:p>
            <a:fld id="{AD6AF41C-0F2D-4BD9-B174-F5D45D28788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3907B2-BD0D-4D71-B1F5-3332EA070618}" type="datetimeFigureOut">
              <a:rPr lang="en-US" smtClean="0"/>
              <a:pPr/>
              <a:t>12/9/2012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6AF41C-0F2D-4BD9-B174-F5D45D28788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918308"/>
            <a:ext cx="3383280" cy="731520"/>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1675606"/>
            <a:ext cx="3383280" cy="384810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646906"/>
            <a:ext cx="5102352" cy="48768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3907B2-BD0D-4D71-B1F5-3332EA070618}" type="datetimeFigureOut">
              <a:rPr lang="en-US" smtClean="0"/>
              <a:pPr/>
              <a:t>12/9/2012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6AF41C-0F2D-4BD9-B174-F5D45D28788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5" y="924301"/>
            <a:ext cx="586803" cy="3901364"/>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952500"/>
            <a:ext cx="4572000" cy="3810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2728591"/>
            <a:ext cx="2590800" cy="2097074"/>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53907B2-BD0D-4D71-B1F5-3332EA070618}" type="datetimeFigureOut">
              <a:rPr lang="en-US" smtClean="0"/>
              <a:pPr/>
              <a:t>12/9/2012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6AF41C-0F2D-4BD9-B174-F5D45D28788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8" name="Rectangle 27"/>
          <p:cNvSpPr/>
          <p:nvPr/>
        </p:nvSpPr>
        <p:spPr>
          <a:xfrm>
            <a:off x="1" y="305682"/>
            <a:ext cx="9144000" cy="70339"/>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258886"/>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1" y="256897"/>
            <a:ext cx="9144001" cy="7620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3" y="300205"/>
            <a:ext cx="3733819" cy="75906"/>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1" y="366761"/>
            <a:ext cx="3733801" cy="150029"/>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14587"/>
            <a:ext cx="3063240" cy="22860"/>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490786"/>
            <a:ext cx="1600200" cy="30480"/>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1668"/>
            <a:ext cx="57626" cy="518160"/>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1668"/>
            <a:ext cx="27432" cy="518160"/>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1668"/>
            <a:ext cx="9144" cy="518160"/>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1668"/>
            <a:ext cx="27432" cy="518160"/>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17"/>
            <a:ext cx="54864" cy="487680"/>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17"/>
            <a:ext cx="9144" cy="487680"/>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952500"/>
            <a:ext cx="8229600" cy="8890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74520"/>
            <a:ext cx="8229600" cy="36042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510540"/>
            <a:ext cx="957264" cy="381000"/>
          </a:xfrm>
          <a:prstGeom prst="rect">
            <a:avLst/>
          </a:prstGeom>
        </p:spPr>
        <p:txBody>
          <a:bodyPr vert="horz"/>
          <a:lstStyle>
            <a:lvl1pPr algn="l" eaLnBrk="1" latinLnBrk="0" hangingPunct="1">
              <a:defRPr kumimoji="0" sz="800">
                <a:solidFill>
                  <a:schemeClr val="accent2"/>
                </a:solidFill>
              </a:defRPr>
            </a:lvl1pPr>
          </a:lstStyle>
          <a:p>
            <a:fld id="{153907B2-BD0D-4D71-B1F5-3332EA070618}" type="datetimeFigureOut">
              <a:rPr lang="en-US" smtClean="0"/>
              <a:pPr/>
              <a:t>12/9/2012</a:t>
            </a:fld>
            <a:endParaRPr lang="en-US"/>
          </a:p>
        </p:txBody>
      </p:sp>
      <p:sp>
        <p:nvSpPr>
          <p:cNvPr id="3" name="Footer Placeholder 2"/>
          <p:cNvSpPr>
            <a:spLocks noGrp="1"/>
          </p:cNvSpPr>
          <p:nvPr>
            <p:ph type="ftr" sz="quarter" idx="3"/>
          </p:nvPr>
        </p:nvSpPr>
        <p:spPr>
          <a:xfrm>
            <a:off x="5257800" y="510540"/>
            <a:ext cx="1325880" cy="3810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1893"/>
            <a:ext cx="762000" cy="304800"/>
          </a:xfrm>
          <a:prstGeom prst="rect">
            <a:avLst/>
          </a:prstGeom>
        </p:spPr>
        <p:txBody>
          <a:bodyPr vert="horz" anchor="b"/>
          <a:lstStyle>
            <a:lvl1pPr algn="r" eaLnBrk="1" latinLnBrk="0" hangingPunct="1">
              <a:defRPr kumimoji="0" sz="1800">
                <a:solidFill>
                  <a:srgbClr val="FFFFFF"/>
                </a:solidFill>
              </a:defRPr>
            </a:lvl1pPr>
          </a:lstStyle>
          <a:p>
            <a:fld id="{AD6AF41C-0F2D-4BD9-B174-F5D45D28788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458200" cy="1225021"/>
          </a:xfrm>
        </p:spPr>
        <p:txBody>
          <a:bodyPr>
            <a:normAutofit/>
          </a:bodyPr>
          <a:lstStyle/>
          <a:p>
            <a:r>
              <a:rPr lang="en-US" sz="4000" b="1" dirty="0" smtClean="0"/>
              <a:t>Working for God’s Pleasure and Glory</a:t>
            </a:r>
            <a:endParaRPr lang="en-US" sz="4000" b="1" dirty="0"/>
          </a:p>
        </p:txBody>
      </p:sp>
      <p:sp>
        <p:nvSpPr>
          <p:cNvPr id="3" name="Subtitle 2"/>
          <p:cNvSpPr>
            <a:spLocks noGrp="1"/>
          </p:cNvSpPr>
          <p:nvPr>
            <p:ph type="subTitle" idx="1"/>
          </p:nvPr>
        </p:nvSpPr>
        <p:spPr>
          <a:xfrm>
            <a:off x="228600" y="3619500"/>
            <a:ext cx="8534400" cy="1460500"/>
          </a:xfrm>
        </p:spPr>
        <p:txBody>
          <a:bodyPr>
            <a:normAutofit/>
          </a:bodyPr>
          <a:lstStyle/>
          <a:p>
            <a:r>
              <a:rPr lang="en-US" dirty="0" smtClean="0"/>
              <a:t>“</a:t>
            </a:r>
            <a:r>
              <a:rPr lang="en-US" sz="2600" i="1" dirty="0" smtClean="0"/>
              <a:t>Go up to the mountain and bring wood and build the temple </a:t>
            </a:r>
            <a:r>
              <a:rPr lang="en-US" sz="2600" b="1" i="1" dirty="0" smtClean="0"/>
              <a:t>that I may be pleased with it and be glorified</a:t>
            </a:r>
            <a:r>
              <a:rPr lang="en-US" sz="2600" i="1" dirty="0" smtClean="0"/>
              <a:t>.</a:t>
            </a:r>
            <a:r>
              <a:rPr lang="en-US" i="1" dirty="0" smtClean="0"/>
              <a:t>” </a:t>
            </a:r>
          </a:p>
          <a:p>
            <a:pPr algn="r"/>
            <a:r>
              <a:rPr lang="en-US" b="1" dirty="0" smtClean="0"/>
              <a:t>Haggai 1:8</a:t>
            </a:r>
            <a:endParaRPr lang="en-US" b="1" dirty="0"/>
          </a:p>
        </p:txBody>
      </p:sp>
    </p:spTree>
    <p:extLst>
      <p:ext uri="{BB962C8B-B14F-4D97-AF65-F5344CB8AC3E}">
        <p14:creationId xmlns:p14="http://schemas.microsoft.com/office/powerpoint/2010/main" xmlns="" val="28520591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Outline of Haggai</a:t>
            </a:r>
            <a:endParaRPr lang="en-US" b="1" dirty="0"/>
          </a:p>
        </p:txBody>
      </p:sp>
      <p:sp>
        <p:nvSpPr>
          <p:cNvPr id="3" name="Content Placeholder 2"/>
          <p:cNvSpPr>
            <a:spLocks noGrp="1"/>
          </p:cNvSpPr>
          <p:nvPr>
            <p:ph idx="1"/>
          </p:nvPr>
        </p:nvSpPr>
        <p:spPr/>
        <p:txBody>
          <a:bodyPr>
            <a:normAutofit/>
          </a:bodyPr>
          <a:lstStyle/>
          <a:p>
            <a:pPr marL="571500" indent="-571500">
              <a:buFont typeface="+mj-lt"/>
              <a:buAutoNum type="romanUcPeriod"/>
            </a:pPr>
            <a:r>
              <a:rPr lang="en-US" dirty="0" smtClean="0"/>
              <a:t>Appeal for the People to Build (1:1-11)</a:t>
            </a:r>
          </a:p>
          <a:p>
            <a:pPr marL="571500" indent="-571500">
              <a:buFont typeface="+mj-lt"/>
              <a:buAutoNum type="romanUcPeriod"/>
            </a:pPr>
            <a:r>
              <a:rPr lang="en-US" dirty="0" smtClean="0"/>
              <a:t>Work of Repentance (1:12-15)</a:t>
            </a:r>
          </a:p>
          <a:p>
            <a:pPr marL="571500" indent="-571500">
              <a:buFont typeface="+mj-lt"/>
              <a:buAutoNum type="romanUcPeriod"/>
            </a:pPr>
            <a:r>
              <a:rPr lang="en-US" dirty="0" smtClean="0"/>
              <a:t>Encouragement to Faithfulness (2:1-23)</a:t>
            </a:r>
          </a:p>
          <a:p>
            <a:pPr marL="864108" lvl="1" indent="-571500">
              <a:buFont typeface="+mj-lt"/>
              <a:buAutoNum type="alphaUcPeriod"/>
            </a:pPr>
            <a:r>
              <a:rPr lang="en-US" sz="2500" dirty="0" smtClean="0">
                <a:solidFill>
                  <a:schemeClr val="accent6">
                    <a:lumMod val="20000"/>
                    <a:lumOff val="80000"/>
                  </a:schemeClr>
                </a:solidFill>
              </a:rPr>
              <a:t>God brings the glory so do not fear (2:1-9)</a:t>
            </a:r>
          </a:p>
          <a:p>
            <a:pPr marL="864108" lvl="1" indent="-571500">
              <a:buFont typeface="+mj-lt"/>
              <a:buAutoNum type="alphaUcPeriod"/>
            </a:pPr>
            <a:r>
              <a:rPr lang="en-US" sz="2500" dirty="0" smtClean="0">
                <a:solidFill>
                  <a:schemeClr val="accent6">
                    <a:lumMod val="20000"/>
                    <a:lumOff val="80000"/>
                  </a:schemeClr>
                </a:solidFill>
              </a:rPr>
              <a:t>God blesses pure and devoted people (2:10-19)</a:t>
            </a:r>
          </a:p>
          <a:p>
            <a:pPr marL="864108" lvl="1" indent="-571500">
              <a:buFont typeface="+mj-lt"/>
              <a:buAutoNum type="alphaUcPeriod"/>
            </a:pPr>
            <a:r>
              <a:rPr lang="en-US" sz="2500" dirty="0" smtClean="0">
                <a:solidFill>
                  <a:schemeClr val="accent6">
                    <a:lumMod val="20000"/>
                    <a:lumOff val="80000"/>
                  </a:schemeClr>
                </a:solidFill>
              </a:rPr>
              <a:t>God’s Chosen Ones will always overcome (2:20-23)</a:t>
            </a:r>
          </a:p>
          <a:p>
            <a:pPr marL="571500" indent="-571500">
              <a:buFont typeface="+mj-lt"/>
              <a:buAutoNum type="romanUcPeriod"/>
            </a:pPr>
            <a:endParaRPr lang="en-US" dirty="0" smtClean="0">
              <a:solidFill>
                <a:schemeClr val="accent2"/>
              </a:solidFill>
            </a:endParaRPr>
          </a:p>
          <a:p>
            <a:pPr marL="971550" lvl="1" indent="-571500">
              <a:buFont typeface="+mj-lt"/>
              <a:buAutoNum type="romanUcPeriod"/>
            </a:pPr>
            <a:endParaRPr lang="en-US" dirty="0" smtClean="0"/>
          </a:p>
          <a:p>
            <a:pPr marL="971550" lvl="1" indent="-571500">
              <a:buFont typeface="+mj-lt"/>
              <a:buAutoNum type="romanUcPeriod"/>
            </a:pPr>
            <a:endParaRPr lang="en-US" dirty="0"/>
          </a:p>
        </p:txBody>
      </p:sp>
    </p:spTree>
    <p:extLst>
      <p:ext uri="{BB962C8B-B14F-4D97-AF65-F5344CB8AC3E}">
        <p14:creationId xmlns:p14="http://schemas.microsoft.com/office/powerpoint/2010/main" xmlns="" val="2270463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5000"/>
            <a:ext cx="8229600" cy="889000"/>
          </a:xfrm>
        </p:spPr>
        <p:txBody>
          <a:bodyPr/>
          <a:lstStyle/>
          <a:p>
            <a:r>
              <a:rPr lang="en-US" b="1" dirty="0" smtClean="0"/>
              <a:t>The Sin of Laziness (1:1-11)</a:t>
            </a:r>
            <a:endParaRPr lang="en-US" b="1" dirty="0"/>
          </a:p>
        </p:txBody>
      </p:sp>
      <p:sp>
        <p:nvSpPr>
          <p:cNvPr id="3" name="Content Placeholder 2"/>
          <p:cNvSpPr>
            <a:spLocks noGrp="1"/>
          </p:cNvSpPr>
          <p:nvPr>
            <p:ph idx="1"/>
          </p:nvPr>
        </p:nvSpPr>
        <p:spPr>
          <a:xfrm>
            <a:off x="228600" y="1524000"/>
            <a:ext cx="8458200" cy="3954780"/>
          </a:xfrm>
        </p:spPr>
        <p:txBody>
          <a:bodyPr>
            <a:normAutofit fontScale="92500" lnSpcReduction="10000"/>
          </a:bodyPr>
          <a:lstStyle/>
          <a:p>
            <a:r>
              <a:rPr lang="en-US" dirty="0" smtClean="0"/>
              <a:t>Definition –</a:t>
            </a:r>
            <a:r>
              <a:rPr lang="en-US" dirty="0"/>
              <a:t> </a:t>
            </a:r>
            <a:r>
              <a:rPr lang="en-US" i="1" dirty="0" smtClean="0"/>
              <a:t>inactivity </a:t>
            </a:r>
            <a:r>
              <a:rPr lang="en-US" i="1" dirty="0"/>
              <a:t>resulting from a dislike of </a:t>
            </a:r>
            <a:r>
              <a:rPr lang="en-US" i="1" dirty="0" smtClean="0"/>
              <a:t>work; averse or disinclined to work, activity or exertion</a:t>
            </a:r>
          </a:p>
          <a:p>
            <a:r>
              <a:rPr lang="en-US" dirty="0" smtClean="0"/>
              <a:t>Deception of Procrastination</a:t>
            </a:r>
          </a:p>
          <a:p>
            <a:pPr lvl="1"/>
            <a:r>
              <a:rPr lang="en-US" dirty="0" smtClean="0">
                <a:solidFill>
                  <a:schemeClr val="accent6">
                    <a:lumMod val="20000"/>
                    <a:lumOff val="80000"/>
                  </a:schemeClr>
                </a:solidFill>
              </a:rPr>
              <a:t>“I don’t have time right now.”</a:t>
            </a:r>
          </a:p>
          <a:p>
            <a:pPr lvl="1"/>
            <a:r>
              <a:rPr lang="en-US" dirty="0" smtClean="0">
                <a:solidFill>
                  <a:schemeClr val="accent6">
                    <a:lumMod val="20000"/>
                    <a:lumOff val="80000"/>
                  </a:schemeClr>
                </a:solidFill>
              </a:rPr>
              <a:t>“It is important and I will do it later.”</a:t>
            </a:r>
          </a:p>
          <a:p>
            <a:r>
              <a:rPr lang="en-US" dirty="0" smtClean="0"/>
              <a:t>“</a:t>
            </a:r>
            <a:r>
              <a:rPr lang="en-US" i="1" dirty="0" smtClean="0"/>
              <a:t>Consider Your Ways</a:t>
            </a:r>
            <a:r>
              <a:rPr lang="en-US" dirty="0" smtClean="0"/>
              <a:t>!”: Failed Investment(s)</a:t>
            </a:r>
          </a:p>
          <a:p>
            <a:pPr lvl="1"/>
            <a:r>
              <a:rPr lang="en-US" dirty="0" smtClean="0">
                <a:solidFill>
                  <a:schemeClr val="accent6">
                    <a:lumMod val="20000"/>
                    <a:lumOff val="80000"/>
                  </a:schemeClr>
                </a:solidFill>
              </a:rPr>
              <a:t>Selfishness</a:t>
            </a:r>
          </a:p>
          <a:p>
            <a:pPr lvl="1"/>
            <a:r>
              <a:rPr lang="en-US" dirty="0" smtClean="0">
                <a:solidFill>
                  <a:schemeClr val="accent6">
                    <a:lumMod val="20000"/>
                    <a:lumOff val="80000"/>
                  </a:schemeClr>
                </a:solidFill>
              </a:rPr>
              <a:t>Materialism</a:t>
            </a:r>
          </a:p>
          <a:p>
            <a:pPr lvl="1"/>
            <a:r>
              <a:rPr lang="en-US" dirty="0" smtClean="0">
                <a:solidFill>
                  <a:schemeClr val="accent6">
                    <a:lumMod val="20000"/>
                    <a:lumOff val="80000"/>
                  </a:schemeClr>
                </a:solidFill>
              </a:rPr>
              <a:t>Worldliness</a:t>
            </a:r>
          </a:p>
          <a:p>
            <a:r>
              <a:rPr lang="en-US" b="1" dirty="0" smtClean="0"/>
              <a:t>Laziness Does NOT Please or Glorify God!</a:t>
            </a:r>
          </a:p>
          <a:p>
            <a:endParaRPr lang="en-US" dirty="0"/>
          </a:p>
        </p:txBody>
      </p:sp>
    </p:spTree>
    <p:extLst>
      <p:ext uri="{BB962C8B-B14F-4D97-AF65-F5344CB8AC3E}">
        <p14:creationId xmlns:p14="http://schemas.microsoft.com/office/powerpoint/2010/main" xmlns="" val="981009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5000"/>
            <a:ext cx="8229600" cy="889000"/>
          </a:xfrm>
        </p:spPr>
        <p:txBody>
          <a:bodyPr/>
          <a:lstStyle/>
          <a:p>
            <a:r>
              <a:rPr lang="en-US" b="1" dirty="0" smtClean="0"/>
              <a:t>3-Step Plan for Repentance</a:t>
            </a:r>
            <a:endParaRPr lang="en-US" b="1" dirty="0"/>
          </a:p>
        </p:txBody>
      </p:sp>
      <p:sp>
        <p:nvSpPr>
          <p:cNvPr id="3" name="Content Placeholder 2"/>
          <p:cNvSpPr>
            <a:spLocks noGrp="1"/>
          </p:cNvSpPr>
          <p:nvPr>
            <p:ph idx="1"/>
          </p:nvPr>
        </p:nvSpPr>
        <p:spPr>
          <a:xfrm>
            <a:off x="304800" y="1460500"/>
            <a:ext cx="8534400" cy="4018280"/>
          </a:xfrm>
        </p:spPr>
        <p:txBody>
          <a:bodyPr>
            <a:normAutofit fontScale="92500" lnSpcReduction="10000"/>
          </a:bodyPr>
          <a:lstStyle/>
          <a:p>
            <a:r>
              <a:rPr lang="en-US" dirty="0"/>
              <a:t>#</a:t>
            </a:r>
            <a:r>
              <a:rPr lang="en-US" dirty="0" smtClean="0"/>
              <a:t>1: “</a:t>
            </a:r>
            <a:r>
              <a:rPr lang="en-US" b="1" i="1" dirty="0" smtClean="0"/>
              <a:t>Go Up</a:t>
            </a:r>
            <a:r>
              <a:rPr lang="en-US" dirty="0" smtClean="0"/>
              <a:t>…” – We can’t wait around!</a:t>
            </a:r>
          </a:p>
          <a:p>
            <a:r>
              <a:rPr lang="en-US" dirty="0"/>
              <a:t>#</a:t>
            </a:r>
            <a:r>
              <a:rPr lang="en-US" dirty="0" smtClean="0"/>
              <a:t>2: “</a:t>
            </a:r>
            <a:r>
              <a:rPr lang="en-US" b="1" i="1" dirty="0" smtClean="0"/>
              <a:t>Bring Wood</a:t>
            </a:r>
            <a:r>
              <a:rPr lang="en-US" dirty="0" smtClean="0"/>
              <a:t>” – Preparation is required.</a:t>
            </a:r>
          </a:p>
          <a:p>
            <a:r>
              <a:rPr lang="en-US" dirty="0" smtClean="0"/>
              <a:t>#3: “</a:t>
            </a:r>
            <a:r>
              <a:rPr lang="en-US" b="1" i="1" dirty="0" smtClean="0"/>
              <a:t>Rebuild</a:t>
            </a:r>
            <a:r>
              <a:rPr lang="en-US" dirty="0" smtClean="0"/>
              <a:t>” – Work toward the goal.</a:t>
            </a:r>
          </a:p>
          <a:p>
            <a:r>
              <a:rPr lang="en-US" dirty="0" smtClean="0"/>
              <a:t>Why do the work?</a:t>
            </a:r>
          </a:p>
          <a:p>
            <a:pPr lvl="1"/>
            <a:r>
              <a:rPr lang="en-US" sz="2500" dirty="0" smtClean="0">
                <a:solidFill>
                  <a:schemeClr val="accent6">
                    <a:lumMod val="20000"/>
                    <a:lumOff val="80000"/>
                  </a:schemeClr>
                </a:solidFill>
              </a:rPr>
              <a:t>Because no other pursuit will satisfy (1:9-11)</a:t>
            </a:r>
          </a:p>
          <a:p>
            <a:pPr lvl="1"/>
            <a:r>
              <a:rPr lang="en-US" sz="2500" dirty="0" smtClean="0">
                <a:solidFill>
                  <a:schemeClr val="accent6">
                    <a:lumMod val="20000"/>
                    <a:lumOff val="80000"/>
                  </a:schemeClr>
                </a:solidFill>
              </a:rPr>
              <a:t>Because it will bring Pleasure and Glory to God (1:8)</a:t>
            </a:r>
          </a:p>
          <a:p>
            <a:r>
              <a:rPr lang="en-US" dirty="0" smtClean="0"/>
              <a:t>People’s Reaction: Stirring, Reverence, Obedience (1:12-15)</a:t>
            </a:r>
          </a:p>
          <a:p>
            <a:r>
              <a:rPr lang="en-US" dirty="0" smtClean="0"/>
              <a:t>God’s Desire = Holy People, not just Hard Work (2:10-19)</a:t>
            </a:r>
            <a:endParaRPr lang="en-US" dirty="0"/>
          </a:p>
        </p:txBody>
      </p:sp>
    </p:spTree>
    <p:extLst>
      <p:ext uri="{BB962C8B-B14F-4D97-AF65-F5344CB8AC3E}">
        <p14:creationId xmlns:p14="http://schemas.microsoft.com/office/powerpoint/2010/main" xmlns="" val="191535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500"/>
                                        <p:tgtEl>
                                          <p:spTgt spid="3">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635000"/>
            <a:ext cx="8229600" cy="889000"/>
          </a:xfrm>
        </p:spPr>
        <p:txBody>
          <a:bodyPr/>
          <a:lstStyle/>
          <a:p>
            <a:r>
              <a:rPr lang="en-US" b="1" dirty="0"/>
              <a:t>Courage for the </a:t>
            </a:r>
            <a:r>
              <a:rPr lang="en-US" b="1" dirty="0" smtClean="0"/>
              <a:t>Work (2:1-23)</a:t>
            </a:r>
            <a:endParaRPr lang="en-US" b="1" dirty="0"/>
          </a:p>
        </p:txBody>
      </p:sp>
      <p:sp>
        <p:nvSpPr>
          <p:cNvPr id="8" name="Content Placeholder 7"/>
          <p:cNvSpPr>
            <a:spLocks noGrp="1"/>
          </p:cNvSpPr>
          <p:nvPr>
            <p:ph idx="1"/>
          </p:nvPr>
        </p:nvSpPr>
        <p:spPr>
          <a:xfrm>
            <a:off x="304800" y="1460500"/>
            <a:ext cx="8382000" cy="4018280"/>
          </a:xfrm>
        </p:spPr>
        <p:txBody>
          <a:bodyPr>
            <a:normAutofit fontScale="92500" lnSpcReduction="10000"/>
          </a:bodyPr>
          <a:lstStyle/>
          <a:p>
            <a:r>
              <a:rPr lang="en-US" dirty="0" smtClean="0"/>
              <a:t>Doubt(s) &amp; Discouragement(s</a:t>
            </a:r>
            <a:r>
              <a:rPr lang="en-US" dirty="0"/>
              <a:t>) </a:t>
            </a:r>
            <a:endParaRPr lang="en-US" dirty="0" smtClean="0"/>
          </a:p>
          <a:p>
            <a:pPr lvl="1"/>
            <a:r>
              <a:rPr lang="en-US" dirty="0" smtClean="0">
                <a:solidFill>
                  <a:schemeClr val="accent6">
                    <a:lumMod val="20000"/>
                    <a:lumOff val="80000"/>
                  </a:schemeClr>
                </a:solidFill>
              </a:rPr>
              <a:t>Does this small effort mean anything?</a:t>
            </a:r>
            <a:endParaRPr lang="en-US" dirty="0">
              <a:solidFill>
                <a:schemeClr val="accent6">
                  <a:lumMod val="20000"/>
                  <a:lumOff val="80000"/>
                </a:schemeClr>
              </a:solidFill>
            </a:endParaRPr>
          </a:p>
          <a:p>
            <a:pPr lvl="1"/>
            <a:r>
              <a:rPr lang="en-US" dirty="0">
                <a:solidFill>
                  <a:schemeClr val="accent6">
                    <a:lumMod val="20000"/>
                    <a:lumOff val="80000"/>
                  </a:schemeClr>
                </a:solidFill>
              </a:rPr>
              <a:t>Is God among us as he was before</a:t>
            </a:r>
            <a:r>
              <a:rPr lang="en-US" dirty="0" smtClean="0">
                <a:solidFill>
                  <a:schemeClr val="accent6">
                    <a:lumMod val="20000"/>
                    <a:lumOff val="80000"/>
                  </a:schemeClr>
                </a:solidFill>
              </a:rPr>
              <a:t>? </a:t>
            </a:r>
            <a:endParaRPr lang="en-US" dirty="0">
              <a:solidFill>
                <a:schemeClr val="accent6">
                  <a:lumMod val="20000"/>
                  <a:lumOff val="80000"/>
                </a:schemeClr>
              </a:solidFill>
            </a:endParaRPr>
          </a:p>
          <a:p>
            <a:pPr lvl="1"/>
            <a:r>
              <a:rPr lang="en-US" dirty="0">
                <a:solidFill>
                  <a:schemeClr val="accent6">
                    <a:lumMod val="20000"/>
                    <a:lumOff val="80000"/>
                  </a:schemeClr>
                </a:solidFill>
              </a:rPr>
              <a:t>What are we, a tiny group of </a:t>
            </a:r>
            <a:r>
              <a:rPr lang="en-US" dirty="0" smtClean="0">
                <a:solidFill>
                  <a:schemeClr val="accent6">
                    <a:lumMod val="20000"/>
                    <a:lumOff val="80000"/>
                  </a:schemeClr>
                </a:solidFill>
              </a:rPr>
              <a:t>exiles, </a:t>
            </a:r>
            <a:r>
              <a:rPr lang="en-US" dirty="0">
                <a:solidFill>
                  <a:schemeClr val="accent6">
                    <a:lumMod val="20000"/>
                    <a:lumOff val="80000"/>
                  </a:schemeClr>
                </a:solidFill>
              </a:rPr>
              <a:t>among </a:t>
            </a:r>
            <a:r>
              <a:rPr lang="en-US" dirty="0" smtClean="0">
                <a:solidFill>
                  <a:schemeClr val="accent6">
                    <a:lumMod val="20000"/>
                    <a:lumOff val="80000"/>
                  </a:schemeClr>
                </a:solidFill>
              </a:rPr>
              <a:t>the </a:t>
            </a:r>
            <a:r>
              <a:rPr lang="en-US" dirty="0">
                <a:solidFill>
                  <a:schemeClr val="accent6">
                    <a:lumMod val="20000"/>
                    <a:lumOff val="80000"/>
                  </a:schemeClr>
                </a:solidFill>
              </a:rPr>
              <a:t>nations?</a:t>
            </a:r>
          </a:p>
          <a:p>
            <a:pPr lvl="1"/>
            <a:r>
              <a:rPr lang="en-US" dirty="0">
                <a:solidFill>
                  <a:schemeClr val="accent6">
                    <a:lumMod val="20000"/>
                    <a:lumOff val="80000"/>
                  </a:schemeClr>
                </a:solidFill>
              </a:rPr>
              <a:t>Can I </a:t>
            </a:r>
            <a:r>
              <a:rPr lang="en-US" dirty="0" smtClean="0">
                <a:solidFill>
                  <a:schemeClr val="accent6">
                    <a:lumMod val="20000"/>
                    <a:lumOff val="80000"/>
                  </a:schemeClr>
                </a:solidFill>
              </a:rPr>
              <a:t>individually do </a:t>
            </a:r>
            <a:r>
              <a:rPr lang="en-US" dirty="0">
                <a:solidFill>
                  <a:schemeClr val="accent6">
                    <a:lumMod val="20000"/>
                    <a:lumOff val="80000"/>
                  </a:schemeClr>
                </a:solidFill>
              </a:rPr>
              <a:t>anything </a:t>
            </a:r>
            <a:r>
              <a:rPr lang="en-US" dirty="0" smtClean="0">
                <a:solidFill>
                  <a:schemeClr val="accent6">
                    <a:lumMod val="20000"/>
                    <a:lumOff val="80000"/>
                  </a:schemeClr>
                </a:solidFill>
              </a:rPr>
              <a:t>to </a:t>
            </a:r>
            <a:r>
              <a:rPr lang="en-US" dirty="0">
                <a:solidFill>
                  <a:schemeClr val="accent6">
                    <a:lumMod val="20000"/>
                    <a:lumOff val="80000"/>
                  </a:schemeClr>
                </a:solidFill>
              </a:rPr>
              <a:t>please and glorify God?</a:t>
            </a:r>
          </a:p>
          <a:p>
            <a:r>
              <a:rPr lang="en-US" dirty="0" smtClean="0"/>
              <a:t>Encouragement </a:t>
            </a:r>
            <a:r>
              <a:rPr lang="en-US" dirty="0"/>
              <a:t>to </a:t>
            </a:r>
            <a:r>
              <a:rPr lang="en-US" dirty="0" smtClean="0"/>
              <a:t>Faithfulness</a:t>
            </a:r>
          </a:p>
          <a:p>
            <a:pPr lvl="1"/>
            <a:r>
              <a:rPr lang="en-US" dirty="0">
                <a:solidFill>
                  <a:schemeClr val="accent6">
                    <a:lumMod val="20000"/>
                    <a:lumOff val="80000"/>
                  </a:schemeClr>
                </a:solidFill>
              </a:rPr>
              <a:t>“The latter glory…will be greater than the former” (2:9)</a:t>
            </a:r>
          </a:p>
          <a:p>
            <a:pPr lvl="1"/>
            <a:r>
              <a:rPr lang="en-US" dirty="0">
                <a:solidFill>
                  <a:schemeClr val="accent6">
                    <a:lumMod val="20000"/>
                    <a:lumOff val="80000"/>
                  </a:schemeClr>
                </a:solidFill>
              </a:rPr>
              <a:t>“I am with you” (1:13, </a:t>
            </a:r>
            <a:r>
              <a:rPr lang="en-US" dirty="0" smtClean="0">
                <a:solidFill>
                  <a:schemeClr val="accent6">
                    <a:lumMod val="20000"/>
                    <a:lumOff val="80000"/>
                  </a:schemeClr>
                </a:solidFill>
              </a:rPr>
              <a:t>2:4-5)</a:t>
            </a:r>
          </a:p>
          <a:p>
            <a:pPr lvl="1"/>
            <a:r>
              <a:rPr lang="en-US" dirty="0" smtClean="0">
                <a:solidFill>
                  <a:schemeClr val="accent6">
                    <a:lumMod val="20000"/>
                    <a:lumOff val="80000"/>
                  </a:schemeClr>
                </a:solidFill>
              </a:rPr>
              <a:t>“</a:t>
            </a:r>
            <a:r>
              <a:rPr lang="en-US" dirty="0">
                <a:solidFill>
                  <a:schemeClr val="accent6">
                    <a:lumMod val="20000"/>
                    <a:lumOff val="80000"/>
                  </a:schemeClr>
                </a:solidFill>
              </a:rPr>
              <a:t>I will shake all the nations” (2:6-7</a:t>
            </a:r>
            <a:r>
              <a:rPr lang="en-US" dirty="0" smtClean="0">
                <a:solidFill>
                  <a:schemeClr val="accent6">
                    <a:lumMod val="20000"/>
                    <a:lumOff val="80000"/>
                  </a:schemeClr>
                </a:solidFill>
              </a:rPr>
              <a:t>)</a:t>
            </a:r>
          </a:p>
          <a:p>
            <a:pPr lvl="1"/>
            <a:r>
              <a:rPr lang="en-US" dirty="0" smtClean="0">
                <a:solidFill>
                  <a:schemeClr val="accent6">
                    <a:lumMod val="20000"/>
                    <a:lumOff val="80000"/>
                  </a:schemeClr>
                </a:solidFill>
              </a:rPr>
              <a:t>“</a:t>
            </a:r>
            <a:r>
              <a:rPr lang="en-US" dirty="0">
                <a:solidFill>
                  <a:schemeClr val="accent6">
                    <a:lumMod val="20000"/>
                    <a:lumOff val="80000"/>
                  </a:schemeClr>
                </a:solidFill>
              </a:rPr>
              <a:t>I will take you…my servant…for I have chosen you” (2:23)</a:t>
            </a:r>
          </a:p>
          <a:p>
            <a:endParaRPr lang="en-US" dirty="0" smtClean="0"/>
          </a:p>
          <a:p>
            <a:pPr lvl="1"/>
            <a:endParaRPr lang="en-US" dirty="0"/>
          </a:p>
          <a:p>
            <a:endParaRPr lang="en-US" dirty="0"/>
          </a:p>
        </p:txBody>
      </p:sp>
    </p:spTree>
    <p:extLst>
      <p:ext uri="{BB962C8B-B14F-4D97-AF65-F5344CB8AC3E}">
        <p14:creationId xmlns:p14="http://schemas.microsoft.com/office/powerpoint/2010/main" xmlns="" val="1057852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8">
                                            <p:txEl>
                                              <p:pRg st="3" end="3"/>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5" end="5"/>
                                            </p:txEl>
                                          </p:spTgt>
                                        </p:tgtEl>
                                        <p:attrNameLst>
                                          <p:attrName>style.visibility</p:attrName>
                                        </p:attrNameLst>
                                      </p:cBhvr>
                                      <p:to>
                                        <p:strVal val="visible"/>
                                      </p:to>
                                    </p:set>
                                    <p:animEffect transition="in" filter="fade">
                                      <p:cBhvr>
                                        <p:cTn id="22" dur="500"/>
                                        <p:tgtEl>
                                          <p:spTgt spid="8">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animEffect transition="in" filter="barn(inVertical)">
                                      <p:cBhvr>
                                        <p:cTn id="27" dur="500"/>
                                        <p:tgtEl>
                                          <p:spTgt spid="8">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8">
                                            <p:txEl>
                                              <p:pRg st="7" end="7"/>
                                            </p:txEl>
                                          </p:spTgt>
                                        </p:tgtEl>
                                        <p:attrNameLst>
                                          <p:attrName>style.visibility</p:attrName>
                                        </p:attrNameLst>
                                      </p:cBhvr>
                                      <p:to>
                                        <p:strVal val="visible"/>
                                      </p:to>
                                    </p:set>
                                    <p:animEffect transition="in" filter="barn(inVertical)">
                                      <p:cBhvr>
                                        <p:cTn id="32" dur="500"/>
                                        <p:tgtEl>
                                          <p:spTgt spid="8">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8">
                                            <p:txEl>
                                              <p:pRg st="8" end="8"/>
                                            </p:txEl>
                                          </p:spTgt>
                                        </p:tgtEl>
                                        <p:attrNameLst>
                                          <p:attrName>style.visibility</p:attrName>
                                        </p:attrNameLst>
                                      </p:cBhvr>
                                      <p:to>
                                        <p:strVal val="visible"/>
                                      </p:to>
                                    </p:set>
                                    <p:animEffect transition="in" filter="barn(inVertical)">
                                      <p:cBhvr>
                                        <p:cTn id="37" dur="500"/>
                                        <p:tgtEl>
                                          <p:spTgt spid="8">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8">
                                            <p:txEl>
                                              <p:pRg st="9" end="9"/>
                                            </p:txEl>
                                          </p:spTgt>
                                        </p:tgtEl>
                                        <p:attrNameLst>
                                          <p:attrName>style.visibility</p:attrName>
                                        </p:attrNameLst>
                                      </p:cBhvr>
                                      <p:to>
                                        <p:strVal val="visible"/>
                                      </p:to>
                                    </p:set>
                                    <p:animEffect transition="in" filter="barn(inVertical)">
                                      <p:cBhvr>
                                        <p:cTn id="42" dur="500"/>
                                        <p:tgtEl>
                                          <p:spTgt spid="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Our Unfinished Work of Evangelism </a:t>
            </a:r>
            <a:endParaRPr lang="en-US" b="1" dirty="0"/>
          </a:p>
        </p:txBody>
      </p:sp>
      <p:sp>
        <p:nvSpPr>
          <p:cNvPr id="3" name="Content Placeholder 2"/>
          <p:cNvSpPr>
            <a:spLocks noGrp="1"/>
          </p:cNvSpPr>
          <p:nvPr>
            <p:ph idx="1"/>
          </p:nvPr>
        </p:nvSpPr>
        <p:spPr/>
        <p:txBody>
          <a:bodyPr>
            <a:normAutofit/>
          </a:bodyPr>
          <a:lstStyle/>
          <a:p>
            <a:r>
              <a:rPr lang="en-US" dirty="0" smtClean="0"/>
              <a:t>The Greatest Mission Ever Known</a:t>
            </a:r>
          </a:p>
          <a:p>
            <a:pPr marL="109728" indent="0">
              <a:buNone/>
            </a:pPr>
            <a:r>
              <a:rPr lang="en-US" i="1" dirty="0" smtClean="0"/>
              <a:t>“All authority has been given to Me in heaven and on earth. Go therefore and make disciples of all the nations, baptizing them in the name of the Father and the Son and the Holy Spirit, teaching them to observe all that I commanded you; and lo, I am with you always, even to the end of the age.” </a:t>
            </a:r>
          </a:p>
          <a:p>
            <a:pPr marL="109728" indent="0" algn="r">
              <a:buNone/>
            </a:pPr>
            <a:r>
              <a:rPr lang="en-US" dirty="0" smtClean="0"/>
              <a:t>Matthew 28:18-20</a:t>
            </a:r>
          </a:p>
          <a:p>
            <a:pPr lvl="1"/>
            <a:endParaRPr lang="en-US" dirty="0" smtClean="0"/>
          </a:p>
          <a:p>
            <a:endParaRPr lang="en-US" dirty="0" smtClean="0"/>
          </a:p>
          <a:p>
            <a:endParaRPr lang="en-US" dirty="0" smtClean="0"/>
          </a:p>
          <a:p>
            <a:endParaRPr lang="en-US" dirty="0" smtClean="0"/>
          </a:p>
          <a:p>
            <a:endParaRPr lang="en-US" dirty="0"/>
          </a:p>
        </p:txBody>
      </p:sp>
      <p:sp>
        <p:nvSpPr>
          <p:cNvPr id="4" name="Rectangular Callout 3"/>
          <p:cNvSpPr/>
          <p:nvPr/>
        </p:nvSpPr>
        <p:spPr>
          <a:xfrm>
            <a:off x="502226" y="3797300"/>
            <a:ext cx="3841174" cy="508000"/>
          </a:xfrm>
          <a:prstGeom prst="wedgeRectCallout">
            <a:avLst>
              <a:gd name="adj1" fmla="val 2345"/>
              <a:gd name="adj2" fmla="val -172082"/>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r>
              <a:rPr lang="en-US" sz="2600" b="1" dirty="0" smtClean="0"/>
              <a:t>Go up…rebuild</a:t>
            </a:r>
            <a:r>
              <a:rPr lang="en-US" dirty="0" smtClean="0"/>
              <a:t>” (1:8)</a:t>
            </a:r>
            <a:endParaRPr lang="en-US" dirty="0"/>
          </a:p>
        </p:txBody>
      </p:sp>
      <p:sp>
        <p:nvSpPr>
          <p:cNvPr id="5" name="Rectangular Callout 4"/>
          <p:cNvSpPr/>
          <p:nvPr/>
        </p:nvSpPr>
        <p:spPr>
          <a:xfrm>
            <a:off x="4495800" y="1587500"/>
            <a:ext cx="4419600" cy="508000"/>
          </a:xfrm>
          <a:prstGeom prst="wedgeRectCallout">
            <a:avLst>
              <a:gd name="adj1" fmla="val 28387"/>
              <a:gd name="adj2" fmla="val 112500"/>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r>
              <a:rPr lang="en-US" sz="2300" b="1" dirty="0" smtClean="0"/>
              <a:t>shake…heavens and earth</a:t>
            </a:r>
            <a:r>
              <a:rPr lang="en-US" dirty="0" smtClean="0"/>
              <a:t>” (2:6)</a:t>
            </a:r>
            <a:endParaRPr lang="en-US" dirty="0"/>
          </a:p>
        </p:txBody>
      </p:sp>
      <p:sp>
        <p:nvSpPr>
          <p:cNvPr id="6" name="Rectangular Callout 5"/>
          <p:cNvSpPr/>
          <p:nvPr/>
        </p:nvSpPr>
        <p:spPr>
          <a:xfrm>
            <a:off x="2791690" y="5067300"/>
            <a:ext cx="3456710" cy="508000"/>
          </a:xfrm>
          <a:prstGeom prst="wedgeRectCallout">
            <a:avLst>
              <a:gd name="adj1" fmla="val 68042"/>
              <a:gd name="adj2" fmla="val -149882"/>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r>
              <a:rPr lang="en-US" sz="2500" b="1" dirty="0" smtClean="0"/>
              <a:t>I am with you</a:t>
            </a:r>
            <a:r>
              <a:rPr lang="en-US" dirty="0" smtClean="0"/>
              <a:t>” (1:8)</a:t>
            </a:r>
            <a:endParaRPr lang="en-US" dirty="0"/>
          </a:p>
        </p:txBody>
      </p:sp>
      <p:cxnSp>
        <p:nvCxnSpPr>
          <p:cNvPr id="8" name="Straight Connector 7"/>
          <p:cNvCxnSpPr/>
          <p:nvPr/>
        </p:nvCxnSpPr>
        <p:spPr>
          <a:xfrm>
            <a:off x="762000" y="2781300"/>
            <a:ext cx="76962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5800" y="3162300"/>
            <a:ext cx="81049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676400" y="3162300"/>
            <a:ext cx="60198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5800" y="3695700"/>
            <a:ext cx="35052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5800" y="4914900"/>
            <a:ext cx="55626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010400" y="4457700"/>
            <a:ext cx="14478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949303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arn(inVertical)">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barn(inVertical)">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barn(inVertical)">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barn(inVertical)">
                                      <p:cBhvr>
                                        <p:cTn id="39" dur="500"/>
                                        <p:tgtEl>
                                          <p:spTgt spid="13"/>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4"/>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nodeType="click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barn(inVertical)">
                                      <p:cBhvr>
                                        <p:cTn id="48" dur="500"/>
                                        <p:tgtEl>
                                          <p:spTgt spid="16"/>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nodeType="click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barn(inVertical)">
                                      <p:cBhvr>
                                        <p:cTn id="53" dur="500"/>
                                        <p:tgtEl>
                                          <p:spTgt spid="15"/>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8000"/>
            <a:ext cx="8229600" cy="889000"/>
          </a:xfrm>
        </p:spPr>
        <p:txBody>
          <a:bodyPr/>
          <a:lstStyle/>
          <a:p>
            <a:r>
              <a:rPr lang="en-US" dirty="0" smtClean="0"/>
              <a:t>How to Do the Work</a:t>
            </a:r>
            <a:endParaRPr lang="en-US" dirty="0"/>
          </a:p>
        </p:txBody>
      </p:sp>
      <p:sp>
        <p:nvSpPr>
          <p:cNvPr id="3" name="Content Placeholder 2"/>
          <p:cNvSpPr>
            <a:spLocks noGrp="1"/>
          </p:cNvSpPr>
          <p:nvPr>
            <p:ph idx="1"/>
          </p:nvPr>
        </p:nvSpPr>
        <p:spPr>
          <a:xfrm>
            <a:off x="457200" y="1397000"/>
            <a:ext cx="8229600" cy="4081780"/>
          </a:xfrm>
        </p:spPr>
        <p:txBody>
          <a:bodyPr>
            <a:normAutofit lnSpcReduction="10000"/>
          </a:bodyPr>
          <a:lstStyle/>
          <a:p>
            <a:r>
              <a:rPr lang="en-US" dirty="0" smtClean="0"/>
              <a:t>Go and Make (Not Wait &amp; See)</a:t>
            </a:r>
          </a:p>
          <a:p>
            <a:endParaRPr lang="en-US" dirty="0" smtClean="0"/>
          </a:p>
          <a:p>
            <a:r>
              <a:rPr lang="en-US" dirty="0" smtClean="0"/>
              <a:t>Bring Needed Materials</a:t>
            </a:r>
          </a:p>
          <a:p>
            <a:pPr lvl="1"/>
            <a:r>
              <a:rPr lang="en-US" dirty="0" smtClean="0">
                <a:solidFill>
                  <a:schemeClr val="accent6">
                    <a:lumMod val="20000"/>
                    <a:lumOff val="80000"/>
                  </a:schemeClr>
                </a:solidFill>
              </a:rPr>
              <a:t>Prayer</a:t>
            </a:r>
          </a:p>
          <a:p>
            <a:pPr lvl="1"/>
            <a:r>
              <a:rPr lang="en-US" dirty="0" smtClean="0">
                <a:solidFill>
                  <a:schemeClr val="accent6">
                    <a:lumMod val="20000"/>
                    <a:lumOff val="80000"/>
                  </a:schemeClr>
                </a:solidFill>
              </a:rPr>
              <a:t>Knowledge</a:t>
            </a:r>
          </a:p>
          <a:p>
            <a:pPr lvl="1"/>
            <a:r>
              <a:rPr lang="en-US" dirty="0" smtClean="0">
                <a:solidFill>
                  <a:schemeClr val="accent6">
                    <a:lumMod val="20000"/>
                    <a:lumOff val="80000"/>
                  </a:schemeClr>
                </a:solidFill>
              </a:rPr>
              <a:t>People (Contacts + Workers)</a:t>
            </a:r>
          </a:p>
          <a:p>
            <a:pPr lvl="1"/>
            <a:r>
              <a:rPr lang="en-US" dirty="0" smtClean="0">
                <a:solidFill>
                  <a:schemeClr val="accent6">
                    <a:lumMod val="20000"/>
                    <a:lumOff val="80000"/>
                  </a:schemeClr>
                </a:solidFill>
              </a:rPr>
              <a:t>Sacrifices</a:t>
            </a:r>
          </a:p>
          <a:p>
            <a:endParaRPr lang="en-US" dirty="0" smtClean="0"/>
          </a:p>
          <a:p>
            <a:r>
              <a:rPr lang="en-US" dirty="0" smtClean="0"/>
              <a:t>Start (&amp; Keep On) Building</a:t>
            </a:r>
          </a:p>
          <a:p>
            <a:pPr lvl="1"/>
            <a:endParaRPr lang="en-US" dirty="0"/>
          </a:p>
        </p:txBody>
      </p:sp>
    </p:spTree>
    <p:extLst>
      <p:ext uri="{BB962C8B-B14F-4D97-AF65-F5344CB8AC3E}">
        <p14:creationId xmlns:p14="http://schemas.microsoft.com/office/powerpoint/2010/main" xmlns="" val="2046991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anim calcmode="lin" valueType="num">
                                      <p:cBhvr>
                                        <p:cTn id="3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668</TotalTime>
  <Words>425</Words>
  <Application>Microsoft Office PowerPoint</Application>
  <PresentationFormat>On-screen Show (16:10)</PresentationFormat>
  <Paragraphs>62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Urban</vt:lpstr>
      <vt:lpstr>Working for God’s Pleasure and Glory</vt:lpstr>
      <vt:lpstr>Outline of Haggai</vt:lpstr>
      <vt:lpstr>The Sin of Laziness (1:1-11)</vt:lpstr>
      <vt:lpstr>3-Step Plan for Repentance</vt:lpstr>
      <vt:lpstr>Courage for the Work (2:1-23)</vt:lpstr>
      <vt:lpstr>Our Unfinished Work of Evangelism </vt:lpstr>
      <vt:lpstr>How to Do the Work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Are You Afraid?</dc:title>
  <dc:creator>Ben</dc:creator>
  <cp:lastModifiedBy>Brad Beutjer</cp:lastModifiedBy>
  <cp:revision>75</cp:revision>
  <dcterms:created xsi:type="dcterms:W3CDTF">2012-12-06T20:08:59Z</dcterms:created>
  <dcterms:modified xsi:type="dcterms:W3CDTF">2012-12-09T22:28:29Z</dcterms:modified>
</cp:coreProperties>
</file>