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3"/>
  </p:notesMasterIdLst>
  <p:sldIdLst>
    <p:sldId id="256" r:id="rId2"/>
    <p:sldId id="281" r:id="rId3"/>
    <p:sldId id="283" r:id="rId4"/>
    <p:sldId id="289" r:id="rId5"/>
    <p:sldId id="291" r:id="rId6"/>
    <p:sldId id="293" r:id="rId7"/>
    <p:sldId id="304" r:id="rId8"/>
    <p:sldId id="305" r:id="rId9"/>
    <p:sldId id="306" r:id="rId10"/>
    <p:sldId id="295" r:id="rId11"/>
    <p:sldId id="296" r:id="rId12"/>
    <p:sldId id="301" r:id="rId13"/>
    <p:sldId id="297" r:id="rId14"/>
    <p:sldId id="298" r:id="rId15"/>
    <p:sldId id="299" r:id="rId16"/>
    <p:sldId id="318" r:id="rId17"/>
    <p:sldId id="316" r:id="rId18"/>
    <p:sldId id="315" r:id="rId19"/>
    <p:sldId id="317" r:id="rId20"/>
    <p:sldId id="319" r:id="rId21"/>
    <p:sldId id="321" r:id="rId22"/>
    <p:sldId id="320" r:id="rId23"/>
    <p:sldId id="322" r:id="rId24"/>
    <p:sldId id="327" r:id="rId25"/>
    <p:sldId id="323" r:id="rId26"/>
    <p:sldId id="325" r:id="rId27"/>
    <p:sldId id="328" r:id="rId28"/>
    <p:sldId id="329" r:id="rId29"/>
    <p:sldId id="331" r:id="rId30"/>
    <p:sldId id="330" r:id="rId31"/>
    <p:sldId id="326" r:id="rId32"/>
  </p:sldIdLst>
  <p:sldSz cx="9144000" cy="5715000" type="screen16x10"/>
  <p:notesSz cx="6858000" cy="9117013"/>
  <p:defaultTextStyle>
    <a:defPPr>
      <a:defRPr lang="en-US"/>
    </a:defPPr>
    <a:lvl1pPr algn="l" rtl="0" eaLnBrk="0" fontAlgn="base" hangingPunct="0">
      <a:spcBef>
        <a:spcPct val="0"/>
      </a:spcBef>
      <a:spcAft>
        <a:spcPct val="0"/>
      </a:spcAft>
      <a:defRPr kern="1200">
        <a:solidFill>
          <a:schemeClr val="tx1"/>
        </a:solidFill>
        <a:latin typeface="Garamond" charset="0"/>
        <a:ea typeface="+mn-ea"/>
        <a:cs typeface="+mn-cs"/>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00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147"/>
    <p:restoredTop sz="94604"/>
  </p:normalViewPr>
  <p:slideViewPr>
    <p:cSldViewPr>
      <p:cViewPr varScale="1">
        <p:scale>
          <a:sx n="65" d="100"/>
          <a:sy n="65" d="100"/>
        </p:scale>
        <p:origin x="576" y="72"/>
      </p:cViewPr>
      <p:guideLst>
        <p:guide orient="horz" pos="1800"/>
        <p:guide pos="2880"/>
      </p:guideLst>
    </p:cSldViewPr>
  </p:slideViewPr>
  <p:notesTextViewPr>
    <p:cViewPr>
      <p:scale>
        <a:sx n="100" d="100"/>
        <a:sy n="100" d="100"/>
      </p:scale>
      <p:origin x="0" y="0"/>
    </p:cViewPr>
  </p:notesTextViewPr>
  <p:sorterViewPr>
    <p:cViewPr>
      <p:scale>
        <a:sx n="175" d="100"/>
        <a:sy n="175" d="100"/>
      </p:scale>
      <p:origin x="0" y="0"/>
    </p:cViewPr>
  </p:sorterViewPr>
  <p:notesViewPr>
    <p:cSldViewPr>
      <p:cViewPr>
        <p:scale>
          <a:sx n="133" d="100"/>
          <a:sy n="133" d="100"/>
        </p:scale>
        <p:origin x="2912" y="-1032"/>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696913" y="684213"/>
            <a:ext cx="546576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7" name="Rectangle 5"/>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1D95F75A-EE86-C142-A82C-D2AFBF821447}" type="slidenum">
              <a:rPr lang="en-US" altLang="en-US"/>
              <a:pPr/>
              <a:t>‹#›</a:t>
            </a:fld>
            <a:endParaRPr lang="en-US" altLang="en-US"/>
          </a:p>
        </p:txBody>
      </p:sp>
    </p:spTree>
    <p:extLst>
      <p:ext uri="{BB962C8B-B14F-4D97-AF65-F5344CB8AC3E}">
        <p14:creationId xmlns:p14="http://schemas.microsoft.com/office/powerpoint/2010/main" val="1771843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B1A2EBD6-0618-274C-9AD4-5FDF2E572ECB}" type="slidenum">
              <a:rPr lang="en-US" altLang="en-US">
                <a:latin typeface="Arial" charset="0"/>
              </a:rPr>
              <a:pPr/>
              <a:t>1</a:t>
            </a:fld>
            <a:endParaRPr lang="en-US" altLang="en-US">
              <a:latin typeface="Arial" charset="0"/>
            </a:endParaRPr>
          </a:p>
        </p:txBody>
      </p:sp>
      <p:sp>
        <p:nvSpPr>
          <p:cNvPr id="29699" name="Rectangle 2"/>
          <p:cNvSpPr>
            <a:spLocks noGrp="1" noRot="1" noChangeAspect="1" noChangeArrowheads="1" noTextEdit="1"/>
          </p:cNvSpPr>
          <p:nvPr>
            <p:ph type="sldImg"/>
          </p:nvPr>
        </p:nvSpPr>
        <p:spPr>
          <a:xfrm>
            <a:off x="1050925" y="152400"/>
            <a:ext cx="4002088" cy="2501900"/>
          </a:xfrm>
          <a:ln/>
        </p:spPr>
      </p:sp>
      <p:sp>
        <p:nvSpPr>
          <p:cNvPr id="29700" name="Rectangle 3"/>
          <p:cNvSpPr>
            <a:spLocks noGrp="1" noChangeArrowheads="1"/>
          </p:cNvSpPr>
          <p:nvPr>
            <p:ph type="body" idx="1"/>
          </p:nvPr>
        </p:nvSpPr>
        <p:spPr>
          <a:xfrm>
            <a:off x="685800" y="3035300"/>
            <a:ext cx="5486400" cy="539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You begin with purpose.</a:t>
            </a:r>
            <a:r>
              <a:rPr lang="en-US" sz="1400" dirty="0"/>
              <a:t> It's why your organization has decided to make a difference.</a:t>
            </a:r>
          </a:p>
          <a:p>
            <a:r>
              <a:rPr lang="en-US" sz="1400" b="1" dirty="0"/>
              <a:t>Your mission follows the path</a:t>
            </a:r>
            <a:r>
              <a:rPr lang="en-US" sz="1400" dirty="0"/>
              <a:t> your organization sets to arrive at its destination: it's what you do, the path you choose to follow, the decisions you make to get to your destination. Will you follow a focused and direct path; or one that wanders? The mission-driven path will be direct, and you'll be doing what really matters. That's how you get from one point to another.</a:t>
            </a:r>
          </a:p>
          <a:p>
            <a:r>
              <a:rPr lang="en-US" sz="1400" b="1" dirty="0"/>
              <a:t>Vision is your destination</a:t>
            </a:r>
            <a:r>
              <a:rPr lang="en-US" sz="1400" dirty="0"/>
              <a:t>, at a point in the near or distant future. It's your goal, and what you expect to find when you arrive at the destination. Your vision is your mission in action.</a:t>
            </a:r>
            <a:endParaRPr lang="en-US" altLang="en-US" sz="1400" dirty="0"/>
          </a:p>
          <a:p>
            <a:pPr marL="685800" lvl="1" indent="-228600" eaLnBrk="1" hangingPunct="1">
              <a:buFontTx/>
              <a:buAutoNum type="arabicPeriod"/>
            </a:pPr>
            <a:endParaRPr lang="en-US" altLang="en-US" sz="1400" dirty="0"/>
          </a:p>
        </p:txBody>
      </p:sp>
    </p:spTree>
    <p:extLst>
      <p:ext uri="{BB962C8B-B14F-4D97-AF65-F5344CB8AC3E}">
        <p14:creationId xmlns:p14="http://schemas.microsoft.com/office/powerpoint/2010/main" val="22600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4F0AA-FB11-E349-95EE-35A6A33F3F10}" type="slidenum">
              <a:rPr lang="en-US" altLang="en-US"/>
              <a:pPr/>
              <a:t>10</a:t>
            </a:fld>
            <a:endParaRPr lang="en-US" altLang="en-US"/>
          </a:p>
        </p:txBody>
      </p:sp>
      <p:sp>
        <p:nvSpPr>
          <p:cNvPr id="114690" name="Rectangle 2"/>
          <p:cNvSpPr>
            <a:spLocks noGrp="1" noRot="1" noChangeAspect="1" noChangeArrowheads="1" noTextEdit="1"/>
          </p:cNvSpPr>
          <p:nvPr>
            <p:ph type="sldImg"/>
          </p:nvPr>
        </p:nvSpPr>
        <p:spPr>
          <a:xfrm>
            <a:off x="922338" y="304800"/>
            <a:ext cx="4022725" cy="2514600"/>
          </a:xfrm>
          <a:ln/>
        </p:spPr>
      </p:sp>
      <p:sp>
        <p:nvSpPr>
          <p:cNvPr id="114691" name="Rectangle 3"/>
          <p:cNvSpPr>
            <a:spLocks noGrp="1" noChangeArrowheads="1"/>
          </p:cNvSpPr>
          <p:nvPr>
            <p:ph type="body" idx="1"/>
          </p:nvPr>
        </p:nvSpPr>
        <p:spPr>
          <a:xfrm>
            <a:off x="685800" y="3124200"/>
            <a:ext cx="5486400" cy="5334000"/>
          </a:xfrm>
        </p:spPr>
        <p:txBody>
          <a:bodyPr/>
          <a:lstStyle/>
          <a:p>
            <a:pPr marL="228600" indent="-228600">
              <a:lnSpc>
                <a:spcPct val="90000"/>
              </a:lnSpc>
            </a:pPr>
            <a:r>
              <a:rPr lang="en-US" altLang="en-US" b="1"/>
              <a:t>B. DEACONS TO SERVE THE ELDERS AND THE CONGREGATION...</a:t>
            </a:r>
          </a:p>
          <a:p>
            <a:pPr marL="228600" indent="-228600">
              <a:lnSpc>
                <a:spcPct val="90000"/>
              </a:lnSpc>
            </a:pPr>
            <a:endParaRPr lang="en-US" altLang="en-US"/>
          </a:p>
          <a:p>
            <a:pPr marL="228600" indent="-228600">
              <a:lnSpc>
                <a:spcPct val="90000"/>
              </a:lnSpc>
              <a:buFontTx/>
              <a:buAutoNum type="arabicPeriod"/>
            </a:pPr>
            <a:r>
              <a:rPr lang="en-US" altLang="en-US"/>
              <a:t>These were </a:t>
            </a:r>
            <a:r>
              <a:rPr lang="en-US" altLang="en-US" b="1"/>
              <a:t>servants </a:t>
            </a:r>
            <a:r>
              <a:rPr lang="en-US" altLang="en-US"/>
              <a:t>(Grk., “diakonos”, servant, minister) who assisted the elders in the work of the church.  Their qualifications are found in </a:t>
            </a:r>
            <a:r>
              <a:rPr lang="en-US" altLang="en-US" b="1"/>
              <a:t>1 Ti 3:8-13.  </a:t>
            </a:r>
            <a:r>
              <a:rPr lang="en-US" altLang="en-US"/>
              <a:t>The work they do is a very noble one - </a:t>
            </a:r>
            <a:r>
              <a:rPr lang="en-US" altLang="en-US" b="1"/>
              <a:t>1 Ti 3:13</a:t>
            </a:r>
          </a:p>
          <a:p>
            <a:pPr marL="228600" indent="-228600">
              <a:lnSpc>
                <a:spcPct val="90000"/>
              </a:lnSpc>
              <a:buFontTx/>
              <a:buAutoNum type="arabicPeriod"/>
            </a:pPr>
            <a:endParaRPr lang="en-US" altLang="en-US" b="1"/>
          </a:p>
          <a:p>
            <a:pPr marL="228600" indent="-228600">
              <a:lnSpc>
                <a:spcPct val="90000"/>
              </a:lnSpc>
            </a:pPr>
            <a:r>
              <a:rPr lang="en-US" altLang="en-US" b="1"/>
              <a:t>C. THE MEMBERS OF THE CONGREGATION ITSELF...</a:t>
            </a:r>
          </a:p>
          <a:p>
            <a:pPr marL="228600" indent="-228600">
              <a:lnSpc>
                <a:spcPct val="90000"/>
              </a:lnSpc>
            </a:pPr>
            <a:endParaRPr lang="en-US" altLang="en-US"/>
          </a:p>
          <a:p>
            <a:pPr marL="228600" indent="-228600">
              <a:lnSpc>
                <a:spcPct val="90000"/>
              </a:lnSpc>
              <a:buFontTx/>
              <a:buAutoNum type="arabicPeriod"/>
            </a:pPr>
            <a:r>
              <a:rPr lang="en-US" altLang="en-US"/>
              <a:t>Commonly called </a:t>
            </a:r>
            <a:r>
              <a:rPr lang="en-US" altLang="en-US" b="1"/>
              <a:t>saints </a:t>
            </a:r>
            <a:r>
              <a:rPr lang="en-US" altLang="en-US"/>
              <a:t>(Grk., “hagios”, holy one) in the New Testament -- cf. </a:t>
            </a:r>
            <a:r>
              <a:rPr lang="en-US" altLang="en-US" b="1"/>
              <a:t>1 Co 1:2; Ph 1:1.  </a:t>
            </a:r>
            <a:r>
              <a:rPr lang="en-US" altLang="en-US"/>
              <a:t>Also called </a:t>
            </a:r>
            <a:r>
              <a:rPr lang="en-US" altLang="en-US" b="1"/>
              <a:t>disciples, Christians, believers, </a:t>
            </a:r>
            <a:r>
              <a:rPr lang="en-US" altLang="en-US"/>
              <a:t>etc. Among such members there may have been </a:t>
            </a:r>
            <a:r>
              <a:rPr lang="en-US" altLang="en-US" b="1"/>
              <a:t>evangelists </a:t>
            </a:r>
            <a:r>
              <a:rPr lang="en-US" altLang="en-US"/>
              <a:t>and </a:t>
            </a:r>
            <a:r>
              <a:rPr lang="en-US" altLang="en-US" b="1"/>
              <a:t>teachers </a:t>
            </a:r>
            <a:r>
              <a:rPr lang="en-US" altLang="en-US"/>
              <a:t>- </a:t>
            </a:r>
            <a:r>
              <a:rPr lang="en-US" altLang="en-US" b="1"/>
              <a:t>Ep 4:11</a:t>
            </a:r>
          </a:p>
          <a:p>
            <a:pPr marL="228600" indent="-228600">
              <a:lnSpc>
                <a:spcPct val="90000"/>
              </a:lnSpc>
              <a:buFontTx/>
              <a:buAutoNum type="arabicPeriod"/>
            </a:pPr>
            <a:endParaRPr lang="en-US" altLang="en-US"/>
          </a:p>
          <a:p>
            <a:pPr marL="228600" indent="-228600">
              <a:lnSpc>
                <a:spcPct val="90000"/>
              </a:lnSpc>
              <a:buFontTx/>
              <a:buAutoNum type="alphaLcPeriod"/>
            </a:pPr>
            <a:r>
              <a:rPr lang="en-US" altLang="en-US"/>
              <a:t>The </a:t>
            </a:r>
            <a:r>
              <a:rPr lang="en-US" altLang="en-US" b="1"/>
              <a:t>evangelists </a:t>
            </a:r>
            <a:r>
              <a:rPr lang="en-US" altLang="en-US"/>
              <a:t>would take the gospel to the lost</a:t>
            </a:r>
          </a:p>
          <a:p>
            <a:pPr marL="228600" indent="-228600">
              <a:lnSpc>
                <a:spcPct val="90000"/>
              </a:lnSpc>
              <a:buFontTx/>
              <a:buAutoNum type="alphaLcPeriod"/>
            </a:pPr>
            <a:endParaRPr lang="en-US" altLang="en-US"/>
          </a:p>
          <a:p>
            <a:pPr marL="228600" indent="-228600">
              <a:lnSpc>
                <a:spcPct val="90000"/>
              </a:lnSpc>
            </a:pPr>
            <a:r>
              <a:rPr lang="en-US" altLang="en-US"/>
              <a:t>b. </a:t>
            </a:r>
            <a:r>
              <a:rPr lang="en-US" altLang="en-US" b="1"/>
              <a:t>Teachers </a:t>
            </a:r>
            <a:r>
              <a:rPr lang="en-US" altLang="en-US"/>
              <a:t>instructed and edified the members</a:t>
            </a:r>
          </a:p>
          <a:p>
            <a:pPr marL="228600" indent="-228600">
              <a:lnSpc>
                <a:spcPct val="90000"/>
              </a:lnSpc>
            </a:pPr>
            <a:endParaRPr lang="en-US" altLang="en-US"/>
          </a:p>
          <a:p>
            <a:pPr marL="228600" indent="-228600">
              <a:lnSpc>
                <a:spcPct val="90000"/>
              </a:lnSpc>
            </a:pPr>
            <a:r>
              <a:rPr lang="en-US" altLang="en-US"/>
              <a:t>c. Note: Those commonly referred to as </a:t>
            </a:r>
            <a:r>
              <a:rPr lang="en-US" altLang="en-US" b="1"/>
              <a:t>preachers </a:t>
            </a:r>
            <a:r>
              <a:rPr lang="en-US" altLang="en-US"/>
              <a:t>or </a:t>
            </a:r>
            <a:r>
              <a:rPr lang="en-US" altLang="en-US" b="1"/>
              <a:t>minister</a:t>
            </a:r>
            <a:r>
              <a:rPr lang="en-US" altLang="en-US"/>
              <a:t>s May do the work of both evangelist and teacher - e.g., </a:t>
            </a:r>
            <a:r>
              <a:rPr lang="en-US" altLang="en-US" b="1"/>
              <a:t>2 Ti 4:5; 2:2.  </a:t>
            </a:r>
            <a:r>
              <a:rPr lang="en-US" altLang="en-US"/>
              <a:t>But whether they serve as evangelist, teacher, preacher, or minister, within the local church they likewise submit to the oversight of the elders</a:t>
            </a:r>
          </a:p>
          <a:p>
            <a:pPr marL="228600" indent="-228600">
              <a:lnSpc>
                <a:spcPct val="90000"/>
              </a:lnSpc>
            </a:pPr>
            <a:endParaRPr lang="en-US" altLang="en-US"/>
          </a:p>
          <a:p>
            <a:pPr marL="228600" indent="-228600">
              <a:lnSpc>
                <a:spcPct val="90000"/>
              </a:lnSpc>
            </a:pPr>
            <a:r>
              <a:rPr lang="en-US" altLang="en-US"/>
              <a:t>[In </a:t>
            </a:r>
            <a:r>
              <a:rPr lang="en-US" altLang="en-US" b="1"/>
              <a:t>Ph 1:</a:t>
            </a:r>
            <a:r>
              <a:rPr lang="en-US" altLang="en-US"/>
              <a:t>1, we find the organization of the local church alluded to in Paul’s address: </a:t>
            </a:r>
            <a:r>
              <a:rPr lang="en-US" altLang="en-US" b="1" i="1"/>
              <a:t>“To all the saints in Christ Jesus who are in Philippi, with the bishops and deacons</a:t>
            </a:r>
            <a:r>
              <a:rPr lang="en-US" altLang="en-US"/>
              <a:t>”. Other than the members (“saints”), what organization existed was a two-tier system (bishops and deacons). But it wasn’t long before changes in organization it occurred. </a:t>
            </a:r>
          </a:p>
        </p:txBody>
      </p:sp>
    </p:spTree>
    <p:extLst>
      <p:ext uri="{BB962C8B-B14F-4D97-AF65-F5344CB8AC3E}">
        <p14:creationId xmlns:p14="http://schemas.microsoft.com/office/powerpoint/2010/main" val="137354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062A7-A091-4A4A-920E-A3686AF48D43}" type="slidenum">
              <a:rPr lang="en-US" altLang="en-US"/>
              <a:pPr/>
              <a:t>11</a:t>
            </a:fld>
            <a:endParaRPr lang="en-US" altLang="en-US"/>
          </a:p>
        </p:txBody>
      </p:sp>
      <p:sp>
        <p:nvSpPr>
          <p:cNvPr id="118786" name="Rectangle 2"/>
          <p:cNvSpPr>
            <a:spLocks noGrp="1" noRot="1" noChangeAspect="1" noChangeArrowheads="1" noTextEdit="1"/>
          </p:cNvSpPr>
          <p:nvPr>
            <p:ph type="sldImg"/>
          </p:nvPr>
        </p:nvSpPr>
        <p:spPr>
          <a:xfrm>
            <a:off x="1136650" y="228600"/>
            <a:ext cx="3898900" cy="2438400"/>
          </a:xfrm>
          <a:ln/>
        </p:spPr>
      </p:sp>
      <p:sp>
        <p:nvSpPr>
          <p:cNvPr id="118787" name="Rectangle 3"/>
          <p:cNvSpPr>
            <a:spLocks noGrp="1" noChangeArrowheads="1"/>
          </p:cNvSpPr>
          <p:nvPr>
            <p:ph type="body" idx="1"/>
          </p:nvPr>
        </p:nvSpPr>
        <p:spPr>
          <a:xfrm>
            <a:off x="685800" y="2743200"/>
            <a:ext cx="5943600" cy="5715000"/>
          </a:xfrm>
        </p:spPr>
        <p:txBody>
          <a:bodyPr/>
          <a:lstStyle/>
          <a:p>
            <a:pPr>
              <a:lnSpc>
                <a:spcPct val="90000"/>
              </a:lnSpc>
              <a:buFontTx/>
              <a:buChar char="•"/>
            </a:pPr>
            <a:r>
              <a:rPr lang="en-US" altLang="en-US"/>
              <a:t>Furnished wages for, and the physical needs of, evangelists, 1 Cor. 9:1-14; 2 Cor. 11:8; Phil. 4:15</a:t>
            </a:r>
          </a:p>
          <a:p>
            <a:pPr>
              <a:lnSpc>
                <a:spcPct val="90000"/>
              </a:lnSpc>
              <a:buFontTx/>
              <a:buChar char="•"/>
            </a:pPr>
            <a:endParaRPr lang="en-US" altLang="en-US"/>
          </a:p>
          <a:p>
            <a:pPr>
              <a:lnSpc>
                <a:spcPct val="90000"/>
              </a:lnSpc>
              <a:buFontTx/>
              <a:buChar char="•"/>
            </a:pPr>
            <a:r>
              <a:rPr lang="en-US" altLang="en-US"/>
              <a:t>Provided for the physical needs of those who were impoverished, Acts 11:27-30</a:t>
            </a:r>
          </a:p>
          <a:p>
            <a:pPr>
              <a:lnSpc>
                <a:spcPct val="90000"/>
              </a:lnSpc>
              <a:buFontTx/>
              <a:buChar char="•"/>
            </a:pPr>
            <a:endParaRPr lang="en-US" altLang="en-US"/>
          </a:p>
          <a:p>
            <a:pPr>
              <a:lnSpc>
                <a:spcPct val="90000"/>
              </a:lnSpc>
              <a:buFontTx/>
              <a:buChar char="•"/>
            </a:pPr>
            <a:r>
              <a:rPr lang="en-US" altLang="en-US"/>
              <a:t>Received benevolent assistance, Acts 11:30</a:t>
            </a:r>
          </a:p>
          <a:p>
            <a:pPr>
              <a:lnSpc>
                <a:spcPct val="90000"/>
              </a:lnSpc>
              <a:buFontTx/>
              <a:buChar char="•"/>
            </a:pPr>
            <a:endParaRPr lang="en-US" altLang="en-US"/>
          </a:p>
          <a:p>
            <a:pPr>
              <a:lnSpc>
                <a:spcPct val="90000"/>
              </a:lnSpc>
              <a:buFontTx/>
              <a:buChar char="•"/>
            </a:pPr>
            <a:r>
              <a:rPr lang="en-US" altLang="en-US"/>
              <a:t>Heard the "complaint" one sinned against and spoke to the sinner, Matt. 18:17</a:t>
            </a:r>
          </a:p>
          <a:p>
            <a:pPr>
              <a:lnSpc>
                <a:spcPct val="90000"/>
              </a:lnSpc>
              <a:buFontTx/>
              <a:buChar char="•"/>
            </a:pPr>
            <a:endParaRPr lang="en-US" altLang="en-US"/>
          </a:p>
          <a:p>
            <a:pPr>
              <a:lnSpc>
                <a:spcPct val="90000"/>
              </a:lnSpc>
              <a:buFontTx/>
              <a:buChar char="•"/>
            </a:pPr>
            <a:r>
              <a:rPr lang="en-US" altLang="en-US"/>
              <a:t>Disciplined unruly members, 1 Cor. 5; 2 Thess. 3:6-15</a:t>
            </a:r>
          </a:p>
          <a:p>
            <a:pPr>
              <a:lnSpc>
                <a:spcPct val="90000"/>
              </a:lnSpc>
              <a:buFontTx/>
              <a:buChar char="•"/>
            </a:pPr>
            <a:endParaRPr lang="en-US" altLang="en-US"/>
          </a:p>
          <a:p>
            <a:pPr>
              <a:lnSpc>
                <a:spcPct val="90000"/>
              </a:lnSpc>
              <a:buFontTx/>
              <a:buChar char="•"/>
            </a:pPr>
            <a:r>
              <a:rPr lang="en-US" altLang="en-US"/>
              <a:t>Chose servants, Rom. 16:1; 1 Tim. 3:8-ff; and messengers, Phil. 2:25; 2 Cor. 8:19,23, to implement their work.</a:t>
            </a:r>
          </a:p>
          <a:p>
            <a:pPr>
              <a:lnSpc>
                <a:spcPct val="90000"/>
              </a:lnSpc>
              <a:buFontTx/>
              <a:buChar char="•"/>
            </a:pPr>
            <a:endParaRPr lang="en-US" altLang="en-US"/>
          </a:p>
          <a:p>
            <a:pPr>
              <a:lnSpc>
                <a:spcPct val="90000"/>
              </a:lnSpc>
              <a:buFontTx/>
              <a:buChar char="•"/>
            </a:pPr>
            <a:r>
              <a:rPr lang="en-US" altLang="en-US"/>
              <a:t>Appointed overseers to provide for spiritual direction, Phil. 1:1; 1 Pet. 5:2; Acts 14:23</a:t>
            </a:r>
          </a:p>
          <a:p>
            <a:pPr>
              <a:lnSpc>
                <a:spcPct val="90000"/>
              </a:lnSpc>
              <a:buFontTx/>
              <a:buChar char="•"/>
            </a:pPr>
            <a:endParaRPr lang="en-US" altLang="en-US"/>
          </a:p>
          <a:p>
            <a:pPr>
              <a:lnSpc>
                <a:spcPct val="90000"/>
              </a:lnSpc>
              <a:buFontTx/>
              <a:buChar char="•"/>
            </a:pPr>
            <a:r>
              <a:rPr lang="en-US" altLang="en-US"/>
              <a:t>Had the physical means to implement their work, 1 Cor. 16:1-3; Phil. 4:15</a:t>
            </a:r>
          </a:p>
          <a:p>
            <a:pPr>
              <a:lnSpc>
                <a:spcPct val="90000"/>
              </a:lnSpc>
              <a:buFontTx/>
              <a:buChar char="•"/>
            </a:pPr>
            <a:endParaRPr lang="en-US" altLang="en-US"/>
          </a:p>
          <a:p>
            <a:pPr>
              <a:lnSpc>
                <a:spcPct val="90000"/>
              </a:lnSpc>
              <a:buFontTx/>
              <a:buChar char="•"/>
            </a:pPr>
            <a:r>
              <a:rPr lang="en-US" altLang="en-US"/>
              <a:t>Had their own name (reputation) Rev. 2:2</a:t>
            </a:r>
          </a:p>
          <a:p>
            <a:pPr>
              <a:lnSpc>
                <a:spcPct val="90000"/>
              </a:lnSpc>
              <a:buFontTx/>
              <a:buChar char="•"/>
            </a:pPr>
            <a:endParaRPr lang="en-US" altLang="en-US"/>
          </a:p>
          <a:p>
            <a:pPr>
              <a:lnSpc>
                <a:spcPct val="90000"/>
              </a:lnSpc>
              <a:buFontTx/>
              <a:buChar char="•"/>
            </a:pPr>
            <a:r>
              <a:rPr lang="en-US" altLang="en-US"/>
              <a:t>Had a "membership" Acts 13:1</a:t>
            </a:r>
          </a:p>
          <a:p>
            <a:pPr>
              <a:lnSpc>
                <a:spcPct val="90000"/>
              </a:lnSpc>
              <a:buFontTx/>
              <a:buChar char="•"/>
            </a:pPr>
            <a:endParaRPr lang="en-US" altLang="en-US"/>
          </a:p>
          <a:p>
            <a:pPr>
              <a:lnSpc>
                <a:spcPct val="90000"/>
              </a:lnSpc>
              <a:buFontTx/>
              <a:buChar char="•"/>
            </a:pPr>
            <a:r>
              <a:rPr lang="en-US" altLang="en-US"/>
              <a:t>Could be gathered together Acts 11:26; 14:27</a:t>
            </a:r>
          </a:p>
          <a:p>
            <a:pPr>
              <a:lnSpc>
                <a:spcPct val="90000"/>
              </a:lnSpc>
              <a:buFontTx/>
              <a:buChar char="•"/>
            </a:pPr>
            <a:endParaRPr lang="en-US" altLang="en-US"/>
          </a:p>
          <a:p>
            <a:pPr>
              <a:lnSpc>
                <a:spcPct val="90000"/>
              </a:lnSpc>
              <a:buFontTx/>
              <a:buChar char="•"/>
            </a:pPr>
            <a:r>
              <a:rPr lang="en-US" altLang="en-US"/>
              <a:t>Existed as a unit when not assembled Acts 14:27</a:t>
            </a:r>
          </a:p>
        </p:txBody>
      </p:sp>
    </p:spTree>
    <p:extLst>
      <p:ext uri="{BB962C8B-B14F-4D97-AF65-F5344CB8AC3E}">
        <p14:creationId xmlns:p14="http://schemas.microsoft.com/office/powerpoint/2010/main" val="202921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742950" indent="-285750" eaLnBrk="0" hangingPunct="0">
              <a:defRPr>
                <a:solidFill>
                  <a:schemeClr val="tx1"/>
                </a:solidFill>
                <a:latin typeface="Garamond" charset="0"/>
              </a:defRPr>
            </a:lvl2pPr>
            <a:lvl3pPr marL="1143000" indent="-228600" eaLnBrk="0" hangingPunct="0">
              <a:defRPr>
                <a:solidFill>
                  <a:schemeClr val="tx1"/>
                </a:solidFill>
                <a:latin typeface="Garamond" charset="0"/>
              </a:defRPr>
            </a:lvl3pPr>
            <a:lvl4pPr marL="1600200" indent="-228600" eaLnBrk="0" hangingPunct="0">
              <a:defRPr>
                <a:solidFill>
                  <a:schemeClr val="tx1"/>
                </a:solidFill>
                <a:latin typeface="Garamond" charset="0"/>
              </a:defRPr>
            </a:lvl4pPr>
            <a:lvl5pPr marL="2057400" indent="-228600" eaLnBrk="0" hangingPunct="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pPr eaLnBrk="1" hangingPunct="1"/>
            <a:fld id="{3A8DAA11-8FD8-BE47-8018-E804AAE59FD4}" type="slidenum">
              <a:rPr lang="en-US" altLang="en-US">
                <a:latin typeface="Arial" charset="0"/>
              </a:rPr>
              <a:pPr eaLnBrk="1" hangingPunct="1"/>
              <a:t>12</a:t>
            </a:fld>
            <a:endParaRPr lang="en-US" altLang="en-US">
              <a:latin typeface="Arial" charset="0"/>
            </a:endParaRPr>
          </a:p>
        </p:txBody>
      </p:sp>
      <p:sp>
        <p:nvSpPr>
          <p:cNvPr id="27651" name="Rectangle 2"/>
          <p:cNvSpPr>
            <a:spLocks noGrp="1" noRot="1" noChangeAspect="1" noChangeArrowheads="1" noTextEdit="1"/>
          </p:cNvSpPr>
          <p:nvPr>
            <p:ph type="sldImg"/>
          </p:nvPr>
        </p:nvSpPr>
        <p:spPr>
          <a:xfrm>
            <a:off x="1303338" y="228600"/>
            <a:ext cx="4252912" cy="2659063"/>
          </a:xfrm>
          <a:ln/>
        </p:spPr>
      </p:sp>
      <p:sp>
        <p:nvSpPr>
          <p:cNvPr id="27652" name="Rectangle 3"/>
          <p:cNvSpPr>
            <a:spLocks noGrp="1" noChangeArrowheads="1"/>
          </p:cNvSpPr>
          <p:nvPr>
            <p:ph type="body" idx="1"/>
          </p:nvPr>
        </p:nvSpPr>
        <p:spPr>
          <a:xfrm>
            <a:off x="685800" y="3114675"/>
            <a:ext cx="5486400" cy="5318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Local Church Worshipped</a:t>
            </a:r>
          </a:p>
          <a:p>
            <a:pPr lvl="1" eaLnBrk="1" hangingPunct="1"/>
            <a:r>
              <a:rPr lang="en-US" altLang="en-US"/>
              <a:t>Acts 20:7; 1 Cor 1:17-22; Heb 10:25</a:t>
            </a:r>
          </a:p>
          <a:p>
            <a:pPr eaLnBrk="1" hangingPunct="1"/>
            <a:endParaRPr lang="en-US" altLang="en-US"/>
          </a:p>
          <a:p>
            <a:pPr eaLnBrk="1" hangingPunct="1"/>
            <a:endParaRPr lang="en-US" altLang="en-US"/>
          </a:p>
          <a:p>
            <a:pPr eaLnBrk="1" hangingPunct="1"/>
            <a:r>
              <a:rPr lang="en-US" altLang="en-US" b="1"/>
              <a:t>Local Church Supported Preaching</a:t>
            </a:r>
          </a:p>
          <a:p>
            <a:pPr lvl="1" eaLnBrk="1" hangingPunct="1"/>
            <a:r>
              <a:rPr lang="en-US" altLang="en-US"/>
              <a:t>2 Cor 11:8; Phil 4:15-18</a:t>
            </a:r>
          </a:p>
          <a:p>
            <a:pPr lvl="1" eaLnBrk="1" hangingPunct="1"/>
            <a:r>
              <a:rPr lang="en-US" altLang="en-US"/>
              <a:t>Or Several Churches Sending Support Directly To The Evangelist (Not Thru A Missionary Society). </a:t>
            </a:r>
            <a:r>
              <a:rPr lang="en-US" altLang="en-US" i="1"/>
              <a:t>2 Cor 11:8</a:t>
            </a:r>
          </a:p>
          <a:p>
            <a:pPr eaLnBrk="1" hangingPunct="1"/>
            <a:endParaRPr lang="en-US" altLang="en-US"/>
          </a:p>
          <a:p>
            <a:pPr eaLnBrk="1" hangingPunct="1"/>
            <a:endParaRPr lang="en-US" altLang="en-US"/>
          </a:p>
          <a:p>
            <a:pPr eaLnBrk="1" hangingPunct="1"/>
            <a:r>
              <a:rPr lang="en-US" altLang="en-US" b="1"/>
              <a:t>Local Church Too Care Of Its Needy</a:t>
            </a:r>
          </a:p>
          <a:p>
            <a:pPr lvl="1" eaLnBrk="1" hangingPunct="1"/>
            <a:r>
              <a:rPr lang="en-US" altLang="en-US"/>
              <a:t>Acts 2:44-45; 4:32-37</a:t>
            </a:r>
          </a:p>
          <a:p>
            <a:pPr lvl="1" eaLnBrk="1" hangingPunct="1"/>
            <a:r>
              <a:rPr lang="en-US" altLang="en-US"/>
              <a:t>When Need Was Too Great Other Churches Sent Relief To The Elders Where The Need Was. </a:t>
            </a:r>
          </a:p>
          <a:p>
            <a:pPr lvl="2" eaLnBrk="1" hangingPunct="1"/>
            <a:r>
              <a:rPr lang="en-US" altLang="en-US"/>
              <a:t>R</a:t>
            </a:r>
            <a:r>
              <a:rPr lang="en-US" altLang="en-US" i="1"/>
              <a:t>om 15:25-31; 1 cor 16:1-4; 2 Cor 8:16-24</a:t>
            </a:r>
          </a:p>
          <a:p>
            <a:pPr eaLnBrk="1" hangingPunct="1"/>
            <a:endParaRPr lang="en-US" altLang="en-US"/>
          </a:p>
          <a:p>
            <a:pPr eaLnBrk="1" hangingPunct="1"/>
            <a:endParaRPr lang="en-US" altLang="en-US"/>
          </a:p>
          <a:p>
            <a:pPr eaLnBrk="1" hangingPunct="1"/>
            <a:r>
              <a:rPr lang="en-US" altLang="en-US" b="1"/>
              <a:t>Local Church Disciplined</a:t>
            </a:r>
            <a:r>
              <a:rPr lang="en-US" altLang="en-US"/>
              <a:t> </a:t>
            </a:r>
          </a:p>
          <a:p>
            <a:pPr lvl="1" eaLnBrk="1" hangingPunct="1"/>
            <a:r>
              <a:rPr lang="en-US" altLang="en-US"/>
              <a:t>1 Cor 5:1-13; 2 Thess 3:6-7, 14-15</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440636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EFC7F-0243-8A46-8285-E98B514DF68D}" type="slidenum">
              <a:rPr lang="en-US" altLang="en-US"/>
              <a:pPr/>
              <a:t>13</a:t>
            </a:fld>
            <a:endParaRPr lang="en-US" altLang="en-US"/>
          </a:p>
        </p:txBody>
      </p:sp>
      <p:sp>
        <p:nvSpPr>
          <p:cNvPr id="117762" name="Rectangle 2"/>
          <p:cNvSpPr>
            <a:spLocks noGrp="1" noRot="1" noChangeAspect="1" noChangeArrowheads="1" noTextEdit="1"/>
          </p:cNvSpPr>
          <p:nvPr>
            <p:ph type="sldImg"/>
          </p:nvPr>
        </p:nvSpPr>
        <p:spPr>
          <a:xfrm>
            <a:off x="1409700" y="228600"/>
            <a:ext cx="3048000" cy="1905000"/>
          </a:xfrm>
          <a:ln/>
        </p:spPr>
      </p:sp>
      <p:sp>
        <p:nvSpPr>
          <p:cNvPr id="117763" name="Rectangle 3"/>
          <p:cNvSpPr>
            <a:spLocks noGrp="1" noChangeArrowheads="1"/>
          </p:cNvSpPr>
          <p:nvPr>
            <p:ph type="body" idx="1"/>
          </p:nvPr>
        </p:nvSpPr>
        <p:spPr>
          <a:xfrm>
            <a:off x="457200" y="2209800"/>
            <a:ext cx="5715000" cy="6629400"/>
          </a:xfrm>
        </p:spPr>
        <p:txBody>
          <a:bodyPr/>
          <a:lstStyle/>
          <a:p>
            <a:pPr>
              <a:lnSpc>
                <a:spcPct val="90000"/>
              </a:lnSpc>
            </a:pPr>
            <a:r>
              <a:rPr lang="en-US" altLang="en-US" b="1"/>
              <a:t>They had "organization“</a:t>
            </a:r>
          </a:p>
          <a:p>
            <a:pPr lvl="1">
              <a:lnSpc>
                <a:spcPct val="90000"/>
              </a:lnSpc>
              <a:buFontTx/>
              <a:buChar char="•"/>
            </a:pPr>
            <a:r>
              <a:rPr lang="en-US" altLang="en-US"/>
              <a:t>The Philippian letter makes it clear that this group of saints, as a unit, (a) planned work, 4:10, (b) implemented work through ministers and servants, 4:15-16, (Epaphroditus being one of them, 2:25; 4:18), and (c) had bishops to provide spiritual leadership, 1:1. (Notice that "your fellowship", 1:5, "your thought", 4:10, "your messenger", 2:25, "your service", 2:30, and "the things that came from you", 4:18, denote many acting as one, i.e., collective planning and implementation.)</a:t>
            </a:r>
          </a:p>
          <a:p>
            <a:pPr>
              <a:lnSpc>
                <a:spcPct val="90000"/>
              </a:lnSpc>
            </a:pPr>
            <a:r>
              <a:rPr lang="en-US" altLang="en-US" b="1"/>
              <a:t>They were organized on the local level only</a:t>
            </a:r>
          </a:p>
          <a:p>
            <a:pPr lvl="1">
              <a:lnSpc>
                <a:spcPct val="90000"/>
              </a:lnSpc>
              <a:buFontTx/>
              <a:buChar char="•"/>
            </a:pPr>
            <a:r>
              <a:rPr lang="en-US" altLang="en-US"/>
              <a:t>The "local level" is the only "level" upon which God's people were structured. The scriptures know nothing of attempts to organize the "church universal" by getting Christians to act collectively in some arrangement other than a local church. No work has been assigned to such a group, no oversight has been provided and no method of raising the funds to implement the work has been set up. The only church organization known to the New Testament is that of a local church, not the church universal. </a:t>
            </a:r>
          </a:p>
          <a:p>
            <a:pPr>
              <a:lnSpc>
                <a:spcPct val="90000"/>
              </a:lnSpc>
            </a:pPr>
            <a:r>
              <a:rPr lang="en-US" altLang="en-US" b="1"/>
              <a:t>They were independent</a:t>
            </a:r>
          </a:p>
          <a:p>
            <a:pPr lvl="1">
              <a:lnSpc>
                <a:spcPct val="90000"/>
              </a:lnSpc>
              <a:buFontTx/>
              <a:buChar char="•"/>
            </a:pPr>
            <a:r>
              <a:rPr lang="en-US" altLang="en-US"/>
              <a:t>They planned and implemented their own work, selected their own overseers and sent their own servants and messengers to do their collective work. Phil. 1:5; 4:15-16 make it clear that Philippi acted independently in all of their planning an working </a:t>
            </a:r>
          </a:p>
          <a:p>
            <a:pPr>
              <a:lnSpc>
                <a:spcPct val="90000"/>
              </a:lnSpc>
            </a:pPr>
            <a:r>
              <a:rPr lang="en-US" altLang="en-US" b="1"/>
              <a:t>They were the only authorized collectives of this nature</a:t>
            </a:r>
          </a:p>
          <a:p>
            <a:pPr lvl="1">
              <a:lnSpc>
                <a:spcPct val="90000"/>
              </a:lnSpc>
              <a:buFontTx/>
              <a:buChar char="•"/>
            </a:pPr>
            <a:r>
              <a:rPr lang="en-US" altLang="en-US"/>
              <a:t>Local churches are the only organizational arrangements we read about in the New Testament that provide for spiritual works. Robert Turner said it well: "There is no divinely recognized collective unit larger, or smaller, than the local church for the performance of the work of the church; and no loyal Christian will support or condone that which is contrary to divine sanction. The organizational structure of the church begins and ends with the independent congregation, and it is here that the Christian fulfils his collective obligations,--or miserable fails." "The Christian's Relation To The Local Church", Digest Of Truth (date unknown).</a:t>
            </a:r>
          </a:p>
          <a:p>
            <a:pPr>
              <a:lnSpc>
                <a:spcPct val="90000"/>
              </a:lnSpc>
            </a:pPr>
            <a:r>
              <a:rPr lang="en-US" altLang="en-US" b="1"/>
              <a:t>They were all sufficient</a:t>
            </a:r>
          </a:p>
          <a:p>
            <a:pPr lvl="1">
              <a:lnSpc>
                <a:spcPct val="90000"/>
              </a:lnSpc>
              <a:buFontTx/>
              <a:buChar char="•"/>
            </a:pPr>
            <a:r>
              <a:rPr lang="en-US" altLang="en-US"/>
              <a:t>None of the congregations were charged with doing a work it was unable to provide for and thus needing a "sufficiency" supplied from another source. </a:t>
            </a:r>
          </a:p>
        </p:txBody>
      </p:sp>
    </p:spTree>
    <p:extLst>
      <p:ext uri="{BB962C8B-B14F-4D97-AF65-F5344CB8AC3E}">
        <p14:creationId xmlns:p14="http://schemas.microsoft.com/office/powerpoint/2010/main" val="207012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A5618-8941-5A43-A089-BA5EBF13252A}" type="slidenum">
              <a:rPr lang="en-US" altLang="en-US"/>
              <a:pPr/>
              <a:t>14</a:t>
            </a:fld>
            <a:endParaRPr lang="en-US" altLang="en-US"/>
          </a:p>
        </p:txBody>
      </p:sp>
      <p:sp>
        <p:nvSpPr>
          <p:cNvPr id="115714" name="Rectangle 2"/>
          <p:cNvSpPr>
            <a:spLocks noGrp="1" noRot="1" noChangeAspect="1" noChangeArrowheads="1" noTextEdit="1"/>
          </p:cNvSpPr>
          <p:nvPr>
            <p:ph type="sldImg"/>
          </p:nvPr>
        </p:nvSpPr>
        <p:spPr>
          <a:xfrm>
            <a:off x="1485900" y="304800"/>
            <a:ext cx="3657600" cy="2286000"/>
          </a:xfrm>
          <a:ln/>
        </p:spPr>
      </p:sp>
      <p:sp>
        <p:nvSpPr>
          <p:cNvPr id="115715" name="Rectangle 3"/>
          <p:cNvSpPr>
            <a:spLocks noGrp="1" noChangeArrowheads="1"/>
          </p:cNvSpPr>
          <p:nvPr>
            <p:ph type="body" idx="1"/>
          </p:nvPr>
        </p:nvSpPr>
        <p:spPr>
          <a:xfrm>
            <a:off x="457200" y="2743200"/>
            <a:ext cx="6019800" cy="6096000"/>
          </a:xfrm>
        </p:spPr>
        <p:txBody>
          <a:bodyPr/>
          <a:lstStyle/>
          <a:p>
            <a:r>
              <a:rPr lang="en-US" altLang="en-US" sz="1000" b="1" u="sng"/>
              <a:t>II. CHANGES IN THE ORGANIZATION OF THE CHURCH</a:t>
            </a:r>
          </a:p>
          <a:p>
            <a:r>
              <a:rPr lang="en-US" altLang="en-US" sz="1000" b="1" u="sng"/>
              <a:t>A. ANCIENT CHANGES...</a:t>
            </a:r>
          </a:p>
          <a:p>
            <a:pPr lvl="1"/>
            <a:r>
              <a:rPr lang="en-US" altLang="en-US" sz="1000"/>
              <a:t>1. In the New Testament, churches that had elders (bishops) never had just one...</a:t>
            </a:r>
          </a:p>
          <a:p>
            <a:pPr lvl="2"/>
            <a:r>
              <a:rPr lang="en-US" altLang="en-US" sz="1000"/>
              <a:t>a. There was always a plurality - cf. </a:t>
            </a:r>
            <a:r>
              <a:rPr lang="en-US" altLang="en-US" sz="1000" b="1"/>
              <a:t>Ph 1:1; Ac 20:17</a:t>
            </a:r>
            <a:endParaRPr lang="en-US" altLang="en-US" sz="1000"/>
          </a:p>
          <a:p>
            <a:pPr lvl="2"/>
            <a:r>
              <a:rPr lang="en-US" altLang="en-US" sz="1000"/>
              <a:t>b. This certainly prevented a one-man rule over a church</a:t>
            </a:r>
          </a:p>
          <a:p>
            <a:pPr lvl="1"/>
            <a:r>
              <a:rPr lang="en-US" altLang="en-US" sz="1000"/>
              <a:t>2. But things soon changed; as noted by the </a:t>
            </a:r>
            <a:r>
              <a:rPr lang="en-US" altLang="en-US" sz="1000" b="1"/>
              <a:t>Holman Bible Dictionar</a:t>
            </a:r>
            <a:r>
              <a:rPr lang="en-US" altLang="en-US" sz="1000"/>
              <a:t>y...</a:t>
            </a:r>
          </a:p>
          <a:p>
            <a:pPr lvl="2"/>
            <a:r>
              <a:rPr lang="en-US" altLang="en-US" sz="1000"/>
              <a:t>a. During the second century A.D. churches came to have a single bishop, and then that bishop came to exercise oversight over nearby rural churches as well as the city church so that his ecclesiastical territory became known as a “diocese” or (“eparchy” in the East).</a:t>
            </a:r>
          </a:p>
          <a:p>
            <a:pPr lvl="2"/>
            <a:r>
              <a:rPr lang="en-US" altLang="en-US" sz="1000"/>
              <a:t>b. Bishops of churches that had been founded by apostles were said to be in succession to the apostles, and hence their teaching was held to be authentic and their authority collegial.</a:t>
            </a:r>
          </a:p>
          <a:p>
            <a:pPr lvl="2"/>
            <a:r>
              <a:rPr lang="en-US" altLang="en-US" sz="1000"/>
              <a:t>c. By 400 A.D. in the West, the bishop of Rome began to assume extraordinary authority above other bishops</a:t>
            </a:r>
          </a:p>
          <a:p>
            <a:pPr lvl="2"/>
            <a:endParaRPr lang="en-US" altLang="en-US" sz="1000"/>
          </a:p>
          <a:p>
            <a:pPr lvl="1"/>
            <a:r>
              <a:rPr lang="en-US" altLang="en-US" sz="1000"/>
              <a:t>3. According to </a:t>
            </a:r>
            <a:r>
              <a:rPr lang="en-US" altLang="en-US" sz="1000" b="1"/>
              <a:t>A. T. Robinson’s Word Picture</a:t>
            </a:r>
            <a:r>
              <a:rPr lang="en-US" altLang="en-US" sz="1000"/>
              <a:t>s: “Ignatius shows that in the early second century the office of bishop over the elders had developed, but Lightfoot has shown that it was not so in the first century.”</a:t>
            </a:r>
          </a:p>
          <a:p>
            <a:pPr lvl="1"/>
            <a:endParaRPr lang="en-US" altLang="en-US" sz="1000" b="1"/>
          </a:p>
          <a:p>
            <a:r>
              <a:rPr lang="en-US" altLang="en-US" sz="1000" b="1" u="sng"/>
              <a:t>B.  MODERN CHANGES</a:t>
            </a:r>
            <a:r>
              <a:rPr lang="en-US" altLang="en-US" sz="1000" b="1"/>
              <a:t>:  </a:t>
            </a:r>
            <a:r>
              <a:rPr lang="en-US" altLang="en-US" sz="1000"/>
              <a:t>Many denominations have simply adopted the later changes in church organization  Some go back to 400 A.D., and emulate an organization similar to Roman Catholicism.  Others go back to the second century A.D and have a </a:t>
            </a:r>
            <a:r>
              <a:rPr lang="en-US" altLang="en-US" sz="1000" b="1"/>
              <a:t>three tier system </a:t>
            </a:r>
            <a:r>
              <a:rPr lang="en-US" altLang="en-US" sz="1000"/>
              <a:t>of bishop, elders, deacons within a congregation, or where a bishop or group of bishops (presbyters) oversee a number of churches</a:t>
            </a:r>
          </a:p>
          <a:p>
            <a:endParaRPr lang="en-US" altLang="en-US" sz="1000"/>
          </a:p>
          <a:p>
            <a:r>
              <a:rPr lang="en-US" altLang="en-US" sz="1000"/>
              <a:t>Some who have sought to restore New Testament Christianity have adopted changes that are not much different than what occurred in the past</a:t>
            </a:r>
          </a:p>
          <a:p>
            <a:endParaRPr lang="en-US" altLang="en-US" sz="1000"/>
          </a:p>
          <a:p>
            <a:pPr lvl="1"/>
            <a:r>
              <a:rPr lang="en-US" altLang="en-US" sz="1000"/>
              <a:t>a. </a:t>
            </a:r>
            <a:r>
              <a:rPr lang="en-US" altLang="en-US" sz="1000" b="1"/>
              <a:t>The International Church of Christ </a:t>
            </a:r>
            <a:r>
              <a:rPr lang="en-US" altLang="en-US" sz="1000"/>
              <a:t>has developed a hierarchy of control over</a:t>
            </a:r>
          </a:p>
          <a:p>
            <a:pPr lvl="1"/>
            <a:r>
              <a:rPr lang="en-US" altLang="en-US" sz="1000"/>
              <a:t>churches that emulates the structure found in Catholicism and other churches</a:t>
            </a:r>
          </a:p>
          <a:p>
            <a:pPr lvl="1"/>
            <a:r>
              <a:rPr lang="en-US" altLang="en-US" sz="1000"/>
              <a:t>b. </a:t>
            </a:r>
            <a:r>
              <a:rPr lang="en-US" altLang="en-US" sz="1000" b="1"/>
              <a:t>The sponsoring-church concept </a:t>
            </a:r>
            <a:r>
              <a:rPr lang="en-US" altLang="en-US" sz="1000"/>
              <a:t>adopted by many churches of Christ has the same effect as changes which occurred in the second century (elders in one area overseeing other churches or areas)</a:t>
            </a:r>
          </a:p>
        </p:txBody>
      </p:sp>
    </p:spTree>
    <p:extLst>
      <p:ext uri="{BB962C8B-B14F-4D97-AF65-F5344CB8AC3E}">
        <p14:creationId xmlns:p14="http://schemas.microsoft.com/office/powerpoint/2010/main" val="2073867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A8063-1546-3A40-AFD1-38865C77BD93}" type="slidenum">
              <a:rPr lang="en-US" altLang="en-US"/>
              <a:pPr/>
              <a:t>15</a:t>
            </a:fld>
            <a:endParaRPr lang="en-US" altLang="en-US"/>
          </a:p>
        </p:txBody>
      </p:sp>
      <p:sp>
        <p:nvSpPr>
          <p:cNvPr id="116738" name="Rectangle 2"/>
          <p:cNvSpPr>
            <a:spLocks noGrp="1" noRot="1" noChangeAspect="1" noChangeArrowheads="1" noTextEdit="1"/>
          </p:cNvSpPr>
          <p:nvPr>
            <p:ph type="sldImg"/>
          </p:nvPr>
        </p:nvSpPr>
        <p:spPr>
          <a:xfrm>
            <a:off x="1204913" y="152400"/>
            <a:ext cx="3533775" cy="2209800"/>
          </a:xfrm>
          <a:ln/>
        </p:spPr>
      </p:sp>
      <p:sp>
        <p:nvSpPr>
          <p:cNvPr id="116739" name="Rectangle 3"/>
          <p:cNvSpPr>
            <a:spLocks noGrp="1" noChangeArrowheads="1"/>
          </p:cNvSpPr>
          <p:nvPr>
            <p:ph type="body" idx="1"/>
          </p:nvPr>
        </p:nvSpPr>
        <p:spPr>
          <a:xfrm>
            <a:off x="685800" y="2514600"/>
            <a:ext cx="5867400" cy="6248400"/>
          </a:xfrm>
        </p:spPr>
        <p:txBody>
          <a:bodyPr/>
          <a:lstStyle/>
          <a:p>
            <a:pPr marL="228600" indent="-228600">
              <a:lnSpc>
                <a:spcPct val="90000"/>
              </a:lnSpc>
            </a:pPr>
            <a:r>
              <a:rPr lang="en-US" altLang="en-US" b="1" dirty="0"/>
              <a:t>C. THE IMPORT OF SUCH CHANGES:  </a:t>
            </a:r>
            <a:r>
              <a:rPr lang="en-US" altLang="en-US" dirty="0"/>
              <a:t>One might wonder whether such changes have any importance.  My response is yes, for several reasons</a:t>
            </a:r>
          </a:p>
          <a:p>
            <a:pPr marL="228600" indent="-228600">
              <a:lnSpc>
                <a:spcPct val="90000"/>
              </a:lnSpc>
            </a:pPr>
            <a:endParaRPr lang="en-US" altLang="en-US" dirty="0"/>
          </a:p>
          <a:p>
            <a:pPr marL="228600" indent="-228600">
              <a:lnSpc>
                <a:spcPct val="90000"/>
              </a:lnSpc>
              <a:buFontTx/>
              <a:buAutoNum type="alphaLcPeriod"/>
            </a:pPr>
            <a:r>
              <a:rPr lang="en-US" altLang="en-US" b="1" dirty="0"/>
              <a:t>First, it reflects an improper attitude toward the Scriptures and the Lord.  </a:t>
            </a:r>
            <a:r>
              <a:rPr lang="en-US" altLang="en-US" dirty="0"/>
              <a:t>That we are free to change whatever we desire and that we can come up with a more efficient plan than the Lord.</a:t>
            </a:r>
          </a:p>
          <a:p>
            <a:pPr marL="228600" indent="-228600">
              <a:lnSpc>
                <a:spcPct val="90000"/>
              </a:lnSpc>
              <a:buFontTx/>
              <a:buAutoNum type="alphaLcPeriod"/>
            </a:pPr>
            <a:endParaRPr lang="en-US" altLang="en-US" dirty="0"/>
          </a:p>
          <a:p>
            <a:pPr marL="228600" indent="-228600">
              <a:lnSpc>
                <a:spcPct val="90000"/>
              </a:lnSpc>
            </a:pPr>
            <a:r>
              <a:rPr lang="en-US" altLang="en-US" dirty="0"/>
              <a:t>b. </a:t>
            </a:r>
            <a:r>
              <a:rPr lang="en-US" altLang="en-US" b="1" dirty="0"/>
              <a:t>Second, organization (design) reflects purpose; change the organization and you change the purpose - </a:t>
            </a:r>
            <a:r>
              <a:rPr lang="en-US" altLang="en-US" dirty="0"/>
              <a:t>E.g., in the New Testament organization of the local church, the purpose of the elders is to watch and feed the flock over which the Spirit has appointed them.  When elders become overseers of other churches or works in other areas. They are no longer shepherds, but administrators. They presume authority in areas they have not been given. They take on works they really can’t oversee (at least, effectively) -- Their purpose as God’s shepherds has changed</a:t>
            </a:r>
          </a:p>
          <a:p>
            <a:pPr marL="228600" indent="-228600">
              <a:lnSpc>
                <a:spcPct val="90000"/>
              </a:lnSpc>
            </a:pPr>
            <a:endParaRPr lang="en-US" altLang="en-US" dirty="0"/>
          </a:p>
          <a:p>
            <a:pPr marL="228600" indent="-228600">
              <a:lnSpc>
                <a:spcPct val="90000"/>
              </a:lnSpc>
            </a:pPr>
            <a:r>
              <a:rPr lang="en-US" altLang="en-US" dirty="0"/>
              <a:t>c. </a:t>
            </a:r>
            <a:r>
              <a:rPr lang="en-US" altLang="en-US" b="1" dirty="0"/>
              <a:t>Third, changes in organization upset the “balance of power”.  </a:t>
            </a:r>
            <a:r>
              <a:rPr lang="en-US" altLang="en-US" dirty="0"/>
              <a:t>Other than the authority given the inspired apostles, no man or group of men were given more authority than the elders of a particular church.  Even their authority was limited to the church were they were.  A plurality of elders in one congregation also kept them in check.  When changes in church organization </a:t>
            </a:r>
            <a:r>
              <a:rPr lang="en-US" altLang="en-US" dirty="0" err="1"/>
              <a:t>occurred.it</a:t>
            </a:r>
            <a:r>
              <a:rPr lang="en-US" altLang="en-US" dirty="0"/>
              <a:t> became possible for one man to control one or more churches.  It became possible for a group of men to control a group of churches -- Thus authority over churches which ought to rest in Christ and His apostles now becomes vested in uninspired men!</a:t>
            </a:r>
          </a:p>
          <a:p>
            <a:pPr marL="228600" indent="-228600">
              <a:lnSpc>
                <a:spcPct val="90000"/>
              </a:lnSpc>
            </a:pPr>
            <a:endParaRPr lang="en-US" altLang="en-US" dirty="0"/>
          </a:p>
          <a:p>
            <a:pPr marL="228600" indent="-228600">
              <a:lnSpc>
                <a:spcPct val="90000"/>
              </a:lnSpc>
            </a:pPr>
            <a:r>
              <a:rPr lang="en-US" altLang="en-US" dirty="0"/>
              <a:t>d. </a:t>
            </a:r>
            <a:r>
              <a:rPr lang="en-US" altLang="en-US" b="1" dirty="0"/>
              <a:t>Finally, the Divine wisdom to slow the development of error is hindered.  </a:t>
            </a:r>
            <a:r>
              <a:rPr lang="en-US" altLang="en-US" dirty="0"/>
              <a:t>Some changes in church organization were an attempt to restrain error, but whenever you have an organizational structure above the local church, the potential for error’s spread multiplies.  If error creeps in a local church, it is less likely to spread if each congregation is independent and autonomous. But if error creeps into a hierarchy like those developed in the second century and later, it can quickly spread to churches expected to submit to such hierarchy</a:t>
            </a:r>
          </a:p>
        </p:txBody>
      </p:sp>
    </p:spTree>
    <p:extLst>
      <p:ext uri="{BB962C8B-B14F-4D97-AF65-F5344CB8AC3E}">
        <p14:creationId xmlns:p14="http://schemas.microsoft.com/office/powerpoint/2010/main" val="39275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2A959-187D-594E-A1A1-E54A136C293D}" type="slidenum">
              <a:rPr lang="en-US" altLang="en-US"/>
              <a:pPr/>
              <a:t>16</a:t>
            </a:fld>
            <a:endParaRPr lang="en-US" altLang="en-US"/>
          </a:p>
        </p:txBody>
      </p:sp>
      <p:sp>
        <p:nvSpPr>
          <p:cNvPr id="100354" name="Rectangle 2"/>
          <p:cNvSpPr>
            <a:spLocks noGrp="1" noRot="1" noChangeAspect="1" noChangeArrowheads="1" noTextEdit="1"/>
          </p:cNvSpPr>
          <p:nvPr>
            <p:ph type="sldImg"/>
          </p:nvPr>
        </p:nvSpPr>
        <p:spPr>
          <a:xfrm>
            <a:off x="696913" y="684213"/>
            <a:ext cx="5465762" cy="3417887"/>
          </a:xfrm>
          <a:ln/>
        </p:spPr>
      </p:sp>
      <p:sp>
        <p:nvSpPr>
          <p:cNvPr id="100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4475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B1A2EBD6-0618-274C-9AD4-5FDF2E572ECB}" type="slidenum">
              <a:rPr lang="en-US" altLang="en-US">
                <a:latin typeface="Arial" charset="0"/>
              </a:rPr>
              <a:pPr/>
              <a:t>17</a:t>
            </a:fld>
            <a:endParaRPr lang="en-US" altLang="en-US">
              <a:latin typeface="Arial" charset="0"/>
            </a:endParaRPr>
          </a:p>
        </p:txBody>
      </p:sp>
      <p:sp>
        <p:nvSpPr>
          <p:cNvPr id="29699" name="Rectangle 2"/>
          <p:cNvSpPr>
            <a:spLocks noGrp="1" noRot="1" noChangeAspect="1" noChangeArrowheads="1" noTextEdit="1"/>
          </p:cNvSpPr>
          <p:nvPr>
            <p:ph type="sldImg"/>
          </p:nvPr>
        </p:nvSpPr>
        <p:spPr>
          <a:xfrm>
            <a:off x="1050925" y="152400"/>
            <a:ext cx="4002088" cy="2501900"/>
          </a:xfrm>
          <a:ln/>
        </p:spPr>
      </p:sp>
      <p:sp>
        <p:nvSpPr>
          <p:cNvPr id="29700" name="Rectangle 3"/>
          <p:cNvSpPr>
            <a:spLocks noGrp="1" noChangeArrowheads="1"/>
          </p:cNvSpPr>
          <p:nvPr>
            <p:ph type="body" idx="1"/>
          </p:nvPr>
        </p:nvSpPr>
        <p:spPr>
          <a:xfrm>
            <a:off x="685800" y="3035300"/>
            <a:ext cx="5486400" cy="539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t>There is a sign in front of a church building that says “Worship at the church of your choice”</a:t>
            </a:r>
            <a:endParaRPr lang="en-US" sz="1100" dirty="0"/>
          </a:p>
          <a:p>
            <a:r>
              <a:rPr lang="en-US" dirty="0"/>
              <a:t> </a:t>
            </a:r>
            <a:endParaRPr lang="en-US" sz="1100" dirty="0"/>
          </a:p>
          <a:p>
            <a:pPr lvl="0"/>
            <a:r>
              <a:rPr lang="en-US" dirty="0"/>
              <a:t>A little girl asked her daddy what “worship” was.</a:t>
            </a:r>
            <a:endParaRPr lang="en-US" sz="1100" dirty="0"/>
          </a:p>
          <a:p>
            <a:r>
              <a:rPr lang="en-US" dirty="0"/>
              <a:t> </a:t>
            </a:r>
            <a:endParaRPr lang="en-US" sz="1100" dirty="0"/>
          </a:p>
          <a:p>
            <a:pPr lvl="0"/>
            <a:r>
              <a:rPr lang="en-US" dirty="0"/>
              <a:t>He told her it is when you go to church and listen to a preacher preach.</a:t>
            </a:r>
            <a:endParaRPr lang="en-US" sz="1100" dirty="0"/>
          </a:p>
          <a:p>
            <a:r>
              <a:rPr lang="en-US" dirty="0"/>
              <a:t> </a:t>
            </a:r>
            <a:endParaRPr lang="en-US" sz="1100" dirty="0"/>
          </a:p>
          <a:p>
            <a:pPr lvl="0"/>
            <a:r>
              <a:rPr lang="en-US" dirty="0"/>
              <a:t>Could you imagine a worse definition of worship?</a:t>
            </a:r>
            <a:endParaRPr lang="en-US" sz="1100" dirty="0"/>
          </a:p>
          <a:p>
            <a:pPr marL="685800" lvl="1" indent="-228600" eaLnBrk="1" hangingPunct="1">
              <a:buFontTx/>
              <a:buAutoNum type="arabicPeriod"/>
            </a:pPr>
            <a:endParaRPr lang="en-US" altLang="en-US" sz="1400" dirty="0"/>
          </a:p>
        </p:txBody>
      </p:sp>
    </p:spTree>
    <p:extLst>
      <p:ext uri="{BB962C8B-B14F-4D97-AF65-F5344CB8AC3E}">
        <p14:creationId xmlns:p14="http://schemas.microsoft.com/office/powerpoint/2010/main" val="850919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18</a:t>
            </a:fld>
            <a:endParaRPr lang="en-US" altLang="en-US"/>
          </a:p>
        </p:txBody>
      </p:sp>
    </p:spTree>
    <p:extLst>
      <p:ext uri="{BB962C8B-B14F-4D97-AF65-F5344CB8AC3E}">
        <p14:creationId xmlns:p14="http://schemas.microsoft.com/office/powerpoint/2010/main" val="1915100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19</a:t>
            </a:fld>
            <a:endParaRPr lang="en-US" altLang="en-US"/>
          </a:p>
        </p:txBody>
      </p:sp>
    </p:spTree>
    <p:extLst>
      <p:ext uri="{BB962C8B-B14F-4D97-AF65-F5344CB8AC3E}">
        <p14:creationId xmlns:p14="http://schemas.microsoft.com/office/powerpoint/2010/main" val="25298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0B5776B9-E957-874B-AE42-128FF6277D47}" type="slidenum">
              <a:rPr lang="en-US" altLang="en-US">
                <a:latin typeface="Arial" charset="0"/>
              </a:rPr>
              <a:pPr/>
              <a:t>2</a:t>
            </a:fld>
            <a:endParaRPr lang="en-US" altLang="en-US">
              <a:latin typeface="Arial" charset="0"/>
            </a:endParaRPr>
          </a:p>
        </p:txBody>
      </p:sp>
      <p:sp>
        <p:nvSpPr>
          <p:cNvPr id="30723" name="Rectangle 2"/>
          <p:cNvSpPr>
            <a:spLocks noGrp="1" noRot="1" noChangeAspect="1" noChangeArrowheads="1" noTextEdit="1"/>
          </p:cNvSpPr>
          <p:nvPr>
            <p:ph type="sldImg"/>
          </p:nvPr>
        </p:nvSpPr>
        <p:spPr>
          <a:xfrm>
            <a:off x="808038" y="684213"/>
            <a:ext cx="4487862" cy="2806700"/>
          </a:xfrm>
          <a:ln/>
        </p:spPr>
      </p:sp>
      <p:sp>
        <p:nvSpPr>
          <p:cNvPr id="30724" name="Rectangle 3"/>
          <p:cNvSpPr>
            <a:spLocks noGrp="1" noChangeArrowheads="1"/>
          </p:cNvSpPr>
          <p:nvPr>
            <p:ph type="body" idx="1"/>
          </p:nvPr>
        </p:nvSpPr>
        <p:spPr>
          <a:xfrm>
            <a:off x="533400" y="3644106"/>
            <a:ext cx="5791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JESUS’ MISSION:</a:t>
            </a:r>
          </a:p>
          <a:p>
            <a:pPr eaLnBrk="1" hangingPunct="1"/>
            <a:r>
              <a:rPr lang="en-US" altLang="en-US" dirty="0" smtClean="0"/>
              <a:t>John 1.29 – Behold the Lamb of God who tales away the sins of the world.</a:t>
            </a:r>
          </a:p>
          <a:p>
            <a:pPr eaLnBrk="1" hangingPunct="1"/>
            <a:r>
              <a:rPr lang="en-US" altLang="en-US" dirty="0" smtClean="0"/>
              <a:t>Luke 19.10 – Son of Man came to seek and save the lost</a:t>
            </a:r>
          </a:p>
          <a:p>
            <a:pPr eaLnBrk="1" hangingPunct="1"/>
            <a:endParaRPr lang="en-US" altLang="en-US" dirty="0"/>
          </a:p>
          <a:p>
            <a:pPr eaLnBrk="1" hangingPunct="1"/>
            <a:r>
              <a:rPr lang="en-US" altLang="en-US" b="1" dirty="0" smtClean="0"/>
              <a:t>INSTRUCTION TO HIS APOSTELS:</a:t>
            </a:r>
          </a:p>
          <a:p>
            <a:pPr eaLnBrk="1" hangingPunct="1"/>
            <a:r>
              <a:rPr lang="en-US" altLang="en-US" dirty="0" smtClean="0"/>
              <a:t>Luke 24.45-49 – Forgiveness of sins proclaimed in His name</a:t>
            </a:r>
          </a:p>
          <a:p>
            <a:pPr eaLnBrk="1" hangingPunct="1"/>
            <a:r>
              <a:rPr lang="en-US" altLang="en-US" dirty="0" smtClean="0"/>
              <a:t>Mark 16.15-16 – </a:t>
            </a:r>
            <a:r>
              <a:rPr lang="en-US" altLang="en-US" dirty="0" err="1" smtClean="0"/>
              <a:t>Believs</a:t>
            </a:r>
            <a:r>
              <a:rPr lang="en-US" altLang="en-US" dirty="0" smtClean="0"/>
              <a:t> and is Baptized shall be saved.</a:t>
            </a:r>
          </a:p>
          <a:p>
            <a:pPr eaLnBrk="1" hangingPunct="1"/>
            <a:endParaRPr lang="en-US" altLang="en-US" dirty="0"/>
          </a:p>
          <a:p>
            <a:pPr eaLnBrk="1" hangingPunct="1"/>
            <a:r>
              <a:rPr lang="en-US" altLang="en-US" b="1" dirty="0" smtClean="0"/>
              <a:t>WHAT THE APOSTLES TAUGHT:</a:t>
            </a:r>
          </a:p>
          <a:p>
            <a:pPr eaLnBrk="1" hangingPunct="1"/>
            <a:r>
              <a:rPr lang="en-US" altLang="en-US" dirty="0" smtClean="0"/>
              <a:t>1 Timothy 1.15-16 – Christ came to save sinners</a:t>
            </a:r>
          </a:p>
          <a:p>
            <a:pPr eaLnBrk="1" hangingPunct="1"/>
            <a:endParaRPr lang="en-US" altLang="en-US" dirty="0"/>
          </a:p>
          <a:p>
            <a:pPr eaLnBrk="1" hangingPunct="1"/>
            <a:r>
              <a:rPr lang="en-US" altLang="en-US" b="1" dirty="0" smtClean="0"/>
              <a:t>MISSION OF THE APOSTELS</a:t>
            </a:r>
          </a:p>
          <a:p>
            <a:pPr eaLnBrk="1" hangingPunct="1"/>
            <a:r>
              <a:rPr lang="en-US" altLang="en-US" dirty="0" smtClean="0"/>
              <a:t>2 Corinthians 5.18-21 – We implore you &gt; be reconciled to God</a:t>
            </a:r>
          </a:p>
          <a:p>
            <a:pPr eaLnBrk="1" hangingPunct="1"/>
            <a:r>
              <a:rPr lang="en-US" altLang="en-US" dirty="0" smtClean="0"/>
              <a:t>Philippians 3.8-11 – That I may know Him</a:t>
            </a:r>
            <a:endParaRPr lang="en-US" altLang="en-US" dirty="0"/>
          </a:p>
          <a:p>
            <a:pPr eaLnBrk="1" hangingPunct="1"/>
            <a:endParaRPr lang="en-US" altLang="en-US" dirty="0"/>
          </a:p>
        </p:txBody>
      </p:sp>
    </p:spTree>
    <p:extLst>
      <p:ext uri="{BB962C8B-B14F-4D97-AF65-F5344CB8AC3E}">
        <p14:creationId xmlns:p14="http://schemas.microsoft.com/office/powerpoint/2010/main" val="171993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Is there anything more important that the Christian does than worship God?</a:t>
            </a:r>
            <a:endParaRPr lang="en-US" sz="1100" dirty="0"/>
          </a:p>
          <a:p>
            <a:r>
              <a:rPr lang="en-US" dirty="0"/>
              <a:t> </a:t>
            </a:r>
            <a:endParaRPr lang="en-US" sz="1100" dirty="0"/>
          </a:p>
          <a:p>
            <a:pPr lvl="0"/>
            <a:r>
              <a:rPr lang="en-US" dirty="0"/>
              <a:t>When we come together to worship God Almighty, we loudly proclaim;</a:t>
            </a:r>
            <a:endParaRPr lang="en-US" sz="1100" dirty="0"/>
          </a:p>
          <a:p>
            <a:r>
              <a:rPr lang="en-US" dirty="0"/>
              <a:t> </a:t>
            </a:r>
            <a:r>
              <a:rPr lang="en-US" dirty="0" smtClean="0"/>
              <a:t>Who </a:t>
            </a:r>
            <a:r>
              <a:rPr lang="en-US" dirty="0"/>
              <a:t>we believe to be in charge of the universe.</a:t>
            </a:r>
            <a:endParaRPr lang="en-US" sz="1100" dirty="0"/>
          </a:p>
          <a:p>
            <a:r>
              <a:rPr lang="en-US" dirty="0"/>
              <a:t> </a:t>
            </a:r>
            <a:r>
              <a:rPr lang="en-US" dirty="0" smtClean="0"/>
              <a:t>Who </a:t>
            </a:r>
            <a:r>
              <a:rPr lang="en-US" dirty="0"/>
              <a:t>we believe to be God</a:t>
            </a:r>
            <a:endParaRPr lang="en-US" sz="1100" dirty="0"/>
          </a:p>
          <a:p>
            <a:r>
              <a:rPr lang="en-US" dirty="0"/>
              <a:t> </a:t>
            </a:r>
            <a:r>
              <a:rPr lang="en-US" dirty="0" smtClean="0"/>
              <a:t>Who </a:t>
            </a:r>
            <a:r>
              <a:rPr lang="en-US" dirty="0"/>
              <a:t>we believe to be worthy of Worship and Praise, and Glory and Honor.</a:t>
            </a:r>
            <a:endParaRPr lang="en-US" sz="1100" dirty="0"/>
          </a:p>
          <a:p>
            <a:r>
              <a:rPr lang="en-US" dirty="0"/>
              <a:t> </a:t>
            </a:r>
            <a:endParaRPr lang="en-US" sz="1100" dirty="0"/>
          </a:p>
          <a:p>
            <a:pPr lvl="1"/>
            <a:r>
              <a:rPr lang="en-US" dirty="0"/>
              <a:t>We say look at the simplicity of New Testament worship.</a:t>
            </a:r>
            <a:endParaRPr lang="en-US" sz="1100" dirty="0"/>
          </a:p>
          <a:p>
            <a:r>
              <a:rPr lang="en-US" dirty="0"/>
              <a:t> </a:t>
            </a:r>
          </a:p>
          <a:p>
            <a:pPr lvl="0"/>
            <a:r>
              <a:rPr lang="en-US" dirty="0"/>
              <a:t>Look at what can be done when hearts are brought before God</a:t>
            </a:r>
            <a:endParaRPr lang="en-US" sz="1100" dirty="0"/>
          </a:p>
          <a:p>
            <a:r>
              <a:rPr lang="en-US" dirty="0"/>
              <a:t> </a:t>
            </a:r>
            <a:endParaRPr lang="en-US" sz="1100" dirty="0"/>
          </a:p>
          <a:p>
            <a:pPr lvl="1"/>
            <a:r>
              <a:rPr lang="en-US" dirty="0"/>
              <a:t>We re-center our hearts on the things that are most important in this life.</a:t>
            </a:r>
            <a:endParaRPr lang="en-US" sz="1100" dirty="0"/>
          </a:p>
          <a:p>
            <a:r>
              <a:rPr lang="en-US" dirty="0"/>
              <a:t> </a:t>
            </a:r>
            <a:endParaRPr lang="en-US" sz="1100" dirty="0"/>
          </a:p>
          <a:p>
            <a:pPr lvl="0"/>
            <a:r>
              <a:rPr lang="en-US" dirty="0"/>
              <a:t>We refresh our spirit as if we found an Oasis.</a:t>
            </a:r>
            <a:endParaRPr lang="en-US" sz="1100" dirty="0"/>
          </a:p>
          <a:p>
            <a:r>
              <a:rPr lang="en-US" dirty="0"/>
              <a:t> </a:t>
            </a:r>
            <a:endParaRPr lang="en-US" sz="1100" dirty="0"/>
          </a:p>
          <a:p>
            <a:pPr lvl="0"/>
            <a:r>
              <a:rPr lang="en-US" dirty="0"/>
              <a:t>So that we might serve God</a:t>
            </a:r>
            <a:endParaRPr lang="en-US" sz="1100" dirty="0"/>
          </a:p>
          <a:p>
            <a:endParaRPr lang="en-US" dirty="0"/>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20</a:t>
            </a:fld>
            <a:endParaRPr lang="en-US" altLang="en-US"/>
          </a:p>
        </p:txBody>
      </p:sp>
    </p:spTree>
    <p:extLst>
      <p:ext uri="{BB962C8B-B14F-4D97-AF65-F5344CB8AC3E}">
        <p14:creationId xmlns:p14="http://schemas.microsoft.com/office/powerpoint/2010/main" val="1863064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 am afraid to say that for too many people, worship is nothing but monotony! (chart of St. Andrews)</a:t>
            </a:r>
            <a:endParaRPr lang="en-US" sz="1100" dirty="0"/>
          </a:p>
          <a:p>
            <a:r>
              <a:rPr lang="en-US" dirty="0"/>
              <a:t> </a:t>
            </a:r>
            <a:endParaRPr lang="en-US" sz="1100" dirty="0"/>
          </a:p>
          <a:p>
            <a:pPr lvl="0"/>
            <a:r>
              <a:rPr lang="en-US" dirty="0"/>
              <a:t>Church services are looked at as nothing but a dreadful bore. (slide of child being dragged to church).</a:t>
            </a:r>
            <a:endParaRPr lang="en-US" sz="1100" dirty="0"/>
          </a:p>
          <a:p>
            <a:r>
              <a:rPr lang="en-US" dirty="0"/>
              <a:t> </a:t>
            </a:r>
            <a:endParaRPr lang="en-US" sz="1100" dirty="0"/>
          </a:p>
          <a:p>
            <a:pPr lvl="0"/>
            <a:r>
              <a:rPr lang="en-US" dirty="0"/>
              <a:t>The same songs, same prayer, same preacher, the same old message.</a:t>
            </a:r>
            <a:endParaRPr lang="en-US" sz="1100" dirty="0"/>
          </a:p>
          <a:p>
            <a:r>
              <a:rPr lang="en-US" dirty="0"/>
              <a:t> </a:t>
            </a:r>
            <a:endParaRPr lang="en-US" sz="1100" dirty="0"/>
          </a:p>
          <a:p>
            <a:pPr lvl="0"/>
            <a:r>
              <a:rPr lang="en-US" dirty="0"/>
              <a:t>Every week it is just the same old thing.</a:t>
            </a:r>
            <a:endParaRPr lang="en-US" sz="1100" dirty="0"/>
          </a:p>
          <a:p>
            <a:r>
              <a:rPr lang="en-US" dirty="0"/>
              <a:t> </a:t>
            </a:r>
            <a:endParaRPr lang="en-US" sz="1100" dirty="0"/>
          </a:p>
          <a:p>
            <a:pPr lvl="0"/>
            <a:r>
              <a:rPr lang="en-US" dirty="0"/>
              <a:t>Instead of being looked at as a life changing experience as something that we look forward to.</a:t>
            </a:r>
            <a:endParaRPr lang="en-US" sz="1100" dirty="0"/>
          </a:p>
          <a:p>
            <a:r>
              <a:rPr lang="en-US" dirty="0"/>
              <a:t> </a:t>
            </a:r>
            <a:endParaRPr lang="en-US" sz="1100" dirty="0"/>
          </a:p>
          <a:p>
            <a:pPr lvl="0"/>
            <a:r>
              <a:rPr lang="en-US" dirty="0"/>
              <a:t>For too many I’m afraid it is looked at as something to be endured.</a:t>
            </a:r>
            <a:endParaRPr lang="en-US" sz="1100" dirty="0"/>
          </a:p>
          <a:p>
            <a:r>
              <a:rPr lang="en-US" dirty="0"/>
              <a:t> </a:t>
            </a:r>
            <a:endParaRPr lang="en-US" sz="1100" dirty="0"/>
          </a:p>
          <a:p>
            <a:pPr lvl="0"/>
            <a:r>
              <a:rPr lang="en-US" dirty="0"/>
              <a:t>Not something to be built up with.</a:t>
            </a:r>
            <a:endParaRPr lang="en-US" sz="1100" dirty="0"/>
          </a:p>
          <a:p>
            <a:endParaRPr lang="en-US" sz="1100" dirty="0"/>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21</a:t>
            </a:fld>
            <a:endParaRPr lang="en-US" altLang="en-US"/>
          </a:p>
        </p:txBody>
      </p:sp>
    </p:spTree>
    <p:extLst>
      <p:ext uri="{BB962C8B-B14F-4D97-AF65-F5344CB8AC3E}">
        <p14:creationId xmlns:p14="http://schemas.microsoft.com/office/powerpoint/2010/main" val="2049593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22</a:t>
            </a:fld>
            <a:endParaRPr lang="en-US" altLang="en-US"/>
          </a:p>
        </p:txBody>
      </p:sp>
    </p:spTree>
    <p:extLst>
      <p:ext uri="{BB962C8B-B14F-4D97-AF65-F5344CB8AC3E}">
        <p14:creationId xmlns:p14="http://schemas.microsoft.com/office/powerpoint/2010/main" val="112539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23</a:t>
            </a:fld>
            <a:endParaRPr lang="en-US" altLang="en-US"/>
          </a:p>
        </p:txBody>
      </p:sp>
    </p:spTree>
    <p:extLst>
      <p:ext uri="{BB962C8B-B14F-4D97-AF65-F5344CB8AC3E}">
        <p14:creationId xmlns:p14="http://schemas.microsoft.com/office/powerpoint/2010/main" val="178062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24</a:t>
            </a:fld>
            <a:endParaRPr lang="en-US" altLang="en-US"/>
          </a:p>
        </p:txBody>
      </p:sp>
    </p:spTree>
    <p:extLst>
      <p:ext uri="{BB962C8B-B14F-4D97-AF65-F5344CB8AC3E}">
        <p14:creationId xmlns:p14="http://schemas.microsoft.com/office/powerpoint/2010/main" val="1314847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25</a:t>
            </a:fld>
            <a:endParaRPr lang="en-US" altLang="en-US"/>
          </a:p>
        </p:txBody>
      </p:sp>
    </p:spTree>
    <p:extLst>
      <p:ext uri="{BB962C8B-B14F-4D97-AF65-F5344CB8AC3E}">
        <p14:creationId xmlns:p14="http://schemas.microsoft.com/office/powerpoint/2010/main" val="1675077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0699"/>
            <a:ext cx="5562600" cy="4329113"/>
          </a:xfrm>
        </p:spPr>
        <p:txBody>
          <a:bodyPr/>
          <a:lstStyle/>
          <a:p>
            <a:r>
              <a:rPr lang="en-US" dirty="0" smtClean="0"/>
              <a:t>The NT Church</a:t>
            </a:r>
            <a:r>
              <a:rPr lang="en-US" baseline="0" dirty="0" smtClean="0"/>
              <a:t> Sang, Prayed, Took the Lord’s Supper, they Gave, they had Teaching and Preaching</a:t>
            </a:r>
          </a:p>
          <a:p>
            <a:r>
              <a:rPr lang="en-US" baseline="0" dirty="0" smtClean="0"/>
              <a:t>They did it simply and according to God’s pattern and the Church Grew.</a:t>
            </a:r>
          </a:p>
          <a:p>
            <a:r>
              <a:rPr lang="en-US" baseline="0" dirty="0" err="1" smtClean="0"/>
              <a:t>Eph</a:t>
            </a:r>
            <a:r>
              <a:rPr lang="en-US" baseline="0" dirty="0" smtClean="0"/>
              <a:t> 5:19 – They sang without instruments</a:t>
            </a:r>
          </a:p>
          <a:p>
            <a:r>
              <a:rPr lang="en-US" baseline="0" dirty="0" smtClean="0"/>
              <a:t>	Not Hard to Understand – they sang in their hearts.</a:t>
            </a:r>
          </a:p>
          <a:p>
            <a:r>
              <a:rPr lang="en-US" baseline="0" dirty="0" smtClean="0"/>
              <a:t>	They came to Worship God, not to be Entertained.</a:t>
            </a:r>
          </a:p>
          <a:p>
            <a:r>
              <a:rPr lang="en-US" baseline="0" dirty="0" smtClean="0"/>
              <a:t>Is Worship Stale and Boring?  That is when we tamper with the Pattern</a:t>
            </a:r>
          </a:p>
          <a:p>
            <a:endParaRPr lang="en-US" dirty="0"/>
          </a:p>
          <a:p>
            <a:r>
              <a:rPr lang="en-US" dirty="0" smtClean="0"/>
              <a:t>PERFORMACE:</a:t>
            </a:r>
          </a:p>
          <a:p>
            <a:r>
              <a:rPr lang="en-US" dirty="0" smtClean="0"/>
              <a:t>Is the song leader and preacher going to be any good today?</a:t>
            </a:r>
          </a:p>
          <a:p>
            <a:endParaRPr lang="en-US" dirty="0"/>
          </a:p>
          <a:p>
            <a:r>
              <a:rPr lang="en-US" dirty="0" smtClean="0"/>
              <a:t>CASUAL</a:t>
            </a:r>
          </a:p>
          <a:p>
            <a:r>
              <a:rPr lang="en-US" dirty="0" smtClean="0"/>
              <a:t>I am not talking about a Dress Code, buy our Hearts</a:t>
            </a:r>
          </a:p>
          <a:p>
            <a:r>
              <a:rPr lang="en-US" dirty="0" smtClean="0"/>
              <a:t>What I do impacts others</a:t>
            </a:r>
          </a:p>
          <a:p>
            <a:r>
              <a:rPr lang="en-US" dirty="0" smtClean="0"/>
              <a:t>How do you prepare to Worship?  Are you tired? Done your Lesson? On Time?</a:t>
            </a:r>
          </a:p>
          <a:p>
            <a:r>
              <a:rPr lang="en-US" dirty="0" smtClean="0"/>
              <a:t>Ready to Sing, Pray, Read, Preach</a:t>
            </a:r>
          </a:p>
          <a:p>
            <a:r>
              <a:rPr lang="en-US" dirty="0" smtClean="0"/>
              <a:t>Amos 6:1 – Israel took worship for granted</a:t>
            </a:r>
            <a:endParaRPr lang="en-US" dirty="0"/>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26</a:t>
            </a:fld>
            <a:endParaRPr lang="en-US" altLang="en-US"/>
          </a:p>
        </p:txBody>
      </p:sp>
    </p:spTree>
    <p:extLst>
      <p:ext uri="{BB962C8B-B14F-4D97-AF65-F5344CB8AC3E}">
        <p14:creationId xmlns:p14="http://schemas.microsoft.com/office/powerpoint/2010/main" val="2140505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27</a:t>
            </a:fld>
            <a:endParaRPr lang="en-US" altLang="en-US"/>
          </a:p>
        </p:txBody>
      </p:sp>
    </p:spTree>
    <p:extLst>
      <p:ext uri="{BB962C8B-B14F-4D97-AF65-F5344CB8AC3E}">
        <p14:creationId xmlns:p14="http://schemas.microsoft.com/office/powerpoint/2010/main" val="1612856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28</a:t>
            </a:fld>
            <a:endParaRPr lang="en-US" altLang="en-US"/>
          </a:p>
        </p:txBody>
      </p:sp>
    </p:spTree>
    <p:extLst>
      <p:ext uri="{BB962C8B-B14F-4D97-AF65-F5344CB8AC3E}">
        <p14:creationId xmlns:p14="http://schemas.microsoft.com/office/powerpoint/2010/main" val="1368634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NT Church</a:t>
            </a:r>
            <a:r>
              <a:rPr lang="en-US" baseline="0" dirty="0" smtClean="0"/>
              <a:t> Sang, Prayed, Took the Lord’s Supper, they Gave, they had Teaching and Preaching</a:t>
            </a:r>
          </a:p>
          <a:p>
            <a:r>
              <a:rPr lang="en-US" baseline="0" dirty="0" smtClean="0"/>
              <a:t>They did it simply and according to God’s pattern and the Church Grew.</a:t>
            </a:r>
          </a:p>
          <a:p>
            <a:r>
              <a:rPr lang="en-US" baseline="0" dirty="0" err="1" smtClean="0"/>
              <a:t>Eph</a:t>
            </a:r>
            <a:r>
              <a:rPr lang="en-US" baseline="0" dirty="0" smtClean="0"/>
              <a:t> 5:19 – They sang without instruments</a:t>
            </a:r>
          </a:p>
          <a:p>
            <a:r>
              <a:rPr lang="en-US" baseline="0" dirty="0" smtClean="0"/>
              <a:t>	Not Hard to Understand – they sang in their hearts.</a:t>
            </a:r>
          </a:p>
          <a:p>
            <a:r>
              <a:rPr lang="en-US" baseline="0" dirty="0" smtClean="0"/>
              <a:t>	They came to Worship God, not to be Entertained.</a:t>
            </a:r>
          </a:p>
          <a:p>
            <a:r>
              <a:rPr lang="en-US" baseline="0" dirty="0" smtClean="0"/>
              <a:t>Is Worship Stale and Boring?  That is when we tamper with the Pattern</a:t>
            </a:r>
            <a:endParaRPr lang="en-US" dirty="0"/>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29</a:t>
            </a:fld>
            <a:endParaRPr lang="en-US" altLang="en-US"/>
          </a:p>
        </p:txBody>
      </p:sp>
    </p:spTree>
    <p:extLst>
      <p:ext uri="{BB962C8B-B14F-4D97-AF65-F5344CB8AC3E}">
        <p14:creationId xmlns:p14="http://schemas.microsoft.com/office/powerpoint/2010/main" val="436234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5588F-46DE-6A44-A8AD-D499EB6D0CFD}" type="slidenum">
              <a:rPr lang="en-US" altLang="en-US"/>
              <a:pPr/>
              <a:t>3</a:t>
            </a:fld>
            <a:endParaRPr lang="en-US" altLang="en-US"/>
          </a:p>
        </p:txBody>
      </p:sp>
      <p:sp>
        <p:nvSpPr>
          <p:cNvPr id="92162" name="Rectangle 2"/>
          <p:cNvSpPr>
            <a:spLocks noGrp="1" noRot="1" noChangeAspect="1" noChangeArrowheads="1" noTextEdit="1"/>
          </p:cNvSpPr>
          <p:nvPr>
            <p:ph type="sldImg"/>
          </p:nvPr>
        </p:nvSpPr>
        <p:spPr>
          <a:xfrm>
            <a:off x="1684338" y="304800"/>
            <a:ext cx="3413125" cy="2133600"/>
          </a:xfrm>
          <a:ln/>
        </p:spPr>
      </p:sp>
      <p:sp>
        <p:nvSpPr>
          <p:cNvPr id="92163" name="Rectangle 3"/>
          <p:cNvSpPr>
            <a:spLocks noGrp="1" noChangeArrowheads="1"/>
          </p:cNvSpPr>
          <p:nvPr>
            <p:ph type="body" idx="1"/>
          </p:nvPr>
        </p:nvSpPr>
        <p:spPr>
          <a:xfrm>
            <a:off x="533400" y="2743200"/>
            <a:ext cx="5867400" cy="5715000"/>
          </a:xfrm>
        </p:spPr>
        <p:txBody>
          <a:bodyPr/>
          <a:lstStyle/>
          <a:p>
            <a:pPr marL="228600" indent="-228600"/>
            <a:r>
              <a:rPr lang="en-US" altLang="en-US"/>
              <a:t>(a)  God gave Noah a pattern for the ark (Gen 6:13-22). Noah followed the pattern and was saved (Gen 7:1-5; 1 Peter 3:20; Heb 11:7). </a:t>
            </a:r>
          </a:p>
          <a:p>
            <a:pPr marL="228600" indent="-228600">
              <a:buFontTx/>
              <a:buAutoNum type="alphaLcParenBoth" startAt="2"/>
            </a:pPr>
            <a:r>
              <a:rPr lang="en-US" altLang="en-US"/>
              <a:t>Moses was instructed to build the tabernacle according to the pattern God gave him (Ex 25:9-40; Ex 26:30; Num 8:4).  </a:t>
            </a:r>
          </a:p>
          <a:p>
            <a:pPr marL="228600" indent="-228600">
              <a:buFontTx/>
              <a:buAutoNum type="alphaLcParenBoth" startAt="2"/>
            </a:pPr>
            <a:r>
              <a:rPr lang="en-US" altLang="en-US"/>
              <a:t>(c)  David did not follow God’s pattern on how the ark was to be transported and Uzzah died because of it (Ex 25:14; 37:5; 2 Sam 6:3; 1 Chron 15:11-15).  </a:t>
            </a:r>
          </a:p>
          <a:p>
            <a:pPr marL="228600" indent="-228600">
              <a:buFontTx/>
              <a:buAutoNum type="alphaLcParenBoth" startAt="2"/>
            </a:pPr>
            <a:r>
              <a:rPr lang="en-US" altLang="en-US"/>
              <a:t>(d)  Israel departed from the pattern God gave and was condemned as a result (Acts 7:34-44).  </a:t>
            </a:r>
          </a:p>
          <a:p>
            <a:pPr marL="228600" indent="-228600">
              <a:buFontTx/>
              <a:buAutoNum type="alphaLcParenBoth" startAt="2"/>
            </a:pPr>
            <a:r>
              <a:rPr lang="en-US" altLang="en-US"/>
              <a:t>(e)  This principle of following the pattern is applied to the church as well (Heb 8:1-5; 1 Cor 3:9-17).  The idea that God tells us only what to do and not how to do it is in direct conflict with Bible teaching.</a:t>
            </a:r>
          </a:p>
          <a:p>
            <a:pPr marL="228600" indent="-228600">
              <a:buFontTx/>
              <a:buAutoNum type="alphaLcParenBoth" startAt="2"/>
            </a:pPr>
            <a:r>
              <a:rPr lang="en-US" altLang="en-US"/>
              <a:t>Much of what man decides is good and right in God's sight simply is not. </a:t>
            </a:r>
            <a:r>
              <a:rPr lang="en-US" altLang="en-US" b="1"/>
              <a:t>David's desire to build a temple for Jehovah</a:t>
            </a:r>
            <a:r>
              <a:rPr lang="en-US" altLang="en-US"/>
              <a:t>? 2 Samuel 7:2 tells us that David wanted to build a house for the Lord, and correctly consulted the prophet Nathan to see if such would be "</a:t>
            </a:r>
            <a:r>
              <a:rPr lang="en-US" altLang="en-US" i="1"/>
              <a:t>good</a:t>
            </a:r>
            <a:r>
              <a:rPr lang="en-US" altLang="en-US"/>
              <a:t>" in God's eyes. Nathan assumed that such an idea must be good, and immediately blessed the project (v. 3) without consulting God. Yet contrary to what everyone else thought about David's idea, God did not want David to build a temple, and expressly forbid it (v. 5ff). Think carefully about this situation. Wouldn't we all have said "</a:t>
            </a:r>
            <a:r>
              <a:rPr lang="en-US" altLang="en-US" b="1" i="1">
                <a:solidFill>
                  <a:srgbClr val="FF0000"/>
                </a:solidFill>
              </a:rPr>
              <a:t>Great thinking, David, let's get right to it</a:t>
            </a:r>
            <a:r>
              <a:rPr lang="en-US" altLang="en-US" i="1"/>
              <a:t>!</a:t>
            </a:r>
            <a:r>
              <a:rPr lang="en-US" altLang="en-US"/>
              <a:t>"? </a:t>
            </a:r>
            <a:r>
              <a:rPr lang="en-US" altLang="en-US" b="1"/>
              <a:t>Yet 2 Samuel 7 illustrates powerfully to us that what men think is good and right is not necessarily good and right.</a:t>
            </a:r>
            <a:r>
              <a:rPr lang="en-US" altLang="en-US"/>
              <a:t> </a:t>
            </a:r>
            <a:r>
              <a:rPr lang="en-US" altLang="en-US">
                <a:solidFill>
                  <a:srgbClr val="FF0000"/>
                </a:solidFill>
              </a:rPr>
              <a:t>God's revealed word is our standard, not our thoughts and opinions</a:t>
            </a:r>
            <a:r>
              <a:rPr lang="en-US" altLang="en-US"/>
              <a:t>. "</a:t>
            </a:r>
            <a:r>
              <a:rPr lang="en-US" altLang="en-US" i="1"/>
              <a:t>O Lord, I know the way of man is not in himself; It is not in man who walks to direct his own steps</a:t>
            </a:r>
            <a:r>
              <a:rPr lang="en-US" altLang="en-US"/>
              <a:t>" (Jeremiah 10:23).</a:t>
            </a:r>
          </a:p>
          <a:p>
            <a:pPr marL="228600" indent="-228600">
              <a:buFontTx/>
              <a:buChar char="•"/>
            </a:pPr>
            <a:r>
              <a:rPr lang="en-US" altLang="en-US" b="1" u="sng">
                <a:solidFill>
                  <a:srgbClr val="0000CC"/>
                </a:solidFill>
              </a:rPr>
              <a:t>The church cannot do everything</a:t>
            </a:r>
            <a:r>
              <a:rPr lang="en-US" altLang="en-US">
                <a:solidFill>
                  <a:srgbClr val="0000CC"/>
                </a:solidFill>
              </a:rPr>
              <a:t>. Such is impossible -- resources, man-hours, money and energy are all limited commodities. Since we cannot do everything we dare not divert away any of our limited resources to activities which our Head has not ordered. Everything we do must be under His control, and fulfill the work He requires of us (Col. 3:17). </a:t>
            </a:r>
          </a:p>
        </p:txBody>
      </p:sp>
    </p:spTree>
    <p:extLst>
      <p:ext uri="{BB962C8B-B14F-4D97-AF65-F5344CB8AC3E}">
        <p14:creationId xmlns:p14="http://schemas.microsoft.com/office/powerpoint/2010/main" val="1539790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30</a:t>
            </a:fld>
            <a:endParaRPr lang="en-US" altLang="en-US"/>
          </a:p>
        </p:txBody>
      </p:sp>
    </p:spTree>
    <p:extLst>
      <p:ext uri="{BB962C8B-B14F-4D97-AF65-F5344CB8AC3E}">
        <p14:creationId xmlns:p14="http://schemas.microsoft.com/office/powerpoint/2010/main" val="1072887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5F75A-EE86-C142-A82C-D2AFBF821447}" type="slidenum">
              <a:rPr lang="en-US" altLang="en-US" smtClean="0"/>
              <a:pPr/>
              <a:t>31</a:t>
            </a:fld>
            <a:endParaRPr lang="en-US" altLang="en-US"/>
          </a:p>
        </p:txBody>
      </p:sp>
    </p:spTree>
    <p:extLst>
      <p:ext uri="{BB962C8B-B14F-4D97-AF65-F5344CB8AC3E}">
        <p14:creationId xmlns:p14="http://schemas.microsoft.com/office/powerpoint/2010/main" val="104221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AFAE2-5036-C14C-94F7-174DF7C11A9D}" type="slidenum">
              <a:rPr lang="en-US" altLang="en-US"/>
              <a:pPr/>
              <a:t>4</a:t>
            </a:fld>
            <a:endParaRPr lang="en-US" altLang="en-US"/>
          </a:p>
        </p:txBody>
      </p:sp>
      <p:sp>
        <p:nvSpPr>
          <p:cNvPr id="98306" name="Rectangle 2"/>
          <p:cNvSpPr>
            <a:spLocks noGrp="1" noRot="1" noChangeAspect="1" noChangeArrowheads="1" noTextEdit="1"/>
          </p:cNvSpPr>
          <p:nvPr>
            <p:ph type="sldImg"/>
          </p:nvPr>
        </p:nvSpPr>
        <p:spPr>
          <a:xfrm>
            <a:off x="696913" y="684213"/>
            <a:ext cx="5465762" cy="3417887"/>
          </a:xfrm>
          <a:ln/>
        </p:spPr>
      </p:sp>
      <p:sp>
        <p:nvSpPr>
          <p:cNvPr id="98307" name="Rectangle 3"/>
          <p:cNvSpPr>
            <a:spLocks noGrp="1" noChangeArrowheads="1"/>
          </p:cNvSpPr>
          <p:nvPr>
            <p:ph type="body" idx="1"/>
          </p:nvPr>
        </p:nvSpPr>
        <p:spPr/>
        <p:txBody>
          <a:bodyPr/>
          <a:lstStyle/>
          <a:p>
            <a:r>
              <a:rPr lang="en-US" altLang="en-US" dirty="0" smtClean="0"/>
              <a:t>No mention of Social, </a:t>
            </a:r>
            <a:r>
              <a:rPr lang="en-US" altLang="en-US" dirty="0" err="1" smtClean="0"/>
              <a:t>Politcal</a:t>
            </a:r>
            <a:r>
              <a:rPr lang="en-US" altLang="en-US" dirty="0" smtClean="0"/>
              <a:t>, Secular, or Economic Needs.</a:t>
            </a:r>
          </a:p>
          <a:p>
            <a:endParaRPr lang="en-US" altLang="en-US" dirty="0"/>
          </a:p>
          <a:p>
            <a:r>
              <a:rPr lang="en-US" altLang="en-US" dirty="0" smtClean="0"/>
              <a:t>God gave these gifts to us so that we might serve Him better and to help us accomplish our Mission.</a:t>
            </a:r>
          </a:p>
          <a:p>
            <a:endParaRPr lang="en-US" altLang="en-US" dirty="0"/>
          </a:p>
          <a:p>
            <a:r>
              <a:rPr lang="en-US" altLang="en-US" dirty="0" smtClean="0"/>
              <a:t>“Work of Serve”</a:t>
            </a:r>
            <a:endParaRPr lang="en-US" altLang="en-US" dirty="0"/>
          </a:p>
        </p:txBody>
      </p:sp>
    </p:spTree>
    <p:extLst>
      <p:ext uri="{BB962C8B-B14F-4D97-AF65-F5344CB8AC3E}">
        <p14:creationId xmlns:p14="http://schemas.microsoft.com/office/powerpoint/2010/main" val="115392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2A959-187D-594E-A1A1-E54A136C293D}" type="slidenum">
              <a:rPr lang="en-US" altLang="en-US"/>
              <a:pPr/>
              <a:t>5</a:t>
            </a:fld>
            <a:endParaRPr lang="en-US" altLang="en-US"/>
          </a:p>
        </p:txBody>
      </p:sp>
      <p:sp>
        <p:nvSpPr>
          <p:cNvPr id="100354" name="Rectangle 2"/>
          <p:cNvSpPr>
            <a:spLocks noGrp="1" noRot="1" noChangeAspect="1" noChangeArrowheads="1" noTextEdit="1"/>
          </p:cNvSpPr>
          <p:nvPr>
            <p:ph type="sldImg"/>
          </p:nvPr>
        </p:nvSpPr>
        <p:spPr>
          <a:xfrm>
            <a:off x="696913" y="684213"/>
            <a:ext cx="5465762" cy="3417887"/>
          </a:xfrm>
          <a:ln/>
        </p:spPr>
      </p:sp>
      <p:sp>
        <p:nvSpPr>
          <p:cNvPr id="100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4632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D2A55-B954-9648-ABD6-DC46E3BEBE55}" type="slidenum">
              <a:rPr lang="en-US" altLang="en-US"/>
              <a:pPr/>
              <a:t>6</a:t>
            </a:fld>
            <a:endParaRPr lang="en-US" altLang="en-US"/>
          </a:p>
        </p:txBody>
      </p:sp>
      <p:sp>
        <p:nvSpPr>
          <p:cNvPr id="112642" name="Rectangle 2"/>
          <p:cNvSpPr>
            <a:spLocks noGrp="1" noRot="1" noChangeAspect="1" noChangeArrowheads="1" noTextEdit="1"/>
          </p:cNvSpPr>
          <p:nvPr>
            <p:ph type="sldImg"/>
          </p:nvPr>
        </p:nvSpPr>
        <p:spPr>
          <a:xfrm>
            <a:off x="1227138" y="304800"/>
            <a:ext cx="4022725" cy="2514600"/>
          </a:xfrm>
          <a:ln/>
        </p:spPr>
      </p:sp>
      <p:sp>
        <p:nvSpPr>
          <p:cNvPr id="112643" name="Rectangle 3"/>
          <p:cNvSpPr>
            <a:spLocks noGrp="1" noChangeArrowheads="1"/>
          </p:cNvSpPr>
          <p:nvPr>
            <p:ph type="body" idx="1"/>
          </p:nvPr>
        </p:nvSpPr>
        <p:spPr>
          <a:xfrm>
            <a:off x="685800" y="3124200"/>
            <a:ext cx="5867400" cy="5562600"/>
          </a:xfrm>
        </p:spPr>
        <p:txBody>
          <a:bodyPr/>
          <a:lstStyle/>
          <a:p>
            <a:pPr marL="304800" indent="-304800">
              <a:buFontTx/>
              <a:buAutoNum type="romanUcPeriod"/>
            </a:pPr>
            <a:r>
              <a:rPr lang="en-US" altLang="en-US" b="1"/>
              <a:t>CHURCH ORGANIZATION IN THE NEW TESTAMENT</a:t>
            </a:r>
          </a:p>
          <a:p>
            <a:pPr marL="304800" indent="-304800">
              <a:buFontTx/>
              <a:buAutoNum type="romanUcPeriod"/>
            </a:pPr>
            <a:endParaRPr lang="en-US" altLang="en-US" b="1"/>
          </a:p>
          <a:p>
            <a:pPr marL="304800" indent="-304800">
              <a:buFontTx/>
              <a:buAutoNum type="alphaUcPeriod"/>
            </a:pPr>
            <a:r>
              <a:rPr lang="en-US" altLang="en-US" b="1"/>
              <a:t>ELDERS TO OVERSEE THE LOCAL CONGREGATION...</a:t>
            </a:r>
          </a:p>
          <a:p>
            <a:pPr marL="304800" indent="-304800">
              <a:buFontTx/>
              <a:buAutoNum type="alphaUcPeriod"/>
            </a:pPr>
            <a:endParaRPr lang="en-US" altLang="en-US"/>
          </a:p>
          <a:p>
            <a:pPr marL="304800" indent="-304800">
              <a:buFontTx/>
              <a:buAutoNum type="arabicPeriod"/>
            </a:pPr>
            <a:r>
              <a:rPr lang="en-US" altLang="en-US"/>
              <a:t>A congregation, once fully developed, would have elders - cf. </a:t>
            </a:r>
          </a:p>
          <a:p>
            <a:pPr marL="762000" lvl="1" indent="-304800">
              <a:buFontTx/>
              <a:buChar char="•"/>
            </a:pPr>
            <a:r>
              <a:rPr lang="en-US" altLang="en-US"/>
              <a:t>Ac 14:23 – so when they had appointed elders in every church </a:t>
            </a:r>
          </a:p>
          <a:p>
            <a:pPr marL="762000" lvl="1" indent="-304800">
              <a:buFontTx/>
              <a:buChar char="•"/>
            </a:pPr>
            <a:r>
              <a:rPr lang="en-US" altLang="en-US"/>
              <a:t>Ti 1:5 – appoint elders in every city as I have commanded you</a:t>
            </a:r>
          </a:p>
          <a:p>
            <a:pPr marL="304800" indent="-304800">
              <a:buFontTx/>
              <a:buAutoNum type="arabicPeriod"/>
            </a:pPr>
            <a:endParaRPr lang="en-US" altLang="en-US"/>
          </a:p>
          <a:p>
            <a:pPr marL="304800" indent="-304800"/>
            <a:r>
              <a:rPr lang="en-US" altLang="en-US"/>
              <a:t>2. These elders were also called bishops and pastors</a:t>
            </a:r>
          </a:p>
          <a:p>
            <a:pPr marL="304800" indent="-304800"/>
            <a:endParaRPr lang="en-US" altLang="en-US"/>
          </a:p>
          <a:p>
            <a:pPr marL="304800" indent="-304800">
              <a:buFontTx/>
              <a:buAutoNum type="alphaLcPeriod"/>
            </a:pPr>
            <a:r>
              <a:rPr lang="en-US" altLang="en-US" b="1"/>
              <a:t>Elders </a:t>
            </a:r>
            <a:r>
              <a:rPr lang="en-US" altLang="en-US"/>
              <a:t>(Grk., “presbuteros”, presbyter) for they were older men</a:t>
            </a:r>
          </a:p>
          <a:p>
            <a:pPr marL="304800" indent="-304800">
              <a:buFontTx/>
              <a:buAutoNum type="alphaLcPeriod"/>
            </a:pPr>
            <a:endParaRPr lang="en-US" altLang="en-US"/>
          </a:p>
          <a:p>
            <a:pPr marL="304800" indent="-304800"/>
            <a:r>
              <a:rPr lang="en-US" altLang="en-US"/>
              <a:t>b. </a:t>
            </a:r>
            <a:r>
              <a:rPr lang="en-US" altLang="en-US" b="1"/>
              <a:t>Bishops </a:t>
            </a:r>
            <a:r>
              <a:rPr lang="en-US" altLang="en-US"/>
              <a:t>(Grk. “episkopos”, overseer) for their task was to oversee the congregation - cf. </a:t>
            </a:r>
          </a:p>
          <a:p>
            <a:pPr marL="304800" indent="-304800"/>
            <a:endParaRPr lang="en-US" altLang="en-US" b="1"/>
          </a:p>
          <a:p>
            <a:pPr marL="762000" lvl="1" indent="-304800">
              <a:buFontTx/>
              <a:buChar char="•"/>
            </a:pPr>
            <a:r>
              <a:rPr lang="en-US" altLang="en-US"/>
              <a:t>Ac 20:17,28; - Elders, Overseer, Shepherd</a:t>
            </a:r>
          </a:p>
          <a:p>
            <a:pPr marL="762000" lvl="1" indent="-304800">
              <a:buFontTx/>
              <a:buChar char="•"/>
            </a:pPr>
            <a:r>
              <a:rPr lang="en-US" altLang="en-US"/>
              <a:t>1 Pe 5:1-2 – The elders among you, Shepherd the flock among you.</a:t>
            </a:r>
          </a:p>
          <a:p>
            <a:pPr marL="304800" indent="-304800"/>
            <a:endParaRPr lang="en-US" altLang="en-US"/>
          </a:p>
          <a:p>
            <a:pPr marL="304800" indent="-304800"/>
            <a:r>
              <a:rPr lang="en-US" altLang="en-US"/>
              <a:t>c. </a:t>
            </a:r>
            <a:r>
              <a:rPr lang="en-US" altLang="en-US" b="1"/>
              <a:t>Pastors </a:t>
            </a:r>
            <a:r>
              <a:rPr lang="en-US" altLang="en-US"/>
              <a:t>(Grk. “poimen”, shepherd) for their task was to shepherd and feed the flock of God - cf. </a:t>
            </a:r>
            <a:r>
              <a:rPr lang="en-US" altLang="en-US" b="1"/>
              <a:t>Ac 20:17,28; 1 Pe 5:1-2</a:t>
            </a:r>
          </a:p>
          <a:p>
            <a:pPr marL="304800" indent="-304800"/>
            <a:endParaRPr lang="en-US" altLang="en-US" b="1"/>
          </a:p>
          <a:p>
            <a:pPr marL="304800" indent="-304800"/>
            <a:r>
              <a:rPr lang="en-US" altLang="en-US" b="1"/>
              <a:t>-- Not three distinct offices, but different ways to describe the men and their work (cf. Easton’s Bible Dictionary, Moody Handbook of Theology)</a:t>
            </a:r>
          </a:p>
        </p:txBody>
      </p:sp>
    </p:spTree>
    <p:extLst>
      <p:ext uri="{BB962C8B-B14F-4D97-AF65-F5344CB8AC3E}">
        <p14:creationId xmlns:p14="http://schemas.microsoft.com/office/powerpoint/2010/main" val="26286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742950" indent="-285750" eaLnBrk="0" hangingPunct="0">
              <a:defRPr>
                <a:solidFill>
                  <a:schemeClr val="tx1"/>
                </a:solidFill>
                <a:latin typeface="Garamond" charset="0"/>
              </a:defRPr>
            </a:lvl2pPr>
            <a:lvl3pPr marL="1143000" indent="-228600" eaLnBrk="0" hangingPunct="0">
              <a:defRPr>
                <a:solidFill>
                  <a:schemeClr val="tx1"/>
                </a:solidFill>
                <a:latin typeface="Garamond" charset="0"/>
              </a:defRPr>
            </a:lvl3pPr>
            <a:lvl4pPr marL="1600200" indent="-228600" eaLnBrk="0" hangingPunct="0">
              <a:defRPr>
                <a:solidFill>
                  <a:schemeClr val="tx1"/>
                </a:solidFill>
                <a:latin typeface="Garamond" charset="0"/>
              </a:defRPr>
            </a:lvl4pPr>
            <a:lvl5pPr marL="2057400" indent="-228600" eaLnBrk="0" hangingPunct="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pPr eaLnBrk="1" hangingPunct="1"/>
            <a:fld id="{8CF743A3-EA6A-BB42-B589-76053F5C1B6A}" type="slidenum">
              <a:rPr lang="en-US" altLang="en-US">
                <a:latin typeface="Arial" charset="0"/>
              </a:rPr>
              <a:pPr eaLnBrk="1" hangingPunct="1"/>
              <a:t>7</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If the Lord planned the church so that it is competent and adequate to accomplish its work, then no other arrangement or institution is necessary.</a:t>
            </a:r>
          </a:p>
          <a:p>
            <a:pPr marL="228600" indent="-228600" eaLnBrk="1" hangingPunct="1"/>
            <a:endParaRPr lang="en-US" altLang="en-US"/>
          </a:p>
          <a:p>
            <a:pPr marL="228600" indent="-228600" eaLnBrk="1" hangingPunct="1"/>
            <a:r>
              <a:rPr lang="en-US" altLang="en-US"/>
              <a:t>In fact, any change in God’s arrangement of the church or any human institution built to supplement or subsidize God’s arrangement is not permitted.</a:t>
            </a:r>
          </a:p>
          <a:p>
            <a:pPr marL="228600" indent="-228600" eaLnBrk="1" hangingPunct="1"/>
            <a:endParaRPr lang="en-US" altLang="en-US"/>
          </a:p>
          <a:p>
            <a:pPr marL="228600" indent="-228600" eaLnBrk="1" hangingPunct="1"/>
            <a:r>
              <a:rPr lang="en-US" altLang="en-US"/>
              <a:t>Changes and substitutions to God’s design for the church would be as sinful as changes and substitutions to God’s plan of salvation, worship, or any other part of His revelation (Gal 1:6-8)</a:t>
            </a:r>
          </a:p>
          <a:p>
            <a:pPr marL="228600" indent="-228600" eaLnBrk="1" hangingPunct="1"/>
            <a:endParaRPr lang="en-US" altLang="en-US"/>
          </a:p>
          <a:p>
            <a:pPr marL="228600" indent="-228600" eaLnBrk="1" hangingPunct="1"/>
            <a:r>
              <a:rPr lang="en-US" altLang="en-US"/>
              <a:t>A failure to understand this has led to division among brethren. If unity is to every be restored, then every Christian must learn; </a:t>
            </a:r>
          </a:p>
          <a:p>
            <a:pPr marL="228600" indent="-228600" eaLnBrk="1" hangingPunct="1"/>
            <a:endParaRPr lang="en-US" altLang="en-US"/>
          </a:p>
          <a:p>
            <a:pPr marL="685800" lvl="1" indent="-228600" eaLnBrk="1" hangingPunct="1">
              <a:buFontTx/>
              <a:buAutoNum type="arabicParenBoth"/>
            </a:pPr>
            <a:r>
              <a:rPr lang="en-US" altLang="en-US"/>
              <a:t>WHAT is the work of the church?</a:t>
            </a:r>
          </a:p>
          <a:p>
            <a:pPr marL="685800" lvl="1" indent="-228600" eaLnBrk="1" hangingPunct="1">
              <a:buFontTx/>
              <a:buAutoNum type="arabicParenBoth"/>
            </a:pPr>
            <a:r>
              <a:rPr lang="en-US" altLang="en-US"/>
              <a:t>HOW is that work to be accomplished by the local church?</a:t>
            </a:r>
          </a:p>
          <a:p>
            <a:pPr marL="685800" lvl="1" indent="-228600" eaLnBrk="1" hangingPunct="1">
              <a:buFontTx/>
              <a:buAutoNum type="arabicParenBoth"/>
            </a:pPr>
            <a:r>
              <a:rPr lang="en-US" altLang="en-US"/>
              <a:t>WHO is responsible to fulfill the mission of the church?</a:t>
            </a:r>
          </a:p>
        </p:txBody>
      </p:sp>
    </p:spTree>
    <p:extLst>
      <p:ext uri="{BB962C8B-B14F-4D97-AF65-F5344CB8AC3E}">
        <p14:creationId xmlns:p14="http://schemas.microsoft.com/office/powerpoint/2010/main" val="187010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742950" indent="-285750" eaLnBrk="0" hangingPunct="0">
              <a:defRPr>
                <a:solidFill>
                  <a:schemeClr val="tx1"/>
                </a:solidFill>
                <a:latin typeface="Garamond" charset="0"/>
              </a:defRPr>
            </a:lvl2pPr>
            <a:lvl3pPr marL="1143000" indent="-228600" eaLnBrk="0" hangingPunct="0">
              <a:defRPr>
                <a:solidFill>
                  <a:schemeClr val="tx1"/>
                </a:solidFill>
                <a:latin typeface="Garamond" charset="0"/>
              </a:defRPr>
            </a:lvl3pPr>
            <a:lvl4pPr marL="1600200" indent="-228600" eaLnBrk="0" hangingPunct="0">
              <a:defRPr>
                <a:solidFill>
                  <a:schemeClr val="tx1"/>
                </a:solidFill>
                <a:latin typeface="Garamond" charset="0"/>
              </a:defRPr>
            </a:lvl4pPr>
            <a:lvl5pPr marL="2057400" indent="-228600" eaLnBrk="0" hangingPunct="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pPr eaLnBrk="1" hangingPunct="1"/>
            <a:fld id="{49C9EEF3-8B31-CB4E-91FB-DC0295DDDC82}" type="slidenum">
              <a:rPr lang="en-US" altLang="en-US">
                <a:latin typeface="Arial" charset="0"/>
              </a:rPr>
              <a:pPr eaLnBrk="1" hangingPunct="1"/>
              <a:t>8</a:t>
            </a:fld>
            <a:endParaRPr lang="en-US" alt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It is not a matter of “IF” the New Testament church cooperated, it is a matter of “HOW” the New Testament church cooperated.</a:t>
            </a:r>
          </a:p>
          <a:p>
            <a:pPr eaLnBrk="1" hangingPunct="1"/>
            <a:endParaRPr lang="en-US" altLang="en-US"/>
          </a:p>
          <a:p>
            <a:pPr eaLnBrk="1" hangingPunct="1"/>
            <a:r>
              <a:rPr lang="en-US" altLang="en-US"/>
              <a:t>WWII is a great example of Concurrent Cooperation – The Russian and US armies were marching toward Berlin. They did not pool resources, they did not get each other approval for anything, but they were still cooperating toward the same goal.</a:t>
            </a:r>
          </a:p>
          <a:p>
            <a:pPr eaLnBrk="1" hangingPunct="1"/>
            <a:endParaRPr lang="en-US" altLang="en-US"/>
          </a:p>
          <a:p>
            <a:pPr eaLnBrk="1" hangingPunct="1"/>
            <a:r>
              <a:rPr lang="en-US" altLang="en-US"/>
              <a:t>Powers Ferry Church of Christ, Fayetteville, Westside, Northwest congregations are cooperating. We don’t even know there names – yet we are cooperating toward the same goals – Teaching and Saving the lost.</a:t>
            </a:r>
          </a:p>
        </p:txBody>
      </p:sp>
    </p:spTree>
    <p:extLst>
      <p:ext uri="{BB962C8B-B14F-4D97-AF65-F5344CB8AC3E}">
        <p14:creationId xmlns:p14="http://schemas.microsoft.com/office/powerpoint/2010/main" val="44274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742950" indent="-285750" eaLnBrk="0" hangingPunct="0">
              <a:defRPr>
                <a:solidFill>
                  <a:schemeClr val="tx1"/>
                </a:solidFill>
                <a:latin typeface="Garamond" charset="0"/>
              </a:defRPr>
            </a:lvl2pPr>
            <a:lvl3pPr marL="1143000" indent="-228600" eaLnBrk="0" hangingPunct="0">
              <a:defRPr>
                <a:solidFill>
                  <a:schemeClr val="tx1"/>
                </a:solidFill>
                <a:latin typeface="Garamond" charset="0"/>
              </a:defRPr>
            </a:lvl3pPr>
            <a:lvl4pPr marL="1600200" indent="-228600" eaLnBrk="0" hangingPunct="0">
              <a:defRPr>
                <a:solidFill>
                  <a:schemeClr val="tx1"/>
                </a:solidFill>
                <a:latin typeface="Garamond" charset="0"/>
              </a:defRPr>
            </a:lvl4pPr>
            <a:lvl5pPr marL="2057400" indent="-228600" eaLnBrk="0" hangingPunct="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pPr eaLnBrk="1" hangingPunct="1"/>
            <a:fld id="{E5A93019-360A-4E45-B764-8F75FDCD6757}" type="slidenum">
              <a:rPr lang="en-US" altLang="en-US">
                <a:latin typeface="Arial" charset="0"/>
              </a:rPr>
              <a:pPr eaLnBrk="1" hangingPunct="1"/>
              <a:t>9</a:t>
            </a:fld>
            <a:endParaRPr lang="en-US" altLang="en-US">
              <a:latin typeface="Arial" charset="0"/>
            </a:endParaRPr>
          </a:p>
        </p:txBody>
      </p:sp>
      <p:sp>
        <p:nvSpPr>
          <p:cNvPr id="27651" name="Rectangle 2"/>
          <p:cNvSpPr>
            <a:spLocks noGrp="1" noRot="1" noChangeAspect="1" noChangeArrowheads="1" noTextEdit="1"/>
          </p:cNvSpPr>
          <p:nvPr>
            <p:ph type="sldImg"/>
          </p:nvPr>
        </p:nvSpPr>
        <p:spPr>
          <a:xfrm>
            <a:off x="1697038" y="368300"/>
            <a:ext cx="3760787" cy="2351088"/>
          </a:xfrm>
          <a:ln/>
        </p:spPr>
      </p:sp>
      <p:sp>
        <p:nvSpPr>
          <p:cNvPr id="27652" name="Rectangle 3"/>
          <p:cNvSpPr>
            <a:spLocks noGrp="1" noChangeArrowheads="1"/>
          </p:cNvSpPr>
          <p:nvPr>
            <p:ph type="body" idx="1"/>
          </p:nvPr>
        </p:nvSpPr>
        <p:spPr>
          <a:xfrm>
            <a:off x="381000" y="3035300"/>
            <a:ext cx="6096000" cy="539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ONE CHURCH HELPED OTHER CHURCHES IN A TIME OF EMERGENCY BY CONTRIBUTING TO THEIR NEEDS</a:t>
            </a:r>
            <a:r>
              <a:rPr lang="en-US" altLang="en-US"/>
              <a:t>.  In Acts 11:27-30 we see how the church in Antioch contributed to the needs of the “brethren in Judea” in a time of famine that occurred under the reign of Claudius Caesar in around 45 AD.  </a:t>
            </a:r>
          </a:p>
          <a:p>
            <a:pPr eaLnBrk="1" hangingPunct="1">
              <a:buFontTx/>
              <a:buChar char="•"/>
            </a:pPr>
            <a:r>
              <a:rPr lang="en-US" altLang="en-US"/>
              <a:t>The church in Antioch raised funds “every man according to his ability” (1 Cor 16:1-2).  </a:t>
            </a:r>
          </a:p>
          <a:p>
            <a:pPr eaLnBrk="1" hangingPunct="1">
              <a:buFontTx/>
              <a:buChar char="•"/>
            </a:pPr>
            <a:r>
              <a:rPr lang="en-US" altLang="en-US"/>
              <a:t>The church in Antioch chose Paul and Barnabas as messengers to take this money to the “brethren which dwelt in Judea”.  </a:t>
            </a:r>
          </a:p>
          <a:p>
            <a:pPr eaLnBrk="1" hangingPunct="1">
              <a:buFontTx/>
              <a:buChar char="•"/>
            </a:pPr>
            <a:r>
              <a:rPr lang="en-US" altLang="en-US"/>
              <a:t>These funds were delivered into the hands of the “elders” among the “brethren in Judea”.  </a:t>
            </a:r>
          </a:p>
          <a:p>
            <a:pPr eaLnBrk="1" hangingPunct="1">
              <a:buFontTx/>
              <a:buChar char="•"/>
            </a:pPr>
            <a:r>
              <a:rPr lang="en-US" altLang="en-US"/>
              <a:t>It is important to know that the “brethren in Judea” constituted several congregations (1 Thess 2:14; Gal 1:22). (ALSO Acts 9:31;  14:23)</a:t>
            </a:r>
          </a:p>
          <a:p>
            <a:pPr eaLnBrk="1" hangingPunct="1">
              <a:buFontTx/>
              <a:buChar char="•"/>
            </a:pPr>
            <a:r>
              <a:rPr lang="en-US" altLang="en-US"/>
              <a:t>Did Paul and Barnabas deliver the money to the elders in Jerusalem and let them distribute it to other churches?  Such a conclusion is to argue from the Silence of the Scriptures and to make assumptions and conclusions without evidence.  We know from our previous study that elders only had oversight in the church in which they were elders (Acts 14:23; 1 Peter 1:1; 5:1-2).  </a:t>
            </a:r>
            <a:r>
              <a:rPr lang="en-US" altLang="en-US" b="1" u="sng"/>
              <a:t>COMPARE TO 1 SAM 30:26-31</a:t>
            </a:r>
          </a:p>
          <a:p>
            <a:pPr eaLnBrk="1" hangingPunct="1">
              <a:buFontTx/>
              <a:buChar char="•"/>
            </a:pPr>
            <a:r>
              <a:rPr lang="en-US" altLang="en-US"/>
              <a:t>We noted in that study that they elders of one church are never given authority in the New Testament to oversee the affairs of another church, neither in part nor in whole.  </a:t>
            </a:r>
          </a:p>
          <a:p>
            <a:pPr eaLnBrk="1" hangingPunct="1"/>
            <a:r>
              <a:rPr lang="en-US" altLang="en-US" b="1" u="sng"/>
              <a:t>So, we know these facts</a:t>
            </a:r>
            <a:r>
              <a:rPr lang="en-US" altLang="en-US"/>
              <a:t> </a:t>
            </a:r>
          </a:p>
          <a:p>
            <a:pPr eaLnBrk="1" hangingPunct="1"/>
            <a:r>
              <a:rPr lang="en-US" altLang="en-US" b="1"/>
              <a:t>(1)</a:t>
            </a:r>
            <a:r>
              <a:rPr lang="en-US" altLang="en-US"/>
              <a:t> Elders only have authority over the congregation where they are overseers. </a:t>
            </a:r>
          </a:p>
          <a:p>
            <a:pPr eaLnBrk="1" hangingPunct="1"/>
            <a:r>
              <a:rPr lang="en-US" altLang="en-US" b="1"/>
              <a:t>(2)</a:t>
            </a:r>
            <a:r>
              <a:rPr lang="en-US" altLang="en-US"/>
              <a:t> Elders had been appointed in every church as stated in Acts 14:23, </a:t>
            </a:r>
          </a:p>
          <a:p>
            <a:pPr eaLnBrk="1" hangingPunct="1"/>
            <a:r>
              <a:rPr lang="en-US" altLang="en-US" b="1"/>
              <a:t>(3</a:t>
            </a:r>
            <a:r>
              <a:rPr lang="en-US" altLang="en-US"/>
              <a:t>) Paul and Barnabas delivered the money to the “elders”.  Based on these facts, the only conclusion that can be made with certainty is that Paul and Barnabas delivered the funds into the hands of the elders of every congregation where there was a need and the elders of each of these churches distributed them.</a:t>
            </a:r>
          </a:p>
        </p:txBody>
      </p:sp>
    </p:spTree>
    <p:extLst>
      <p:ext uri="{BB962C8B-B14F-4D97-AF65-F5344CB8AC3E}">
        <p14:creationId xmlns:p14="http://schemas.microsoft.com/office/powerpoint/2010/main" val="1990753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9140825" cy="5708386"/>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Garamond" pitchFamily="18" charset="0"/>
              </a:endParaRPr>
            </a:p>
          </p:txBody>
        </p:sp>
      </p:grpSp>
      <p:pic>
        <p:nvPicPr>
          <p:cNvPr id="13" name="Picture 16" descr="j03096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74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Rectangle 11"/>
          <p:cNvSpPr>
            <a:spLocks noGrp="1" noChangeArrowheads="1"/>
          </p:cNvSpPr>
          <p:nvPr>
            <p:ph type="ctrTitle" sz="quarter"/>
          </p:nvPr>
        </p:nvSpPr>
        <p:spPr>
          <a:xfrm>
            <a:off x="685800" y="1447271"/>
            <a:ext cx="7772400" cy="1600729"/>
          </a:xfrm>
        </p:spPr>
        <p:txBody>
          <a:bodyPr/>
          <a:lstStyle>
            <a:lvl1pPr>
              <a:defRPr sz="5000"/>
            </a:lvl1pPr>
          </a:lstStyle>
          <a:p>
            <a:r>
              <a:rPr lang="en-US"/>
              <a:t>Click to edit Master title style</a:t>
            </a:r>
          </a:p>
        </p:txBody>
      </p:sp>
      <p:sp>
        <p:nvSpPr>
          <p:cNvPr id="62476" name="Rectangle 12"/>
          <p:cNvSpPr>
            <a:spLocks noGrp="1" noChangeArrowheads="1"/>
          </p:cNvSpPr>
          <p:nvPr>
            <p:ph type="subTitle" sz="quarter" idx="1"/>
          </p:nvPr>
        </p:nvSpPr>
        <p:spPr>
          <a:xfrm>
            <a:off x="1371600" y="3238500"/>
            <a:ext cx="6400800" cy="1460500"/>
          </a:xfrm>
        </p:spPr>
        <p:txBody>
          <a:bodyPr/>
          <a:lstStyle>
            <a:lvl1pPr marL="0" indent="0" algn="ctr">
              <a:buFont typeface="Wingdings" pitchFamily="2" charset="2"/>
              <a:buNone/>
              <a:defRPr b="0"/>
            </a:lvl1pPr>
          </a:lstStyle>
          <a:p>
            <a:r>
              <a:rPr lang="en-US"/>
              <a:t>Click to edit Master subtitle style</a:t>
            </a:r>
          </a:p>
        </p:txBody>
      </p:sp>
      <p:sp>
        <p:nvSpPr>
          <p:cNvPr id="14" name="Rectangle 14"/>
          <p:cNvSpPr>
            <a:spLocks noGrp="1" noChangeArrowheads="1"/>
          </p:cNvSpPr>
          <p:nvPr>
            <p:ph type="ftr" sz="quarter" idx="10"/>
          </p:nvPr>
        </p:nvSpPr>
        <p:spPr>
          <a:xfrm>
            <a:off x="152400" y="5209646"/>
            <a:ext cx="3962400" cy="396875"/>
          </a:xfrm>
        </p:spPr>
        <p:txBody>
          <a:bodyPr/>
          <a:lstStyle>
            <a:lvl1pPr>
              <a:defRPr smtClean="0"/>
            </a:lvl1pPr>
          </a:lstStyle>
          <a:p>
            <a:pPr>
              <a:defRPr/>
            </a:pPr>
            <a:r>
              <a:rPr lang="en-US"/>
              <a:t>Work Of The Church - What is The Church</a:t>
            </a:r>
          </a:p>
        </p:txBody>
      </p:sp>
      <p:sp>
        <p:nvSpPr>
          <p:cNvPr id="15" name="Rectangle 15"/>
          <p:cNvSpPr>
            <a:spLocks noGrp="1" noChangeArrowheads="1"/>
          </p:cNvSpPr>
          <p:nvPr>
            <p:ph type="sldNum" sz="quarter" idx="11"/>
          </p:nvPr>
        </p:nvSpPr>
        <p:spPr>
          <a:xfrm>
            <a:off x="7543800" y="5212292"/>
            <a:ext cx="1447800" cy="396875"/>
          </a:xfrm>
        </p:spPr>
        <p:txBody>
          <a:bodyPr/>
          <a:lstStyle>
            <a:lvl1pPr>
              <a:defRPr/>
            </a:lvl1pPr>
          </a:lstStyle>
          <a:p>
            <a:fld id="{9B42F35C-6218-D841-86A3-EED2FD4E5E6E}" type="slidenum">
              <a:rPr lang="en-US" altLang="en-US"/>
              <a:pPr/>
              <a:t>‹#›</a:t>
            </a:fld>
            <a:endParaRPr lang="en-US" altLang="en-US"/>
          </a:p>
        </p:txBody>
      </p:sp>
    </p:spTree>
    <p:extLst>
      <p:ext uri="{BB962C8B-B14F-4D97-AF65-F5344CB8AC3E}">
        <p14:creationId xmlns:p14="http://schemas.microsoft.com/office/powerpoint/2010/main" val="163657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fld id="{B04ABE39-421E-4F4C-B6B8-62B212BD6DD0}" type="slidenum">
              <a:rPr lang="en-US" altLang="en-US"/>
              <a:pPr/>
              <a:t>‹#›</a:t>
            </a:fld>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Work Of The Church - What is The Church</a:t>
            </a:r>
          </a:p>
        </p:txBody>
      </p:sp>
    </p:spTree>
    <p:extLst>
      <p:ext uri="{BB962C8B-B14F-4D97-AF65-F5344CB8AC3E}">
        <p14:creationId xmlns:p14="http://schemas.microsoft.com/office/powerpoint/2010/main" val="167849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fld id="{AE9D0672-2E5B-5B45-87DF-40A771DE96F3}" type="slidenum">
              <a:rPr lang="en-US" altLang="en-US"/>
              <a:pPr/>
              <a:t>‹#›</a:t>
            </a:fld>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Work Of The Church - What is The Church</a:t>
            </a:r>
          </a:p>
        </p:txBody>
      </p:sp>
    </p:spTree>
    <p:extLst>
      <p:ext uri="{BB962C8B-B14F-4D97-AF65-F5344CB8AC3E}">
        <p14:creationId xmlns:p14="http://schemas.microsoft.com/office/powerpoint/2010/main" val="111123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ln/>
        </p:spPr>
        <p:txBody>
          <a:bodyPr/>
          <a:lstStyle>
            <a:lvl1pPr>
              <a:defRPr/>
            </a:lvl1pPr>
          </a:lstStyle>
          <a:p>
            <a:fld id="{95D86AF0-CBDE-A747-848C-B936B2797C3C}" type="slidenum">
              <a:rPr lang="en-US" altLang="en-US"/>
              <a:pPr/>
              <a:t>‹#›</a:t>
            </a:fld>
            <a:endParaRPr lang="en-US" alt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a:t>Work Of The Church - What is The Church</a:t>
            </a:r>
          </a:p>
        </p:txBody>
      </p:sp>
    </p:spTree>
    <p:extLst>
      <p:ext uri="{BB962C8B-B14F-4D97-AF65-F5344CB8AC3E}">
        <p14:creationId xmlns:p14="http://schemas.microsoft.com/office/powerpoint/2010/main" val="202300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fld id="{AFDA946B-DBB0-ED40-947A-55857FA16079}" type="slidenum">
              <a:rPr lang="en-US" altLang="en-US"/>
              <a:pPr/>
              <a:t>‹#›</a:t>
            </a:fld>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Work Of The Church - What is The Church</a:t>
            </a:r>
          </a:p>
        </p:txBody>
      </p:sp>
    </p:spTree>
    <p:extLst>
      <p:ext uri="{BB962C8B-B14F-4D97-AF65-F5344CB8AC3E}">
        <p14:creationId xmlns:p14="http://schemas.microsoft.com/office/powerpoint/2010/main" val="86104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fld id="{03AD9F39-C2B8-DB4F-93CA-26DADEEE97E4}" type="slidenum">
              <a:rPr lang="en-US" altLang="en-US"/>
              <a:pPr/>
              <a:t>‹#›</a:t>
            </a:fld>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Work Of The Church - What is The Church</a:t>
            </a:r>
          </a:p>
        </p:txBody>
      </p:sp>
    </p:spTree>
    <p:extLst>
      <p:ext uri="{BB962C8B-B14F-4D97-AF65-F5344CB8AC3E}">
        <p14:creationId xmlns:p14="http://schemas.microsoft.com/office/powerpoint/2010/main" val="188164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fld id="{DF8266C7-DADB-794C-9B85-DDD533834B9A}" type="slidenum">
              <a:rPr lang="en-US" altLang="en-US"/>
              <a:pPr/>
              <a:t>‹#›</a:t>
            </a:fld>
            <a:endParaRPr lang="en-US" alt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Work Of The Church - What is The Church</a:t>
            </a:r>
          </a:p>
        </p:txBody>
      </p:sp>
    </p:spTree>
    <p:extLst>
      <p:ext uri="{BB962C8B-B14F-4D97-AF65-F5344CB8AC3E}">
        <p14:creationId xmlns:p14="http://schemas.microsoft.com/office/powerpoint/2010/main" val="96472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fld id="{64929BA8-EC23-AC4C-833E-651DC96C9439}" type="slidenum">
              <a:rPr lang="en-US" altLang="en-US"/>
              <a:pPr/>
              <a:t>‹#›</a:t>
            </a:fld>
            <a:endParaRPr lang="en-US" alt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a:t>Work Of The Church - What is The Church</a:t>
            </a:r>
          </a:p>
        </p:txBody>
      </p:sp>
    </p:spTree>
    <p:extLst>
      <p:ext uri="{BB962C8B-B14F-4D97-AF65-F5344CB8AC3E}">
        <p14:creationId xmlns:p14="http://schemas.microsoft.com/office/powerpoint/2010/main" val="61908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fld id="{7A772C76-F518-4B40-9EA5-153C322E0032}" type="slidenum">
              <a:rPr lang="en-US" altLang="en-US"/>
              <a:pPr/>
              <a:t>‹#›</a:t>
            </a:fld>
            <a:endParaRPr lang="en-US" alt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a:t>Work Of The Church - What is The Church</a:t>
            </a:r>
          </a:p>
        </p:txBody>
      </p:sp>
    </p:spTree>
    <p:extLst>
      <p:ext uri="{BB962C8B-B14F-4D97-AF65-F5344CB8AC3E}">
        <p14:creationId xmlns:p14="http://schemas.microsoft.com/office/powerpoint/2010/main" val="42287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09D123D9-5DC8-214D-A6F2-4641021C4095}" type="slidenum">
              <a:rPr lang="en-US" altLang="en-US"/>
              <a:pPr/>
              <a:t>‹#›</a:t>
            </a:fld>
            <a:endParaRPr lang="en-US" alt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a:t>Work Of The Church - What is The Church</a:t>
            </a:r>
          </a:p>
        </p:txBody>
      </p:sp>
    </p:spTree>
    <p:extLst>
      <p:ext uri="{BB962C8B-B14F-4D97-AF65-F5344CB8AC3E}">
        <p14:creationId xmlns:p14="http://schemas.microsoft.com/office/powerpoint/2010/main" val="118339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148C8C37-3A63-D740-A1A2-9E5E07BAE973}" type="slidenum">
              <a:rPr lang="en-US" altLang="en-US"/>
              <a:pPr/>
              <a:t>‹#›</a:t>
            </a:fld>
            <a:endParaRPr lang="en-US" alt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Work Of The Church - What is The Church</a:t>
            </a:r>
          </a:p>
        </p:txBody>
      </p:sp>
    </p:spTree>
    <p:extLst>
      <p:ext uri="{BB962C8B-B14F-4D97-AF65-F5344CB8AC3E}">
        <p14:creationId xmlns:p14="http://schemas.microsoft.com/office/powerpoint/2010/main" val="1417557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E5C2FAA4-4006-5347-9BCF-3E611DC6F090}" type="slidenum">
              <a:rPr lang="en-US" altLang="en-US"/>
              <a:pPr/>
              <a:t>‹#›</a:t>
            </a:fld>
            <a:endParaRPr lang="en-US" alt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Work Of The Church - What is The Church</a:t>
            </a:r>
          </a:p>
        </p:txBody>
      </p:sp>
    </p:spTree>
    <p:extLst>
      <p:ext uri="{BB962C8B-B14F-4D97-AF65-F5344CB8AC3E}">
        <p14:creationId xmlns:p14="http://schemas.microsoft.com/office/powerpoint/2010/main" val="71281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3" name="Rectangle 3"/>
          <p:cNvSpPr>
            <a:spLocks noGrp="1" noChangeArrowheads="1"/>
          </p:cNvSpPr>
          <p:nvPr>
            <p:ph type="sldNum" sz="quarter" idx="4"/>
          </p:nvPr>
        </p:nvSpPr>
        <p:spPr bwMode="auto">
          <a:xfrm>
            <a:off x="7315200" y="5207000"/>
            <a:ext cx="1676400" cy="396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atin typeface="Arial" charset="0"/>
              </a:defRPr>
            </a:lvl1pPr>
          </a:lstStyle>
          <a:p>
            <a:fld id="{B9A1E101-5ECE-F948-B715-2B646EEECECE}" type="slidenum">
              <a:rPr lang="en-US" altLang="en-US"/>
              <a:pPr/>
              <a:t>‹#›</a:t>
            </a:fld>
            <a:endParaRPr lang="en-US" altLang="en-US"/>
          </a:p>
        </p:txBody>
      </p:sp>
      <p:grpSp>
        <p:nvGrpSpPr>
          <p:cNvPr id="1027" name="Group 4"/>
          <p:cNvGrpSpPr>
            <a:grpSpLocks/>
          </p:cNvGrpSpPr>
          <p:nvPr/>
        </p:nvGrpSpPr>
        <p:grpSpPr bwMode="auto">
          <a:xfrm>
            <a:off x="1" y="0"/>
            <a:ext cx="9140825" cy="5708386"/>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144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8" charset="0"/>
                </a:endParaRPr>
              </a:p>
            </p:txBody>
          </p:sp>
          <p:sp>
            <p:nvSpPr>
              <p:cNvPr id="6144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8" charset="0"/>
                </a:endParaRPr>
              </a:p>
            </p:txBody>
          </p:sp>
          <p:sp>
            <p:nvSpPr>
              <p:cNvPr id="6144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8" charset="0"/>
                </a:endParaRPr>
              </a:p>
            </p:txBody>
          </p:sp>
          <p:sp>
            <p:nvSpPr>
              <p:cNvPr id="6144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latin typeface="Garamond" pitchFamily="18" charset="0"/>
                </a:endParaRPr>
              </a:p>
            </p:txBody>
          </p:sp>
          <p:sp>
            <p:nvSpPr>
              <p:cNvPr id="6145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8" charset="0"/>
                </a:endParaRPr>
              </a:p>
            </p:txBody>
          </p:sp>
        </p:grpSp>
        <p:sp>
          <p:nvSpPr>
            <p:cNvPr id="6145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8" charset="0"/>
              </a:endParaRPr>
            </a:p>
          </p:txBody>
        </p:sp>
        <p:sp>
          <p:nvSpPr>
            <p:cNvPr id="6145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Garamond" pitchFamily="18" charset="0"/>
              </a:endParaRPr>
            </a:p>
          </p:txBody>
        </p:sp>
      </p:grpSp>
      <p:sp>
        <p:nvSpPr>
          <p:cNvPr id="61453" name="Rectangle 13"/>
          <p:cNvSpPr>
            <a:spLocks noGrp="1" noRot="1" noChangeArrowheads="1"/>
          </p:cNvSpPr>
          <p:nvPr>
            <p:ph type="title"/>
          </p:nvPr>
        </p:nvSpPr>
        <p:spPr bwMode="auto">
          <a:xfrm>
            <a:off x="1295400" y="228865"/>
            <a:ext cx="7391400" cy="952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54" name="Rectangle 14"/>
          <p:cNvSpPr>
            <a:spLocks noGrp="1" noChangeArrowheads="1"/>
          </p:cNvSpPr>
          <p:nvPr>
            <p:ph type="ftr" sz="quarter" idx="3"/>
          </p:nvPr>
        </p:nvSpPr>
        <p:spPr bwMode="auto">
          <a:xfrm>
            <a:off x="76200" y="5207000"/>
            <a:ext cx="3962400" cy="396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smtClean="0">
                <a:latin typeface="Arial" charset="0"/>
              </a:defRPr>
            </a:lvl1pPr>
          </a:lstStyle>
          <a:p>
            <a:pPr>
              <a:defRPr/>
            </a:pPr>
            <a:r>
              <a:rPr lang="en-US"/>
              <a:t>Work Of The Church - What is The Church</a:t>
            </a:r>
          </a:p>
        </p:txBody>
      </p:sp>
      <p:sp>
        <p:nvSpPr>
          <p:cNvPr id="61455" name="Rectangle 15"/>
          <p:cNvSpPr>
            <a:spLocks noGrp="1" noChangeArrowheads="1"/>
          </p:cNvSpPr>
          <p:nvPr>
            <p:ph type="body" idx="1"/>
          </p:nvPr>
        </p:nvSpPr>
        <p:spPr bwMode="auto">
          <a:xfrm>
            <a:off x="457200" y="1333500"/>
            <a:ext cx="8229600" cy="37716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16" descr="j030962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30"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dt="0"/>
  <p:txStyles>
    <p:titleStyle>
      <a:lvl1pPr algn="ctr" rtl="0" eaLnBrk="0" fontAlgn="base" hangingPunct="0">
        <a:spcBef>
          <a:spcPct val="0"/>
        </a:spcBef>
        <a:spcAft>
          <a:spcPct val="0"/>
        </a:spcAft>
        <a:defRPr sz="3667"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67" b="1">
          <a:solidFill>
            <a:srgbClr val="FFFF00"/>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3667" b="1">
          <a:solidFill>
            <a:srgbClr val="FFFF00"/>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3667" b="1">
          <a:solidFill>
            <a:srgbClr val="FFFF00"/>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3667" b="1">
          <a:solidFill>
            <a:srgbClr val="FFFF00"/>
          </a:solidFill>
          <a:effectLst>
            <a:outerShdw blurRad="38100" dist="38100" dir="2700000" algn="tl">
              <a:srgbClr val="000000"/>
            </a:outerShdw>
          </a:effectLst>
          <a:latin typeface="Garamond" pitchFamily="18" charset="0"/>
        </a:defRPr>
      </a:lvl5pPr>
      <a:lvl6pPr marL="380985" algn="ctr" rtl="0" fontAlgn="base">
        <a:spcBef>
          <a:spcPct val="0"/>
        </a:spcBef>
        <a:spcAft>
          <a:spcPct val="0"/>
        </a:spcAft>
        <a:defRPr sz="3667" b="1">
          <a:solidFill>
            <a:srgbClr val="FFFF00"/>
          </a:solidFill>
          <a:effectLst>
            <a:outerShdw blurRad="38100" dist="38100" dir="2700000" algn="tl">
              <a:srgbClr val="000000"/>
            </a:outerShdw>
          </a:effectLst>
          <a:latin typeface="Garamond" pitchFamily="18" charset="0"/>
        </a:defRPr>
      </a:lvl6pPr>
      <a:lvl7pPr marL="761970" algn="ctr" rtl="0" fontAlgn="base">
        <a:spcBef>
          <a:spcPct val="0"/>
        </a:spcBef>
        <a:spcAft>
          <a:spcPct val="0"/>
        </a:spcAft>
        <a:defRPr sz="3667" b="1">
          <a:solidFill>
            <a:srgbClr val="FFFF00"/>
          </a:solidFill>
          <a:effectLst>
            <a:outerShdw blurRad="38100" dist="38100" dir="2700000" algn="tl">
              <a:srgbClr val="000000"/>
            </a:outerShdw>
          </a:effectLst>
          <a:latin typeface="Garamond" pitchFamily="18" charset="0"/>
        </a:defRPr>
      </a:lvl7pPr>
      <a:lvl8pPr marL="1142954" algn="ctr" rtl="0" fontAlgn="base">
        <a:spcBef>
          <a:spcPct val="0"/>
        </a:spcBef>
        <a:spcAft>
          <a:spcPct val="0"/>
        </a:spcAft>
        <a:defRPr sz="3667" b="1">
          <a:solidFill>
            <a:srgbClr val="FFFF00"/>
          </a:solidFill>
          <a:effectLst>
            <a:outerShdw blurRad="38100" dist="38100" dir="2700000" algn="tl">
              <a:srgbClr val="000000"/>
            </a:outerShdw>
          </a:effectLst>
          <a:latin typeface="Garamond" pitchFamily="18" charset="0"/>
        </a:defRPr>
      </a:lvl8pPr>
      <a:lvl9pPr marL="1523939" algn="ctr" rtl="0" fontAlgn="base">
        <a:spcBef>
          <a:spcPct val="0"/>
        </a:spcBef>
        <a:spcAft>
          <a:spcPct val="0"/>
        </a:spcAft>
        <a:defRPr sz="3667" b="1">
          <a:solidFill>
            <a:srgbClr val="FFFF00"/>
          </a:solidFill>
          <a:effectLst>
            <a:outerShdw blurRad="38100" dist="38100" dir="2700000" algn="tl">
              <a:srgbClr val="000000"/>
            </a:outerShdw>
          </a:effectLst>
          <a:latin typeface="Garamond" pitchFamily="18" charset="0"/>
        </a:defRPr>
      </a:lvl9pPr>
    </p:titleStyle>
    <p:bodyStyle>
      <a:lvl1pPr marL="285739" indent="-285739" algn="l" rtl="0" eaLnBrk="0" fontAlgn="base" hangingPunct="0">
        <a:spcBef>
          <a:spcPct val="20000"/>
        </a:spcBef>
        <a:spcAft>
          <a:spcPct val="0"/>
        </a:spcAft>
        <a:buClr>
          <a:schemeClr val="hlink"/>
        </a:buClr>
        <a:buSzPct val="70000"/>
        <a:buFont typeface="Wingdings" charset="2"/>
        <a:buChar char="n"/>
        <a:defRPr sz="2667" b="1">
          <a:solidFill>
            <a:srgbClr val="FFFFFF"/>
          </a:solidFill>
          <a:effectLst>
            <a:outerShdw blurRad="38100" dist="38100" dir="2700000" algn="tl">
              <a:srgbClr val="000000"/>
            </a:outerShdw>
          </a:effectLst>
          <a:latin typeface="+mn-lt"/>
          <a:ea typeface="+mn-ea"/>
          <a:cs typeface="+mn-cs"/>
        </a:defRPr>
      </a:lvl1pPr>
      <a:lvl2pPr marL="619100" indent="-238115" algn="l" rtl="0" eaLnBrk="0" fontAlgn="base" hangingPunct="0">
        <a:spcBef>
          <a:spcPct val="20000"/>
        </a:spcBef>
        <a:spcAft>
          <a:spcPct val="0"/>
        </a:spcAft>
        <a:buClr>
          <a:schemeClr val="accent2"/>
        </a:buClr>
        <a:buSzPct val="70000"/>
        <a:buFont typeface="Wingdings" charset="2"/>
        <a:buChar char="n"/>
        <a:defRPr sz="2333" b="1" i="1">
          <a:solidFill>
            <a:schemeClr val="tx1"/>
          </a:solidFill>
          <a:effectLst>
            <a:outerShdw blurRad="38100" dist="38100" dir="2700000" algn="tl">
              <a:srgbClr val="000000"/>
            </a:outerShdw>
          </a:effectLst>
          <a:latin typeface="+mn-lt"/>
        </a:defRPr>
      </a:lvl2pPr>
      <a:lvl3pPr marL="952462" indent="-190492" algn="l" rtl="0" eaLnBrk="0" fontAlgn="base" hangingPunct="0">
        <a:spcBef>
          <a:spcPct val="20000"/>
        </a:spcBef>
        <a:spcAft>
          <a:spcPct val="0"/>
        </a:spcAft>
        <a:buClr>
          <a:schemeClr val="tx2"/>
        </a:buClr>
        <a:buSzPct val="70000"/>
        <a:buFont typeface="Wingdings" charset="2"/>
        <a:buChar char="n"/>
        <a:defRPr sz="2000" b="1" i="1">
          <a:solidFill>
            <a:schemeClr val="tx1"/>
          </a:solidFill>
          <a:effectLst>
            <a:outerShdw blurRad="38100" dist="38100" dir="2700000" algn="tl">
              <a:srgbClr val="000000"/>
            </a:outerShdw>
          </a:effectLst>
          <a:latin typeface="+mn-lt"/>
        </a:defRPr>
      </a:lvl3pPr>
      <a:lvl4pPr marL="1333447" indent="-190492" algn="l" rtl="0" eaLnBrk="0" fontAlgn="base" hangingPunct="0">
        <a:spcBef>
          <a:spcPct val="20000"/>
        </a:spcBef>
        <a:spcAft>
          <a:spcPct val="0"/>
        </a:spcAft>
        <a:buClr>
          <a:schemeClr val="accent2"/>
        </a:buClr>
        <a:buSzPct val="70000"/>
        <a:buFont typeface="Wingdings" charset="2"/>
        <a:buChar char="n"/>
        <a:defRPr sz="1667" b="1" i="1">
          <a:solidFill>
            <a:schemeClr val="tx1"/>
          </a:solidFill>
          <a:effectLst>
            <a:outerShdw blurRad="38100" dist="38100" dir="2700000" algn="tl">
              <a:srgbClr val="000000"/>
            </a:outerShdw>
          </a:effectLst>
          <a:latin typeface="+mn-lt"/>
        </a:defRPr>
      </a:lvl4pPr>
      <a:lvl5pPr marL="1714431" indent="-190492" algn="l" rtl="0" eaLnBrk="0" fontAlgn="base" hangingPunct="0">
        <a:spcBef>
          <a:spcPct val="20000"/>
        </a:spcBef>
        <a:spcAft>
          <a:spcPct val="0"/>
        </a:spcAft>
        <a:buClr>
          <a:schemeClr val="hlink"/>
        </a:buClr>
        <a:buSzPct val="70000"/>
        <a:buFont typeface="Wingdings" charset="2"/>
        <a:buChar char="n"/>
        <a:defRPr sz="1667" b="1" i="1">
          <a:solidFill>
            <a:schemeClr val="tx1"/>
          </a:solidFill>
          <a:effectLst>
            <a:outerShdw blurRad="38100" dist="38100" dir="2700000" algn="tl">
              <a:srgbClr val="000000"/>
            </a:outerShdw>
          </a:effectLst>
          <a:latin typeface="+mn-lt"/>
        </a:defRPr>
      </a:lvl5pPr>
      <a:lvl6pPr marL="2095416" indent="-190492" algn="l" rtl="0" fontAlgn="base">
        <a:spcBef>
          <a:spcPct val="20000"/>
        </a:spcBef>
        <a:spcAft>
          <a:spcPct val="0"/>
        </a:spcAft>
        <a:buClr>
          <a:schemeClr val="hlink"/>
        </a:buClr>
        <a:buSzPct val="70000"/>
        <a:buFont typeface="Wingdings" pitchFamily="2" charset="2"/>
        <a:buChar char="n"/>
        <a:defRPr sz="1667" b="1" i="1">
          <a:solidFill>
            <a:schemeClr val="tx1"/>
          </a:solidFill>
          <a:effectLst>
            <a:outerShdw blurRad="38100" dist="38100" dir="2700000" algn="tl">
              <a:srgbClr val="000000"/>
            </a:outerShdw>
          </a:effectLst>
          <a:latin typeface="+mn-lt"/>
        </a:defRPr>
      </a:lvl6pPr>
      <a:lvl7pPr marL="2476401" indent="-190492" algn="l" rtl="0" fontAlgn="base">
        <a:spcBef>
          <a:spcPct val="20000"/>
        </a:spcBef>
        <a:spcAft>
          <a:spcPct val="0"/>
        </a:spcAft>
        <a:buClr>
          <a:schemeClr val="hlink"/>
        </a:buClr>
        <a:buSzPct val="70000"/>
        <a:buFont typeface="Wingdings" pitchFamily="2" charset="2"/>
        <a:buChar char="n"/>
        <a:defRPr sz="1667" b="1" i="1">
          <a:solidFill>
            <a:schemeClr val="tx1"/>
          </a:solidFill>
          <a:effectLst>
            <a:outerShdw blurRad="38100" dist="38100" dir="2700000" algn="tl">
              <a:srgbClr val="000000"/>
            </a:outerShdw>
          </a:effectLst>
          <a:latin typeface="+mn-lt"/>
        </a:defRPr>
      </a:lvl7pPr>
      <a:lvl8pPr marL="2857386" indent="-190492" algn="l" rtl="0" fontAlgn="base">
        <a:spcBef>
          <a:spcPct val="20000"/>
        </a:spcBef>
        <a:spcAft>
          <a:spcPct val="0"/>
        </a:spcAft>
        <a:buClr>
          <a:schemeClr val="hlink"/>
        </a:buClr>
        <a:buSzPct val="70000"/>
        <a:buFont typeface="Wingdings" pitchFamily="2" charset="2"/>
        <a:buChar char="n"/>
        <a:defRPr sz="1667" b="1" i="1">
          <a:solidFill>
            <a:schemeClr val="tx1"/>
          </a:solidFill>
          <a:effectLst>
            <a:outerShdw blurRad="38100" dist="38100" dir="2700000" algn="tl">
              <a:srgbClr val="000000"/>
            </a:outerShdw>
          </a:effectLst>
          <a:latin typeface="+mn-lt"/>
        </a:defRPr>
      </a:lvl8pPr>
      <a:lvl9pPr marL="3238370" indent="-190492" algn="l" rtl="0" fontAlgn="base">
        <a:spcBef>
          <a:spcPct val="20000"/>
        </a:spcBef>
        <a:spcAft>
          <a:spcPct val="0"/>
        </a:spcAft>
        <a:buClr>
          <a:schemeClr val="hlink"/>
        </a:buClr>
        <a:buSzPct val="70000"/>
        <a:buFont typeface="Wingdings" pitchFamily="2" charset="2"/>
        <a:buChar char="n"/>
        <a:defRPr sz="1667" b="1" i="1">
          <a:solidFill>
            <a:schemeClr val="tx1"/>
          </a:solidFill>
          <a:effectLst>
            <a:outerShdw blurRad="38100" dist="38100" dir="2700000" algn="tl">
              <a:srgbClr val="000000"/>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4"/>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619100" indent="-238115">
              <a:defRPr>
                <a:solidFill>
                  <a:schemeClr val="tx1"/>
                </a:solidFill>
                <a:latin typeface="Garamond" charset="0"/>
              </a:defRPr>
            </a:lvl2pPr>
            <a:lvl3pPr marL="952462" indent="-190492">
              <a:defRPr>
                <a:solidFill>
                  <a:schemeClr val="tx1"/>
                </a:solidFill>
                <a:latin typeface="Garamond" charset="0"/>
              </a:defRPr>
            </a:lvl3pPr>
            <a:lvl4pPr marL="1333447" indent="-190492">
              <a:defRPr>
                <a:solidFill>
                  <a:schemeClr val="tx1"/>
                </a:solidFill>
                <a:latin typeface="Garamond" charset="0"/>
              </a:defRPr>
            </a:lvl4pPr>
            <a:lvl5pPr marL="1714431" indent="-190492">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r>
              <a:rPr lang="en-US" altLang="en-US">
                <a:latin typeface="Arial" charset="0"/>
              </a:rPr>
              <a:t>Work Of The Church - What is The Church</a:t>
            </a:r>
          </a:p>
        </p:txBody>
      </p:sp>
      <p:sp>
        <p:nvSpPr>
          <p:cNvPr id="3075" name="Rectangle 1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619100" indent="-238115">
              <a:defRPr>
                <a:solidFill>
                  <a:schemeClr val="tx1"/>
                </a:solidFill>
                <a:latin typeface="Garamond" charset="0"/>
              </a:defRPr>
            </a:lvl2pPr>
            <a:lvl3pPr marL="952462" indent="-190492">
              <a:defRPr>
                <a:solidFill>
                  <a:schemeClr val="tx1"/>
                </a:solidFill>
                <a:latin typeface="Garamond" charset="0"/>
              </a:defRPr>
            </a:lvl3pPr>
            <a:lvl4pPr marL="1333447" indent="-190492">
              <a:defRPr>
                <a:solidFill>
                  <a:schemeClr val="tx1"/>
                </a:solidFill>
                <a:latin typeface="Garamond" charset="0"/>
              </a:defRPr>
            </a:lvl4pPr>
            <a:lvl5pPr marL="1714431" indent="-190492">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fld id="{2379E32A-70B9-CB49-9A35-A6FB31D593CD}" type="slidenum">
              <a:rPr lang="en-US" altLang="en-US">
                <a:latin typeface="Arial" charset="0"/>
              </a:rPr>
              <a:pPr/>
              <a:t>1</a:t>
            </a:fld>
            <a:endParaRPr lang="en-US" altLang="en-US">
              <a:latin typeface="Arial" charset="0"/>
            </a:endParaRPr>
          </a:p>
        </p:txBody>
      </p:sp>
      <p:sp>
        <p:nvSpPr>
          <p:cNvPr id="2050" name="Rectangle 2"/>
          <p:cNvSpPr>
            <a:spLocks noGrp="1" noChangeArrowheads="1"/>
          </p:cNvSpPr>
          <p:nvPr>
            <p:ph type="ctrTitle"/>
          </p:nvPr>
        </p:nvSpPr>
        <p:spPr>
          <a:xfrm>
            <a:off x="1016000" y="800100"/>
            <a:ext cx="7112000" cy="1600729"/>
          </a:xfrm>
        </p:spPr>
        <p:txBody>
          <a:bodyPr/>
          <a:lstStyle/>
          <a:p>
            <a:pPr eaLnBrk="1" hangingPunct="1">
              <a:defRPr/>
            </a:pPr>
            <a:r>
              <a:rPr lang="en-US" smtClean="0"/>
              <a:t>The Work Of The Church</a:t>
            </a:r>
          </a:p>
        </p:txBody>
      </p:sp>
      <p:sp>
        <p:nvSpPr>
          <p:cNvPr id="2051" name="Rectangle 3"/>
          <p:cNvSpPr>
            <a:spLocks noGrp="1" noChangeArrowheads="1"/>
          </p:cNvSpPr>
          <p:nvPr>
            <p:ph type="subTitle" idx="1"/>
          </p:nvPr>
        </p:nvSpPr>
        <p:spPr>
          <a:xfrm>
            <a:off x="1905000" y="2540000"/>
            <a:ext cx="5334000" cy="2032000"/>
          </a:xfrm>
        </p:spPr>
        <p:txBody>
          <a:bodyPr/>
          <a:lstStyle/>
          <a:p>
            <a:pPr eaLnBrk="1" hangingPunct="1">
              <a:defRPr/>
            </a:pPr>
            <a:r>
              <a:rPr lang="en-US" sz="3333" b="1" dirty="0"/>
              <a:t>Lesson Four</a:t>
            </a:r>
          </a:p>
          <a:p>
            <a:pPr eaLnBrk="1" hangingPunct="1">
              <a:defRPr/>
            </a:pPr>
            <a:r>
              <a:rPr lang="en-US" sz="3333" b="1" dirty="0"/>
              <a:t>Mission, Organization, and Autonomy of the Church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5A68BE9-A7B2-2540-AF05-3B4D5E989D2D}" type="slidenum">
              <a:rPr lang="en-US" altLang="en-US"/>
              <a:pPr/>
              <a:t>10</a:t>
            </a:fld>
            <a:endParaRPr lang="en-US" altLang="en-US"/>
          </a:p>
        </p:txBody>
      </p:sp>
      <p:sp>
        <p:nvSpPr>
          <p:cNvPr id="5" name="Footer Placeholder 4"/>
          <p:cNvSpPr>
            <a:spLocks noGrp="1"/>
          </p:cNvSpPr>
          <p:nvPr>
            <p:ph type="ftr" sz="quarter" idx="11"/>
          </p:nvPr>
        </p:nvSpPr>
        <p:spPr/>
        <p:txBody>
          <a:bodyPr/>
          <a:lstStyle/>
          <a:p>
            <a:r>
              <a:rPr lang="en-US" altLang="en-US"/>
              <a:t>The Work Of The Church - Lesson 5 Organization of the Church</a:t>
            </a:r>
          </a:p>
        </p:txBody>
      </p:sp>
      <p:sp>
        <p:nvSpPr>
          <p:cNvPr id="113666" name="Rectangle 2"/>
          <p:cNvSpPr>
            <a:spLocks noGrp="1" noRot="1" noChangeArrowheads="1"/>
          </p:cNvSpPr>
          <p:nvPr>
            <p:ph type="title"/>
          </p:nvPr>
        </p:nvSpPr>
        <p:spPr/>
        <p:txBody>
          <a:bodyPr/>
          <a:lstStyle/>
          <a:p>
            <a:r>
              <a:rPr lang="en-US" altLang="en-US" sz="3167"/>
              <a:t>Local Church Organization (NT)</a:t>
            </a:r>
          </a:p>
        </p:txBody>
      </p:sp>
      <p:sp>
        <p:nvSpPr>
          <p:cNvPr id="113667" name="Rectangle 3"/>
          <p:cNvSpPr>
            <a:spLocks noGrp="1" noChangeArrowheads="1"/>
          </p:cNvSpPr>
          <p:nvPr>
            <p:ph type="body" idx="1"/>
          </p:nvPr>
        </p:nvSpPr>
        <p:spPr/>
        <p:txBody>
          <a:bodyPr/>
          <a:lstStyle/>
          <a:p>
            <a:r>
              <a:rPr lang="en-US" altLang="en-US" dirty="0">
                <a:solidFill>
                  <a:srgbClr val="FFFF66"/>
                </a:solidFill>
              </a:rPr>
              <a:t>Deacons Appointed To Serve</a:t>
            </a:r>
          </a:p>
          <a:p>
            <a:pPr lvl="1"/>
            <a:r>
              <a:rPr lang="en-US" altLang="en-US" dirty="0"/>
              <a:t>Assist Elders in Work of The Church</a:t>
            </a:r>
          </a:p>
          <a:p>
            <a:endParaRPr lang="en-US" altLang="en-US" dirty="0"/>
          </a:p>
          <a:p>
            <a:r>
              <a:rPr lang="en-US" altLang="en-US" dirty="0">
                <a:solidFill>
                  <a:srgbClr val="FFFF66"/>
                </a:solidFill>
              </a:rPr>
              <a:t>Members of The Congregation</a:t>
            </a:r>
          </a:p>
          <a:p>
            <a:pPr lvl="1"/>
            <a:r>
              <a:rPr lang="en-US" altLang="en-US" dirty="0" smtClean="0"/>
              <a:t>Saints</a:t>
            </a:r>
          </a:p>
          <a:p>
            <a:pPr lvl="1"/>
            <a:r>
              <a:rPr lang="en-US" altLang="en-US" dirty="0" smtClean="0"/>
              <a:t>Evangelists</a:t>
            </a:r>
          </a:p>
          <a:p>
            <a:pPr lvl="1"/>
            <a:r>
              <a:rPr lang="en-US" altLang="en-US" dirty="0" smtClean="0"/>
              <a:t>Teachers</a:t>
            </a:r>
            <a:endParaRPr lang="en-US" altLang="en-US" dirty="0"/>
          </a:p>
          <a:p>
            <a:endParaRPr lang="en-US" altLang="en-US" dirty="0"/>
          </a:p>
        </p:txBody>
      </p:sp>
    </p:spTree>
    <p:extLst>
      <p:ext uri="{BB962C8B-B14F-4D97-AF65-F5344CB8AC3E}">
        <p14:creationId xmlns:p14="http://schemas.microsoft.com/office/powerpoint/2010/main" val="86382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C84907-FC30-F342-9AEA-FB1F8B0625B7}" type="slidenum">
              <a:rPr lang="en-US" altLang="en-US"/>
              <a:pPr/>
              <a:t>11</a:t>
            </a:fld>
            <a:endParaRPr lang="en-US" altLang="en-US"/>
          </a:p>
        </p:txBody>
      </p:sp>
      <p:sp>
        <p:nvSpPr>
          <p:cNvPr id="5" name="Footer Placeholder 4"/>
          <p:cNvSpPr>
            <a:spLocks noGrp="1"/>
          </p:cNvSpPr>
          <p:nvPr>
            <p:ph type="ftr" sz="quarter" idx="11"/>
          </p:nvPr>
        </p:nvSpPr>
        <p:spPr/>
        <p:txBody>
          <a:bodyPr/>
          <a:lstStyle/>
          <a:p>
            <a:r>
              <a:rPr lang="en-US" altLang="en-US"/>
              <a:t>The Work Of The Church - Lesson 5 Organization of the Church</a:t>
            </a:r>
          </a:p>
        </p:txBody>
      </p:sp>
      <p:sp>
        <p:nvSpPr>
          <p:cNvPr id="105474" name="Rectangle 2"/>
          <p:cNvSpPr>
            <a:spLocks noGrp="1" noRot="1" noChangeArrowheads="1"/>
          </p:cNvSpPr>
          <p:nvPr>
            <p:ph type="title"/>
          </p:nvPr>
        </p:nvSpPr>
        <p:spPr/>
        <p:txBody>
          <a:bodyPr/>
          <a:lstStyle/>
          <a:p>
            <a:r>
              <a:rPr lang="en-US" altLang="en-US"/>
              <a:t>What Local Saints Did:</a:t>
            </a:r>
          </a:p>
        </p:txBody>
      </p:sp>
      <p:sp>
        <p:nvSpPr>
          <p:cNvPr id="105475" name="Rectangle 3"/>
          <p:cNvSpPr>
            <a:spLocks noGrp="1" noChangeArrowheads="1"/>
          </p:cNvSpPr>
          <p:nvPr>
            <p:ph type="body" idx="1"/>
          </p:nvPr>
        </p:nvSpPr>
        <p:spPr>
          <a:xfrm>
            <a:off x="76200" y="1219464"/>
            <a:ext cx="8915400" cy="4152636"/>
          </a:xfrm>
        </p:spPr>
        <p:txBody>
          <a:bodyPr/>
          <a:lstStyle/>
          <a:p>
            <a:pPr>
              <a:lnSpc>
                <a:spcPct val="90000"/>
              </a:lnSpc>
            </a:pPr>
            <a:r>
              <a:rPr lang="en-US" altLang="en-US" sz="2000" dirty="0"/>
              <a:t>Furnished Wages For Evangelist</a:t>
            </a:r>
          </a:p>
          <a:p>
            <a:pPr>
              <a:lnSpc>
                <a:spcPct val="90000"/>
              </a:lnSpc>
            </a:pPr>
            <a:r>
              <a:rPr lang="en-US" altLang="en-US" sz="2000" dirty="0"/>
              <a:t>Provided For The Needs of the </a:t>
            </a:r>
            <a:r>
              <a:rPr lang="en-US" altLang="en-US" sz="2000" dirty="0" smtClean="0"/>
              <a:t>Impoverished Saints</a:t>
            </a:r>
            <a:endParaRPr lang="en-US" altLang="en-US" sz="2000" dirty="0"/>
          </a:p>
          <a:p>
            <a:pPr>
              <a:lnSpc>
                <a:spcPct val="90000"/>
              </a:lnSpc>
            </a:pPr>
            <a:r>
              <a:rPr lang="en-US" altLang="en-US" sz="2000" dirty="0"/>
              <a:t>Received Benevolent Assistance</a:t>
            </a:r>
          </a:p>
          <a:p>
            <a:pPr>
              <a:lnSpc>
                <a:spcPct val="90000"/>
              </a:lnSpc>
            </a:pPr>
            <a:r>
              <a:rPr lang="en-US" altLang="en-US" sz="2000" dirty="0"/>
              <a:t>Heard “Compliant” When One Sinned Against Another.</a:t>
            </a:r>
          </a:p>
          <a:p>
            <a:pPr>
              <a:lnSpc>
                <a:spcPct val="90000"/>
              </a:lnSpc>
            </a:pPr>
            <a:r>
              <a:rPr lang="en-US" altLang="en-US" sz="2000" dirty="0"/>
              <a:t>Disciplined Unruly Members</a:t>
            </a:r>
          </a:p>
          <a:p>
            <a:pPr>
              <a:lnSpc>
                <a:spcPct val="90000"/>
              </a:lnSpc>
            </a:pPr>
            <a:r>
              <a:rPr lang="en-US" altLang="en-US" sz="2000" dirty="0"/>
              <a:t>Chose Servants, and Messengers</a:t>
            </a:r>
          </a:p>
          <a:p>
            <a:pPr>
              <a:lnSpc>
                <a:spcPct val="90000"/>
              </a:lnSpc>
            </a:pPr>
            <a:r>
              <a:rPr lang="en-US" altLang="en-US" sz="2000" dirty="0"/>
              <a:t>Appointed Overseers (Plural)</a:t>
            </a:r>
          </a:p>
          <a:p>
            <a:pPr>
              <a:lnSpc>
                <a:spcPct val="90000"/>
              </a:lnSpc>
            </a:pPr>
            <a:r>
              <a:rPr lang="en-US" altLang="en-US" sz="2000" dirty="0"/>
              <a:t>Had Physical Means To Implement Their Work</a:t>
            </a:r>
          </a:p>
          <a:p>
            <a:pPr>
              <a:lnSpc>
                <a:spcPct val="90000"/>
              </a:lnSpc>
            </a:pPr>
            <a:r>
              <a:rPr lang="en-US" altLang="en-US" sz="2000" dirty="0"/>
              <a:t>Had Their Own Name</a:t>
            </a:r>
          </a:p>
          <a:p>
            <a:pPr>
              <a:lnSpc>
                <a:spcPct val="90000"/>
              </a:lnSpc>
            </a:pPr>
            <a:r>
              <a:rPr lang="en-US" altLang="en-US" sz="2000" dirty="0"/>
              <a:t>Had A “Membership”</a:t>
            </a:r>
          </a:p>
          <a:p>
            <a:pPr>
              <a:lnSpc>
                <a:spcPct val="90000"/>
              </a:lnSpc>
            </a:pPr>
            <a:r>
              <a:rPr lang="en-US" altLang="en-US" sz="2000" dirty="0"/>
              <a:t>Could Be Gathered Together</a:t>
            </a:r>
          </a:p>
          <a:p>
            <a:pPr>
              <a:lnSpc>
                <a:spcPct val="90000"/>
              </a:lnSpc>
            </a:pPr>
            <a:r>
              <a:rPr lang="en-US" altLang="en-US" sz="2000" dirty="0"/>
              <a:t>Existed As A Unit When Not Assembled</a:t>
            </a:r>
          </a:p>
          <a:p>
            <a:pPr>
              <a:lnSpc>
                <a:spcPct val="90000"/>
              </a:lnSpc>
            </a:pPr>
            <a:endParaRPr lang="en-US" altLang="en-US" sz="2000" dirty="0"/>
          </a:p>
        </p:txBody>
      </p:sp>
    </p:spTree>
    <p:extLst>
      <p:ext uri="{BB962C8B-B14F-4D97-AF65-F5344CB8AC3E}">
        <p14:creationId xmlns:p14="http://schemas.microsoft.com/office/powerpoint/2010/main" val="179673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619100" indent="-238115" eaLnBrk="0" hangingPunct="0">
              <a:defRPr>
                <a:solidFill>
                  <a:schemeClr val="tx1"/>
                </a:solidFill>
                <a:latin typeface="Garamond" charset="0"/>
              </a:defRPr>
            </a:lvl2pPr>
            <a:lvl3pPr marL="952462" indent="-190492" eaLnBrk="0" hangingPunct="0">
              <a:defRPr>
                <a:solidFill>
                  <a:schemeClr val="tx1"/>
                </a:solidFill>
                <a:latin typeface="Garamond" charset="0"/>
              </a:defRPr>
            </a:lvl3pPr>
            <a:lvl4pPr marL="1333447" indent="-190492" eaLnBrk="0" hangingPunct="0">
              <a:defRPr>
                <a:solidFill>
                  <a:schemeClr val="tx1"/>
                </a:solidFill>
                <a:latin typeface="Garamond" charset="0"/>
              </a:defRPr>
            </a:lvl4pPr>
            <a:lvl5pPr marL="1714431" indent="-190492" eaLnBrk="0" hangingPunct="0">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pPr eaLnBrk="1" hangingPunct="1"/>
            <a:fld id="{F2852062-7A62-5B46-94DD-86DF0215DED7}" type="slidenum">
              <a:rPr lang="en-US" altLang="en-US">
                <a:latin typeface="Arial" charset="0"/>
              </a:rPr>
              <a:pPr eaLnBrk="1" hangingPunct="1"/>
              <a:t>12</a:t>
            </a:fld>
            <a:endParaRPr lang="en-US" altLang="en-US">
              <a:latin typeface="Arial" charset="0"/>
            </a:endParaRPr>
          </a:p>
        </p:txBody>
      </p:sp>
      <p:sp>
        <p:nvSpPr>
          <p:cNvPr id="92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619100" indent="-238115" eaLnBrk="0" hangingPunct="0">
              <a:defRPr>
                <a:solidFill>
                  <a:schemeClr val="tx1"/>
                </a:solidFill>
                <a:latin typeface="Garamond" charset="0"/>
              </a:defRPr>
            </a:lvl2pPr>
            <a:lvl3pPr marL="952462" indent="-190492" eaLnBrk="0" hangingPunct="0">
              <a:defRPr>
                <a:solidFill>
                  <a:schemeClr val="tx1"/>
                </a:solidFill>
                <a:latin typeface="Garamond" charset="0"/>
              </a:defRPr>
            </a:lvl3pPr>
            <a:lvl4pPr marL="1333447" indent="-190492" eaLnBrk="0" hangingPunct="0">
              <a:defRPr>
                <a:solidFill>
                  <a:schemeClr val="tx1"/>
                </a:solidFill>
                <a:latin typeface="Garamond" charset="0"/>
              </a:defRPr>
            </a:lvl4pPr>
            <a:lvl5pPr marL="1714431" indent="-190492" eaLnBrk="0" hangingPunct="0">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pPr eaLnBrk="1" hangingPunct="1"/>
            <a:r>
              <a:rPr lang="en-US" altLang="en-US">
                <a:latin typeface="Arial" charset="0"/>
              </a:rPr>
              <a:t>The Work Of The Church - Lesson 6 Local vs Universal</a:t>
            </a:r>
          </a:p>
        </p:txBody>
      </p:sp>
      <p:sp>
        <p:nvSpPr>
          <p:cNvPr id="102402" name="Rectangle 2"/>
          <p:cNvSpPr>
            <a:spLocks noGrp="1" noRot="1" noChangeArrowheads="1"/>
          </p:cNvSpPr>
          <p:nvPr>
            <p:ph type="title"/>
          </p:nvPr>
        </p:nvSpPr>
        <p:spPr/>
        <p:txBody>
          <a:bodyPr/>
          <a:lstStyle/>
          <a:p>
            <a:pPr eaLnBrk="1" hangingPunct="1">
              <a:defRPr/>
            </a:pPr>
            <a:r>
              <a:rPr lang="en-US" smtClean="0"/>
              <a:t>Local Church</a:t>
            </a:r>
          </a:p>
        </p:txBody>
      </p:sp>
      <p:sp>
        <p:nvSpPr>
          <p:cNvPr id="102403" name="Rectangle 3"/>
          <p:cNvSpPr>
            <a:spLocks noGrp="1" noChangeArrowheads="1"/>
          </p:cNvSpPr>
          <p:nvPr>
            <p:ph type="body" idx="1"/>
          </p:nvPr>
        </p:nvSpPr>
        <p:spPr>
          <a:xfrm>
            <a:off x="0" y="1016000"/>
            <a:ext cx="9144000" cy="4508500"/>
          </a:xfrm>
        </p:spPr>
        <p:txBody>
          <a:bodyPr/>
          <a:lstStyle/>
          <a:p>
            <a:pPr eaLnBrk="1" hangingPunct="1">
              <a:lnSpc>
                <a:spcPct val="90000"/>
              </a:lnSpc>
              <a:buFont typeface="Wingdings" pitchFamily="2" charset="2"/>
              <a:buChar char="n"/>
              <a:defRPr/>
            </a:pPr>
            <a:r>
              <a:rPr lang="en-US" sz="2333" dirty="0">
                <a:solidFill>
                  <a:srgbClr val="FFFF99"/>
                </a:solidFill>
              </a:rPr>
              <a:t>Local Church Worshipped</a:t>
            </a:r>
          </a:p>
          <a:p>
            <a:pPr lvl="1" eaLnBrk="1" hangingPunct="1">
              <a:lnSpc>
                <a:spcPct val="90000"/>
              </a:lnSpc>
              <a:buFont typeface="Wingdings" pitchFamily="2" charset="2"/>
              <a:buChar char="n"/>
              <a:defRPr/>
            </a:pPr>
            <a:r>
              <a:rPr lang="en-US" sz="2000" dirty="0"/>
              <a:t>Acts 20:7; 1 </a:t>
            </a:r>
            <a:r>
              <a:rPr lang="en-US" sz="2000" dirty="0" err="1"/>
              <a:t>Cor</a:t>
            </a:r>
            <a:r>
              <a:rPr lang="en-US" sz="2000" dirty="0"/>
              <a:t> 1:17-22; Heb 10:25</a:t>
            </a:r>
          </a:p>
          <a:p>
            <a:pPr eaLnBrk="1" hangingPunct="1">
              <a:lnSpc>
                <a:spcPct val="90000"/>
              </a:lnSpc>
              <a:buFont typeface="Wingdings" pitchFamily="2" charset="2"/>
              <a:buChar char="n"/>
              <a:defRPr/>
            </a:pPr>
            <a:r>
              <a:rPr lang="en-US" sz="2333" dirty="0">
                <a:solidFill>
                  <a:srgbClr val="FFFF99"/>
                </a:solidFill>
              </a:rPr>
              <a:t>Local Church Supported Preaching</a:t>
            </a:r>
          </a:p>
          <a:p>
            <a:pPr lvl="1" eaLnBrk="1" hangingPunct="1">
              <a:lnSpc>
                <a:spcPct val="90000"/>
              </a:lnSpc>
              <a:buFont typeface="Wingdings" pitchFamily="2" charset="2"/>
              <a:buChar char="n"/>
              <a:defRPr/>
            </a:pPr>
            <a:r>
              <a:rPr lang="en-US" sz="2000" dirty="0"/>
              <a:t>2 </a:t>
            </a:r>
            <a:r>
              <a:rPr lang="en-US" sz="2000" dirty="0" err="1"/>
              <a:t>Cor</a:t>
            </a:r>
            <a:r>
              <a:rPr lang="en-US" sz="2000" dirty="0"/>
              <a:t> 11:8; Phil 4:15-18</a:t>
            </a:r>
          </a:p>
          <a:p>
            <a:pPr lvl="1" eaLnBrk="1" hangingPunct="1">
              <a:lnSpc>
                <a:spcPct val="90000"/>
              </a:lnSpc>
              <a:buFont typeface="Wingdings" pitchFamily="2" charset="2"/>
              <a:buChar char="n"/>
              <a:defRPr/>
            </a:pPr>
            <a:r>
              <a:rPr lang="en-US" sz="2000" dirty="0"/>
              <a:t>Or Several Churches Sending Support Directly To The Evangelist (Not Thru A Missionary Society). 2 </a:t>
            </a:r>
            <a:r>
              <a:rPr lang="en-US" sz="2000" dirty="0" err="1"/>
              <a:t>Cor</a:t>
            </a:r>
            <a:r>
              <a:rPr lang="en-US" sz="2000" dirty="0"/>
              <a:t> 11:8</a:t>
            </a:r>
          </a:p>
          <a:p>
            <a:pPr eaLnBrk="1" hangingPunct="1">
              <a:lnSpc>
                <a:spcPct val="90000"/>
              </a:lnSpc>
              <a:buFont typeface="Wingdings" pitchFamily="2" charset="2"/>
              <a:buChar char="n"/>
              <a:defRPr/>
            </a:pPr>
            <a:r>
              <a:rPr lang="en-US" sz="2333" dirty="0">
                <a:solidFill>
                  <a:srgbClr val="FFFF99"/>
                </a:solidFill>
              </a:rPr>
              <a:t>Local Church Took Care Of Its Needy Saints</a:t>
            </a:r>
          </a:p>
          <a:p>
            <a:pPr lvl="1" eaLnBrk="1" hangingPunct="1">
              <a:lnSpc>
                <a:spcPct val="90000"/>
              </a:lnSpc>
              <a:buFont typeface="Wingdings" pitchFamily="2" charset="2"/>
              <a:buChar char="n"/>
              <a:defRPr/>
            </a:pPr>
            <a:r>
              <a:rPr lang="en-US" sz="2000" dirty="0"/>
              <a:t>Acts 2:44-45; 4:32-37</a:t>
            </a:r>
          </a:p>
          <a:p>
            <a:pPr lvl="1" eaLnBrk="1" hangingPunct="1">
              <a:lnSpc>
                <a:spcPct val="90000"/>
              </a:lnSpc>
              <a:buFont typeface="Wingdings" pitchFamily="2" charset="2"/>
              <a:buChar char="n"/>
              <a:defRPr/>
            </a:pPr>
            <a:r>
              <a:rPr lang="en-US" sz="2000" dirty="0"/>
              <a:t>When Need Was Too Great Other Churches Sent Relief To The Elders Where The Need Was. </a:t>
            </a:r>
          </a:p>
          <a:p>
            <a:pPr lvl="2" eaLnBrk="1" hangingPunct="1">
              <a:lnSpc>
                <a:spcPct val="90000"/>
              </a:lnSpc>
              <a:buFont typeface="Wingdings" pitchFamily="2" charset="2"/>
              <a:buChar char="n"/>
              <a:defRPr/>
            </a:pPr>
            <a:r>
              <a:rPr lang="en-US" sz="1667" dirty="0"/>
              <a:t>Rom 15:25-31; 1 </a:t>
            </a:r>
            <a:r>
              <a:rPr lang="en-US" sz="1667" dirty="0" err="1"/>
              <a:t>cor</a:t>
            </a:r>
            <a:r>
              <a:rPr lang="en-US" sz="1667" dirty="0"/>
              <a:t> 16:1-4; 2 </a:t>
            </a:r>
            <a:r>
              <a:rPr lang="en-US" sz="1667" dirty="0" err="1"/>
              <a:t>Cor</a:t>
            </a:r>
            <a:r>
              <a:rPr lang="en-US" sz="1667" dirty="0"/>
              <a:t> 8:16-24</a:t>
            </a:r>
          </a:p>
          <a:p>
            <a:pPr eaLnBrk="1" hangingPunct="1">
              <a:lnSpc>
                <a:spcPct val="90000"/>
              </a:lnSpc>
              <a:buFont typeface="Wingdings" pitchFamily="2" charset="2"/>
              <a:buChar char="n"/>
              <a:defRPr/>
            </a:pPr>
            <a:r>
              <a:rPr lang="en-US" sz="2333" dirty="0">
                <a:solidFill>
                  <a:srgbClr val="FFFF99"/>
                </a:solidFill>
              </a:rPr>
              <a:t>Local Church </a:t>
            </a:r>
            <a:r>
              <a:rPr lang="en-US" sz="2333" dirty="0" smtClean="0">
                <a:solidFill>
                  <a:srgbClr val="FFFF99"/>
                </a:solidFill>
              </a:rPr>
              <a:t>Edified its Members</a:t>
            </a:r>
            <a:endParaRPr lang="en-US" sz="2333" dirty="0">
              <a:solidFill>
                <a:srgbClr val="FFFF99"/>
              </a:solidFill>
            </a:endParaRPr>
          </a:p>
          <a:p>
            <a:pPr lvl="1" eaLnBrk="1" hangingPunct="1">
              <a:lnSpc>
                <a:spcPct val="90000"/>
              </a:lnSpc>
              <a:buFont typeface="Wingdings" pitchFamily="2" charset="2"/>
              <a:buChar char="n"/>
              <a:defRPr/>
            </a:pPr>
            <a:r>
              <a:rPr lang="en-US" sz="2000" dirty="0"/>
              <a:t>1 </a:t>
            </a:r>
            <a:r>
              <a:rPr lang="en-US" sz="2000" dirty="0" err="1"/>
              <a:t>Cor</a:t>
            </a:r>
            <a:r>
              <a:rPr lang="en-US" sz="2000" dirty="0"/>
              <a:t> 5:1-13; 2 </a:t>
            </a:r>
            <a:r>
              <a:rPr lang="en-US" sz="2000" dirty="0" err="1"/>
              <a:t>Thess</a:t>
            </a:r>
            <a:r>
              <a:rPr lang="en-US" sz="2000" dirty="0"/>
              <a:t> 3:6-7, 14-15</a:t>
            </a:r>
          </a:p>
          <a:p>
            <a:pPr eaLnBrk="1" hangingPunct="1">
              <a:lnSpc>
                <a:spcPct val="90000"/>
              </a:lnSpc>
              <a:buFont typeface="Wingdings" pitchFamily="2" charset="2"/>
              <a:buChar char="n"/>
              <a:defRPr/>
            </a:pPr>
            <a:endParaRPr lang="en-US" sz="2333" dirty="0"/>
          </a:p>
        </p:txBody>
      </p:sp>
    </p:spTree>
    <p:extLst>
      <p:ext uri="{BB962C8B-B14F-4D97-AF65-F5344CB8AC3E}">
        <p14:creationId xmlns:p14="http://schemas.microsoft.com/office/powerpoint/2010/main" val="322270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0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0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0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0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0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4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692D14A-61E4-B542-96E8-B39CB7C38FA9}" type="slidenum">
              <a:rPr lang="en-US" altLang="en-US"/>
              <a:pPr/>
              <a:t>13</a:t>
            </a:fld>
            <a:endParaRPr lang="en-US" altLang="en-US"/>
          </a:p>
        </p:txBody>
      </p:sp>
      <p:sp>
        <p:nvSpPr>
          <p:cNvPr id="5" name="Footer Placeholder 4"/>
          <p:cNvSpPr>
            <a:spLocks noGrp="1"/>
          </p:cNvSpPr>
          <p:nvPr>
            <p:ph type="ftr" sz="quarter" idx="11"/>
          </p:nvPr>
        </p:nvSpPr>
        <p:spPr/>
        <p:txBody>
          <a:bodyPr/>
          <a:lstStyle/>
          <a:p>
            <a:r>
              <a:rPr lang="en-US" altLang="en-US"/>
              <a:t>The Work Of The Church - Lesson 5 Organization of the Church</a:t>
            </a:r>
          </a:p>
        </p:txBody>
      </p:sp>
      <p:sp>
        <p:nvSpPr>
          <p:cNvPr id="106498" name="Rectangle 2"/>
          <p:cNvSpPr>
            <a:spLocks noGrp="1" noRot="1" noChangeArrowheads="1"/>
          </p:cNvSpPr>
          <p:nvPr>
            <p:ph type="title"/>
          </p:nvPr>
        </p:nvSpPr>
        <p:spPr/>
        <p:txBody>
          <a:bodyPr/>
          <a:lstStyle/>
          <a:p>
            <a:r>
              <a:rPr lang="en-US" altLang="en-US"/>
              <a:t>The NT Local Church </a:t>
            </a:r>
          </a:p>
        </p:txBody>
      </p:sp>
      <p:sp>
        <p:nvSpPr>
          <p:cNvPr id="106499" name="Rectangle 3"/>
          <p:cNvSpPr>
            <a:spLocks noGrp="1" noChangeArrowheads="1"/>
          </p:cNvSpPr>
          <p:nvPr>
            <p:ph type="body" idx="1"/>
          </p:nvPr>
        </p:nvSpPr>
        <p:spPr/>
        <p:txBody>
          <a:bodyPr/>
          <a:lstStyle/>
          <a:p>
            <a:r>
              <a:rPr lang="en-US" altLang="en-US"/>
              <a:t>Had Organization</a:t>
            </a:r>
          </a:p>
          <a:p>
            <a:r>
              <a:rPr lang="en-US" altLang="en-US"/>
              <a:t>Were Organized on the Local Level Only</a:t>
            </a:r>
          </a:p>
          <a:p>
            <a:r>
              <a:rPr lang="en-US" altLang="en-US"/>
              <a:t>They Were Independent</a:t>
            </a:r>
          </a:p>
          <a:p>
            <a:r>
              <a:rPr lang="en-US" altLang="en-US"/>
              <a:t>They Were The Only Authorized Collectives</a:t>
            </a:r>
          </a:p>
          <a:p>
            <a:r>
              <a:rPr lang="en-US" altLang="en-US"/>
              <a:t>They Were Sufficient</a:t>
            </a:r>
          </a:p>
          <a:p>
            <a:pPr>
              <a:buFont typeface="Wingdings" charset="2"/>
              <a:buNone/>
            </a:pPr>
            <a:endParaRPr lang="en-US" altLang="en-US"/>
          </a:p>
        </p:txBody>
      </p:sp>
    </p:spTree>
    <p:extLst>
      <p:ext uri="{BB962C8B-B14F-4D97-AF65-F5344CB8AC3E}">
        <p14:creationId xmlns:p14="http://schemas.microsoft.com/office/powerpoint/2010/main" val="84495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00ECC7-3325-F544-BDA0-43B86AFB2462}" type="slidenum">
              <a:rPr lang="en-US" altLang="en-US"/>
              <a:pPr/>
              <a:t>14</a:t>
            </a:fld>
            <a:endParaRPr lang="en-US" altLang="en-US"/>
          </a:p>
        </p:txBody>
      </p:sp>
      <p:sp>
        <p:nvSpPr>
          <p:cNvPr id="5" name="Footer Placeholder 4"/>
          <p:cNvSpPr>
            <a:spLocks noGrp="1"/>
          </p:cNvSpPr>
          <p:nvPr>
            <p:ph type="ftr" sz="quarter" idx="11"/>
          </p:nvPr>
        </p:nvSpPr>
        <p:spPr/>
        <p:txBody>
          <a:bodyPr/>
          <a:lstStyle/>
          <a:p>
            <a:r>
              <a:rPr lang="en-US" altLang="en-US"/>
              <a:t>The Work Of The Church - Lesson 5 Organization of the Church</a:t>
            </a:r>
          </a:p>
        </p:txBody>
      </p:sp>
      <p:sp>
        <p:nvSpPr>
          <p:cNvPr id="103426" name="Rectangle 2"/>
          <p:cNvSpPr>
            <a:spLocks noGrp="1" noRot="1" noChangeArrowheads="1"/>
          </p:cNvSpPr>
          <p:nvPr>
            <p:ph type="title"/>
          </p:nvPr>
        </p:nvSpPr>
        <p:spPr/>
        <p:txBody>
          <a:bodyPr/>
          <a:lstStyle/>
          <a:p>
            <a:r>
              <a:rPr lang="en-US" altLang="en-US"/>
              <a:t>Organization Apostasy</a:t>
            </a:r>
          </a:p>
        </p:txBody>
      </p:sp>
      <p:sp>
        <p:nvSpPr>
          <p:cNvPr id="103427" name="Rectangle 3"/>
          <p:cNvSpPr>
            <a:spLocks noGrp="1" noChangeArrowheads="1"/>
          </p:cNvSpPr>
          <p:nvPr>
            <p:ph type="body" idx="1"/>
          </p:nvPr>
        </p:nvSpPr>
        <p:spPr>
          <a:xfrm>
            <a:off x="76200" y="1130564"/>
            <a:ext cx="8915400" cy="4089136"/>
          </a:xfrm>
        </p:spPr>
        <p:txBody>
          <a:bodyPr/>
          <a:lstStyle/>
          <a:p>
            <a:r>
              <a:rPr lang="en-US" altLang="en-US" dirty="0">
                <a:solidFill>
                  <a:srgbClr val="FFFF66"/>
                </a:solidFill>
              </a:rPr>
              <a:t>Single Bishop Over One Congregation</a:t>
            </a:r>
          </a:p>
          <a:p>
            <a:pPr lvl="1"/>
            <a:r>
              <a:rPr lang="en-US" altLang="en-US" dirty="0"/>
              <a:t>2</a:t>
            </a:r>
            <a:r>
              <a:rPr lang="en-US" altLang="en-US" baseline="30000" dirty="0"/>
              <a:t>nd</a:t>
            </a:r>
            <a:r>
              <a:rPr lang="en-US" altLang="en-US" dirty="0"/>
              <a:t> Century AD</a:t>
            </a:r>
          </a:p>
          <a:p>
            <a:r>
              <a:rPr lang="en-US" altLang="en-US" dirty="0">
                <a:solidFill>
                  <a:srgbClr val="FFFF66"/>
                </a:solidFill>
              </a:rPr>
              <a:t>Bishops In Rome Oversee Other Bishops.</a:t>
            </a:r>
          </a:p>
          <a:p>
            <a:r>
              <a:rPr lang="en-US" altLang="en-US" dirty="0">
                <a:solidFill>
                  <a:srgbClr val="FFFF66"/>
                </a:solidFill>
              </a:rPr>
              <a:t>International Church of Christ</a:t>
            </a:r>
          </a:p>
          <a:p>
            <a:pPr lvl="1"/>
            <a:r>
              <a:rPr lang="en-US" altLang="en-US" dirty="0" smtClean="0"/>
              <a:t>Hierarchy </a:t>
            </a:r>
            <a:r>
              <a:rPr lang="en-US" altLang="en-US" dirty="0"/>
              <a:t>of Control Over Several Congregations</a:t>
            </a:r>
          </a:p>
          <a:p>
            <a:r>
              <a:rPr lang="en-US" altLang="en-US" dirty="0">
                <a:solidFill>
                  <a:srgbClr val="FFFF66"/>
                </a:solidFill>
              </a:rPr>
              <a:t>Sponsoring Church Concept</a:t>
            </a:r>
          </a:p>
          <a:p>
            <a:pPr lvl="1"/>
            <a:r>
              <a:rPr lang="en-US" altLang="en-US" dirty="0"/>
              <a:t>Elders Oversee Work Of Other Churches</a:t>
            </a:r>
          </a:p>
          <a:p>
            <a:pPr lvl="1"/>
            <a:r>
              <a:rPr lang="en-US" altLang="en-US" dirty="0"/>
              <a:t>Churches Give Funds to Sponsoring Church Which Carries Out The Work</a:t>
            </a:r>
          </a:p>
        </p:txBody>
      </p:sp>
    </p:spTree>
    <p:extLst>
      <p:ext uri="{BB962C8B-B14F-4D97-AF65-F5344CB8AC3E}">
        <p14:creationId xmlns:p14="http://schemas.microsoft.com/office/powerpoint/2010/main" val="117755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58DEEA2-5CA9-7945-A80F-8D0C63C468EB}" type="slidenum">
              <a:rPr lang="en-US" altLang="en-US"/>
              <a:pPr/>
              <a:t>15</a:t>
            </a:fld>
            <a:endParaRPr lang="en-US" altLang="en-US"/>
          </a:p>
        </p:txBody>
      </p:sp>
      <p:sp>
        <p:nvSpPr>
          <p:cNvPr id="5" name="Footer Placeholder 4"/>
          <p:cNvSpPr>
            <a:spLocks noGrp="1"/>
          </p:cNvSpPr>
          <p:nvPr>
            <p:ph type="ftr" sz="quarter" idx="11"/>
          </p:nvPr>
        </p:nvSpPr>
        <p:spPr/>
        <p:txBody>
          <a:bodyPr/>
          <a:lstStyle/>
          <a:p>
            <a:r>
              <a:rPr lang="en-US" altLang="en-US"/>
              <a:t>The Work Of The Church - Lesson 5 Organization of the Church</a:t>
            </a:r>
          </a:p>
        </p:txBody>
      </p:sp>
      <p:sp>
        <p:nvSpPr>
          <p:cNvPr id="104450" name="Rectangle 2"/>
          <p:cNvSpPr>
            <a:spLocks noGrp="1" noRot="1" noChangeArrowheads="1"/>
          </p:cNvSpPr>
          <p:nvPr>
            <p:ph type="title"/>
          </p:nvPr>
        </p:nvSpPr>
        <p:spPr/>
        <p:txBody>
          <a:bodyPr/>
          <a:lstStyle/>
          <a:p>
            <a:r>
              <a:rPr lang="en-US" altLang="en-US" dirty="0"/>
              <a:t>Why Is This Important?</a:t>
            </a:r>
          </a:p>
        </p:txBody>
      </p:sp>
      <p:sp>
        <p:nvSpPr>
          <p:cNvPr id="104451" name="Rectangle 3"/>
          <p:cNvSpPr>
            <a:spLocks noGrp="1" noChangeArrowheads="1"/>
          </p:cNvSpPr>
          <p:nvPr>
            <p:ph type="body" idx="1"/>
          </p:nvPr>
        </p:nvSpPr>
        <p:spPr>
          <a:xfrm>
            <a:off x="0" y="1104900"/>
            <a:ext cx="9144000" cy="4267200"/>
          </a:xfrm>
        </p:spPr>
        <p:txBody>
          <a:bodyPr>
            <a:normAutofit lnSpcReduction="10000"/>
          </a:bodyPr>
          <a:lstStyle/>
          <a:p>
            <a:r>
              <a:rPr lang="en-US" altLang="en-US" dirty="0">
                <a:solidFill>
                  <a:srgbClr val="FFFF66"/>
                </a:solidFill>
              </a:rPr>
              <a:t>Reflects Improper Attitude Toward </a:t>
            </a:r>
            <a:r>
              <a:rPr lang="en-US" altLang="en-US" dirty="0" smtClean="0">
                <a:solidFill>
                  <a:srgbClr val="FFFF66"/>
                </a:solidFill>
              </a:rPr>
              <a:t>Scripture</a:t>
            </a:r>
          </a:p>
          <a:p>
            <a:pPr lvl="1"/>
            <a:r>
              <a:rPr lang="en-US" altLang="en-US" b="0" dirty="0" smtClean="0"/>
              <a:t>Is “all Scripture” From God?  Are They Authoritative? Or just Suggestions?</a:t>
            </a:r>
          </a:p>
          <a:p>
            <a:r>
              <a:rPr lang="en-US" altLang="en-US" dirty="0" smtClean="0">
                <a:solidFill>
                  <a:srgbClr val="FFFF66"/>
                </a:solidFill>
              </a:rPr>
              <a:t>Reflects a Lack of Trust in God</a:t>
            </a:r>
          </a:p>
          <a:p>
            <a:pPr lvl="1"/>
            <a:r>
              <a:rPr lang="en-US" altLang="en-US" b="0" dirty="0" smtClean="0"/>
              <a:t>We Have Come Up with New, Better Ways to Fulfill our Purpose than God</a:t>
            </a:r>
            <a:endParaRPr lang="en-US" altLang="en-US" b="0" dirty="0"/>
          </a:p>
          <a:p>
            <a:r>
              <a:rPr lang="en-US" altLang="en-US" dirty="0">
                <a:solidFill>
                  <a:srgbClr val="FFFF66"/>
                </a:solidFill>
              </a:rPr>
              <a:t>Change In Organization = Change in Purpose</a:t>
            </a:r>
          </a:p>
          <a:p>
            <a:pPr lvl="1"/>
            <a:r>
              <a:rPr lang="en-US" altLang="en-US" b="0" dirty="0"/>
              <a:t>The organization of a thing reveals its purpose.</a:t>
            </a:r>
          </a:p>
          <a:p>
            <a:r>
              <a:rPr lang="en-US" altLang="en-US" dirty="0">
                <a:solidFill>
                  <a:srgbClr val="FFFF66"/>
                </a:solidFill>
              </a:rPr>
              <a:t>Upsets the “Balance of Power</a:t>
            </a:r>
            <a:r>
              <a:rPr lang="en-US" altLang="en-US" dirty="0" smtClean="0">
                <a:solidFill>
                  <a:srgbClr val="FFFF66"/>
                </a:solidFill>
              </a:rPr>
              <a:t>”</a:t>
            </a:r>
          </a:p>
          <a:p>
            <a:pPr lvl="1"/>
            <a:r>
              <a:rPr lang="en-US" altLang="en-US" b="0" dirty="0" smtClean="0"/>
              <a:t>One Man/Men Can Have Too Much Control Over Other Churches</a:t>
            </a:r>
            <a:endParaRPr lang="en-US" altLang="en-US" b="0" dirty="0"/>
          </a:p>
          <a:p>
            <a:r>
              <a:rPr lang="en-US" altLang="en-US" dirty="0">
                <a:solidFill>
                  <a:srgbClr val="FFFF66"/>
                </a:solidFill>
              </a:rPr>
              <a:t>Error Can Spread Quickly</a:t>
            </a:r>
          </a:p>
          <a:p>
            <a:pPr lvl="1"/>
            <a:r>
              <a:rPr lang="en-US" altLang="en-US" b="0" dirty="0"/>
              <a:t>No “Checks and Balances”</a:t>
            </a:r>
          </a:p>
        </p:txBody>
      </p:sp>
    </p:spTree>
    <p:extLst>
      <p:ext uri="{BB962C8B-B14F-4D97-AF65-F5344CB8AC3E}">
        <p14:creationId xmlns:p14="http://schemas.microsoft.com/office/powerpoint/2010/main" val="18280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anim calcmode="lin" valueType="num">
                                      <p:cBhvr additive="base">
                                        <p:cTn id="11"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 calcmode="lin" valueType="num">
                                      <p:cBhvr additive="base">
                                        <p:cTn id="17"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45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4451">
                                            <p:txEl>
                                              <p:pRg st="3" end="3"/>
                                            </p:txEl>
                                          </p:spTgt>
                                        </p:tgtEl>
                                        <p:attrNameLst>
                                          <p:attrName>style.visibility</p:attrName>
                                        </p:attrNameLst>
                                      </p:cBhvr>
                                      <p:to>
                                        <p:strVal val="visible"/>
                                      </p:to>
                                    </p:set>
                                    <p:anim calcmode="lin" valueType="num">
                                      <p:cBhvr additive="base">
                                        <p:cTn id="21"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4451">
                                            <p:txEl>
                                              <p:pRg st="4" end="4"/>
                                            </p:txEl>
                                          </p:spTgt>
                                        </p:tgtEl>
                                        <p:attrNameLst>
                                          <p:attrName>style.visibility</p:attrName>
                                        </p:attrNameLst>
                                      </p:cBhvr>
                                      <p:to>
                                        <p:strVal val="visible"/>
                                      </p:to>
                                    </p:set>
                                    <p:anim calcmode="lin" valueType="num">
                                      <p:cBhvr additive="base">
                                        <p:cTn id="27" dur="5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445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4451">
                                            <p:txEl>
                                              <p:pRg st="5" end="5"/>
                                            </p:txEl>
                                          </p:spTgt>
                                        </p:tgtEl>
                                        <p:attrNameLst>
                                          <p:attrName>style.visibility</p:attrName>
                                        </p:attrNameLst>
                                      </p:cBhvr>
                                      <p:to>
                                        <p:strVal val="visible"/>
                                      </p:to>
                                    </p:set>
                                    <p:anim calcmode="lin" valueType="num">
                                      <p:cBhvr additive="base">
                                        <p:cTn id="31" dur="500" fill="hold"/>
                                        <p:tgtEl>
                                          <p:spTgt spid="1044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4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451">
                                            <p:txEl>
                                              <p:pRg st="6" end="6"/>
                                            </p:txEl>
                                          </p:spTgt>
                                        </p:tgtEl>
                                        <p:attrNameLst>
                                          <p:attrName>style.visibility</p:attrName>
                                        </p:attrNameLst>
                                      </p:cBhvr>
                                      <p:to>
                                        <p:strVal val="visible"/>
                                      </p:to>
                                    </p:set>
                                    <p:anim calcmode="lin" valueType="num">
                                      <p:cBhvr additive="base">
                                        <p:cTn id="37" dur="500" fill="hold"/>
                                        <p:tgtEl>
                                          <p:spTgt spid="1044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45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4451">
                                            <p:txEl>
                                              <p:pRg st="7" end="7"/>
                                            </p:txEl>
                                          </p:spTgt>
                                        </p:tgtEl>
                                        <p:attrNameLst>
                                          <p:attrName>style.visibility</p:attrName>
                                        </p:attrNameLst>
                                      </p:cBhvr>
                                      <p:to>
                                        <p:strVal val="visible"/>
                                      </p:to>
                                    </p:set>
                                    <p:anim calcmode="lin" valueType="num">
                                      <p:cBhvr additive="base">
                                        <p:cTn id="41" dur="500" fill="hold"/>
                                        <p:tgtEl>
                                          <p:spTgt spid="10445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44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4451">
                                            <p:txEl>
                                              <p:pRg st="8" end="8"/>
                                            </p:txEl>
                                          </p:spTgt>
                                        </p:tgtEl>
                                        <p:attrNameLst>
                                          <p:attrName>style.visibility</p:attrName>
                                        </p:attrNameLst>
                                      </p:cBhvr>
                                      <p:to>
                                        <p:strVal val="visible"/>
                                      </p:to>
                                    </p:set>
                                    <p:anim calcmode="lin" valueType="num">
                                      <p:cBhvr additive="base">
                                        <p:cTn id="47" dur="500" fill="hold"/>
                                        <p:tgtEl>
                                          <p:spTgt spid="10445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4451">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4451">
                                            <p:txEl>
                                              <p:pRg st="9" end="9"/>
                                            </p:txEl>
                                          </p:spTgt>
                                        </p:tgtEl>
                                        <p:attrNameLst>
                                          <p:attrName>style.visibility</p:attrName>
                                        </p:attrNameLst>
                                      </p:cBhvr>
                                      <p:to>
                                        <p:strVal val="visible"/>
                                      </p:to>
                                    </p:set>
                                    <p:anim calcmode="lin" valueType="num">
                                      <p:cBhvr additive="base">
                                        <p:cTn id="51" dur="500" fill="hold"/>
                                        <p:tgtEl>
                                          <p:spTgt spid="104451">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445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96D016F-4365-5B40-9BFB-3F621B41201D}" type="slidenum">
              <a:rPr lang="en-US" altLang="en-US"/>
              <a:pPr/>
              <a:t>16</a:t>
            </a:fld>
            <a:endParaRPr lang="en-US" altLang="en-US"/>
          </a:p>
        </p:txBody>
      </p:sp>
      <p:sp>
        <p:nvSpPr>
          <p:cNvPr id="5" name="Footer Placeholder 4"/>
          <p:cNvSpPr>
            <a:spLocks noGrp="1"/>
          </p:cNvSpPr>
          <p:nvPr>
            <p:ph type="ftr" sz="quarter" idx="11"/>
          </p:nvPr>
        </p:nvSpPr>
        <p:spPr/>
        <p:txBody>
          <a:bodyPr/>
          <a:lstStyle/>
          <a:p>
            <a:r>
              <a:rPr lang="en-US" altLang="en-US"/>
              <a:t>The Work Of The Church - Lesson 4 Misson</a:t>
            </a:r>
          </a:p>
        </p:txBody>
      </p:sp>
      <p:sp>
        <p:nvSpPr>
          <p:cNvPr id="83970" name="Rectangle 2"/>
          <p:cNvSpPr>
            <a:spLocks noGrp="1" noRot="1" noChangeArrowheads="1"/>
          </p:cNvSpPr>
          <p:nvPr>
            <p:ph type="title"/>
          </p:nvPr>
        </p:nvSpPr>
        <p:spPr/>
        <p:txBody>
          <a:bodyPr/>
          <a:lstStyle/>
          <a:p>
            <a:r>
              <a:rPr lang="en-US" altLang="en-US" sz="3333"/>
              <a:t>The Church Is Sufficient</a:t>
            </a:r>
            <a:br>
              <a:rPr lang="en-US" altLang="en-US" sz="3333"/>
            </a:br>
            <a:r>
              <a:rPr lang="en-US" altLang="en-US" sz="3333"/>
              <a:t>Eph 4:11-12</a:t>
            </a:r>
          </a:p>
        </p:txBody>
      </p:sp>
      <p:sp>
        <p:nvSpPr>
          <p:cNvPr id="83971" name="Rectangle 3"/>
          <p:cNvSpPr>
            <a:spLocks noGrp="1" noChangeArrowheads="1"/>
          </p:cNvSpPr>
          <p:nvPr>
            <p:ph type="body" idx="1"/>
          </p:nvPr>
        </p:nvSpPr>
        <p:spPr>
          <a:xfrm>
            <a:off x="76200" y="1333500"/>
            <a:ext cx="8915400" cy="3771636"/>
          </a:xfrm>
        </p:spPr>
        <p:txBody>
          <a:bodyPr/>
          <a:lstStyle/>
          <a:p>
            <a:r>
              <a:rPr lang="en-US" altLang="en-US" dirty="0" smtClean="0">
                <a:solidFill>
                  <a:srgbClr val="FFFF66"/>
                </a:solidFill>
              </a:rPr>
              <a:t>Worship</a:t>
            </a:r>
          </a:p>
          <a:p>
            <a:r>
              <a:rPr lang="en-US" altLang="en-US" dirty="0" smtClean="0">
                <a:solidFill>
                  <a:srgbClr val="FFFF66"/>
                </a:solidFill>
              </a:rPr>
              <a:t>Evangelism</a:t>
            </a:r>
            <a:endParaRPr lang="en-US" altLang="en-US" dirty="0">
              <a:solidFill>
                <a:srgbClr val="FFFF66"/>
              </a:solidFill>
            </a:endParaRPr>
          </a:p>
          <a:p>
            <a:pPr lvl="1"/>
            <a:r>
              <a:rPr lang="en-US" altLang="en-US" dirty="0"/>
              <a:t>“Sounding Forth” 1 </a:t>
            </a:r>
            <a:r>
              <a:rPr lang="en-US" altLang="en-US" dirty="0" err="1"/>
              <a:t>Thess</a:t>
            </a:r>
            <a:r>
              <a:rPr lang="en-US" altLang="en-US" dirty="0"/>
              <a:t> 1:8</a:t>
            </a:r>
          </a:p>
          <a:p>
            <a:pPr lvl="1"/>
            <a:r>
              <a:rPr lang="en-US" altLang="en-US" dirty="0"/>
              <a:t>Gospel Came to “all the world” Col 1:6</a:t>
            </a:r>
          </a:p>
          <a:p>
            <a:r>
              <a:rPr lang="en-US" altLang="en-US" dirty="0">
                <a:solidFill>
                  <a:srgbClr val="FFFF66"/>
                </a:solidFill>
              </a:rPr>
              <a:t>Edification</a:t>
            </a:r>
          </a:p>
          <a:p>
            <a:pPr lvl="1"/>
            <a:r>
              <a:rPr lang="en-US" altLang="en-US" dirty="0"/>
              <a:t>Apostles, Prophets, Teachers, Evangelists, and Pastors – </a:t>
            </a:r>
            <a:endParaRPr lang="en-US" altLang="en-US" dirty="0" smtClean="0"/>
          </a:p>
          <a:p>
            <a:pPr marL="380985" lvl="1" indent="0">
              <a:buNone/>
            </a:pPr>
            <a:r>
              <a:rPr lang="en-US" altLang="en-US" dirty="0" smtClean="0"/>
              <a:t>TO </a:t>
            </a:r>
            <a:r>
              <a:rPr lang="en-US" altLang="en-US" dirty="0"/>
              <a:t>PERFECT THE SAINTS!</a:t>
            </a:r>
          </a:p>
          <a:p>
            <a:r>
              <a:rPr lang="en-US" altLang="en-US" dirty="0">
                <a:solidFill>
                  <a:srgbClr val="FFFF66"/>
                </a:solidFill>
              </a:rPr>
              <a:t>Benevolence</a:t>
            </a:r>
          </a:p>
          <a:p>
            <a:pPr lvl="1"/>
            <a:r>
              <a:rPr lang="en-US" altLang="en-US" dirty="0"/>
              <a:t>Take Care of “Needy” Saints</a:t>
            </a:r>
          </a:p>
          <a:p>
            <a:endParaRPr lang="en-US" altLang="en-US" dirty="0"/>
          </a:p>
        </p:txBody>
      </p:sp>
    </p:spTree>
    <p:extLst>
      <p:ext uri="{BB962C8B-B14F-4D97-AF65-F5344CB8AC3E}">
        <p14:creationId xmlns:p14="http://schemas.microsoft.com/office/powerpoint/2010/main" val="146963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4"/>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619100" indent="-238115">
              <a:defRPr>
                <a:solidFill>
                  <a:schemeClr val="tx1"/>
                </a:solidFill>
                <a:latin typeface="Garamond" charset="0"/>
              </a:defRPr>
            </a:lvl2pPr>
            <a:lvl3pPr marL="952462" indent="-190492">
              <a:defRPr>
                <a:solidFill>
                  <a:schemeClr val="tx1"/>
                </a:solidFill>
                <a:latin typeface="Garamond" charset="0"/>
              </a:defRPr>
            </a:lvl3pPr>
            <a:lvl4pPr marL="1333447" indent="-190492">
              <a:defRPr>
                <a:solidFill>
                  <a:schemeClr val="tx1"/>
                </a:solidFill>
                <a:latin typeface="Garamond" charset="0"/>
              </a:defRPr>
            </a:lvl4pPr>
            <a:lvl5pPr marL="1714431" indent="-190492">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r>
              <a:rPr lang="en-US" altLang="en-US">
                <a:latin typeface="Arial" charset="0"/>
              </a:rPr>
              <a:t>Work Of The Church - What is The Church</a:t>
            </a:r>
          </a:p>
        </p:txBody>
      </p:sp>
      <p:sp>
        <p:nvSpPr>
          <p:cNvPr id="3075" name="Rectangle 1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619100" indent="-238115">
              <a:defRPr>
                <a:solidFill>
                  <a:schemeClr val="tx1"/>
                </a:solidFill>
                <a:latin typeface="Garamond" charset="0"/>
              </a:defRPr>
            </a:lvl2pPr>
            <a:lvl3pPr marL="952462" indent="-190492">
              <a:defRPr>
                <a:solidFill>
                  <a:schemeClr val="tx1"/>
                </a:solidFill>
                <a:latin typeface="Garamond" charset="0"/>
              </a:defRPr>
            </a:lvl3pPr>
            <a:lvl4pPr marL="1333447" indent="-190492">
              <a:defRPr>
                <a:solidFill>
                  <a:schemeClr val="tx1"/>
                </a:solidFill>
                <a:latin typeface="Garamond" charset="0"/>
              </a:defRPr>
            </a:lvl4pPr>
            <a:lvl5pPr marL="1714431" indent="-190492">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fld id="{2379E32A-70B9-CB49-9A35-A6FB31D593CD}" type="slidenum">
              <a:rPr lang="en-US" altLang="en-US">
                <a:latin typeface="Arial" charset="0"/>
              </a:rPr>
              <a:pPr/>
              <a:t>17</a:t>
            </a:fld>
            <a:endParaRPr lang="en-US" altLang="en-US">
              <a:latin typeface="Arial" charset="0"/>
            </a:endParaRPr>
          </a:p>
        </p:txBody>
      </p:sp>
      <p:sp>
        <p:nvSpPr>
          <p:cNvPr id="2050" name="Rectangle 2"/>
          <p:cNvSpPr>
            <a:spLocks noGrp="1" noChangeArrowheads="1"/>
          </p:cNvSpPr>
          <p:nvPr>
            <p:ph type="ctrTitle"/>
          </p:nvPr>
        </p:nvSpPr>
        <p:spPr>
          <a:xfrm>
            <a:off x="1016000" y="800100"/>
            <a:ext cx="7112000" cy="1600729"/>
          </a:xfrm>
        </p:spPr>
        <p:txBody>
          <a:bodyPr/>
          <a:lstStyle/>
          <a:p>
            <a:pPr eaLnBrk="1" hangingPunct="1">
              <a:defRPr/>
            </a:pPr>
            <a:r>
              <a:rPr lang="en-US" smtClean="0"/>
              <a:t>The Work Of The Church</a:t>
            </a:r>
          </a:p>
        </p:txBody>
      </p:sp>
      <p:sp>
        <p:nvSpPr>
          <p:cNvPr id="2051" name="Rectangle 3"/>
          <p:cNvSpPr>
            <a:spLocks noGrp="1" noChangeArrowheads="1"/>
          </p:cNvSpPr>
          <p:nvPr>
            <p:ph type="subTitle" idx="1"/>
          </p:nvPr>
        </p:nvSpPr>
        <p:spPr>
          <a:xfrm>
            <a:off x="1905000" y="2540000"/>
            <a:ext cx="5334000" cy="2032000"/>
          </a:xfrm>
        </p:spPr>
        <p:txBody>
          <a:bodyPr/>
          <a:lstStyle/>
          <a:p>
            <a:pPr eaLnBrk="1" hangingPunct="1">
              <a:defRPr/>
            </a:pPr>
            <a:r>
              <a:rPr lang="en-US" sz="3333" b="1" dirty="0"/>
              <a:t>Lesson </a:t>
            </a:r>
            <a:r>
              <a:rPr lang="en-US" sz="3333" b="1" dirty="0" smtClean="0"/>
              <a:t>Five</a:t>
            </a:r>
            <a:endParaRPr lang="en-US" sz="3333" b="1" dirty="0"/>
          </a:p>
          <a:p>
            <a:pPr eaLnBrk="1" hangingPunct="1">
              <a:defRPr/>
            </a:pPr>
            <a:r>
              <a:rPr lang="en-US" sz="3333" b="1" dirty="0" smtClean="0"/>
              <a:t>Local Church Action:</a:t>
            </a:r>
          </a:p>
          <a:p>
            <a:pPr eaLnBrk="1" hangingPunct="1">
              <a:defRPr/>
            </a:pPr>
            <a:r>
              <a:rPr lang="en-US" sz="3333" b="1" dirty="0" smtClean="0"/>
              <a:t>WORSHIP</a:t>
            </a:r>
            <a:endParaRPr lang="en-US" sz="3333" b="1" dirty="0"/>
          </a:p>
        </p:txBody>
      </p:sp>
    </p:spTree>
    <p:extLst>
      <p:ext uri="{BB962C8B-B14F-4D97-AF65-F5344CB8AC3E}">
        <p14:creationId xmlns:p14="http://schemas.microsoft.com/office/powerpoint/2010/main" val="17203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619100" indent="-238115">
              <a:defRPr>
                <a:solidFill>
                  <a:schemeClr val="tx1"/>
                </a:solidFill>
                <a:latin typeface="Garamond" charset="0"/>
              </a:defRPr>
            </a:lvl2pPr>
            <a:lvl3pPr marL="952462" indent="-190492">
              <a:defRPr>
                <a:solidFill>
                  <a:schemeClr val="tx1"/>
                </a:solidFill>
                <a:latin typeface="Garamond" charset="0"/>
              </a:defRPr>
            </a:lvl3pPr>
            <a:lvl4pPr marL="1333447" indent="-190492">
              <a:defRPr>
                <a:solidFill>
                  <a:schemeClr val="tx1"/>
                </a:solidFill>
                <a:latin typeface="Garamond" charset="0"/>
              </a:defRPr>
            </a:lvl4pPr>
            <a:lvl5pPr marL="1714431" indent="-190492">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fld id="{557A633B-B62C-8448-A410-1082429B12CF}" type="slidenum">
              <a:rPr lang="en-US" altLang="en-US">
                <a:latin typeface="Arial" charset="0"/>
              </a:rPr>
              <a:pPr/>
              <a:t>18</a:t>
            </a:fld>
            <a:endParaRPr lang="en-US" altLang="en-US">
              <a:latin typeface="Arial" charset="0"/>
            </a:endParaRPr>
          </a:p>
        </p:txBody>
      </p:sp>
      <p:sp>
        <p:nvSpPr>
          <p:cNvPr id="24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619100" indent="-238115">
              <a:defRPr>
                <a:solidFill>
                  <a:schemeClr val="tx1"/>
                </a:solidFill>
                <a:latin typeface="Garamond" charset="0"/>
              </a:defRPr>
            </a:lvl2pPr>
            <a:lvl3pPr marL="952462" indent="-190492">
              <a:defRPr>
                <a:solidFill>
                  <a:schemeClr val="tx1"/>
                </a:solidFill>
                <a:latin typeface="Garamond" charset="0"/>
              </a:defRPr>
            </a:lvl3pPr>
            <a:lvl4pPr marL="1333447" indent="-190492">
              <a:defRPr>
                <a:solidFill>
                  <a:schemeClr val="tx1"/>
                </a:solidFill>
                <a:latin typeface="Garamond" charset="0"/>
              </a:defRPr>
            </a:lvl4pPr>
            <a:lvl5pPr marL="1714431" indent="-190492">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r>
              <a:rPr lang="en-US" altLang="en-US">
                <a:latin typeface="Arial" charset="0"/>
              </a:rPr>
              <a:t>The Work Of The Church - Establishing Authority</a:t>
            </a:r>
          </a:p>
        </p:txBody>
      </p:sp>
      <p:sp>
        <p:nvSpPr>
          <p:cNvPr id="191490" name="Rectangle 2"/>
          <p:cNvSpPr>
            <a:spLocks noGrp="1" noRot="1" noChangeArrowheads="1"/>
          </p:cNvSpPr>
          <p:nvPr>
            <p:ph type="title"/>
          </p:nvPr>
        </p:nvSpPr>
        <p:spPr/>
        <p:txBody>
          <a:bodyPr/>
          <a:lstStyle/>
          <a:p>
            <a:pPr eaLnBrk="1" hangingPunct="1">
              <a:defRPr/>
            </a:pPr>
            <a:r>
              <a:rPr lang="en-US" smtClean="0"/>
              <a:t>Establishing Authority</a:t>
            </a:r>
          </a:p>
        </p:txBody>
      </p:sp>
      <p:sp>
        <p:nvSpPr>
          <p:cNvPr id="191491" name="Rectangle 3"/>
          <p:cNvSpPr>
            <a:spLocks noGrp="1" noChangeArrowheads="1"/>
          </p:cNvSpPr>
          <p:nvPr>
            <p:ph type="body" idx="1"/>
          </p:nvPr>
        </p:nvSpPr>
        <p:spPr>
          <a:xfrm>
            <a:off x="76200" y="1143000"/>
            <a:ext cx="8915400" cy="4254500"/>
          </a:xfrm>
        </p:spPr>
        <p:txBody>
          <a:bodyPr/>
          <a:lstStyle/>
          <a:p>
            <a:pPr eaLnBrk="1" hangingPunct="1">
              <a:buFont typeface="Wingdings" pitchFamily="2" charset="2"/>
              <a:buChar char="n"/>
              <a:defRPr/>
            </a:pPr>
            <a:r>
              <a:rPr lang="en-US" sz="2333" dirty="0">
                <a:solidFill>
                  <a:srgbClr val="FFC000"/>
                </a:solidFill>
              </a:rPr>
              <a:t>Direct Command</a:t>
            </a:r>
          </a:p>
          <a:p>
            <a:pPr lvl="1" eaLnBrk="1" hangingPunct="1">
              <a:buFont typeface="Wingdings" pitchFamily="2" charset="2"/>
              <a:buChar char="n"/>
              <a:defRPr/>
            </a:pPr>
            <a:r>
              <a:rPr lang="en-US" sz="2000" dirty="0"/>
              <a:t>“Take out the trash this morning”</a:t>
            </a:r>
          </a:p>
          <a:p>
            <a:pPr lvl="1" eaLnBrk="1" hangingPunct="1">
              <a:buFont typeface="Wingdings" pitchFamily="2" charset="2"/>
              <a:buChar char="n"/>
              <a:defRPr/>
            </a:pPr>
            <a:r>
              <a:rPr lang="en-US" sz="2000" dirty="0"/>
              <a:t>“Mow the Lawn on Saturday”</a:t>
            </a:r>
          </a:p>
          <a:p>
            <a:pPr eaLnBrk="1" hangingPunct="1">
              <a:buFont typeface="Wingdings" pitchFamily="2" charset="2"/>
              <a:buChar char="n"/>
              <a:defRPr/>
            </a:pPr>
            <a:r>
              <a:rPr lang="en-US" sz="2333" dirty="0">
                <a:solidFill>
                  <a:srgbClr val="FFC000"/>
                </a:solidFill>
              </a:rPr>
              <a:t>Approved Examples</a:t>
            </a:r>
          </a:p>
          <a:p>
            <a:pPr lvl="1" eaLnBrk="1" hangingPunct="1">
              <a:buFont typeface="Wingdings" pitchFamily="2" charset="2"/>
              <a:buChar char="n"/>
              <a:defRPr/>
            </a:pPr>
            <a:r>
              <a:rPr lang="en-US" sz="2000" dirty="0"/>
              <a:t>Looking both ways before you cross the street</a:t>
            </a:r>
          </a:p>
          <a:p>
            <a:pPr lvl="1" eaLnBrk="1" hangingPunct="1">
              <a:buFont typeface="Wingdings" pitchFamily="2" charset="2"/>
              <a:buChar char="n"/>
              <a:defRPr/>
            </a:pPr>
            <a:r>
              <a:rPr lang="en-US" sz="2000" dirty="0"/>
              <a:t>Pray before I eat</a:t>
            </a:r>
          </a:p>
          <a:p>
            <a:pPr lvl="1" eaLnBrk="1" hangingPunct="1">
              <a:buFont typeface="Wingdings" pitchFamily="2" charset="2"/>
              <a:buChar char="n"/>
              <a:defRPr/>
            </a:pPr>
            <a:r>
              <a:rPr lang="en-US" sz="2000" dirty="0"/>
              <a:t>Whittle by pushing the knife away from your hand</a:t>
            </a:r>
          </a:p>
          <a:p>
            <a:pPr eaLnBrk="1" hangingPunct="1">
              <a:buFont typeface="Wingdings" pitchFamily="2" charset="2"/>
              <a:buChar char="n"/>
              <a:defRPr/>
            </a:pPr>
            <a:r>
              <a:rPr lang="en-US" sz="2333" dirty="0">
                <a:solidFill>
                  <a:srgbClr val="FFC000"/>
                </a:solidFill>
              </a:rPr>
              <a:t>Necessary Inference</a:t>
            </a:r>
          </a:p>
          <a:p>
            <a:pPr lvl="1" eaLnBrk="1" hangingPunct="1">
              <a:buFont typeface="Wingdings" pitchFamily="2" charset="2"/>
              <a:buChar char="n"/>
              <a:defRPr/>
            </a:pPr>
            <a:r>
              <a:rPr lang="en-US" sz="2000" dirty="0"/>
              <a:t>Wash your hands before you eat (how often?)</a:t>
            </a:r>
          </a:p>
          <a:p>
            <a:pPr lvl="1" eaLnBrk="1" hangingPunct="1">
              <a:buFont typeface="Wingdings" pitchFamily="2" charset="2"/>
              <a:buChar char="n"/>
              <a:defRPr/>
            </a:pPr>
            <a:r>
              <a:rPr lang="en-US" sz="2000" dirty="0"/>
              <a:t>You see someone pack a suitcase – infer a trip</a:t>
            </a:r>
          </a:p>
          <a:p>
            <a:pPr lvl="1" eaLnBrk="1" hangingPunct="1">
              <a:buFont typeface="Wingdings" pitchFamily="2" charset="2"/>
              <a:buChar char="n"/>
              <a:defRPr/>
            </a:pPr>
            <a:r>
              <a:rPr lang="en-US" sz="2000" dirty="0"/>
              <a:t>You see someone with a sun burn – infer he was outside</a:t>
            </a:r>
          </a:p>
          <a:p>
            <a:pPr eaLnBrk="1" hangingPunct="1">
              <a:buFont typeface="Wingdings" pitchFamily="2" charset="2"/>
              <a:buChar char="n"/>
              <a:defRPr/>
            </a:pPr>
            <a:endParaRPr lang="en-US" sz="2333" dirty="0"/>
          </a:p>
          <a:p>
            <a:pPr eaLnBrk="1" hangingPunct="1">
              <a:buFont typeface="Wingdings" pitchFamily="2" charset="2"/>
              <a:buChar char="n"/>
              <a:defRPr/>
            </a:pPr>
            <a:endParaRPr lang="en-US" sz="2333" dirty="0"/>
          </a:p>
        </p:txBody>
      </p:sp>
    </p:spTree>
    <p:extLst>
      <p:ext uri="{BB962C8B-B14F-4D97-AF65-F5344CB8AC3E}">
        <p14:creationId xmlns:p14="http://schemas.microsoft.com/office/powerpoint/2010/main" val="90867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619100" indent="-238115">
              <a:defRPr>
                <a:solidFill>
                  <a:schemeClr val="tx1"/>
                </a:solidFill>
                <a:latin typeface="Garamond" charset="0"/>
              </a:defRPr>
            </a:lvl2pPr>
            <a:lvl3pPr marL="952462" indent="-190492">
              <a:defRPr>
                <a:solidFill>
                  <a:schemeClr val="tx1"/>
                </a:solidFill>
                <a:latin typeface="Garamond" charset="0"/>
              </a:defRPr>
            </a:lvl3pPr>
            <a:lvl4pPr marL="1333447" indent="-190492">
              <a:defRPr>
                <a:solidFill>
                  <a:schemeClr val="tx1"/>
                </a:solidFill>
                <a:latin typeface="Garamond" charset="0"/>
              </a:defRPr>
            </a:lvl4pPr>
            <a:lvl5pPr marL="1714431" indent="-190492">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fld id="{60048335-AEFB-1F42-A945-130749B3DD9D}" type="slidenum">
              <a:rPr lang="en-US" altLang="en-US">
                <a:latin typeface="Arial" charset="0"/>
              </a:rPr>
              <a:pPr/>
              <a:t>19</a:t>
            </a:fld>
            <a:endParaRPr lang="en-US" altLang="en-US">
              <a:latin typeface="Arial" charset="0"/>
            </a:endParaRPr>
          </a:p>
        </p:txBody>
      </p:sp>
      <p:sp>
        <p:nvSpPr>
          <p:cNvPr id="286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619100" indent="-238115">
              <a:defRPr>
                <a:solidFill>
                  <a:schemeClr val="tx1"/>
                </a:solidFill>
                <a:latin typeface="Garamond" charset="0"/>
              </a:defRPr>
            </a:lvl2pPr>
            <a:lvl3pPr marL="952462" indent="-190492">
              <a:defRPr>
                <a:solidFill>
                  <a:schemeClr val="tx1"/>
                </a:solidFill>
                <a:latin typeface="Garamond" charset="0"/>
              </a:defRPr>
            </a:lvl3pPr>
            <a:lvl4pPr marL="1333447" indent="-190492">
              <a:defRPr>
                <a:solidFill>
                  <a:schemeClr val="tx1"/>
                </a:solidFill>
                <a:latin typeface="Garamond" charset="0"/>
              </a:defRPr>
            </a:lvl4pPr>
            <a:lvl5pPr marL="1714431" indent="-190492">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r>
              <a:rPr lang="en-US" altLang="en-US">
                <a:latin typeface="Arial" charset="0"/>
              </a:rPr>
              <a:t>The Work Of The Church - Establishing Authority</a:t>
            </a:r>
          </a:p>
        </p:txBody>
      </p:sp>
      <p:sp>
        <p:nvSpPr>
          <p:cNvPr id="227330" name="Rectangle 2"/>
          <p:cNvSpPr>
            <a:spLocks noGrp="1" noRot="1" noChangeArrowheads="1"/>
          </p:cNvSpPr>
          <p:nvPr>
            <p:ph type="title"/>
          </p:nvPr>
        </p:nvSpPr>
        <p:spPr/>
        <p:txBody>
          <a:bodyPr/>
          <a:lstStyle/>
          <a:p>
            <a:pPr eaLnBrk="1" hangingPunct="1">
              <a:defRPr/>
            </a:pPr>
            <a:r>
              <a:rPr lang="en-US" sz="3333"/>
              <a:t>Establishing Authority</a:t>
            </a:r>
            <a:br>
              <a:rPr lang="en-US" sz="3333"/>
            </a:br>
            <a:r>
              <a:rPr lang="en-US" sz="3333"/>
              <a:t>Church and Evangelism</a:t>
            </a:r>
          </a:p>
        </p:txBody>
      </p:sp>
      <p:sp>
        <p:nvSpPr>
          <p:cNvPr id="227331" name="Rectangle 3"/>
          <p:cNvSpPr>
            <a:spLocks noGrp="1" noChangeArrowheads="1"/>
          </p:cNvSpPr>
          <p:nvPr>
            <p:ph type="body" idx="1"/>
          </p:nvPr>
        </p:nvSpPr>
        <p:spPr>
          <a:xfrm>
            <a:off x="228600" y="1333500"/>
            <a:ext cx="8686800" cy="3771636"/>
          </a:xfrm>
        </p:spPr>
        <p:txBody>
          <a:bodyPr/>
          <a:lstStyle/>
          <a:p>
            <a:pPr eaLnBrk="1" hangingPunct="1">
              <a:lnSpc>
                <a:spcPct val="80000"/>
              </a:lnSpc>
              <a:buFont typeface="Wingdings" pitchFamily="2" charset="2"/>
              <a:buChar char="n"/>
              <a:defRPr/>
            </a:pPr>
            <a:r>
              <a:rPr lang="en-US" sz="2333" dirty="0">
                <a:solidFill>
                  <a:srgbClr val="FFC000"/>
                </a:solidFill>
              </a:rPr>
              <a:t>Direct Command</a:t>
            </a:r>
          </a:p>
          <a:p>
            <a:pPr lvl="1" eaLnBrk="1" hangingPunct="1">
              <a:lnSpc>
                <a:spcPct val="80000"/>
              </a:lnSpc>
              <a:buFont typeface="Wingdings" pitchFamily="2" charset="2"/>
              <a:buChar char="n"/>
              <a:defRPr/>
            </a:pPr>
            <a:r>
              <a:rPr lang="en-US" sz="2000" dirty="0"/>
              <a:t>1 Tim 3:15 – Church is Pillar and Ground of Truth</a:t>
            </a:r>
          </a:p>
          <a:p>
            <a:pPr eaLnBrk="1" hangingPunct="1">
              <a:lnSpc>
                <a:spcPct val="80000"/>
              </a:lnSpc>
              <a:buFont typeface="Wingdings" pitchFamily="2" charset="2"/>
              <a:buChar char="n"/>
              <a:defRPr/>
            </a:pPr>
            <a:r>
              <a:rPr lang="en-US" sz="2333" dirty="0">
                <a:solidFill>
                  <a:srgbClr val="FFC000"/>
                </a:solidFill>
              </a:rPr>
              <a:t>Approved Example</a:t>
            </a:r>
          </a:p>
          <a:p>
            <a:pPr lvl="1" eaLnBrk="1" hangingPunct="1">
              <a:lnSpc>
                <a:spcPct val="80000"/>
              </a:lnSpc>
              <a:buFont typeface="Wingdings" pitchFamily="2" charset="2"/>
              <a:buChar char="n"/>
              <a:defRPr/>
            </a:pPr>
            <a:r>
              <a:rPr lang="en-US" sz="2000" dirty="0"/>
              <a:t>Acts 11:22 – Jerusalem sent Barnabas to Antioch</a:t>
            </a:r>
          </a:p>
          <a:p>
            <a:pPr lvl="1" eaLnBrk="1" hangingPunct="1">
              <a:lnSpc>
                <a:spcPct val="80000"/>
              </a:lnSpc>
              <a:buFont typeface="Wingdings" pitchFamily="2" charset="2"/>
              <a:buChar char="n"/>
              <a:defRPr/>
            </a:pPr>
            <a:r>
              <a:rPr lang="en-US" sz="2000" dirty="0"/>
              <a:t>Phil 1:3-5 – Church at Philippi and Paul</a:t>
            </a:r>
          </a:p>
          <a:p>
            <a:pPr lvl="1" eaLnBrk="1" hangingPunct="1">
              <a:lnSpc>
                <a:spcPct val="80000"/>
              </a:lnSpc>
              <a:buFont typeface="Wingdings" pitchFamily="2" charset="2"/>
              <a:buChar char="n"/>
              <a:defRPr/>
            </a:pPr>
            <a:r>
              <a:rPr lang="en-US" sz="2000" dirty="0"/>
              <a:t>1 </a:t>
            </a:r>
            <a:r>
              <a:rPr lang="en-US" sz="2000" dirty="0" err="1"/>
              <a:t>Thess</a:t>
            </a:r>
            <a:r>
              <a:rPr lang="en-US" sz="2000" dirty="0"/>
              <a:t> 1:8 – Sounded out the word of the Lord</a:t>
            </a:r>
          </a:p>
          <a:p>
            <a:pPr eaLnBrk="1" hangingPunct="1">
              <a:lnSpc>
                <a:spcPct val="80000"/>
              </a:lnSpc>
              <a:buFont typeface="Wingdings" pitchFamily="2" charset="2"/>
              <a:buChar char="n"/>
              <a:defRPr/>
            </a:pPr>
            <a:r>
              <a:rPr lang="en-US" sz="2333" dirty="0">
                <a:solidFill>
                  <a:srgbClr val="FFC000"/>
                </a:solidFill>
              </a:rPr>
              <a:t>How Did The Local Church Evangelize?</a:t>
            </a:r>
          </a:p>
          <a:p>
            <a:pPr lvl="1" eaLnBrk="1" hangingPunct="1">
              <a:lnSpc>
                <a:spcPct val="80000"/>
              </a:lnSpc>
              <a:buFont typeface="Wingdings" pitchFamily="2" charset="2"/>
              <a:buChar char="n"/>
              <a:defRPr/>
            </a:pPr>
            <a:r>
              <a:rPr lang="en-US" sz="2000" dirty="0"/>
              <a:t>Local Church Support a Gospel Preacher (1 </a:t>
            </a:r>
            <a:r>
              <a:rPr lang="en-US" sz="2000" dirty="0" err="1"/>
              <a:t>Cor</a:t>
            </a:r>
            <a:r>
              <a:rPr lang="en-US" sz="2000" dirty="0"/>
              <a:t> 9:14)</a:t>
            </a:r>
          </a:p>
          <a:p>
            <a:pPr lvl="1" eaLnBrk="1" hangingPunct="1">
              <a:lnSpc>
                <a:spcPct val="80000"/>
              </a:lnSpc>
              <a:buFont typeface="Wingdings" pitchFamily="2" charset="2"/>
              <a:buChar char="n"/>
              <a:defRPr/>
            </a:pPr>
            <a:r>
              <a:rPr lang="en-US" sz="2000" dirty="0"/>
              <a:t>Local Church Directly Support a Man In Another Area (Phil 1:3-5)</a:t>
            </a:r>
          </a:p>
          <a:p>
            <a:pPr lvl="1" eaLnBrk="1" hangingPunct="1">
              <a:lnSpc>
                <a:spcPct val="80000"/>
              </a:lnSpc>
              <a:buFont typeface="Wingdings" pitchFamily="2" charset="2"/>
              <a:buChar char="n"/>
              <a:defRPr/>
            </a:pPr>
            <a:r>
              <a:rPr lang="en-US" sz="2000" dirty="0"/>
              <a:t>Several Local Churches Support One Man Directly </a:t>
            </a:r>
            <a:br>
              <a:rPr lang="en-US" sz="2000" dirty="0"/>
            </a:br>
            <a:r>
              <a:rPr lang="en-US" sz="2000" dirty="0"/>
              <a:t>(2 </a:t>
            </a:r>
            <a:r>
              <a:rPr lang="en-US" sz="2000" dirty="0" err="1"/>
              <a:t>Cor</a:t>
            </a:r>
            <a:r>
              <a:rPr lang="en-US" sz="2000" dirty="0"/>
              <a:t> 11:8-9)</a:t>
            </a:r>
          </a:p>
          <a:p>
            <a:pPr lvl="1" eaLnBrk="1" hangingPunct="1">
              <a:lnSpc>
                <a:spcPct val="80000"/>
              </a:lnSpc>
              <a:buFont typeface="Wingdings" pitchFamily="2" charset="2"/>
              <a:buChar char="n"/>
              <a:defRPr/>
            </a:pPr>
            <a:endParaRPr lang="en-US" sz="2000" dirty="0"/>
          </a:p>
        </p:txBody>
      </p:sp>
    </p:spTree>
    <p:extLst>
      <p:ext uri="{BB962C8B-B14F-4D97-AF65-F5344CB8AC3E}">
        <p14:creationId xmlns:p14="http://schemas.microsoft.com/office/powerpoint/2010/main" val="137945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619100" indent="-238115">
              <a:defRPr>
                <a:solidFill>
                  <a:schemeClr val="tx1"/>
                </a:solidFill>
                <a:latin typeface="Garamond" charset="0"/>
              </a:defRPr>
            </a:lvl2pPr>
            <a:lvl3pPr marL="952462" indent="-190492">
              <a:defRPr>
                <a:solidFill>
                  <a:schemeClr val="tx1"/>
                </a:solidFill>
                <a:latin typeface="Garamond" charset="0"/>
              </a:defRPr>
            </a:lvl3pPr>
            <a:lvl4pPr marL="1333447" indent="-190492">
              <a:defRPr>
                <a:solidFill>
                  <a:schemeClr val="tx1"/>
                </a:solidFill>
                <a:latin typeface="Garamond" charset="0"/>
              </a:defRPr>
            </a:lvl4pPr>
            <a:lvl5pPr marL="1714431" indent="-190492">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fld id="{0428D7F9-C853-D44C-8A22-6B04375C7551}" type="slidenum">
              <a:rPr lang="en-US" altLang="en-US">
                <a:latin typeface="Arial" charset="0"/>
              </a:rPr>
              <a:pPr/>
              <a:t>2</a:t>
            </a:fld>
            <a:endParaRPr lang="en-US" altLang="en-US">
              <a:latin typeface="Arial" charset="0"/>
            </a:endParaRPr>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619100" indent="-238115">
              <a:defRPr>
                <a:solidFill>
                  <a:schemeClr val="tx1"/>
                </a:solidFill>
                <a:latin typeface="Garamond" charset="0"/>
              </a:defRPr>
            </a:lvl2pPr>
            <a:lvl3pPr marL="952462" indent="-190492">
              <a:defRPr>
                <a:solidFill>
                  <a:schemeClr val="tx1"/>
                </a:solidFill>
                <a:latin typeface="Garamond" charset="0"/>
              </a:defRPr>
            </a:lvl3pPr>
            <a:lvl4pPr marL="1333447" indent="-190492">
              <a:defRPr>
                <a:solidFill>
                  <a:schemeClr val="tx1"/>
                </a:solidFill>
                <a:latin typeface="Garamond" charset="0"/>
              </a:defRPr>
            </a:lvl4pPr>
            <a:lvl5pPr marL="1714431" indent="-190492">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r>
              <a:rPr lang="en-US" altLang="en-US">
                <a:latin typeface="Arial" charset="0"/>
              </a:rPr>
              <a:t>Work Of The Church - What is The Church</a:t>
            </a:r>
          </a:p>
        </p:txBody>
      </p:sp>
      <p:sp>
        <p:nvSpPr>
          <p:cNvPr id="116738" name="Rectangle 2"/>
          <p:cNvSpPr>
            <a:spLocks noGrp="1" noRot="1" noChangeArrowheads="1"/>
          </p:cNvSpPr>
          <p:nvPr>
            <p:ph type="title"/>
          </p:nvPr>
        </p:nvSpPr>
        <p:spPr>
          <a:xfrm>
            <a:off x="1841500" y="228865"/>
            <a:ext cx="6159500" cy="635000"/>
          </a:xfrm>
        </p:spPr>
        <p:txBody>
          <a:bodyPr/>
          <a:lstStyle/>
          <a:p>
            <a:pPr eaLnBrk="1" hangingPunct="1">
              <a:defRPr/>
            </a:pPr>
            <a:r>
              <a:rPr lang="en-US" sz="3333" dirty="0"/>
              <a:t>Class Agenda</a:t>
            </a:r>
          </a:p>
        </p:txBody>
      </p:sp>
      <p:sp>
        <p:nvSpPr>
          <p:cNvPr id="116739" name="Rectangle 3"/>
          <p:cNvSpPr>
            <a:spLocks noGrp="1" noChangeArrowheads="1"/>
          </p:cNvSpPr>
          <p:nvPr>
            <p:ph type="body" idx="1"/>
          </p:nvPr>
        </p:nvSpPr>
        <p:spPr>
          <a:xfrm>
            <a:off x="228600" y="1016000"/>
            <a:ext cx="8763000" cy="4508500"/>
          </a:xfrm>
        </p:spPr>
        <p:txBody>
          <a:bodyPr/>
          <a:lstStyle/>
          <a:p>
            <a:pPr eaLnBrk="1" hangingPunct="1">
              <a:lnSpc>
                <a:spcPct val="90000"/>
              </a:lnSpc>
              <a:buFont typeface="Wingdings" pitchFamily="2" charset="2"/>
              <a:buChar char="n"/>
              <a:defRPr/>
            </a:pPr>
            <a:r>
              <a:rPr lang="en-US" sz="2000" dirty="0">
                <a:solidFill>
                  <a:schemeClr val="tx1"/>
                </a:solidFill>
              </a:rPr>
              <a:t>Lesson One -		What Is The Church?</a:t>
            </a:r>
          </a:p>
          <a:p>
            <a:pPr eaLnBrk="1" hangingPunct="1">
              <a:lnSpc>
                <a:spcPct val="90000"/>
              </a:lnSpc>
              <a:buFont typeface="Wingdings" pitchFamily="2" charset="2"/>
              <a:buChar char="n"/>
              <a:defRPr/>
            </a:pPr>
            <a:r>
              <a:rPr lang="en-US" sz="2000" dirty="0">
                <a:solidFill>
                  <a:schemeClr val="tx1"/>
                </a:solidFill>
              </a:rPr>
              <a:t>Lesson Two - 		Supreme Authority of Church</a:t>
            </a:r>
          </a:p>
          <a:p>
            <a:pPr eaLnBrk="1" hangingPunct="1">
              <a:lnSpc>
                <a:spcPct val="90000"/>
              </a:lnSpc>
              <a:buFont typeface="Wingdings" pitchFamily="2" charset="2"/>
              <a:buChar char="n"/>
              <a:defRPr/>
            </a:pPr>
            <a:r>
              <a:rPr lang="en-US" sz="2000" dirty="0"/>
              <a:t>Lesson Three - 	</a:t>
            </a:r>
            <a:r>
              <a:rPr lang="en-US" sz="2000" dirty="0" smtClean="0">
                <a:solidFill>
                  <a:schemeClr val="tx1"/>
                </a:solidFill>
              </a:rPr>
              <a:t>Individual </a:t>
            </a:r>
            <a:r>
              <a:rPr lang="en-US" sz="2000" dirty="0">
                <a:solidFill>
                  <a:schemeClr val="tx1"/>
                </a:solidFill>
              </a:rPr>
              <a:t>&amp; The Church</a:t>
            </a:r>
            <a:endParaRPr lang="en-US" sz="2000" dirty="0"/>
          </a:p>
          <a:p>
            <a:pPr eaLnBrk="1" hangingPunct="1">
              <a:lnSpc>
                <a:spcPct val="90000"/>
              </a:lnSpc>
              <a:buFont typeface="Wingdings" pitchFamily="2" charset="2"/>
              <a:buChar char="n"/>
              <a:defRPr/>
            </a:pPr>
            <a:r>
              <a:rPr lang="en-US" sz="2000" dirty="0">
                <a:solidFill>
                  <a:schemeClr val="tx1"/>
                </a:solidFill>
              </a:rPr>
              <a:t>Lesson Four - 	</a:t>
            </a:r>
            <a:r>
              <a:rPr lang="en-US" sz="1917" dirty="0" smtClean="0">
                <a:solidFill>
                  <a:schemeClr val="tx1"/>
                </a:solidFill>
              </a:rPr>
              <a:t>Mission (</a:t>
            </a:r>
            <a:r>
              <a:rPr lang="en-US" sz="1917" dirty="0" err="1" smtClean="0">
                <a:solidFill>
                  <a:schemeClr val="tx1"/>
                </a:solidFill>
              </a:rPr>
              <a:t>Purpsose</a:t>
            </a:r>
            <a:r>
              <a:rPr lang="en-US" sz="1917" dirty="0" smtClean="0">
                <a:solidFill>
                  <a:schemeClr val="tx1"/>
                </a:solidFill>
              </a:rPr>
              <a:t>) , </a:t>
            </a:r>
            <a:r>
              <a:rPr lang="en-US" sz="1917" dirty="0">
                <a:solidFill>
                  <a:schemeClr val="tx1"/>
                </a:solidFill>
              </a:rPr>
              <a:t>Autonomy / Oversight of Church</a:t>
            </a:r>
          </a:p>
          <a:p>
            <a:pPr eaLnBrk="1" hangingPunct="1">
              <a:lnSpc>
                <a:spcPct val="90000"/>
              </a:lnSpc>
              <a:buFont typeface="Wingdings" pitchFamily="2" charset="2"/>
              <a:buChar char="n"/>
              <a:defRPr/>
            </a:pPr>
            <a:r>
              <a:rPr lang="en-US" sz="2000" dirty="0">
                <a:solidFill>
                  <a:schemeClr val="tx1"/>
                </a:solidFill>
              </a:rPr>
              <a:t>Lesson Five - 		Local Church Action: Worship</a:t>
            </a:r>
          </a:p>
          <a:p>
            <a:pPr eaLnBrk="1" hangingPunct="1">
              <a:lnSpc>
                <a:spcPct val="90000"/>
              </a:lnSpc>
              <a:buFont typeface="Wingdings" pitchFamily="2" charset="2"/>
              <a:buChar char="n"/>
              <a:defRPr/>
            </a:pPr>
            <a:r>
              <a:rPr lang="en-US" sz="2000" dirty="0">
                <a:solidFill>
                  <a:schemeClr val="tx1"/>
                </a:solidFill>
              </a:rPr>
              <a:t>Lesson Six - 		Local Church Action: Evangelism</a:t>
            </a:r>
          </a:p>
          <a:p>
            <a:pPr eaLnBrk="1" hangingPunct="1">
              <a:lnSpc>
                <a:spcPct val="90000"/>
              </a:lnSpc>
              <a:buFont typeface="Wingdings" pitchFamily="2" charset="2"/>
              <a:buChar char="n"/>
              <a:defRPr/>
            </a:pPr>
            <a:r>
              <a:rPr lang="en-US" sz="2000" dirty="0">
                <a:solidFill>
                  <a:schemeClr val="tx1"/>
                </a:solidFill>
              </a:rPr>
              <a:t>Lesson Seven - 	</a:t>
            </a:r>
            <a:r>
              <a:rPr lang="en-US" sz="2000" dirty="0" smtClean="0">
                <a:solidFill>
                  <a:schemeClr val="tx1"/>
                </a:solidFill>
              </a:rPr>
              <a:t>Local </a:t>
            </a:r>
            <a:r>
              <a:rPr lang="en-US" sz="2000" dirty="0">
                <a:solidFill>
                  <a:schemeClr val="tx1"/>
                </a:solidFill>
              </a:rPr>
              <a:t>Church Action: </a:t>
            </a:r>
            <a:r>
              <a:rPr lang="en-US" sz="2000" dirty="0" smtClean="0">
                <a:solidFill>
                  <a:schemeClr val="tx1"/>
                </a:solidFill>
              </a:rPr>
              <a:t>Edification</a:t>
            </a:r>
            <a:endParaRPr lang="en-US" sz="2000" dirty="0">
              <a:solidFill>
                <a:schemeClr val="tx1"/>
              </a:solidFill>
            </a:endParaRPr>
          </a:p>
          <a:p>
            <a:pPr eaLnBrk="1" hangingPunct="1">
              <a:lnSpc>
                <a:spcPct val="90000"/>
              </a:lnSpc>
              <a:buFont typeface="Wingdings" pitchFamily="2" charset="2"/>
              <a:buChar char="n"/>
              <a:defRPr/>
            </a:pPr>
            <a:r>
              <a:rPr lang="en-US" sz="2000" dirty="0">
                <a:solidFill>
                  <a:schemeClr val="tx1"/>
                </a:solidFill>
              </a:rPr>
              <a:t>Lesson Eight - 	</a:t>
            </a:r>
            <a:r>
              <a:rPr lang="en-US" sz="2000" dirty="0" smtClean="0">
                <a:solidFill>
                  <a:schemeClr val="tx1"/>
                </a:solidFill>
              </a:rPr>
              <a:t>Local </a:t>
            </a:r>
            <a:r>
              <a:rPr lang="en-US" sz="2000" dirty="0">
                <a:solidFill>
                  <a:schemeClr val="tx1"/>
                </a:solidFill>
              </a:rPr>
              <a:t>Church Action: </a:t>
            </a:r>
            <a:r>
              <a:rPr lang="en-US" sz="2000" dirty="0" smtClean="0">
                <a:solidFill>
                  <a:schemeClr val="tx1"/>
                </a:solidFill>
              </a:rPr>
              <a:t>Benevolence</a:t>
            </a:r>
            <a:endParaRPr lang="en-US" sz="2000" dirty="0">
              <a:solidFill>
                <a:schemeClr val="tx1"/>
              </a:solidFill>
            </a:endParaRPr>
          </a:p>
          <a:p>
            <a:pPr eaLnBrk="1" hangingPunct="1">
              <a:lnSpc>
                <a:spcPct val="90000"/>
              </a:lnSpc>
              <a:buFont typeface="Wingdings" pitchFamily="2" charset="2"/>
              <a:buChar char="n"/>
              <a:defRPr/>
            </a:pPr>
            <a:r>
              <a:rPr lang="en-US" sz="2000" dirty="0">
                <a:solidFill>
                  <a:schemeClr val="tx1"/>
                </a:solidFill>
              </a:rPr>
              <a:t>Lesson Nine - 	</a:t>
            </a:r>
            <a:r>
              <a:rPr lang="en-US" sz="2000" dirty="0" smtClean="0">
                <a:solidFill>
                  <a:schemeClr val="tx1"/>
                </a:solidFill>
              </a:rPr>
              <a:t>Church </a:t>
            </a:r>
            <a:r>
              <a:rPr lang="en-US" sz="2000" dirty="0">
                <a:solidFill>
                  <a:schemeClr val="tx1"/>
                </a:solidFill>
              </a:rPr>
              <a:t>Supported </a:t>
            </a:r>
            <a:r>
              <a:rPr lang="en-US" sz="2000" dirty="0" err="1">
                <a:solidFill>
                  <a:schemeClr val="tx1"/>
                </a:solidFill>
              </a:rPr>
              <a:t>Institions</a:t>
            </a:r>
            <a:endParaRPr lang="en-US" sz="2000" dirty="0">
              <a:solidFill>
                <a:schemeClr val="tx1"/>
              </a:solidFill>
            </a:endParaRPr>
          </a:p>
          <a:p>
            <a:pPr eaLnBrk="1" hangingPunct="1">
              <a:lnSpc>
                <a:spcPct val="90000"/>
              </a:lnSpc>
              <a:buFont typeface="Wingdings" pitchFamily="2" charset="2"/>
              <a:buChar char="n"/>
              <a:defRPr/>
            </a:pPr>
            <a:r>
              <a:rPr lang="en-US" sz="2000" dirty="0">
                <a:solidFill>
                  <a:schemeClr val="tx1"/>
                </a:solidFill>
              </a:rPr>
              <a:t>Lesson Ten - 		Sponsoring Churches</a:t>
            </a:r>
          </a:p>
          <a:p>
            <a:pPr eaLnBrk="1" hangingPunct="1">
              <a:lnSpc>
                <a:spcPct val="90000"/>
              </a:lnSpc>
              <a:buFont typeface="Wingdings" pitchFamily="2" charset="2"/>
              <a:buChar char="n"/>
              <a:defRPr/>
            </a:pPr>
            <a:r>
              <a:rPr lang="en-US" sz="2000" dirty="0">
                <a:solidFill>
                  <a:schemeClr val="tx1"/>
                </a:solidFill>
              </a:rPr>
              <a:t>Lesson Eleven - 	</a:t>
            </a:r>
            <a:r>
              <a:rPr lang="en-US" sz="2000" dirty="0" smtClean="0">
                <a:solidFill>
                  <a:schemeClr val="tx1"/>
                </a:solidFill>
              </a:rPr>
              <a:t>My </a:t>
            </a:r>
            <a:r>
              <a:rPr lang="en-US" sz="2000" dirty="0">
                <a:solidFill>
                  <a:schemeClr val="tx1"/>
                </a:solidFill>
              </a:rPr>
              <a:t>Role: Self Examination</a:t>
            </a:r>
          </a:p>
          <a:p>
            <a:pPr eaLnBrk="1" hangingPunct="1">
              <a:lnSpc>
                <a:spcPct val="90000"/>
              </a:lnSpc>
              <a:buFont typeface="Wingdings" pitchFamily="2" charset="2"/>
              <a:buChar char="n"/>
              <a:defRPr/>
            </a:pPr>
            <a:r>
              <a:rPr lang="en-US" sz="2000" dirty="0">
                <a:solidFill>
                  <a:schemeClr val="tx1"/>
                </a:solidFill>
              </a:rPr>
              <a:t>Lesson Twelve - 	</a:t>
            </a:r>
            <a:r>
              <a:rPr lang="en-US" sz="2000" dirty="0" smtClean="0">
                <a:solidFill>
                  <a:schemeClr val="tx1"/>
                </a:solidFill>
              </a:rPr>
              <a:t>My </a:t>
            </a:r>
            <a:r>
              <a:rPr lang="en-US" sz="2000" dirty="0">
                <a:solidFill>
                  <a:schemeClr val="tx1"/>
                </a:solidFill>
              </a:rPr>
              <a:t>Role: Members of One Another</a:t>
            </a:r>
          </a:p>
          <a:p>
            <a:pPr eaLnBrk="1" hangingPunct="1">
              <a:lnSpc>
                <a:spcPct val="90000"/>
              </a:lnSpc>
              <a:buFont typeface="Wingdings" pitchFamily="2" charset="2"/>
              <a:buChar char="n"/>
              <a:defRPr/>
            </a:pPr>
            <a:r>
              <a:rPr lang="en-US" sz="2000" dirty="0">
                <a:solidFill>
                  <a:schemeClr val="tx1"/>
                </a:solidFill>
              </a:rPr>
              <a:t>Lesson Thirteen - 	</a:t>
            </a:r>
            <a:r>
              <a:rPr lang="en-US" sz="2000" dirty="0" smtClean="0">
                <a:solidFill>
                  <a:schemeClr val="tx1"/>
                </a:solidFill>
              </a:rPr>
              <a:t>Conclusion </a:t>
            </a:r>
            <a:r>
              <a:rPr lang="en-US" sz="2000" dirty="0">
                <a:solidFill>
                  <a:schemeClr val="tx1"/>
                </a:solidFill>
              </a:rPr>
              <a:t>and Review</a:t>
            </a:r>
          </a:p>
        </p:txBody>
      </p:sp>
      <p:sp>
        <p:nvSpPr>
          <p:cNvPr id="2" name="Rectangle 1"/>
          <p:cNvSpPr/>
          <p:nvPr/>
        </p:nvSpPr>
        <p:spPr bwMode="auto">
          <a:xfrm>
            <a:off x="228600" y="2324100"/>
            <a:ext cx="8763000" cy="38100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“WORSHIP”?</a:t>
            </a:r>
            <a:endParaRPr lang="en-US" dirty="0"/>
          </a:p>
        </p:txBody>
      </p:sp>
      <p:sp>
        <p:nvSpPr>
          <p:cNvPr id="3" name="Content Placeholder 2"/>
          <p:cNvSpPr>
            <a:spLocks noGrp="1"/>
          </p:cNvSpPr>
          <p:nvPr>
            <p:ph idx="1"/>
          </p:nvPr>
        </p:nvSpPr>
        <p:spPr>
          <a:xfrm>
            <a:off x="0" y="1104900"/>
            <a:ext cx="9144000" cy="4267200"/>
          </a:xfrm>
        </p:spPr>
        <p:txBody>
          <a:bodyPr>
            <a:normAutofit fontScale="92500" lnSpcReduction="10000"/>
          </a:bodyPr>
          <a:lstStyle/>
          <a:p>
            <a:r>
              <a:rPr lang="en-US" dirty="0" smtClean="0">
                <a:solidFill>
                  <a:srgbClr val="FFC000"/>
                </a:solidFill>
              </a:rPr>
              <a:t>WORTH (Worthy) and SHIP (Condition or Quality)</a:t>
            </a:r>
          </a:p>
          <a:p>
            <a:pPr lvl="1"/>
            <a:r>
              <a:rPr lang="en-US" dirty="0" smtClean="0">
                <a:solidFill>
                  <a:srgbClr val="FFFF99"/>
                </a:solidFill>
              </a:rPr>
              <a:t>Worship has an Object </a:t>
            </a:r>
            <a:r>
              <a:rPr lang="en-US" dirty="0" smtClean="0"/>
              <a:t>– Ascribe Worth to God</a:t>
            </a:r>
          </a:p>
          <a:p>
            <a:pPr lvl="1"/>
            <a:r>
              <a:rPr lang="en-US" dirty="0" smtClean="0">
                <a:solidFill>
                  <a:srgbClr val="FFFF99"/>
                </a:solidFill>
              </a:rPr>
              <a:t>Verb:</a:t>
            </a:r>
            <a:r>
              <a:rPr lang="en-US" dirty="0" smtClean="0"/>
              <a:t> </a:t>
            </a:r>
            <a:r>
              <a:rPr lang="en-US" b="0" dirty="0" smtClean="0"/>
              <a:t>Reverence, to Honor, to Show Obeisance</a:t>
            </a:r>
          </a:p>
          <a:p>
            <a:pPr lvl="1"/>
            <a:r>
              <a:rPr lang="en-US" dirty="0" smtClean="0">
                <a:solidFill>
                  <a:srgbClr val="FFFF99"/>
                </a:solidFill>
              </a:rPr>
              <a:t>Noun:</a:t>
            </a:r>
            <a:r>
              <a:rPr lang="en-US" dirty="0" smtClean="0"/>
              <a:t> </a:t>
            </a:r>
            <a:r>
              <a:rPr lang="en-US" b="0" dirty="0" smtClean="0"/>
              <a:t>Worthiness, Respect, Reverence Paid, Extravagant Respect or Admiration for, or Devotion to …</a:t>
            </a:r>
          </a:p>
          <a:p>
            <a:pPr lvl="2"/>
            <a:r>
              <a:rPr lang="en-US" dirty="0" smtClean="0"/>
              <a:t>“</a:t>
            </a:r>
            <a:r>
              <a:rPr lang="en-US" dirty="0" err="1" smtClean="0"/>
              <a:t>proskyneo</a:t>
            </a:r>
            <a:r>
              <a:rPr lang="en-US" dirty="0" smtClean="0"/>
              <a:t>” – to prostrate oneself (Matt 28:9, 17; Rev 7:11)</a:t>
            </a:r>
          </a:p>
          <a:p>
            <a:pPr lvl="2"/>
            <a:r>
              <a:rPr lang="en-US" dirty="0" smtClean="0"/>
              <a:t>“</a:t>
            </a:r>
            <a:r>
              <a:rPr lang="en-US" dirty="0" err="1" smtClean="0"/>
              <a:t>leitourgeo</a:t>
            </a:r>
            <a:r>
              <a:rPr lang="en-US" dirty="0" smtClean="0"/>
              <a:t>” – to perform religious service, Ministry</a:t>
            </a:r>
          </a:p>
          <a:p>
            <a:pPr lvl="2"/>
            <a:r>
              <a:rPr lang="en-US" dirty="0" smtClean="0"/>
              <a:t>“</a:t>
            </a:r>
            <a:r>
              <a:rPr lang="en-US" dirty="0" err="1" smtClean="0"/>
              <a:t>latreuo</a:t>
            </a:r>
            <a:r>
              <a:rPr lang="en-US" dirty="0" smtClean="0"/>
              <a:t>” – to perform religious duties (Mt 4:10, </a:t>
            </a:r>
            <a:r>
              <a:rPr lang="en-US" dirty="0" err="1" smtClean="0"/>
              <a:t>Lk</a:t>
            </a:r>
            <a:r>
              <a:rPr lang="en-US" dirty="0" smtClean="0"/>
              <a:t> 2:37, Ro 12:1)</a:t>
            </a:r>
          </a:p>
          <a:p>
            <a:pPr lvl="2"/>
            <a:r>
              <a:rPr lang="en-US" dirty="0" smtClean="0"/>
              <a:t>“</a:t>
            </a:r>
            <a:r>
              <a:rPr lang="en-US" dirty="0" err="1" smtClean="0"/>
              <a:t>Threskeia</a:t>
            </a:r>
            <a:r>
              <a:rPr lang="en-US" dirty="0" smtClean="0"/>
              <a:t>” – Religious Service (James 1:26-27)</a:t>
            </a:r>
          </a:p>
          <a:p>
            <a:pPr lvl="2"/>
            <a:r>
              <a:rPr lang="en-US" dirty="0" smtClean="0"/>
              <a:t>“</a:t>
            </a:r>
            <a:r>
              <a:rPr lang="en-US" dirty="0" err="1" smtClean="0"/>
              <a:t>Sebomai</a:t>
            </a:r>
            <a:r>
              <a:rPr lang="en-US" dirty="0" smtClean="0"/>
              <a:t>” – To show reverence or respect for one</a:t>
            </a:r>
          </a:p>
          <a:p>
            <a:pPr lvl="2"/>
            <a:r>
              <a:rPr lang="en-US" dirty="0" smtClean="0"/>
              <a:t>“</a:t>
            </a:r>
            <a:r>
              <a:rPr lang="en-US" dirty="0" err="1" smtClean="0"/>
              <a:t>Eusebeia</a:t>
            </a:r>
            <a:r>
              <a:rPr lang="en-US" dirty="0" smtClean="0"/>
              <a:t>” – Religion, Piety, Devotion, Godliness</a:t>
            </a:r>
          </a:p>
          <a:p>
            <a:r>
              <a:rPr lang="en-US" dirty="0" smtClean="0">
                <a:solidFill>
                  <a:srgbClr val="FFC000"/>
                </a:solidFill>
              </a:rPr>
              <a:t>When do we Worship?</a:t>
            </a:r>
            <a:endParaRPr lang="en-US" dirty="0">
              <a:solidFill>
                <a:srgbClr val="FFC000"/>
              </a:solidFill>
            </a:endParaRPr>
          </a:p>
        </p:txBody>
      </p:sp>
      <p:sp>
        <p:nvSpPr>
          <p:cNvPr id="4" name="Slide Number Placeholder 3"/>
          <p:cNvSpPr>
            <a:spLocks noGrp="1"/>
          </p:cNvSpPr>
          <p:nvPr>
            <p:ph type="sldNum" sz="quarter" idx="10"/>
          </p:nvPr>
        </p:nvSpPr>
        <p:spPr/>
        <p:txBody>
          <a:bodyPr/>
          <a:lstStyle/>
          <a:p>
            <a:fld id="{AFDA946B-DBB0-ED40-947A-55857FA16079}" type="slidenum">
              <a:rPr lang="en-US" altLang="en-US" smtClean="0"/>
              <a:pPr/>
              <a:t>20</a:t>
            </a:fld>
            <a:endParaRPr lang="en-US" altLang="en-US"/>
          </a:p>
        </p:txBody>
      </p:sp>
      <p:sp>
        <p:nvSpPr>
          <p:cNvPr id="5" name="Footer Placeholder 4"/>
          <p:cNvSpPr>
            <a:spLocks noGrp="1"/>
          </p:cNvSpPr>
          <p:nvPr>
            <p:ph type="ftr" sz="quarter" idx="11"/>
          </p:nvPr>
        </p:nvSpPr>
        <p:spPr/>
        <p:txBody>
          <a:bodyPr/>
          <a:lstStyle/>
          <a:p>
            <a:pPr>
              <a:defRPr/>
            </a:pPr>
            <a:r>
              <a:rPr lang="en-US" smtClean="0"/>
              <a:t>Work Of The Church - What is The Church</a:t>
            </a:r>
            <a:endParaRPr lang="en-US"/>
          </a:p>
        </p:txBody>
      </p:sp>
    </p:spTree>
    <p:extLst>
      <p:ext uri="{BB962C8B-B14F-4D97-AF65-F5344CB8AC3E}">
        <p14:creationId xmlns:p14="http://schemas.microsoft.com/office/powerpoint/2010/main" val="8754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of Our Collective Worship</a:t>
            </a:r>
            <a:endParaRPr lang="en-US" dirty="0"/>
          </a:p>
        </p:txBody>
      </p:sp>
      <p:sp>
        <p:nvSpPr>
          <p:cNvPr id="3" name="Content Placeholder 2"/>
          <p:cNvSpPr>
            <a:spLocks noGrp="1"/>
          </p:cNvSpPr>
          <p:nvPr>
            <p:ph idx="1"/>
          </p:nvPr>
        </p:nvSpPr>
        <p:spPr/>
        <p:txBody>
          <a:bodyPr/>
          <a:lstStyle/>
          <a:p>
            <a:r>
              <a:rPr lang="en-US" dirty="0" smtClean="0"/>
              <a:t>Communion </a:t>
            </a:r>
            <a:r>
              <a:rPr lang="en-US" b="0" i="1" dirty="0" smtClean="0"/>
              <a:t>(Acts 20.7; 1 </a:t>
            </a:r>
            <a:r>
              <a:rPr lang="en-US" b="0" i="1" dirty="0" err="1" smtClean="0"/>
              <a:t>Cor</a:t>
            </a:r>
            <a:r>
              <a:rPr lang="en-US" b="0" i="1" dirty="0" smtClean="0"/>
              <a:t> 11.23-26)</a:t>
            </a:r>
          </a:p>
          <a:p>
            <a:r>
              <a:rPr lang="en-US" dirty="0" smtClean="0"/>
              <a:t>Prayer </a:t>
            </a:r>
            <a:r>
              <a:rPr lang="en-US" b="0" i="1" dirty="0" smtClean="0"/>
              <a:t>(1 </a:t>
            </a:r>
            <a:r>
              <a:rPr lang="en-US" b="0" i="1" dirty="0" err="1" smtClean="0"/>
              <a:t>Cor</a:t>
            </a:r>
            <a:r>
              <a:rPr lang="en-US" b="0" i="1" dirty="0" smtClean="0"/>
              <a:t> 14.15-16, Phil 1.4-6)</a:t>
            </a:r>
          </a:p>
          <a:p>
            <a:r>
              <a:rPr lang="en-US" dirty="0" smtClean="0"/>
              <a:t>Singing </a:t>
            </a:r>
            <a:r>
              <a:rPr lang="en-US" b="0" i="1" dirty="0" smtClean="0"/>
              <a:t>(</a:t>
            </a:r>
            <a:r>
              <a:rPr lang="en-US" b="0" i="1" dirty="0" err="1" smtClean="0"/>
              <a:t>Eph</a:t>
            </a:r>
            <a:r>
              <a:rPr lang="en-US" b="0" i="1" dirty="0" smtClean="0"/>
              <a:t> 5.19)</a:t>
            </a:r>
          </a:p>
          <a:p>
            <a:r>
              <a:rPr lang="en-US" dirty="0" smtClean="0"/>
              <a:t>Collection </a:t>
            </a:r>
            <a:r>
              <a:rPr lang="en-US" b="0" i="1" dirty="0" smtClean="0"/>
              <a:t>(1 </a:t>
            </a:r>
            <a:r>
              <a:rPr lang="en-US" b="0" i="1" dirty="0" err="1" smtClean="0"/>
              <a:t>Cor</a:t>
            </a:r>
            <a:r>
              <a:rPr lang="en-US" b="0" i="1" dirty="0" smtClean="0"/>
              <a:t> 16.2)</a:t>
            </a:r>
          </a:p>
          <a:p>
            <a:r>
              <a:rPr lang="en-US" dirty="0" smtClean="0"/>
              <a:t>Scripture Read </a:t>
            </a:r>
            <a:r>
              <a:rPr lang="en-US" b="0" i="1" dirty="0" smtClean="0"/>
              <a:t>(Col 4.16; 1 Tim 4.13)</a:t>
            </a:r>
          </a:p>
          <a:p>
            <a:r>
              <a:rPr lang="en-US" dirty="0" smtClean="0"/>
              <a:t>God’s Word Proclaimed </a:t>
            </a:r>
            <a:r>
              <a:rPr lang="en-US" b="0" i="1" dirty="0" smtClean="0"/>
              <a:t>(Acts 20.7)</a:t>
            </a:r>
            <a:endParaRPr lang="en-US" b="0" i="1" dirty="0"/>
          </a:p>
        </p:txBody>
      </p:sp>
      <p:sp>
        <p:nvSpPr>
          <p:cNvPr id="4" name="Slide Number Placeholder 3"/>
          <p:cNvSpPr>
            <a:spLocks noGrp="1"/>
          </p:cNvSpPr>
          <p:nvPr>
            <p:ph type="sldNum" sz="quarter" idx="10"/>
          </p:nvPr>
        </p:nvSpPr>
        <p:spPr/>
        <p:txBody>
          <a:bodyPr/>
          <a:lstStyle/>
          <a:p>
            <a:fld id="{AFDA946B-DBB0-ED40-947A-55857FA16079}" type="slidenum">
              <a:rPr lang="en-US" altLang="en-US" smtClean="0"/>
              <a:pPr/>
              <a:t>21</a:t>
            </a:fld>
            <a:endParaRPr lang="en-US" altLang="en-US"/>
          </a:p>
        </p:txBody>
      </p:sp>
      <p:sp>
        <p:nvSpPr>
          <p:cNvPr id="5" name="Footer Placeholder 4"/>
          <p:cNvSpPr>
            <a:spLocks noGrp="1"/>
          </p:cNvSpPr>
          <p:nvPr>
            <p:ph type="ftr" sz="quarter" idx="11"/>
          </p:nvPr>
        </p:nvSpPr>
        <p:spPr/>
        <p:txBody>
          <a:bodyPr/>
          <a:lstStyle/>
          <a:p>
            <a:pPr>
              <a:defRPr/>
            </a:pPr>
            <a:r>
              <a:rPr lang="en-US" smtClean="0"/>
              <a:t>Work Of The Church - What is The Church</a:t>
            </a:r>
            <a:endParaRPr lang="en-US"/>
          </a:p>
        </p:txBody>
      </p:sp>
    </p:spTree>
    <p:extLst>
      <p:ext uri="{BB962C8B-B14F-4D97-AF65-F5344CB8AC3E}">
        <p14:creationId xmlns:p14="http://schemas.microsoft.com/office/powerpoint/2010/main" val="128507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Worship</a:t>
            </a:r>
            <a:endParaRPr lang="en-US" dirty="0"/>
          </a:p>
        </p:txBody>
      </p:sp>
      <p:sp>
        <p:nvSpPr>
          <p:cNvPr id="3" name="Content Placeholder 2"/>
          <p:cNvSpPr>
            <a:spLocks noGrp="1"/>
          </p:cNvSpPr>
          <p:nvPr>
            <p:ph idx="1"/>
          </p:nvPr>
        </p:nvSpPr>
        <p:spPr>
          <a:xfrm>
            <a:off x="0" y="1168400"/>
            <a:ext cx="9144000" cy="4038600"/>
          </a:xfrm>
        </p:spPr>
        <p:txBody>
          <a:bodyPr>
            <a:normAutofit fontScale="92500" lnSpcReduction="10000"/>
          </a:bodyPr>
          <a:lstStyle/>
          <a:p>
            <a:r>
              <a:rPr lang="en-US" dirty="0" smtClean="0">
                <a:solidFill>
                  <a:srgbClr val="FFC000"/>
                </a:solidFill>
              </a:rPr>
              <a:t>1 Corinthians 14:40 </a:t>
            </a:r>
            <a:r>
              <a:rPr lang="en-US" dirty="0" smtClean="0"/>
              <a:t>- </a:t>
            </a:r>
            <a:r>
              <a:rPr lang="en-US" b="0" i="1" dirty="0" smtClean="0"/>
              <a:t>But </a:t>
            </a:r>
            <a:r>
              <a:rPr lang="en-US" b="0" i="1" dirty="0"/>
              <a:t>all things should be done decently and in order</a:t>
            </a:r>
          </a:p>
          <a:p>
            <a:r>
              <a:rPr lang="en-US" dirty="0" smtClean="0">
                <a:solidFill>
                  <a:srgbClr val="FFC000"/>
                </a:solidFill>
              </a:rPr>
              <a:t>Hebrews 12:28:</a:t>
            </a:r>
            <a:r>
              <a:rPr lang="en-US" dirty="0" smtClean="0"/>
              <a:t> </a:t>
            </a:r>
            <a:r>
              <a:rPr lang="en-US" b="0" i="1" dirty="0" smtClean="0"/>
              <a:t>Therefore </a:t>
            </a:r>
            <a:r>
              <a:rPr lang="en-US" b="0" i="1" dirty="0"/>
              <a:t>let us be grateful for receiving a kingdom that cannot be shaken, and thus let us offer to God acceptable worship, with reverence and awe</a:t>
            </a:r>
            <a:r>
              <a:rPr lang="en-US" b="0" i="1" dirty="0" smtClean="0"/>
              <a:t>, (29) for our God is a consuming fire.</a:t>
            </a:r>
          </a:p>
          <a:p>
            <a:r>
              <a:rPr lang="en-US" dirty="0" smtClean="0">
                <a:solidFill>
                  <a:srgbClr val="FFC000"/>
                </a:solidFill>
              </a:rPr>
              <a:t>If there is “Acceptable” Worship, is there “Unacceptable” Worship as well? </a:t>
            </a:r>
          </a:p>
          <a:p>
            <a:pPr lvl="1"/>
            <a:r>
              <a:rPr lang="en-US" dirty="0" smtClean="0">
                <a:solidFill>
                  <a:srgbClr val="FFFF99"/>
                </a:solidFill>
              </a:rPr>
              <a:t>John 4:23-24 </a:t>
            </a:r>
            <a:r>
              <a:rPr lang="en-US" dirty="0" smtClean="0"/>
              <a:t>– Must Worship Him in Spirit and in Truth</a:t>
            </a:r>
          </a:p>
          <a:p>
            <a:pPr lvl="1"/>
            <a:r>
              <a:rPr lang="en-US" dirty="0" smtClean="0"/>
              <a:t>What about a Sincere, Heartfelt Worship?</a:t>
            </a:r>
          </a:p>
          <a:p>
            <a:pPr lvl="1"/>
            <a:r>
              <a:rPr lang="en-US" dirty="0" smtClean="0">
                <a:solidFill>
                  <a:srgbClr val="FFFF99"/>
                </a:solidFill>
              </a:rPr>
              <a:t>Mark 12.29-30 </a:t>
            </a:r>
            <a:r>
              <a:rPr lang="en-US" dirty="0"/>
              <a:t>– And you shall love the Lord your God with all your heart and with all your soul and with all your mind and with all your strength</a:t>
            </a:r>
            <a:r>
              <a:rPr lang="en-US" dirty="0" smtClean="0"/>
              <a:t>.</a:t>
            </a:r>
            <a:endParaRPr lang="en-US" dirty="0"/>
          </a:p>
        </p:txBody>
      </p:sp>
      <p:sp>
        <p:nvSpPr>
          <p:cNvPr id="4" name="Slide Number Placeholder 3"/>
          <p:cNvSpPr>
            <a:spLocks noGrp="1"/>
          </p:cNvSpPr>
          <p:nvPr>
            <p:ph type="sldNum" sz="quarter" idx="10"/>
          </p:nvPr>
        </p:nvSpPr>
        <p:spPr/>
        <p:txBody>
          <a:bodyPr/>
          <a:lstStyle/>
          <a:p>
            <a:fld id="{AFDA946B-DBB0-ED40-947A-55857FA16079}" type="slidenum">
              <a:rPr lang="en-US" altLang="en-US" smtClean="0"/>
              <a:pPr/>
              <a:t>22</a:t>
            </a:fld>
            <a:endParaRPr lang="en-US" altLang="en-US"/>
          </a:p>
        </p:txBody>
      </p:sp>
      <p:sp>
        <p:nvSpPr>
          <p:cNvPr id="5" name="Footer Placeholder 4"/>
          <p:cNvSpPr>
            <a:spLocks noGrp="1"/>
          </p:cNvSpPr>
          <p:nvPr>
            <p:ph type="ftr" sz="quarter" idx="11"/>
          </p:nvPr>
        </p:nvSpPr>
        <p:spPr/>
        <p:txBody>
          <a:bodyPr/>
          <a:lstStyle/>
          <a:p>
            <a:pPr>
              <a:defRPr/>
            </a:pPr>
            <a:r>
              <a:rPr lang="en-US" smtClean="0"/>
              <a:t>Work Of The Church - What is The Church</a:t>
            </a:r>
            <a:endParaRPr lang="en-US"/>
          </a:p>
        </p:txBody>
      </p:sp>
    </p:spTree>
    <p:extLst>
      <p:ext uri="{BB962C8B-B14F-4D97-AF65-F5344CB8AC3E}">
        <p14:creationId xmlns:p14="http://schemas.microsoft.com/office/powerpoint/2010/main" val="116322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Worship</a:t>
            </a:r>
            <a:endParaRPr lang="en-US" dirty="0"/>
          </a:p>
        </p:txBody>
      </p:sp>
      <p:sp>
        <p:nvSpPr>
          <p:cNvPr id="3" name="Content Placeholder 2"/>
          <p:cNvSpPr>
            <a:spLocks noGrp="1"/>
          </p:cNvSpPr>
          <p:nvPr>
            <p:ph idx="1"/>
          </p:nvPr>
        </p:nvSpPr>
        <p:spPr>
          <a:xfrm>
            <a:off x="0" y="1104900"/>
            <a:ext cx="9144000" cy="4191000"/>
          </a:xfrm>
        </p:spPr>
        <p:txBody>
          <a:bodyPr>
            <a:normAutofit lnSpcReduction="10000"/>
          </a:bodyPr>
          <a:lstStyle/>
          <a:p>
            <a:r>
              <a:rPr lang="en-US" dirty="0" smtClean="0">
                <a:solidFill>
                  <a:srgbClr val="FFC000"/>
                </a:solidFill>
              </a:rPr>
              <a:t>Worship </a:t>
            </a:r>
            <a:r>
              <a:rPr lang="en-US" dirty="0">
                <a:solidFill>
                  <a:srgbClr val="FFC000"/>
                </a:solidFill>
              </a:rPr>
              <a:t>Must Be To God and God Alone</a:t>
            </a:r>
          </a:p>
          <a:p>
            <a:pPr lvl="1"/>
            <a:r>
              <a:rPr lang="en-US" b="0" dirty="0"/>
              <a:t>Ex </a:t>
            </a:r>
            <a:r>
              <a:rPr lang="en-US" b="0" dirty="0" smtClean="0"/>
              <a:t>20.1ff </a:t>
            </a:r>
            <a:r>
              <a:rPr lang="en-US" b="0" dirty="0"/>
              <a:t>; Matt </a:t>
            </a:r>
            <a:r>
              <a:rPr lang="en-US" b="0" dirty="0" smtClean="0"/>
              <a:t>4.10</a:t>
            </a:r>
          </a:p>
          <a:p>
            <a:pPr lvl="1"/>
            <a:r>
              <a:rPr lang="en-US" b="0" dirty="0" smtClean="0"/>
              <a:t>Not to be entertained</a:t>
            </a:r>
          </a:p>
          <a:p>
            <a:r>
              <a:rPr lang="en-US" dirty="0" smtClean="0">
                <a:solidFill>
                  <a:srgbClr val="FFC000"/>
                </a:solidFill>
              </a:rPr>
              <a:t>Worship is Making an Offering – A Giving of Ourselves</a:t>
            </a:r>
          </a:p>
          <a:p>
            <a:pPr lvl="1"/>
            <a:r>
              <a:rPr lang="en-US" b="0" dirty="0" smtClean="0"/>
              <a:t>Our Presence, Our Voices, Our Contribution, and Commitment</a:t>
            </a:r>
          </a:p>
          <a:p>
            <a:pPr lvl="1"/>
            <a:r>
              <a:rPr lang="en-US" b="0" dirty="0" smtClean="0"/>
              <a:t>Not Being Pleased with the Service, but Pleasing to God</a:t>
            </a:r>
          </a:p>
          <a:p>
            <a:pPr lvl="1"/>
            <a:r>
              <a:rPr lang="en-US" b="0" dirty="0" smtClean="0"/>
              <a:t>Worship is Giving to God Something That Pleases Him</a:t>
            </a:r>
          </a:p>
          <a:p>
            <a:r>
              <a:rPr lang="en-US" dirty="0" smtClean="0">
                <a:solidFill>
                  <a:srgbClr val="FFC000"/>
                </a:solidFill>
              </a:rPr>
              <a:t>Worship Propels Us To Service in Our Lives</a:t>
            </a:r>
            <a:endParaRPr lang="en-US" dirty="0">
              <a:solidFill>
                <a:srgbClr val="FFC000"/>
              </a:solidFill>
            </a:endParaRPr>
          </a:p>
          <a:p>
            <a:r>
              <a:rPr lang="en-US" dirty="0">
                <a:solidFill>
                  <a:srgbClr val="FFC000"/>
                </a:solidFill>
              </a:rPr>
              <a:t>Worship Must be in Spirit and in Truth</a:t>
            </a:r>
          </a:p>
          <a:p>
            <a:pPr lvl="1"/>
            <a:r>
              <a:rPr lang="en-US" b="0" dirty="0"/>
              <a:t>John </a:t>
            </a:r>
            <a:r>
              <a:rPr lang="en-US" b="0" dirty="0" smtClean="0"/>
              <a:t>4.23-24</a:t>
            </a:r>
            <a:endParaRPr lang="en-US" b="0" dirty="0"/>
          </a:p>
        </p:txBody>
      </p:sp>
      <p:sp>
        <p:nvSpPr>
          <p:cNvPr id="4" name="Slide Number Placeholder 3"/>
          <p:cNvSpPr>
            <a:spLocks noGrp="1"/>
          </p:cNvSpPr>
          <p:nvPr>
            <p:ph type="sldNum" sz="quarter" idx="10"/>
          </p:nvPr>
        </p:nvSpPr>
        <p:spPr/>
        <p:txBody>
          <a:bodyPr/>
          <a:lstStyle/>
          <a:p>
            <a:fld id="{AFDA946B-DBB0-ED40-947A-55857FA16079}" type="slidenum">
              <a:rPr lang="en-US" altLang="en-US" smtClean="0"/>
              <a:pPr/>
              <a:t>23</a:t>
            </a:fld>
            <a:endParaRPr lang="en-US" altLang="en-US"/>
          </a:p>
        </p:txBody>
      </p:sp>
      <p:sp>
        <p:nvSpPr>
          <p:cNvPr id="5" name="Footer Placeholder 4"/>
          <p:cNvSpPr>
            <a:spLocks noGrp="1"/>
          </p:cNvSpPr>
          <p:nvPr>
            <p:ph type="ftr" sz="quarter" idx="11"/>
          </p:nvPr>
        </p:nvSpPr>
        <p:spPr/>
        <p:txBody>
          <a:bodyPr/>
          <a:lstStyle/>
          <a:p>
            <a:pPr>
              <a:defRPr/>
            </a:pPr>
            <a:r>
              <a:rPr lang="en-US" smtClean="0"/>
              <a:t>Work Of The Church - What is The Church</a:t>
            </a:r>
            <a:endParaRPr lang="en-US"/>
          </a:p>
        </p:txBody>
      </p:sp>
    </p:spTree>
    <p:extLst>
      <p:ext uri="{BB962C8B-B14F-4D97-AF65-F5344CB8AC3E}">
        <p14:creationId xmlns:p14="http://schemas.microsoft.com/office/powerpoint/2010/main" val="105660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
            <a:ext cx="7391400" cy="720460"/>
          </a:xfrm>
        </p:spPr>
        <p:txBody>
          <a:bodyPr/>
          <a:lstStyle/>
          <a:p>
            <a:r>
              <a:rPr lang="en-US" dirty="0" smtClean="0"/>
              <a:t>Acts of Worship</a:t>
            </a:r>
            <a:endParaRPr lang="en-US" dirty="0"/>
          </a:p>
        </p:txBody>
      </p:sp>
      <p:sp>
        <p:nvSpPr>
          <p:cNvPr id="3" name="Content Placeholder 2"/>
          <p:cNvSpPr>
            <a:spLocks noGrp="1"/>
          </p:cNvSpPr>
          <p:nvPr>
            <p:ph idx="1"/>
          </p:nvPr>
        </p:nvSpPr>
        <p:spPr>
          <a:xfrm>
            <a:off x="0" y="1104900"/>
            <a:ext cx="9144000" cy="4343400"/>
          </a:xfrm>
        </p:spPr>
        <p:txBody>
          <a:bodyPr>
            <a:normAutofit fontScale="92500" lnSpcReduction="20000"/>
          </a:bodyPr>
          <a:lstStyle/>
          <a:p>
            <a:r>
              <a:rPr lang="en-US" dirty="0" smtClean="0">
                <a:solidFill>
                  <a:srgbClr val="FFC000"/>
                </a:solidFill>
              </a:rPr>
              <a:t>Communion</a:t>
            </a:r>
            <a:r>
              <a:rPr lang="en-US" dirty="0" smtClean="0"/>
              <a:t> </a:t>
            </a:r>
            <a:r>
              <a:rPr lang="en-US" i="1" dirty="0" smtClean="0"/>
              <a:t>(Acts 20.7; 1 </a:t>
            </a:r>
            <a:r>
              <a:rPr lang="en-US" i="1" dirty="0" err="1" smtClean="0"/>
              <a:t>Cor</a:t>
            </a:r>
            <a:r>
              <a:rPr lang="en-US" i="1" dirty="0" smtClean="0"/>
              <a:t> 11.23-26)</a:t>
            </a:r>
          </a:p>
          <a:p>
            <a:pPr lvl="1"/>
            <a:r>
              <a:rPr lang="en-US" dirty="0" smtClean="0"/>
              <a:t>On the First Day of the Week – Every First Day of the Week</a:t>
            </a:r>
            <a:endParaRPr lang="en-US" i="1" dirty="0" smtClean="0"/>
          </a:p>
          <a:p>
            <a:r>
              <a:rPr lang="en-US" dirty="0" smtClean="0">
                <a:solidFill>
                  <a:srgbClr val="FFC000"/>
                </a:solidFill>
              </a:rPr>
              <a:t>Prayer</a:t>
            </a:r>
            <a:r>
              <a:rPr lang="en-US" dirty="0" smtClean="0"/>
              <a:t> </a:t>
            </a:r>
            <a:r>
              <a:rPr lang="en-US" i="1" dirty="0" smtClean="0"/>
              <a:t>(1 </a:t>
            </a:r>
            <a:r>
              <a:rPr lang="en-US" i="1" dirty="0" err="1" smtClean="0"/>
              <a:t>Cor</a:t>
            </a:r>
            <a:r>
              <a:rPr lang="en-US" i="1" dirty="0" smtClean="0"/>
              <a:t> 14.15-16, Phil 1.4-6)</a:t>
            </a:r>
          </a:p>
          <a:p>
            <a:pPr lvl="1"/>
            <a:r>
              <a:rPr lang="en-US" dirty="0" smtClean="0"/>
              <a:t>Everything is Done Decently and in Order</a:t>
            </a:r>
            <a:endParaRPr lang="en-US" i="1" dirty="0" smtClean="0"/>
          </a:p>
          <a:p>
            <a:r>
              <a:rPr lang="en-US" dirty="0" smtClean="0">
                <a:solidFill>
                  <a:srgbClr val="FFC000"/>
                </a:solidFill>
              </a:rPr>
              <a:t>Singing</a:t>
            </a:r>
            <a:r>
              <a:rPr lang="en-US" dirty="0" smtClean="0"/>
              <a:t> </a:t>
            </a:r>
            <a:r>
              <a:rPr lang="en-US" i="1" dirty="0" smtClean="0"/>
              <a:t>(</a:t>
            </a:r>
            <a:r>
              <a:rPr lang="en-US" i="1" dirty="0" err="1" smtClean="0"/>
              <a:t>Eph</a:t>
            </a:r>
            <a:r>
              <a:rPr lang="en-US" i="1" dirty="0" smtClean="0"/>
              <a:t> 5.19)</a:t>
            </a:r>
          </a:p>
          <a:p>
            <a:pPr lvl="1"/>
            <a:r>
              <a:rPr lang="en-US" dirty="0" smtClean="0"/>
              <a:t>Singing and Making Melody in Your Heat to the Lord</a:t>
            </a:r>
            <a:endParaRPr lang="en-US" i="1" dirty="0" smtClean="0"/>
          </a:p>
          <a:p>
            <a:r>
              <a:rPr lang="en-US" dirty="0" smtClean="0">
                <a:solidFill>
                  <a:srgbClr val="FFC000"/>
                </a:solidFill>
              </a:rPr>
              <a:t>Collection</a:t>
            </a:r>
            <a:r>
              <a:rPr lang="en-US" dirty="0" smtClean="0"/>
              <a:t> </a:t>
            </a:r>
            <a:r>
              <a:rPr lang="en-US" i="1" dirty="0" smtClean="0"/>
              <a:t>(1 </a:t>
            </a:r>
            <a:r>
              <a:rPr lang="en-US" i="1" dirty="0" err="1" smtClean="0"/>
              <a:t>Cor</a:t>
            </a:r>
            <a:r>
              <a:rPr lang="en-US" i="1" dirty="0" smtClean="0"/>
              <a:t> 16.2)</a:t>
            </a:r>
          </a:p>
          <a:p>
            <a:pPr lvl="1"/>
            <a:r>
              <a:rPr lang="en-US" dirty="0" smtClean="0"/>
              <a:t>On the First Day of the Week – Cheerfully Giving Back to the Lord</a:t>
            </a:r>
            <a:endParaRPr lang="en-US" i="1" dirty="0" smtClean="0"/>
          </a:p>
          <a:p>
            <a:r>
              <a:rPr lang="en-US" dirty="0" smtClean="0">
                <a:solidFill>
                  <a:srgbClr val="FFC000"/>
                </a:solidFill>
              </a:rPr>
              <a:t>Scripture Read </a:t>
            </a:r>
            <a:r>
              <a:rPr lang="en-US" i="1" dirty="0" smtClean="0"/>
              <a:t>(Col 4.16; 1 Tim 4.13)</a:t>
            </a:r>
          </a:p>
          <a:p>
            <a:pPr lvl="1"/>
            <a:r>
              <a:rPr lang="en-US" dirty="0" smtClean="0"/>
              <a:t>Let all things be done for the building up (1 </a:t>
            </a:r>
            <a:r>
              <a:rPr lang="en-US" dirty="0" err="1"/>
              <a:t>C</a:t>
            </a:r>
            <a:r>
              <a:rPr lang="en-US" dirty="0" err="1" smtClean="0"/>
              <a:t>or</a:t>
            </a:r>
            <a:r>
              <a:rPr lang="en-US" dirty="0" smtClean="0"/>
              <a:t> 14.26</a:t>
            </a:r>
            <a:endParaRPr lang="en-US" i="1" dirty="0" smtClean="0"/>
          </a:p>
          <a:p>
            <a:r>
              <a:rPr lang="en-US" dirty="0" smtClean="0">
                <a:solidFill>
                  <a:srgbClr val="FFC000"/>
                </a:solidFill>
              </a:rPr>
              <a:t>God’s Word Proclaimed </a:t>
            </a:r>
            <a:r>
              <a:rPr lang="en-US" i="1" dirty="0" smtClean="0"/>
              <a:t>(Acts 20.7)</a:t>
            </a:r>
          </a:p>
          <a:p>
            <a:pPr lvl="1"/>
            <a:r>
              <a:rPr lang="en-US" dirty="0" smtClean="0"/>
              <a:t>Preach the Word!  </a:t>
            </a:r>
            <a:endParaRPr lang="en-US" i="1" dirty="0"/>
          </a:p>
        </p:txBody>
      </p:sp>
      <p:sp>
        <p:nvSpPr>
          <p:cNvPr id="4" name="Slide Number Placeholder 3"/>
          <p:cNvSpPr>
            <a:spLocks noGrp="1"/>
          </p:cNvSpPr>
          <p:nvPr>
            <p:ph type="sldNum" sz="quarter" idx="10"/>
          </p:nvPr>
        </p:nvSpPr>
        <p:spPr/>
        <p:txBody>
          <a:bodyPr/>
          <a:lstStyle/>
          <a:p>
            <a:fld id="{AFDA946B-DBB0-ED40-947A-55857FA16079}" type="slidenum">
              <a:rPr lang="en-US" altLang="en-US" smtClean="0"/>
              <a:pPr/>
              <a:t>24</a:t>
            </a:fld>
            <a:endParaRPr lang="en-US" altLang="en-US"/>
          </a:p>
        </p:txBody>
      </p:sp>
    </p:spTree>
    <p:extLst>
      <p:ext uri="{BB962C8B-B14F-4D97-AF65-F5344CB8AC3E}">
        <p14:creationId xmlns:p14="http://schemas.microsoft.com/office/powerpoint/2010/main" val="13193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
            <a:ext cx="7391400" cy="952500"/>
          </a:xfrm>
        </p:spPr>
        <p:txBody>
          <a:bodyPr/>
          <a:lstStyle/>
          <a:p>
            <a:r>
              <a:rPr lang="en-US" dirty="0" smtClean="0"/>
              <a:t>Worship in Truth</a:t>
            </a:r>
            <a:br>
              <a:rPr lang="en-US" dirty="0" smtClean="0"/>
            </a:br>
            <a:r>
              <a:rPr lang="en-US" dirty="0" smtClean="0"/>
              <a:t>1 Kings 12.25-33</a:t>
            </a:r>
            <a:endParaRPr lang="en-US" dirty="0"/>
          </a:p>
        </p:txBody>
      </p:sp>
      <p:sp>
        <p:nvSpPr>
          <p:cNvPr id="3" name="Content Placeholder 2"/>
          <p:cNvSpPr>
            <a:spLocks noGrp="1"/>
          </p:cNvSpPr>
          <p:nvPr>
            <p:ph idx="1"/>
          </p:nvPr>
        </p:nvSpPr>
        <p:spPr>
          <a:xfrm>
            <a:off x="0" y="1181099"/>
            <a:ext cx="9144000" cy="4422775"/>
          </a:xfrm>
        </p:spPr>
        <p:txBody>
          <a:bodyPr>
            <a:normAutofit fontScale="92500"/>
          </a:bodyPr>
          <a:lstStyle/>
          <a:p>
            <a:r>
              <a:rPr lang="en-US" dirty="0" smtClean="0"/>
              <a:t>It Started with Doubting God (1 Kings 11:38)</a:t>
            </a:r>
          </a:p>
          <a:p>
            <a:r>
              <a:rPr lang="en-US" dirty="0" smtClean="0">
                <a:solidFill>
                  <a:srgbClr val="FFC000"/>
                </a:solidFill>
              </a:rPr>
              <a:t>Human Wisdom</a:t>
            </a:r>
            <a:r>
              <a:rPr lang="en-US" dirty="0" smtClean="0"/>
              <a:t> (1 Kings 12.31-33) Devised in His Heart</a:t>
            </a:r>
          </a:p>
          <a:p>
            <a:pPr lvl="1"/>
            <a:r>
              <a:rPr lang="en-US" dirty="0" err="1" smtClean="0"/>
              <a:t>Prov</a:t>
            </a:r>
            <a:r>
              <a:rPr lang="en-US" dirty="0" smtClean="0"/>
              <a:t> 3.5 – Trust in the Lord with all your heart and lean not on your own understanding</a:t>
            </a:r>
          </a:p>
          <a:p>
            <a:r>
              <a:rPr lang="en-US" dirty="0" smtClean="0">
                <a:solidFill>
                  <a:srgbClr val="FFC000"/>
                </a:solidFill>
              </a:rPr>
              <a:t>Appealed:</a:t>
            </a:r>
            <a:r>
              <a:rPr lang="en-US" dirty="0" smtClean="0"/>
              <a:t> </a:t>
            </a:r>
            <a:r>
              <a:rPr lang="en-US" dirty="0" smtClean="0">
                <a:solidFill>
                  <a:srgbClr val="FFFF99"/>
                </a:solidFill>
              </a:rPr>
              <a:t>Convenience (12.28) </a:t>
            </a:r>
            <a:r>
              <a:rPr lang="en-US" dirty="0" smtClean="0"/>
              <a:t>– Jerusalem is too far</a:t>
            </a:r>
          </a:p>
          <a:p>
            <a:pPr lvl="1"/>
            <a:r>
              <a:rPr lang="en-US" dirty="0" smtClean="0"/>
              <a:t>Let’s make worship easy.</a:t>
            </a:r>
          </a:p>
          <a:p>
            <a:r>
              <a:rPr lang="en-US" dirty="0" err="1" smtClean="0">
                <a:solidFill>
                  <a:srgbClr val="FFC000"/>
                </a:solidFill>
              </a:rPr>
              <a:t>Apperance</a:t>
            </a:r>
            <a:r>
              <a:rPr lang="en-US" dirty="0" smtClean="0">
                <a:solidFill>
                  <a:srgbClr val="FFC000"/>
                </a:solidFill>
              </a:rPr>
              <a:t>:</a:t>
            </a:r>
            <a:r>
              <a:rPr lang="en-US" dirty="0" smtClean="0"/>
              <a:t> </a:t>
            </a:r>
            <a:r>
              <a:rPr lang="en-US" dirty="0" smtClean="0">
                <a:solidFill>
                  <a:srgbClr val="FFFF99"/>
                </a:solidFill>
              </a:rPr>
              <a:t>Similar to the Truth (12.32) </a:t>
            </a:r>
            <a:r>
              <a:rPr lang="en-US" dirty="0" smtClean="0"/>
              <a:t>– Like the feast is </a:t>
            </a:r>
            <a:r>
              <a:rPr lang="en-US" dirty="0" err="1" smtClean="0"/>
              <a:t>Juda</a:t>
            </a:r>
            <a:endParaRPr lang="en-US" dirty="0" smtClean="0"/>
          </a:p>
          <a:p>
            <a:pPr lvl="1"/>
            <a:r>
              <a:rPr lang="en-US" dirty="0" smtClean="0"/>
              <a:t>Change the Pattern, Add a Little, Subtract a Little, Expedient</a:t>
            </a:r>
          </a:p>
          <a:p>
            <a:r>
              <a:rPr lang="en-US" dirty="0" smtClean="0">
                <a:solidFill>
                  <a:srgbClr val="FFC000"/>
                </a:solidFill>
              </a:rPr>
              <a:t>Effect:</a:t>
            </a:r>
            <a:r>
              <a:rPr lang="en-US" dirty="0" smtClean="0"/>
              <a:t> </a:t>
            </a:r>
            <a:r>
              <a:rPr lang="en-US" dirty="0" smtClean="0">
                <a:solidFill>
                  <a:srgbClr val="FFFF99"/>
                </a:solidFill>
              </a:rPr>
              <a:t>Provoked the Anger of the Lord </a:t>
            </a:r>
            <a:r>
              <a:rPr lang="en-US" dirty="0" smtClean="0"/>
              <a:t>(2 Kings 17.9-12, 16-17)</a:t>
            </a:r>
          </a:p>
          <a:p>
            <a:r>
              <a:rPr lang="en-US" dirty="0" smtClean="0">
                <a:solidFill>
                  <a:srgbClr val="FFC000"/>
                </a:solidFill>
              </a:rPr>
              <a:t>Result:</a:t>
            </a:r>
            <a:r>
              <a:rPr lang="en-US" dirty="0" smtClean="0"/>
              <a:t> </a:t>
            </a:r>
            <a:r>
              <a:rPr lang="en-US" dirty="0" smtClean="0">
                <a:solidFill>
                  <a:srgbClr val="FFFF99"/>
                </a:solidFill>
              </a:rPr>
              <a:t>God Removed them from His Sight </a:t>
            </a:r>
            <a:r>
              <a:rPr lang="en-US" dirty="0" smtClean="0"/>
              <a:t>(2 Kings 17.18)</a:t>
            </a:r>
            <a:endParaRPr lang="en-US" dirty="0"/>
          </a:p>
        </p:txBody>
      </p:sp>
      <p:sp>
        <p:nvSpPr>
          <p:cNvPr id="4" name="Slide Number Placeholder 3"/>
          <p:cNvSpPr>
            <a:spLocks noGrp="1"/>
          </p:cNvSpPr>
          <p:nvPr>
            <p:ph type="sldNum" sz="quarter" idx="10"/>
          </p:nvPr>
        </p:nvSpPr>
        <p:spPr/>
        <p:txBody>
          <a:bodyPr/>
          <a:lstStyle/>
          <a:p>
            <a:fld id="{AFDA946B-DBB0-ED40-947A-55857FA16079}" type="slidenum">
              <a:rPr lang="en-US" altLang="en-US" smtClean="0"/>
              <a:pPr/>
              <a:t>25</a:t>
            </a:fld>
            <a:endParaRPr lang="en-US" altLang="en-US"/>
          </a:p>
        </p:txBody>
      </p:sp>
    </p:spTree>
    <p:extLst>
      <p:ext uri="{BB962C8B-B14F-4D97-AF65-F5344CB8AC3E}">
        <p14:creationId xmlns:p14="http://schemas.microsoft.com/office/powerpoint/2010/main" val="21225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Hinders Our Worship?</a:t>
            </a:r>
            <a:endParaRPr lang="en-US" dirty="0"/>
          </a:p>
        </p:txBody>
      </p:sp>
      <p:sp>
        <p:nvSpPr>
          <p:cNvPr id="3" name="Content Placeholder 2"/>
          <p:cNvSpPr>
            <a:spLocks noGrp="1"/>
          </p:cNvSpPr>
          <p:nvPr>
            <p:ph idx="1"/>
          </p:nvPr>
        </p:nvSpPr>
        <p:spPr>
          <a:xfrm>
            <a:off x="0" y="1181365"/>
            <a:ext cx="9144000" cy="4114535"/>
          </a:xfrm>
        </p:spPr>
        <p:txBody>
          <a:bodyPr/>
          <a:lstStyle/>
          <a:p>
            <a:r>
              <a:rPr lang="en-US" dirty="0" smtClean="0">
                <a:solidFill>
                  <a:srgbClr val="FFFF99"/>
                </a:solidFill>
              </a:rPr>
              <a:t>We Fail to Follow the Pattern</a:t>
            </a:r>
          </a:p>
          <a:p>
            <a:pPr marL="285739" lvl="1" indent="-285739">
              <a:buClr>
                <a:schemeClr val="hlink"/>
              </a:buClr>
            </a:pPr>
            <a:r>
              <a:rPr lang="en-US" dirty="0" smtClean="0">
                <a:solidFill>
                  <a:srgbClr val="FFFF99"/>
                </a:solidFill>
              </a:rPr>
              <a:t>Performance Syndrome - </a:t>
            </a:r>
            <a:r>
              <a:rPr lang="en-US" dirty="0"/>
              <a:t>(Leaders and Participants</a:t>
            </a:r>
            <a:r>
              <a:rPr lang="en-US" dirty="0" smtClean="0"/>
              <a:t>)</a:t>
            </a:r>
            <a:endParaRPr lang="en-US" dirty="0" smtClean="0">
              <a:solidFill>
                <a:srgbClr val="FFFF99"/>
              </a:solidFill>
            </a:endParaRPr>
          </a:p>
          <a:p>
            <a:pPr lvl="1"/>
            <a:r>
              <a:rPr lang="en-US" dirty="0" smtClean="0"/>
              <a:t>I wonder if they are going to do anything special today?</a:t>
            </a:r>
          </a:p>
          <a:p>
            <a:pPr lvl="1"/>
            <a:r>
              <a:rPr lang="en-US" dirty="0" smtClean="0"/>
              <a:t>Are you in Attendance or are you an Worshiper</a:t>
            </a:r>
          </a:p>
          <a:p>
            <a:pPr lvl="1"/>
            <a:r>
              <a:rPr lang="en-US" dirty="0" smtClean="0"/>
              <a:t>Worship is not a Performance – It is a Participation Together</a:t>
            </a:r>
          </a:p>
        </p:txBody>
      </p:sp>
      <p:sp>
        <p:nvSpPr>
          <p:cNvPr id="4" name="Slide Number Placeholder 3"/>
          <p:cNvSpPr>
            <a:spLocks noGrp="1"/>
          </p:cNvSpPr>
          <p:nvPr>
            <p:ph type="sldNum" sz="quarter" idx="10"/>
          </p:nvPr>
        </p:nvSpPr>
        <p:spPr/>
        <p:txBody>
          <a:bodyPr/>
          <a:lstStyle/>
          <a:p>
            <a:fld id="{AFDA946B-DBB0-ED40-947A-55857FA16079}" type="slidenum">
              <a:rPr lang="en-US" altLang="en-US" smtClean="0"/>
              <a:pPr/>
              <a:t>26</a:t>
            </a:fld>
            <a:endParaRPr lang="en-US" altLang="en-US"/>
          </a:p>
        </p:txBody>
      </p:sp>
      <p:sp>
        <p:nvSpPr>
          <p:cNvPr id="5" name="Footer Placeholder 4"/>
          <p:cNvSpPr>
            <a:spLocks noGrp="1"/>
          </p:cNvSpPr>
          <p:nvPr>
            <p:ph type="ftr" sz="quarter" idx="11"/>
          </p:nvPr>
        </p:nvSpPr>
        <p:spPr/>
        <p:txBody>
          <a:bodyPr/>
          <a:lstStyle/>
          <a:p>
            <a:pPr>
              <a:defRPr/>
            </a:pPr>
            <a:r>
              <a:rPr lang="en-US" smtClean="0"/>
              <a:t>Work Of The Church - What is The Church</a:t>
            </a:r>
            <a:endParaRPr lang="en-US"/>
          </a:p>
        </p:txBody>
      </p:sp>
    </p:spTree>
    <p:extLst>
      <p:ext uri="{BB962C8B-B14F-4D97-AF65-F5344CB8AC3E}">
        <p14:creationId xmlns:p14="http://schemas.microsoft.com/office/powerpoint/2010/main" val="104080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endParaRPr lang="en-US" altLang="en-US" dirty="0"/>
          </a:p>
        </p:txBody>
      </p:sp>
      <p:pic>
        <p:nvPicPr>
          <p:cNvPr id="5125" name="Picture 5" descr="United Methodist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11667"/>
            <a:ext cx="7112000" cy="52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146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scan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3847042" cy="5715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aster dr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25" y="508000"/>
            <a:ext cx="3508375" cy="42545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easter drag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7000" y="317501"/>
            <a:ext cx="4445000" cy="29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64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Hinders Our Worship?</a:t>
            </a:r>
            <a:endParaRPr lang="en-US" dirty="0"/>
          </a:p>
        </p:txBody>
      </p:sp>
      <p:sp>
        <p:nvSpPr>
          <p:cNvPr id="3" name="Content Placeholder 2"/>
          <p:cNvSpPr>
            <a:spLocks noGrp="1"/>
          </p:cNvSpPr>
          <p:nvPr>
            <p:ph idx="1"/>
          </p:nvPr>
        </p:nvSpPr>
        <p:spPr>
          <a:xfrm>
            <a:off x="0" y="1181365"/>
            <a:ext cx="9144000" cy="4114535"/>
          </a:xfrm>
        </p:spPr>
        <p:txBody>
          <a:bodyPr/>
          <a:lstStyle/>
          <a:p>
            <a:r>
              <a:rPr lang="en-US" dirty="0" smtClean="0">
                <a:solidFill>
                  <a:schemeClr val="tx1">
                    <a:lumMod val="75000"/>
                  </a:schemeClr>
                </a:solidFill>
              </a:rPr>
              <a:t>Fail to Follow the Pattern</a:t>
            </a:r>
          </a:p>
          <a:p>
            <a:r>
              <a:rPr lang="en-US" dirty="0" smtClean="0">
                <a:solidFill>
                  <a:schemeClr val="tx1">
                    <a:lumMod val="75000"/>
                  </a:schemeClr>
                </a:solidFill>
              </a:rPr>
              <a:t>Performance Syndrome</a:t>
            </a:r>
          </a:p>
          <a:p>
            <a:pPr lvl="1"/>
            <a:r>
              <a:rPr lang="en-US" dirty="0" smtClean="0">
                <a:solidFill>
                  <a:schemeClr val="tx1">
                    <a:lumMod val="75000"/>
                  </a:schemeClr>
                </a:solidFill>
              </a:rPr>
              <a:t>I wonder if they are going to do anything special today?</a:t>
            </a:r>
          </a:p>
          <a:p>
            <a:pPr lvl="1"/>
            <a:r>
              <a:rPr lang="en-US" dirty="0" smtClean="0">
                <a:solidFill>
                  <a:schemeClr val="tx1">
                    <a:lumMod val="75000"/>
                  </a:schemeClr>
                </a:solidFill>
              </a:rPr>
              <a:t>“It’s only a singing tonight …”</a:t>
            </a:r>
          </a:p>
          <a:p>
            <a:r>
              <a:rPr lang="en-US" dirty="0" smtClean="0">
                <a:solidFill>
                  <a:srgbClr val="FFFF99"/>
                </a:solidFill>
              </a:rPr>
              <a:t>Casual Approach to Worship (Attitude)</a:t>
            </a:r>
          </a:p>
          <a:p>
            <a:pPr lvl="1"/>
            <a:r>
              <a:rPr lang="en-US" dirty="0" smtClean="0"/>
              <a:t>Amos 6.1 – woe to you who are at ease in Zion</a:t>
            </a:r>
          </a:p>
          <a:p>
            <a:pPr lvl="1"/>
            <a:r>
              <a:rPr lang="en-US" dirty="0" smtClean="0"/>
              <a:t>Our Attitude</a:t>
            </a:r>
          </a:p>
          <a:p>
            <a:pPr lvl="1"/>
            <a:r>
              <a:rPr lang="en-US" dirty="0" smtClean="0"/>
              <a:t>How we Prepare (Leaders and Participants)</a:t>
            </a:r>
          </a:p>
          <a:p>
            <a:pPr lvl="1"/>
            <a:r>
              <a:rPr lang="en-US" dirty="0" smtClean="0"/>
              <a:t>What we Offer (Malachi 1.8)</a:t>
            </a:r>
            <a:endParaRPr lang="en-US" dirty="0"/>
          </a:p>
        </p:txBody>
      </p:sp>
      <p:sp>
        <p:nvSpPr>
          <p:cNvPr id="4" name="Slide Number Placeholder 3"/>
          <p:cNvSpPr>
            <a:spLocks noGrp="1"/>
          </p:cNvSpPr>
          <p:nvPr>
            <p:ph type="sldNum" sz="quarter" idx="10"/>
          </p:nvPr>
        </p:nvSpPr>
        <p:spPr/>
        <p:txBody>
          <a:bodyPr/>
          <a:lstStyle/>
          <a:p>
            <a:fld id="{AFDA946B-DBB0-ED40-947A-55857FA16079}" type="slidenum">
              <a:rPr lang="en-US" altLang="en-US" smtClean="0"/>
              <a:pPr/>
              <a:t>29</a:t>
            </a:fld>
            <a:endParaRPr lang="en-US" altLang="en-US"/>
          </a:p>
        </p:txBody>
      </p:sp>
      <p:sp>
        <p:nvSpPr>
          <p:cNvPr id="5" name="Footer Placeholder 4"/>
          <p:cNvSpPr>
            <a:spLocks noGrp="1"/>
          </p:cNvSpPr>
          <p:nvPr>
            <p:ph type="ftr" sz="quarter" idx="11"/>
          </p:nvPr>
        </p:nvSpPr>
        <p:spPr/>
        <p:txBody>
          <a:bodyPr/>
          <a:lstStyle/>
          <a:p>
            <a:pPr>
              <a:defRPr/>
            </a:pPr>
            <a:r>
              <a:rPr lang="en-US" smtClean="0"/>
              <a:t>Work Of The Church - What is The Church</a:t>
            </a:r>
            <a:endParaRPr lang="en-US"/>
          </a:p>
        </p:txBody>
      </p:sp>
    </p:spTree>
    <p:extLst>
      <p:ext uri="{BB962C8B-B14F-4D97-AF65-F5344CB8AC3E}">
        <p14:creationId xmlns:p14="http://schemas.microsoft.com/office/powerpoint/2010/main" val="95372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9067E7A-8243-7945-ACD3-8773BC0A3A11}" type="slidenum">
              <a:rPr lang="en-US" altLang="en-US"/>
              <a:pPr/>
              <a:t>3</a:t>
            </a:fld>
            <a:endParaRPr lang="en-US" altLang="en-US"/>
          </a:p>
        </p:txBody>
      </p:sp>
      <p:sp>
        <p:nvSpPr>
          <p:cNvPr id="5" name="Footer Placeholder 4"/>
          <p:cNvSpPr>
            <a:spLocks noGrp="1"/>
          </p:cNvSpPr>
          <p:nvPr>
            <p:ph type="ftr" sz="quarter" idx="11"/>
          </p:nvPr>
        </p:nvSpPr>
        <p:spPr/>
        <p:txBody>
          <a:bodyPr/>
          <a:lstStyle/>
          <a:p>
            <a:r>
              <a:rPr lang="en-US" altLang="en-US"/>
              <a:t>The Work Of The Church - Lesson 4 Misson</a:t>
            </a:r>
          </a:p>
        </p:txBody>
      </p:sp>
      <p:sp>
        <p:nvSpPr>
          <p:cNvPr id="74754" name="Rectangle 2"/>
          <p:cNvSpPr>
            <a:spLocks noGrp="1" noRot="1" noChangeArrowheads="1"/>
          </p:cNvSpPr>
          <p:nvPr>
            <p:ph type="title"/>
          </p:nvPr>
        </p:nvSpPr>
        <p:spPr/>
        <p:txBody>
          <a:bodyPr/>
          <a:lstStyle/>
          <a:p>
            <a:r>
              <a:rPr lang="en-US" altLang="en-US" sz="3333"/>
              <a:t>Is The Church To Do “Good”?</a:t>
            </a:r>
          </a:p>
        </p:txBody>
      </p:sp>
      <p:sp>
        <p:nvSpPr>
          <p:cNvPr id="74755" name="Rectangle 3"/>
          <p:cNvSpPr>
            <a:spLocks noGrp="1" noChangeArrowheads="1"/>
          </p:cNvSpPr>
          <p:nvPr>
            <p:ph type="body" idx="1"/>
          </p:nvPr>
        </p:nvSpPr>
        <p:spPr>
          <a:xfrm>
            <a:off x="76200" y="1181100"/>
            <a:ext cx="8915400" cy="4038600"/>
          </a:xfrm>
          <a:ln/>
          <a:extLst>
            <a:ext uri="{91240B29-F687-4F45-9708-019B960494DF}">
              <a14:hiddenLine xmlns:a14="http://schemas.microsoft.com/office/drawing/2010/main" w="38100" cmpd="sng">
                <a:solidFill>
                  <a:srgbClr val="FFFF00"/>
                </a:solidFill>
                <a:miter lim="800000"/>
                <a:headEnd/>
                <a:tailEnd/>
              </a14:hiddenLine>
            </a:ext>
          </a:extLst>
        </p:spPr>
        <p:txBody>
          <a:bodyPr/>
          <a:lstStyle/>
          <a:p>
            <a:pPr>
              <a:lnSpc>
                <a:spcPct val="90000"/>
              </a:lnSpc>
            </a:pPr>
            <a:r>
              <a:rPr lang="en-US" altLang="en-US" dirty="0">
                <a:solidFill>
                  <a:srgbClr val="FFC000"/>
                </a:solidFill>
              </a:rPr>
              <a:t>When It Respects The Authority Of Jesus</a:t>
            </a:r>
          </a:p>
          <a:p>
            <a:pPr lvl="1">
              <a:lnSpc>
                <a:spcPct val="90000"/>
              </a:lnSpc>
            </a:pPr>
            <a:r>
              <a:rPr lang="en-US" altLang="en-US" dirty="0">
                <a:solidFill>
                  <a:srgbClr val="FFFF66"/>
                </a:solidFill>
              </a:rPr>
              <a:t>God Has Given Us A Pattern To Follow</a:t>
            </a:r>
          </a:p>
          <a:p>
            <a:pPr lvl="2">
              <a:lnSpc>
                <a:spcPct val="90000"/>
              </a:lnSpc>
            </a:pPr>
            <a:r>
              <a:rPr lang="en-US" altLang="en-US" i="1" dirty="0"/>
              <a:t>Matthew 7:21-23 – “Not everyone who says to Me…”</a:t>
            </a:r>
          </a:p>
          <a:p>
            <a:pPr lvl="1">
              <a:lnSpc>
                <a:spcPct val="90000"/>
              </a:lnSpc>
            </a:pPr>
            <a:r>
              <a:rPr lang="en-US" altLang="en-US" dirty="0">
                <a:solidFill>
                  <a:srgbClr val="FFFF66"/>
                </a:solidFill>
              </a:rPr>
              <a:t>Human Wisdom Vs. God’s Wisdom</a:t>
            </a:r>
          </a:p>
          <a:p>
            <a:pPr lvl="2">
              <a:lnSpc>
                <a:spcPct val="90000"/>
              </a:lnSpc>
            </a:pPr>
            <a:r>
              <a:rPr lang="en-US" altLang="en-US" dirty="0"/>
              <a:t>David Wants To Build A Temple (2 Sam 7:2ff)</a:t>
            </a:r>
          </a:p>
          <a:p>
            <a:pPr lvl="2">
              <a:lnSpc>
                <a:spcPct val="90000"/>
              </a:lnSpc>
            </a:pPr>
            <a:r>
              <a:rPr lang="en-US" altLang="en-US" dirty="0" err="1"/>
              <a:t>Jer</a:t>
            </a:r>
            <a:r>
              <a:rPr lang="en-US" altLang="en-US" dirty="0"/>
              <a:t> 10:23 – </a:t>
            </a:r>
            <a:r>
              <a:rPr lang="en-US" altLang="en-US" i="1" dirty="0"/>
              <a:t>Not Within man to direct his steps</a:t>
            </a:r>
          </a:p>
          <a:p>
            <a:pPr>
              <a:lnSpc>
                <a:spcPct val="90000"/>
              </a:lnSpc>
            </a:pPr>
            <a:r>
              <a:rPr lang="en-US" altLang="en-US" dirty="0">
                <a:solidFill>
                  <a:srgbClr val="FFC000"/>
                </a:solidFill>
              </a:rPr>
              <a:t>When It Adheres To The Mission Given To It By Jesus.</a:t>
            </a:r>
          </a:p>
          <a:p>
            <a:pPr lvl="1">
              <a:lnSpc>
                <a:spcPct val="90000"/>
              </a:lnSpc>
            </a:pPr>
            <a:r>
              <a:rPr lang="en-US" altLang="en-US" dirty="0" smtClean="0"/>
              <a:t>Worship, Evangelism</a:t>
            </a:r>
            <a:r>
              <a:rPr lang="en-US" altLang="en-US" dirty="0"/>
              <a:t>, Edification, Benevolence (saints)</a:t>
            </a:r>
          </a:p>
          <a:p>
            <a:pPr lvl="1">
              <a:lnSpc>
                <a:spcPct val="90000"/>
              </a:lnSpc>
            </a:pPr>
            <a:r>
              <a:rPr lang="en-US" altLang="en-US" dirty="0"/>
              <a:t>The Church Can Not Do Everything</a:t>
            </a:r>
          </a:p>
          <a:p>
            <a:pPr lvl="1">
              <a:lnSpc>
                <a:spcPct val="90000"/>
              </a:lnSpc>
            </a:pPr>
            <a:r>
              <a:rPr lang="en-US" altLang="en-US" dirty="0"/>
              <a:t>The Church Has A </a:t>
            </a:r>
            <a:r>
              <a:rPr lang="en-US" altLang="en-US" u="sng" dirty="0"/>
              <a:t>SPIRITUAL</a:t>
            </a:r>
            <a:r>
              <a:rPr lang="en-US" altLang="en-US" dirty="0"/>
              <a:t> Mission</a:t>
            </a:r>
          </a:p>
        </p:txBody>
      </p:sp>
    </p:spTree>
    <p:extLst>
      <p:ext uri="{BB962C8B-B14F-4D97-AF65-F5344CB8AC3E}">
        <p14:creationId xmlns:p14="http://schemas.microsoft.com/office/powerpoint/2010/main" val="7126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475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4755">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4755">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4755">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47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endParaRPr lang="en-US" altLang="en-US"/>
          </a:p>
        </p:txBody>
      </p:sp>
      <p:pic>
        <p:nvPicPr>
          <p:cNvPr id="9222" name="Picture 6" descr="A Classic Movie Christ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09146"/>
            <a:ext cx="4597136" cy="450585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scan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500" y="1"/>
            <a:ext cx="4508500" cy="255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35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81000" y="4229100"/>
            <a:ext cx="8458200" cy="1219200"/>
          </a:xfrm>
          <a:prstGeom prst="rect">
            <a:avLst/>
          </a:prstGeom>
          <a:solidFill>
            <a:schemeClr val="tx1">
              <a:lumMod val="85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2" name="Title 1"/>
          <p:cNvSpPr>
            <a:spLocks noGrp="1"/>
          </p:cNvSpPr>
          <p:nvPr>
            <p:ph type="title"/>
          </p:nvPr>
        </p:nvSpPr>
        <p:spPr/>
        <p:txBody>
          <a:bodyPr/>
          <a:lstStyle/>
          <a:p>
            <a:r>
              <a:rPr lang="en-US" dirty="0" smtClean="0"/>
              <a:t>Becoming “TRUE” Worshipers</a:t>
            </a:r>
            <a:endParaRPr lang="en-US" dirty="0"/>
          </a:p>
        </p:txBody>
      </p:sp>
      <p:sp>
        <p:nvSpPr>
          <p:cNvPr id="3" name="Content Placeholder 2"/>
          <p:cNvSpPr>
            <a:spLocks noGrp="1"/>
          </p:cNvSpPr>
          <p:nvPr>
            <p:ph idx="1"/>
          </p:nvPr>
        </p:nvSpPr>
        <p:spPr>
          <a:xfrm>
            <a:off x="0" y="1333500"/>
            <a:ext cx="9144000" cy="4114800"/>
          </a:xfrm>
        </p:spPr>
        <p:txBody>
          <a:bodyPr>
            <a:normAutofit lnSpcReduction="10000"/>
          </a:bodyPr>
          <a:lstStyle/>
          <a:p>
            <a:r>
              <a:rPr lang="en-US" dirty="0" smtClean="0"/>
              <a:t>John 4:23-24 - </a:t>
            </a:r>
            <a:r>
              <a:rPr lang="en-US" b="0" i="1" dirty="0" smtClean="0"/>
              <a:t>But </a:t>
            </a:r>
            <a:r>
              <a:rPr lang="en-US" b="0" i="1" dirty="0"/>
              <a:t>the hour is coming, and is now here, when the </a:t>
            </a:r>
            <a:r>
              <a:rPr lang="en-US" b="0" i="1" dirty="0" smtClean="0"/>
              <a:t>       </a:t>
            </a:r>
            <a:r>
              <a:rPr lang="en-US" i="1" dirty="0" smtClean="0">
                <a:solidFill>
                  <a:srgbClr val="FFFF99"/>
                </a:solidFill>
              </a:rPr>
              <a:t>true </a:t>
            </a:r>
            <a:r>
              <a:rPr lang="en-US" i="1" dirty="0">
                <a:solidFill>
                  <a:srgbClr val="FFFF99"/>
                </a:solidFill>
              </a:rPr>
              <a:t>worshipers </a:t>
            </a:r>
            <a:r>
              <a:rPr lang="en-US" b="0" i="1" dirty="0"/>
              <a:t>will worship the </a:t>
            </a:r>
            <a:r>
              <a:rPr lang="en-US" i="1" dirty="0">
                <a:solidFill>
                  <a:srgbClr val="FFFF99"/>
                </a:solidFill>
              </a:rPr>
              <a:t>Father</a:t>
            </a:r>
            <a:r>
              <a:rPr lang="en-US" b="0" i="1" dirty="0"/>
              <a:t> in </a:t>
            </a:r>
            <a:r>
              <a:rPr lang="en-US" i="1" u="sng" dirty="0">
                <a:solidFill>
                  <a:srgbClr val="FFFF99"/>
                </a:solidFill>
              </a:rPr>
              <a:t>spirit and truth</a:t>
            </a:r>
            <a:r>
              <a:rPr lang="en-US" b="0" i="1" dirty="0"/>
              <a:t>, for the Father is seeking such people to worship him. God is spirit, and those who worship him must worship in spirit and </a:t>
            </a:r>
            <a:r>
              <a:rPr lang="en-US" b="0" i="1" dirty="0" smtClean="0"/>
              <a:t>truth</a:t>
            </a:r>
          </a:p>
          <a:p>
            <a:r>
              <a:rPr lang="en-US" dirty="0" smtClean="0"/>
              <a:t>We Must Have the Right Object: the </a:t>
            </a:r>
            <a:r>
              <a:rPr lang="en-US" dirty="0" smtClean="0">
                <a:solidFill>
                  <a:srgbClr val="FFFF99"/>
                </a:solidFill>
              </a:rPr>
              <a:t>FATHER</a:t>
            </a:r>
            <a:r>
              <a:rPr lang="en-US" dirty="0" smtClean="0"/>
              <a:t>/ God</a:t>
            </a:r>
          </a:p>
          <a:p>
            <a:r>
              <a:rPr lang="en-US" dirty="0" smtClean="0"/>
              <a:t>We Must Have the Right Method: </a:t>
            </a:r>
            <a:r>
              <a:rPr lang="en-US" dirty="0" smtClean="0">
                <a:solidFill>
                  <a:srgbClr val="FFFF99"/>
                </a:solidFill>
              </a:rPr>
              <a:t>TRUTH</a:t>
            </a:r>
          </a:p>
          <a:p>
            <a:r>
              <a:rPr lang="en-US" dirty="0" smtClean="0"/>
              <a:t>We Must Have the Right Heart: </a:t>
            </a:r>
            <a:r>
              <a:rPr lang="en-US" dirty="0" smtClean="0">
                <a:solidFill>
                  <a:srgbClr val="FFFF99"/>
                </a:solidFill>
              </a:rPr>
              <a:t>SPIRIT</a:t>
            </a:r>
          </a:p>
          <a:p>
            <a:pPr lvl="1"/>
            <a:r>
              <a:rPr lang="en-US" dirty="0" smtClean="0">
                <a:solidFill>
                  <a:srgbClr val="C00000"/>
                </a:solidFill>
              </a:rPr>
              <a:t>We Need a Capacity for Grandeur (Rev 7.11)</a:t>
            </a:r>
          </a:p>
          <a:p>
            <a:pPr lvl="1"/>
            <a:r>
              <a:rPr lang="en-US" dirty="0" smtClean="0">
                <a:solidFill>
                  <a:srgbClr val="C00000"/>
                </a:solidFill>
              </a:rPr>
              <a:t>Am I Focused on What is Going On Here?</a:t>
            </a:r>
          </a:p>
          <a:p>
            <a:pPr lvl="1"/>
            <a:r>
              <a:rPr lang="en-US" dirty="0" smtClean="0">
                <a:solidFill>
                  <a:srgbClr val="C00000"/>
                </a:solidFill>
              </a:rPr>
              <a:t>Am I Disciplining Myself to Worship God?</a:t>
            </a:r>
            <a:endParaRPr lang="en-US" dirty="0">
              <a:solidFill>
                <a:srgbClr val="C00000"/>
              </a:solidFill>
            </a:endParaRPr>
          </a:p>
        </p:txBody>
      </p:sp>
      <p:sp>
        <p:nvSpPr>
          <p:cNvPr id="4" name="Slide Number Placeholder 3"/>
          <p:cNvSpPr>
            <a:spLocks noGrp="1"/>
          </p:cNvSpPr>
          <p:nvPr>
            <p:ph type="sldNum" sz="quarter" idx="10"/>
          </p:nvPr>
        </p:nvSpPr>
        <p:spPr/>
        <p:txBody>
          <a:bodyPr/>
          <a:lstStyle/>
          <a:p>
            <a:fld id="{AFDA946B-DBB0-ED40-947A-55857FA16079}" type="slidenum">
              <a:rPr lang="en-US" altLang="en-US" smtClean="0"/>
              <a:pPr/>
              <a:t>31</a:t>
            </a:fld>
            <a:endParaRPr lang="en-US" altLang="en-US"/>
          </a:p>
        </p:txBody>
      </p:sp>
    </p:spTree>
    <p:extLst>
      <p:ext uri="{BB962C8B-B14F-4D97-AF65-F5344CB8AC3E}">
        <p14:creationId xmlns:p14="http://schemas.microsoft.com/office/powerpoint/2010/main" val="21154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A6D03401-CA2E-E645-A0CF-90AF2C4B1017}" type="slidenum">
              <a:rPr lang="en-US" altLang="en-US"/>
              <a:pPr/>
              <a:t>4</a:t>
            </a:fld>
            <a:endParaRPr lang="en-US" altLang="en-US"/>
          </a:p>
        </p:txBody>
      </p:sp>
      <p:sp>
        <p:nvSpPr>
          <p:cNvPr id="24" name="Footer Placeholder 4"/>
          <p:cNvSpPr>
            <a:spLocks noGrp="1"/>
          </p:cNvSpPr>
          <p:nvPr>
            <p:ph type="ftr" sz="quarter" idx="11"/>
          </p:nvPr>
        </p:nvSpPr>
        <p:spPr/>
        <p:txBody>
          <a:bodyPr/>
          <a:lstStyle/>
          <a:p>
            <a:r>
              <a:rPr lang="en-US" altLang="en-US"/>
              <a:t>The Work Of The Church - Lesson 4 Misson</a:t>
            </a:r>
          </a:p>
        </p:txBody>
      </p:sp>
      <p:sp>
        <p:nvSpPr>
          <p:cNvPr id="84994" name="Rectangle 2"/>
          <p:cNvSpPr>
            <a:spLocks noGrp="1" noRot="1" noChangeArrowheads="1"/>
          </p:cNvSpPr>
          <p:nvPr>
            <p:ph type="title"/>
          </p:nvPr>
        </p:nvSpPr>
        <p:spPr/>
        <p:txBody>
          <a:bodyPr/>
          <a:lstStyle/>
          <a:p>
            <a:r>
              <a:rPr lang="en-US" altLang="en-US" sz="3333"/>
              <a:t>The Church Is Sufficient</a:t>
            </a:r>
            <a:br>
              <a:rPr lang="en-US" altLang="en-US" sz="3333"/>
            </a:br>
            <a:r>
              <a:rPr lang="en-US" altLang="en-US" sz="3333"/>
              <a:t>Eph 4:11-12</a:t>
            </a:r>
          </a:p>
        </p:txBody>
      </p:sp>
      <p:sp>
        <p:nvSpPr>
          <p:cNvPr id="84996" name="Text Box 4"/>
          <p:cNvSpPr txBox="1">
            <a:spLocks noChangeArrowheads="1"/>
          </p:cNvSpPr>
          <p:nvPr/>
        </p:nvSpPr>
        <p:spPr bwMode="auto">
          <a:xfrm>
            <a:off x="1270000" y="1325562"/>
            <a:ext cx="118173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000" b="1" dirty="0"/>
              <a:t>Christ</a:t>
            </a:r>
          </a:p>
          <a:p>
            <a:r>
              <a:rPr lang="en-US" altLang="en-US" sz="3000" b="1" dirty="0"/>
              <a:t>Gave</a:t>
            </a:r>
          </a:p>
          <a:p>
            <a:r>
              <a:rPr lang="en-US" altLang="en-US" sz="3000" b="1" dirty="0"/>
              <a:t>Gifts</a:t>
            </a:r>
          </a:p>
        </p:txBody>
      </p:sp>
      <p:sp>
        <p:nvSpPr>
          <p:cNvPr id="84997" name="Text Box 5"/>
          <p:cNvSpPr txBox="1">
            <a:spLocks noChangeArrowheads="1"/>
          </p:cNvSpPr>
          <p:nvPr/>
        </p:nvSpPr>
        <p:spPr bwMode="auto">
          <a:xfrm>
            <a:off x="3746500" y="1143000"/>
            <a:ext cx="4283737" cy="224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eriod"/>
            </a:pPr>
            <a:r>
              <a:rPr lang="en-US" altLang="en-US" sz="2333" b="1">
                <a:latin typeface="Garamond" charset="0"/>
              </a:rPr>
              <a:t>Apostles </a:t>
            </a:r>
          </a:p>
          <a:p>
            <a:pPr>
              <a:buFontTx/>
              <a:buAutoNum type="arabicPeriod"/>
            </a:pPr>
            <a:r>
              <a:rPr lang="en-US" altLang="en-US" sz="2333" b="1">
                <a:latin typeface="Garamond" charset="0"/>
              </a:rPr>
              <a:t>Prophets</a:t>
            </a:r>
          </a:p>
          <a:p>
            <a:pPr>
              <a:buFontTx/>
              <a:buAutoNum type="arabicPeriod"/>
            </a:pPr>
            <a:r>
              <a:rPr lang="en-US" altLang="en-US" sz="2333" b="1">
                <a:latin typeface="Garamond" charset="0"/>
              </a:rPr>
              <a:t>Evangelists - </a:t>
            </a:r>
            <a:r>
              <a:rPr lang="en-US" altLang="en-US" sz="2333">
                <a:latin typeface="Garamond" charset="0"/>
              </a:rPr>
              <a:t>Preaching</a:t>
            </a:r>
          </a:p>
          <a:p>
            <a:pPr>
              <a:buFontTx/>
              <a:buAutoNum type="arabicPeriod"/>
            </a:pPr>
            <a:r>
              <a:rPr lang="en-US" altLang="en-US" sz="2333" b="1">
                <a:latin typeface="Garamond" charset="0"/>
              </a:rPr>
              <a:t>Pastors </a:t>
            </a:r>
            <a:r>
              <a:rPr lang="en-US" altLang="en-US" sz="2333">
                <a:latin typeface="Garamond" charset="0"/>
              </a:rPr>
              <a:t>–Oversee Local Church</a:t>
            </a:r>
          </a:p>
          <a:p>
            <a:pPr>
              <a:buFontTx/>
              <a:buAutoNum type="arabicPeriod"/>
            </a:pPr>
            <a:r>
              <a:rPr lang="en-US" altLang="en-US" sz="2333" b="1">
                <a:latin typeface="Garamond" charset="0"/>
              </a:rPr>
              <a:t>Teachers </a:t>
            </a:r>
            <a:r>
              <a:rPr lang="en-US" altLang="en-US" sz="2333">
                <a:latin typeface="Garamond" charset="0"/>
              </a:rPr>
              <a:t>– For Instruction</a:t>
            </a:r>
          </a:p>
          <a:p>
            <a:endParaRPr lang="en-US" altLang="en-US" sz="2333" b="1">
              <a:latin typeface="Garamond" charset="0"/>
            </a:endParaRPr>
          </a:p>
        </p:txBody>
      </p:sp>
      <p:sp>
        <p:nvSpPr>
          <p:cNvPr id="84998" name="Line 6"/>
          <p:cNvSpPr>
            <a:spLocks noChangeShapeType="1"/>
          </p:cNvSpPr>
          <p:nvPr/>
        </p:nvSpPr>
        <p:spPr bwMode="auto">
          <a:xfrm>
            <a:off x="762000" y="3048000"/>
            <a:ext cx="76200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4999" name="AutoShape 7"/>
          <p:cNvSpPr>
            <a:spLocks/>
          </p:cNvSpPr>
          <p:nvPr/>
        </p:nvSpPr>
        <p:spPr bwMode="auto">
          <a:xfrm>
            <a:off x="2730500" y="1270000"/>
            <a:ext cx="635000" cy="1524000"/>
          </a:xfrm>
          <a:prstGeom prst="rightBrace">
            <a:avLst>
              <a:gd name="adj1" fmla="val 20000"/>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000" name="AutoShape 8"/>
          <p:cNvSpPr>
            <a:spLocks/>
          </p:cNvSpPr>
          <p:nvPr/>
        </p:nvSpPr>
        <p:spPr bwMode="auto">
          <a:xfrm>
            <a:off x="5207000" y="1270000"/>
            <a:ext cx="254000" cy="571500"/>
          </a:xfrm>
          <a:prstGeom prst="rightBrace">
            <a:avLst>
              <a:gd name="adj1" fmla="val 1875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001" name="Text Box 9"/>
          <p:cNvSpPr txBox="1">
            <a:spLocks noChangeArrowheads="1"/>
          </p:cNvSpPr>
          <p:nvPr/>
        </p:nvSpPr>
        <p:spPr bwMode="auto">
          <a:xfrm>
            <a:off x="5397500" y="1379803"/>
            <a:ext cx="2920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a:t>Foundation Work Eph 2:20</a:t>
            </a:r>
          </a:p>
        </p:txBody>
      </p:sp>
      <p:sp>
        <p:nvSpPr>
          <p:cNvPr id="85002" name="Text Box 10"/>
          <p:cNvSpPr txBox="1">
            <a:spLocks noChangeArrowheads="1"/>
          </p:cNvSpPr>
          <p:nvPr/>
        </p:nvSpPr>
        <p:spPr bwMode="auto">
          <a:xfrm>
            <a:off x="1002771" y="3181615"/>
            <a:ext cx="1640706" cy="188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333" b="1"/>
              <a:t>Apostles</a:t>
            </a:r>
          </a:p>
          <a:p>
            <a:r>
              <a:rPr lang="en-US" altLang="en-US" sz="2333" b="1"/>
              <a:t>Prophets</a:t>
            </a:r>
          </a:p>
          <a:p>
            <a:r>
              <a:rPr lang="en-US" altLang="en-US" sz="2333" b="1"/>
              <a:t>Evangelists</a:t>
            </a:r>
          </a:p>
          <a:p>
            <a:r>
              <a:rPr lang="en-US" altLang="en-US" sz="2333" b="1"/>
              <a:t>Pastors</a:t>
            </a:r>
          </a:p>
          <a:p>
            <a:r>
              <a:rPr lang="en-US" altLang="en-US" sz="2333" b="1"/>
              <a:t>Teachers</a:t>
            </a:r>
          </a:p>
        </p:txBody>
      </p:sp>
      <p:sp>
        <p:nvSpPr>
          <p:cNvPr id="85003" name="AutoShape 11"/>
          <p:cNvSpPr>
            <a:spLocks/>
          </p:cNvSpPr>
          <p:nvPr/>
        </p:nvSpPr>
        <p:spPr bwMode="auto">
          <a:xfrm>
            <a:off x="2540000" y="3302000"/>
            <a:ext cx="127000" cy="1651000"/>
          </a:xfrm>
          <a:prstGeom prst="rightBrace">
            <a:avLst>
              <a:gd name="adj1" fmla="val 108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004" name="Line 12"/>
          <p:cNvSpPr>
            <a:spLocks noChangeShapeType="1"/>
          </p:cNvSpPr>
          <p:nvPr/>
        </p:nvSpPr>
        <p:spPr bwMode="auto">
          <a:xfrm>
            <a:off x="2794000" y="4127500"/>
            <a:ext cx="1016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005" name="Text Box 13"/>
          <p:cNvSpPr txBox="1">
            <a:spLocks noChangeArrowheads="1"/>
          </p:cNvSpPr>
          <p:nvPr/>
        </p:nvSpPr>
        <p:spPr bwMode="auto">
          <a:xfrm>
            <a:off x="2717271" y="3562615"/>
            <a:ext cx="899542" cy="45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333"/>
              <a:t>“</a:t>
            </a:r>
            <a:r>
              <a:rPr lang="en-US" altLang="en-US" sz="2333" b="1"/>
              <a:t>For”</a:t>
            </a:r>
          </a:p>
        </p:txBody>
      </p:sp>
      <p:sp>
        <p:nvSpPr>
          <p:cNvPr id="85006" name="Text Box 14"/>
          <p:cNvSpPr txBox="1">
            <a:spLocks noChangeArrowheads="1"/>
          </p:cNvSpPr>
          <p:nvPr/>
        </p:nvSpPr>
        <p:spPr bwMode="auto">
          <a:xfrm>
            <a:off x="2780771" y="4173803"/>
            <a:ext cx="1005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a:t>Pros –</a:t>
            </a:r>
          </a:p>
          <a:p>
            <a:r>
              <a:rPr lang="en-US" altLang="en-US" sz="2000"/>
              <a:t>Purpose</a:t>
            </a:r>
          </a:p>
          <a:p>
            <a:r>
              <a:rPr lang="en-US" altLang="en-US" sz="2000"/>
              <a:t>Or aim</a:t>
            </a:r>
          </a:p>
        </p:txBody>
      </p:sp>
      <p:sp>
        <p:nvSpPr>
          <p:cNvPr id="85007" name="Rectangle 15"/>
          <p:cNvSpPr>
            <a:spLocks noChangeArrowheads="1"/>
          </p:cNvSpPr>
          <p:nvPr/>
        </p:nvSpPr>
        <p:spPr bwMode="auto">
          <a:xfrm>
            <a:off x="3873500" y="3619500"/>
            <a:ext cx="1206500" cy="9525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en-US" sz="2000" b="1">
                <a:solidFill>
                  <a:schemeClr val="bg2"/>
                </a:solidFill>
              </a:rPr>
              <a:t>Perfecting</a:t>
            </a:r>
          </a:p>
          <a:p>
            <a:pPr algn="ctr"/>
            <a:r>
              <a:rPr lang="en-US" altLang="en-US" sz="2000" b="1">
                <a:solidFill>
                  <a:schemeClr val="bg2"/>
                </a:solidFill>
              </a:rPr>
              <a:t>The Saints</a:t>
            </a:r>
          </a:p>
        </p:txBody>
      </p:sp>
      <p:sp>
        <p:nvSpPr>
          <p:cNvPr id="85009" name="Line 17"/>
          <p:cNvSpPr>
            <a:spLocks noChangeShapeType="1"/>
          </p:cNvSpPr>
          <p:nvPr/>
        </p:nvSpPr>
        <p:spPr bwMode="auto">
          <a:xfrm>
            <a:off x="5143500" y="4064000"/>
            <a:ext cx="63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010" name="Rectangle 18"/>
          <p:cNvSpPr>
            <a:spLocks noChangeArrowheads="1"/>
          </p:cNvSpPr>
          <p:nvPr/>
        </p:nvSpPr>
        <p:spPr bwMode="auto">
          <a:xfrm>
            <a:off x="5842000" y="3619500"/>
            <a:ext cx="825500" cy="889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en-US" sz="2000" b="1">
                <a:solidFill>
                  <a:schemeClr val="bg2"/>
                </a:solidFill>
              </a:rPr>
              <a:t>Work</a:t>
            </a:r>
          </a:p>
          <a:p>
            <a:pPr algn="ctr"/>
            <a:r>
              <a:rPr lang="en-US" altLang="en-US" sz="2000" b="1" dirty="0">
                <a:solidFill>
                  <a:schemeClr val="bg2"/>
                </a:solidFill>
              </a:rPr>
              <a:t>Of </a:t>
            </a:r>
          </a:p>
          <a:p>
            <a:pPr algn="ctr"/>
            <a:r>
              <a:rPr lang="en-US" altLang="en-US" sz="2000" b="1" dirty="0">
                <a:solidFill>
                  <a:schemeClr val="bg2"/>
                </a:solidFill>
              </a:rPr>
              <a:t>Service</a:t>
            </a:r>
          </a:p>
        </p:txBody>
      </p:sp>
      <p:sp>
        <p:nvSpPr>
          <p:cNvPr id="85011" name="Line 19"/>
          <p:cNvSpPr>
            <a:spLocks noChangeShapeType="1"/>
          </p:cNvSpPr>
          <p:nvPr/>
        </p:nvSpPr>
        <p:spPr bwMode="auto">
          <a:xfrm>
            <a:off x="6731000" y="4064000"/>
            <a:ext cx="508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012" name="Text Box 20"/>
          <p:cNvSpPr txBox="1">
            <a:spLocks noChangeArrowheads="1"/>
          </p:cNvSpPr>
          <p:nvPr/>
        </p:nvSpPr>
        <p:spPr bwMode="auto">
          <a:xfrm>
            <a:off x="5130271" y="3665803"/>
            <a:ext cx="73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b="1"/>
              <a:t>Unto</a:t>
            </a:r>
          </a:p>
        </p:txBody>
      </p:sp>
      <p:sp>
        <p:nvSpPr>
          <p:cNvPr id="85013" name="Text Box 21"/>
          <p:cNvSpPr txBox="1">
            <a:spLocks noChangeArrowheads="1"/>
          </p:cNvSpPr>
          <p:nvPr/>
        </p:nvSpPr>
        <p:spPr bwMode="auto">
          <a:xfrm>
            <a:off x="6667500" y="3683000"/>
            <a:ext cx="73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b="1"/>
              <a:t>Unto</a:t>
            </a:r>
          </a:p>
        </p:txBody>
      </p:sp>
      <p:sp>
        <p:nvSpPr>
          <p:cNvPr id="85014" name="Rectangle 22"/>
          <p:cNvSpPr>
            <a:spLocks noChangeArrowheads="1"/>
          </p:cNvSpPr>
          <p:nvPr/>
        </p:nvSpPr>
        <p:spPr bwMode="auto">
          <a:xfrm>
            <a:off x="7366000" y="3619500"/>
            <a:ext cx="1016000" cy="9525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en-US" sz="2000" b="1">
                <a:solidFill>
                  <a:schemeClr val="bg2"/>
                </a:solidFill>
              </a:rPr>
              <a:t>Build </a:t>
            </a:r>
          </a:p>
          <a:p>
            <a:pPr algn="ctr"/>
            <a:r>
              <a:rPr lang="en-US" altLang="en-US" sz="2000" b="1">
                <a:solidFill>
                  <a:schemeClr val="bg2"/>
                </a:solidFill>
              </a:rPr>
              <a:t>Up</a:t>
            </a:r>
          </a:p>
          <a:p>
            <a:pPr algn="ctr"/>
            <a:r>
              <a:rPr lang="en-US" altLang="en-US" sz="2000" b="1">
                <a:solidFill>
                  <a:schemeClr val="bg2"/>
                </a:solidFill>
              </a:rPr>
              <a:t>Body</a:t>
            </a:r>
          </a:p>
        </p:txBody>
      </p:sp>
      <p:sp>
        <p:nvSpPr>
          <p:cNvPr id="85017" name="Text Box 25"/>
          <p:cNvSpPr txBox="1">
            <a:spLocks noChangeArrowheads="1"/>
          </p:cNvSpPr>
          <p:nvPr/>
        </p:nvSpPr>
        <p:spPr bwMode="auto">
          <a:xfrm>
            <a:off x="5765271" y="4529667"/>
            <a:ext cx="1693092"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en-US" sz="1667" b="1"/>
              <a:t>Acts 6:1</a:t>
            </a:r>
          </a:p>
          <a:p>
            <a:pPr>
              <a:buFontTx/>
              <a:buChar char="•"/>
            </a:pPr>
            <a:r>
              <a:rPr lang="en-US" altLang="en-US" sz="1667" b="1" dirty="0"/>
              <a:t>Acts 11:29; 12:25</a:t>
            </a:r>
          </a:p>
          <a:p>
            <a:pPr>
              <a:buFontTx/>
              <a:buChar char="•"/>
            </a:pPr>
            <a:r>
              <a:rPr lang="en-US" altLang="en-US" sz="1667" b="1" dirty="0"/>
              <a:t>Rom 15:31</a:t>
            </a:r>
          </a:p>
          <a:p>
            <a:pPr>
              <a:buFontTx/>
              <a:buChar char="•"/>
            </a:pPr>
            <a:r>
              <a:rPr lang="en-US" altLang="en-US" sz="1667" b="1" dirty="0"/>
              <a:t>2 </a:t>
            </a:r>
            <a:r>
              <a:rPr lang="en-US" altLang="en-US" sz="1667" b="1" dirty="0" err="1"/>
              <a:t>Cor</a:t>
            </a:r>
            <a:r>
              <a:rPr lang="en-US" altLang="en-US" sz="1667" b="1" dirty="0"/>
              <a:t> 9:12-13</a:t>
            </a:r>
          </a:p>
        </p:txBody>
      </p:sp>
      <p:sp>
        <p:nvSpPr>
          <p:cNvPr id="85018" name="Text Box 26"/>
          <p:cNvSpPr txBox="1">
            <a:spLocks noChangeArrowheads="1"/>
          </p:cNvSpPr>
          <p:nvPr/>
        </p:nvSpPr>
        <p:spPr bwMode="auto">
          <a:xfrm>
            <a:off x="5130271" y="4168511"/>
            <a:ext cx="7649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a:t>In</a:t>
            </a:r>
          </a:p>
          <a:p>
            <a:r>
              <a:rPr lang="en-US" altLang="en-US" b="1"/>
              <a:t>Order</a:t>
            </a:r>
          </a:p>
          <a:p>
            <a:r>
              <a:rPr lang="en-US" altLang="en-US" b="1"/>
              <a:t>To</a:t>
            </a:r>
          </a:p>
        </p:txBody>
      </p:sp>
    </p:spTree>
    <p:extLst>
      <p:ext uri="{BB962C8B-B14F-4D97-AF65-F5344CB8AC3E}">
        <p14:creationId xmlns:p14="http://schemas.microsoft.com/office/powerpoint/2010/main" val="154816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99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99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499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99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00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5001">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499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99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997">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5002">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5002">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5002">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5002">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002">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0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85005">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5006">
                                            <p:txEl>
                                              <p:pRg st="0" end="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5006">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5006">
                                            <p:txEl>
                                              <p:pRg st="2" end="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500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5009"/>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85012">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5018">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5018">
                                            <p:txEl>
                                              <p:pRg st="1" end="1"/>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5018">
                                            <p:txEl>
                                              <p:pRg st="2" end="2"/>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501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5017">
                                            <p:txEl>
                                              <p:pRg st="0" end="0"/>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5017">
                                            <p:txEl>
                                              <p:pRg st="1" end="1"/>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5017">
                                            <p:txEl>
                                              <p:pRg st="2" end="2"/>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5017">
                                            <p:txEl>
                                              <p:pRg st="3" end="3"/>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5011"/>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85013">
                                            <p:txEl>
                                              <p:pRg st="0" end="0"/>
                                            </p:txEl>
                                          </p:spTgt>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5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P spid="85000" grpId="0" animBg="1"/>
      <p:bldP spid="85003" grpId="0" animBg="1"/>
      <p:bldP spid="85004" grpId="0" animBg="1"/>
      <p:bldP spid="85007" grpId="0" animBg="1"/>
      <p:bldP spid="85009" grpId="0" animBg="1"/>
      <p:bldP spid="85010" grpId="0" animBg="1"/>
      <p:bldP spid="85011" grpId="0" animBg="1"/>
      <p:bldP spid="850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96D016F-4365-5B40-9BFB-3F621B41201D}" type="slidenum">
              <a:rPr lang="en-US" altLang="en-US"/>
              <a:pPr/>
              <a:t>5</a:t>
            </a:fld>
            <a:endParaRPr lang="en-US" altLang="en-US"/>
          </a:p>
        </p:txBody>
      </p:sp>
      <p:sp>
        <p:nvSpPr>
          <p:cNvPr id="5" name="Footer Placeholder 4"/>
          <p:cNvSpPr>
            <a:spLocks noGrp="1"/>
          </p:cNvSpPr>
          <p:nvPr>
            <p:ph type="ftr" sz="quarter" idx="11"/>
          </p:nvPr>
        </p:nvSpPr>
        <p:spPr/>
        <p:txBody>
          <a:bodyPr/>
          <a:lstStyle/>
          <a:p>
            <a:r>
              <a:rPr lang="en-US" altLang="en-US"/>
              <a:t>The Work Of The Church - Lesson 4 Misson</a:t>
            </a:r>
          </a:p>
        </p:txBody>
      </p:sp>
      <p:sp>
        <p:nvSpPr>
          <p:cNvPr id="83970" name="Rectangle 2"/>
          <p:cNvSpPr>
            <a:spLocks noGrp="1" noRot="1" noChangeArrowheads="1"/>
          </p:cNvSpPr>
          <p:nvPr>
            <p:ph type="title"/>
          </p:nvPr>
        </p:nvSpPr>
        <p:spPr/>
        <p:txBody>
          <a:bodyPr/>
          <a:lstStyle/>
          <a:p>
            <a:r>
              <a:rPr lang="en-US" altLang="en-US" sz="3333"/>
              <a:t>The Church Is Sufficient</a:t>
            </a:r>
            <a:br>
              <a:rPr lang="en-US" altLang="en-US" sz="3333"/>
            </a:br>
            <a:r>
              <a:rPr lang="en-US" altLang="en-US" sz="3333"/>
              <a:t>Eph 4:11-12</a:t>
            </a:r>
          </a:p>
        </p:txBody>
      </p:sp>
      <p:sp>
        <p:nvSpPr>
          <p:cNvPr id="83971" name="Rectangle 3"/>
          <p:cNvSpPr>
            <a:spLocks noGrp="1" noChangeArrowheads="1"/>
          </p:cNvSpPr>
          <p:nvPr>
            <p:ph type="body" idx="1"/>
          </p:nvPr>
        </p:nvSpPr>
        <p:spPr>
          <a:xfrm>
            <a:off x="76200" y="1333500"/>
            <a:ext cx="8915400" cy="3771636"/>
          </a:xfrm>
        </p:spPr>
        <p:txBody>
          <a:bodyPr/>
          <a:lstStyle/>
          <a:p>
            <a:r>
              <a:rPr lang="en-US" altLang="en-US" dirty="0" smtClean="0">
                <a:solidFill>
                  <a:srgbClr val="FFFF66"/>
                </a:solidFill>
              </a:rPr>
              <a:t>Worship</a:t>
            </a:r>
          </a:p>
          <a:p>
            <a:r>
              <a:rPr lang="en-US" altLang="en-US" dirty="0" smtClean="0">
                <a:solidFill>
                  <a:srgbClr val="FFFF66"/>
                </a:solidFill>
              </a:rPr>
              <a:t>Evangelism</a:t>
            </a:r>
            <a:endParaRPr lang="en-US" altLang="en-US" dirty="0">
              <a:solidFill>
                <a:srgbClr val="FFFF66"/>
              </a:solidFill>
            </a:endParaRPr>
          </a:p>
          <a:p>
            <a:pPr lvl="1"/>
            <a:r>
              <a:rPr lang="en-US" altLang="en-US" dirty="0"/>
              <a:t>“Sounding Forth” 1 </a:t>
            </a:r>
            <a:r>
              <a:rPr lang="en-US" altLang="en-US" dirty="0" err="1"/>
              <a:t>Thess</a:t>
            </a:r>
            <a:r>
              <a:rPr lang="en-US" altLang="en-US" dirty="0"/>
              <a:t> 1:8</a:t>
            </a:r>
          </a:p>
          <a:p>
            <a:pPr lvl="1"/>
            <a:r>
              <a:rPr lang="en-US" altLang="en-US" dirty="0"/>
              <a:t>Gospel Came to “all the world” Col 1:6</a:t>
            </a:r>
          </a:p>
          <a:p>
            <a:r>
              <a:rPr lang="en-US" altLang="en-US" dirty="0">
                <a:solidFill>
                  <a:srgbClr val="FFFF66"/>
                </a:solidFill>
              </a:rPr>
              <a:t>Edification</a:t>
            </a:r>
          </a:p>
          <a:p>
            <a:pPr lvl="1"/>
            <a:r>
              <a:rPr lang="en-US" altLang="en-US" dirty="0"/>
              <a:t>Apostles, Prophets, Teachers, Evangelists, and Pastors – </a:t>
            </a:r>
            <a:endParaRPr lang="en-US" altLang="en-US" dirty="0" smtClean="0"/>
          </a:p>
          <a:p>
            <a:pPr marL="380985" lvl="1" indent="0">
              <a:buNone/>
            </a:pPr>
            <a:r>
              <a:rPr lang="en-US" altLang="en-US" dirty="0" smtClean="0"/>
              <a:t>TO </a:t>
            </a:r>
            <a:r>
              <a:rPr lang="en-US" altLang="en-US" dirty="0"/>
              <a:t>PERFECT THE SAINTS!</a:t>
            </a:r>
          </a:p>
          <a:p>
            <a:r>
              <a:rPr lang="en-US" altLang="en-US" dirty="0">
                <a:solidFill>
                  <a:srgbClr val="FFFF66"/>
                </a:solidFill>
              </a:rPr>
              <a:t>Benevolence</a:t>
            </a:r>
          </a:p>
          <a:p>
            <a:pPr lvl="1"/>
            <a:r>
              <a:rPr lang="en-US" altLang="en-US" dirty="0"/>
              <a:t>Take Care of “Needy” Saints</a:t>
            </a:r>
          </a:p>
          <a:p>
            <a:endParaRPr lang="en-US" altLang="en-US" dirty="0"/>
          </a:p>
        </p:txBody>
      </p:sp>
    </p:spTree>
    <p:extLst>
      <p:ext uri="{BB962C8B-B14F-4D97-AF65-F5344CB8AC3E}">
        <p14:creationId xmlns:p14="http://schemas.microsoft.com/office/powerpoint/2010/main" val="30110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246B83-03FD-184D-83AC-E6F9BA407142}" type="slidenum">
              <a:rPr lang="en-US" altLang="en-US"/>
              <a:pPr/>
              <a:t>6</a:t>
            </a:fld>
            <a:endParaRPr lang="en-US" altLang="en-US"/>
          </a:p>
        </p:txBody>
      </p:sp>
      <p:sp>
        <p:nvSpPr>
          <p:cNvPr id="5" name="Footer Placeholder 4"/>
          <p:cNvSpPr>
            <a:spLocks noGrp="1"/>
          </p:cNvSpPr>
          <p:nvPr>
            <p:ph type="ftr" sz="quarter" idx="11"/>
          </p:nvPr>
        </p:nvSpPr>
        <p:spPr/>
        <p:txBody>
          <a:bodyPr/>
          <a:lstStyle/>
          <a:p>
            <a:r>
              <a:rPr lang="en-US" altLang="en-US"/>
              <a:t>The Work Of The Church - Lesson 5 Organization of the Church</a:t>
            </a:r>
          </a:p>
        </p:txBody>
      </p:sp>
      <p:sp>
        <p:nvSpPr>
          <p:cNvPr id="111618" name="Rectangle 2"/>
          <p:cNvSpPr>
            <a:spLocks noGrp="1" noRot="1" noChangeArrowheads="1"/>
          </p:cNvSpPr>
          <p:nvPr>
            <p:ph type="title"/>
          </p:nvPr>
        </p:nvSpPr>
        <p:spPr/>
        <p:txBody>
          <a:bodyPr/>
          <a:lstStyle/>
          <a:p>
            <a:r>
              <a:rPr lang="en-US" altLang="en-US" sz="3333"/>
              <a:t>Elders Oversee The Local Congregation</a:t>
            </a:r>
          </a:p>
        </p:txBody>
      </p:sp>
      <p:sp>
        <p:nvSpPr>
          <p:cNvPr id="111619" name="Rectangle 3"/>
          <p:cNvSpPr>
            <a:spLocks noGrp="1" noChangeArrowheads="1"/>
          </p:cNvSpPr>
          <p:nvPr>
            <p:ph type="body" idx="1"/>
          </p:nvPr>
        </p:nvSpPr>
        <p:spPr>
          <a:xfrm>
            <a:off x="0" y="1333500"/>
            <a:ext cx="9144000" cy="3771636"/>
          </a:xfrm>
        </p:spPr>
        <p:txBody>
          <a:bodyPr/>
          <a:lstStyle/>
          <a:p>
            <a:r>
              <a:rPr lang="en-US" altLang="en-US" dirty="0">
                <a:solidFill>
                  <a:srgbClr val="FFFF66"/>
                </a:solidFill>
              </a:rPr>
              <a:t>Every Congregation Should Have Elders</a:t>
            </a:r>
          </a:p>
          <a:p>
            <a:pPr lvl="1"/>
            <a:r>
              <a:rPr lang="en-US" altLang="en-US" dirty="0"/>
              <a:t>Acts 14:23 – appointed elders in every church</a:t>
            </a:r>
          </a:p>
          <a:p>
            <a:pPr lvl="1"/>
            <a:r>
              <a:rPr lang="en-US" altLang="en-US" dirty="0"/>
              <a:t>Titus 1:5 – appoint elders in every city</a:t>
            </a:r>
          </a:p>
          <a:p>
            <a:r>
              <a:rPr lang="en-US" altLang="en-US" dirty="0">
                <a:solidFill>
                  <a:srgbClr val="FFFF66"/>
                </a:solidFill>
              </a:rPr>
              <a:t>Called Elders, Bishops, Pastors</a:t>
            </a:r>
          </a:p>
          <a:p>
            <a:pPr lvl="1"/>
            <a:r>
              <a:rPr lang="en-US" altLang="en-US" dirty="0"/>
              <a:t>Acts 20:17, 28; 1 Peter 5:1-2 - All the same office</a:t>
            </a:r>
          </a:p>
          <a:p>
            <a:pPr lvl="2"/>
            <a:r>
              <a:rPr lang="en-US" altLang="en-US" b="0" dirty="0" smtClean="0"/>
              <a:t>Acts 20:17 </a:t>
            </a:r>
            <a:r>
              <a:rPr lang="en-US" altLang="en-US" dirty="0" smtClean="0"/>
              <a:t>- </a:t>
            </a:r>
            <a:r>
              <a:rPr lang="en-US" altLang="en-US" dirty="0" smtClean="0">
                <a:solidFill>
                  <a:srgbClr val="FFC000"/>
                </a:solidFill>
              </a:rPr>
              <a:t>Elders</a:t>
            </a:r>
            <a:r>
              <a:rPr lang="en-US" altLang="en-US" dirty="0" smtClean="0"/>
              <a:t> </a:t>
            </a:r>
            <a:r>
              <a:rPr lang="en-US" altLang="en-US" dirty="0"/>
              <a:t>(</a:t>
            </a:r>
            <a:r>
              <a:rPr lang="en-US" altLang="en-US" dirty="0" err="1"/>
              <a:t>presbutor</a:t>
            </a:r>
            <a:r>
              <a:rPr lang="en-US" altLang="en-US" dirty="0"/>
              <a:t>) Older men</a:t>
            </a:r>
          </a:p>
          <a:p>
            <a:pPr lvl="2"/>
            <a:r>
              <a:rPr lang="en-US" altLang="en-US" b="0" dirty="0" smtClean="0"/>
              <a:t>Acts 20:28 </a:t>
            </a:r>
            <a:r>
              <a:rPr lang="en-US" altLang="en-US" dirty="0" smtClean="0"/>
              <a:t>– </a:t>
            </a:r>
            <a:r>
              <a:rPr lang="en-US" altLang="en-US" dirty="0" smtClean="0">
                <a:solidFill>
                  <a:srgbClr val="FFC000"/>
                </a:solidFill>
              </a:rPr>
              <a:t>Bishop </a:t>
            </a:r>
            <a:r>
              <a:rPr lang="en-US" altLang="en-US" dirty="0" smtClean="0"/>
              <a:t>(</a:t>
            </a:r>
            <a:r>
              <a:rPr lang="en-US" altLang="en-US" dirty="0" err="1" smtClean="0"/>
              <a:t>episkopos</a:t>
            </a:r>
            <a:r>
              <a:rPr lang="en-US" altLang="en-US" dirty="0"/>
              <a:t>) Their task was to “Oversee” the Local Church</a:t>
            </a:r>
          </a:p>
          <a:p>
            <a:pPr lvl="2"/>
            <a:r>
              <a:rPr lang="en-US" altLang="en-US" b="0" dirty="0" smtClean="0"/>
              <a:t>Acts 20:28 </a:t>
            </a:r>
            <a:r>
              <a:rPr lang="en-US" altLang="en-US" dirty="0" smtClean="0"/>
              <a:t>-</a:t>
            </a:r>
            <a:r>
              <a:rPr lang="en-US" altLang="en-US" dirty="0" smtClean="0">
                <a:solidFill>
                  <a:srgbClr val="FFC000"/>
                </a:solidFill>
              </a:rPr>
              <a:t>Pastors </a:t>
            </a:r>
            <a:r>
              <a:rPr lang="en-US" altLang="en-US" dirty="0"/>
              <a:t>(</a:t>
            </a:r>
            <a:r>
              <a:rPr lang="en-US" altLang="en-US" dirty="0" err="1"/>
              <a:t>poimen</a:t>
            </a:r>
            <a:r>
              <a:rPr lang="en-US" altLang="en-US" dirty="0"/>
              <a:t>) – Shepherd and Feed the Flock</a:t>
            </a:r>
          </a:p>
          <a:p>
            <a:pPr lvl="2"/>
            <a:endParaRPr lang="en-US" altLang="en-US" dirty="0"/>
          </a:p>
        </p:txBody>
      </p:sp>
    </p:spTree>
    <p:extLst>
      <p:ext uri="{BB962C8B-B14F-4D97-AF65-F5344CB8AC3E}">
        <p14:creationId xmlns:p14="http://schemas.microsoft.com/office/powerpoint/2010/main" val="156204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619100" indent="-238115" eaLnBrk="0" hangingPunct="0">
              <a:defRPr>
                <a:solidFill>
                  <a:schemeClr val="tx1"/>
                </a:solidFill>
                <a:latin typeface="Garamond" charset="0"/>
              </a:defRPr>
            </a:lvl2pPr>
            <a:lvl3pPr marL="952462" indent="-190492" eaLnBrk="0" hangingPunct="0">
              <a:defRPr>
                <a:solidFill>
                  <a:schemeClr val="tx1"/>
                </a:solidFill>
                <a:latin typeface="Garamond" charset="0"/>
              </a:defRPr>
            </a:lvl3pPr>
            <a:lvl4pPr marL="1333447" indent="-190492" eaLnBrk="0" hangingPunct="0">
              <a:defRPr>
                <a:solidFill>
                  <a:schemeClr val="tx1"/>
                </a:solidFill>
                <a:latin typeface="Garamond" charset="0"/>
              </a:defRPr>
            </a:lvl4pPr>
            <a:lvl5pPr marL="1714431" indent="-190492" eaLnBrk="0" hangingPunct="0">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pPr eaLnBrk="1" hangingPunct="1"/>
            <a:fld id="{3EFF009B-45FC-E24F-AC2A-98A4D0050CCB}" type="slidenum">
              <a:rPr lang="en-US" altLang="en-US">
                <a:latin typeface="Arial" charset="0"/>
              </a:rPr>
              <a:pPr eaLnBrk="1" hangingPunct="1"/>
              <a:t>7</a:t>
            </a:fld>
            <a:endParaRPr lang="en-US" altLang="en-US">
              <a:latin typeface="Arial" charset="0"/>
            </a:endParaRPr>
          </a:p>
        </p:txBody>
      </p:sp>
      <p:sp>
        <p:nvSpPr>
          <p:cNvPr id="10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619100" indent="-238115" eaLnBrk="0" hangingPunct="0">
              <a:defRPr>
                <a:solidFill>
                  <a:schemeClr val="tx1"/>
                </a:solidFill>
                <a:latin typeface="Garamond" charset="0"/>
              </a:defRPr>
            </a:lvl2pPr>
            <a:lvl3pPr marL="952462" indent="-190492" eaLnBrk="0" hangingPunct="0">
              <a:defRPr>
                <a:solidFill>
                  <a:schemeClr val="tx1"/>
                </a:solidFill>
                <a:latin typeface="Garamond" charset="0"/>
              </a:defRPr>
            </a:lvl3pPr>
            <a:lvl4pPr marL="1333447" indent="-190492" eaLnBrk="0" hangingPunct="0">
              <a:defRPr>
                <a:solidFill>
                  <a:schemeClr val="tx1"/>
                </a:solidFill>
                <a:latin typeface="Garamond" charset="0"/>
              </a:defRPr>
            </a:lvl4pPr>
            <a:lvl5pPr marL="1714431" indent="-190492" eaLnBrk="0" hangingPunct="0">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pPr eaLnBrk="1" hangingPunct="1"/>
            <a:r>
              <a:rPr lang="en-US" altLang="en-US">
                <a:latin typeface="Arial" charset="0"/>
              </a:rPr>
              <a:t>The Work Of The Church - Lesson 8 Congregational Cooperation</a:t>
            </a:r>
          </a:p>
        </p:txBody>
      </p:sp>
      <p:sp>
        <p:nvSpPr>
          <p:cNvPr id="139266" name="Rectangle 2"/>
          <p:cNvSpPr>
            <a:spLocks noGrp="1" noRot="1" noChangeArrowheads="1"/>
          </p:cNvSpPr>
          <p:nvPr>
            <p:ph type="title"/>
          </p:nvPr>
        </p:nvSpPr>
        <p:spPr/>
        <p:txBody>
          <a:bodyPr/>
          <a:lstStyle/>
          <a:p>
            <a:pPr eaLnBrk="1" hangingPunct="1">
              <a:defRPr/>
            </a:pPr>
            <a:r>
              <a:rPr lang="en-US" dirty="0" smtClean="0"/>
              <a:t>Local Church Organization</a:t>
            </a:r>
          </a:p>
        </p:txBody>
      </p:sp>
      <p:sp>
        <p:nvSpPr>
          <p:cNvPr id="139267" name="Rectangle 3"/>
          <p:cNvSpPr>
            <a:spLocks noGrp="1" noChangeArrowheads="1"/>
          </p:cNvSpPr>
          <p:nvPr>
            <p:ph type="body" idx="1"/>
          </p:nvPr>
        </p:nvSpPr>
        <p:spPr>
          <a:xfrm>
            <a:off x="0" y="1333500"/>
            <a:ext cx="9144000" cy="3771636"/>
          </a:xfrm>
        </p:spPr>
        <p:txBody>
          <a:bodyPr/>
          <a:lstStyle/>
          <a:p>
            <a:pPr eaLnBrk="1" hangingPunct="1">
              <a:buFont typeface="Wingdings" pitchFamily="2" charset="2"/>
              <a:buChar char="n"/>
              <a:defRPr/>
            </a:pPr>
            <a:r>
              <a:rPr lang="en-US" sz="2333" dirty="0">
                <a:solidFill>
                  <a:srgbClr val="FFFF66"/>
                </a:solidFill>
              </a:rPr>
              <a:t>Autonomy Of The </a:t>
            </a:r>
            <a:r>
              <a:rPr lang="en-US" sz="2333" u="sng" dirty="0">
                <a:solidFill>
                  <a:srgbClr val="FFFF66"/>
                </a:solidFill>
              </a:rPr>
              <a:t>Local</a:t>
            </a:r>
            <a:r>
              <a:rPr lang="en-US" sz="2333" dirty="0">
                <a:solidFill>
                  <a:srgbClr val="FFFF66"/>
                </a:solidFill>
              </a:rPr>
              <a:t> Church</a:t>
            </a:r>
          </a:p>
          <a:p>
            <a:pPr lvl="1" eaLnBrk="1" hangingPunct="1">
              <a:buFont typeface="Wingdings" pitchFamily="2" charset="2"/>
              <a:buChar char="n"/>
              <a:defRPr/>
            </a:pPr>
            <a:r>
              <a:rPr lang="en-US" sz="2000" dirty="0"/>
              <a:t>Elders Are To Oversee ONLY the Local Church Over Which They Are Overseers.</a:t>
            </a:r>
          </a:p>
          <a:p>
            <a:pPr lvl="1" eaLnBrk="1" hangingPunct="1">
              <a:buFont typeface="Wingdings" pitchFamily="2" charset="2"/>
              <a:buChar char="n"/>
              <a:defRPr/>
            </a:pPr>
            <a:r>
              <a:rPr lang="en-US" sz="2000" dirty="0"/>
              <a:t>No Authority To Assume The Work Of Another</a:t>
            </a:r>
          </a:p>
          <a:p>
            <a:pPr lvl="1" eaLnBrk="1" hangingPunct="1">
              <a:buFont typeface="Wingdings" pitchFamily="2" charset="2"/>
              <a:buChar char="n"/>
              <a:defRPr/>
            </a:pPr>
            <a:r>
              <a:rPr lang="en-US" sz="2000" dirty="0"/>
              <a:t>No Authority To Delegate Responsibilities</a:t>
            </a:r>
          </a:p>
          <a:p>
            <a:pPr eaLnBrk="1" hangingPunct="1">
              <a:buFont typeface="Wingdings" pitchFamily="2" charset="2"/>
              <a:buChar char="n"/>
              <a:defRPr/>
            </a:pPr>
            <a:r>
              <a:rPr lang="en-US" sz="2333" dirty="0">
                <a:solidFill>
                  <a:srgbClr val="FFFF66"/>
                </a:solidFill>
              </a:rPr>
              <a:t>The </a:t>
            </a:r>
            <a:r>
              <a:rPr lang="en-US" sz="2333" u="sng" dirty="0">
                <a:solidFill>
                  <a:srgbClr val="FFFF66"/>
                </a:solidFill>
              </a:rPr>
              <a:t>Local</a:t>
            </a:r>
            <a:r>
              <a:rPr lang="en-US" sz="2333" dirty="0">
                <a:solidFill>
                  <a:srgbClr val="FFFF66"/>
                </a:solidFill>
              </a:rPr>
              <a:t> Church Is Sufficient To Accomplish The Work God Set Out For It.</a:t>
            </a:r>
          </a:p>
          <a:p>
            <a:pPr lvl="1" eaLnBrk="1" hangingPunct="1">
              <a:buFont typeface="Wingdings" pitchFamily="2" charset="2"/>
              <a:buChar char="n"/>
              <a:defRPr/>
            </a:pPr>
            <a:r>
              <a:rPr lang="en-US" sz="2000" dirty="0"/>
              <a:t>God Authorized No Other Organization To Accomplish This Work.</a:t>
            </a:r>
          </a:p>
          <a:p>
            <a:pPr lvl="1" eaLnBrk="1" hangingPunct="1">
              <a:buFont typeface="Wingdings" pitchFamily="2" charset="2"/>
              <a:buChar char="n"/>
              <a:defRPr/>
            </a:pPr>
            <a:r>
              <a:rPr lang="en-US" sz="2800" dirty="0">
                <a:solidFill>
                  <a:srgbClr val="FFC000"/>
                </a:solidFill>
              </a:rPr>
              <a:t>Either We Believe This Or We Do Not</a:t>
            </a:r>
          </a:p>
          <a:p>
            <a:pPr eaLnBrk="1" hangingPunct="1">
              <a:buFont typeface="Wingdings" pitchFamily="2" charset="2"/>
              <a:buChar char="n"/>
              <a:defRPr/>
            </a:pPr>
            <a:endParaRPr lang="en-US" sz="2333" dirty="0"/>
          </a:p>
        </p:txBody>
      </p:sp>
    </p:spTree>
    <p:extLst>
      <p:ext uri="{BB962C8B-B14F-4D97-AF65-F5344CB8AC3E}">
        <p14:creationId xmlns:p14="http://schemas.microsoft.com/office/powerpoint/2010/main" val="193076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619100" indent="-238115" eaLnBrk="0" hangingPunct="0">
              <a:defRPr>
                <a:solidFill>
                  <a:schemeClr val="tx1"/>
                </a:solidFill>
                <a:latin typeface="Garamond" charset="0"/>
              </a:defRPr>
            </a:lvl2pPr>
            <a:lvl3pPr marL="952462" indent="-190492" eaLnBrk="0" hangingPunct="0">
              <a:defRPr>
                <a:solidFill>
                  <a:schemeClr val="tx1"/>
                </a:solidFill>
                <a:latin typeface="Garamond" charset="0"/>
              </a:defRPr>
            </a:lvl3pPr>
            <a:lvl4pPr marL="1333447" indent="-190492" eaLnBrk="0" hangingPunct="0">
              <a:defRPr>
                <a:solidFill>
                  <a:schemeClr val="tx1"/>
                </a:solidFill>
                <a:latin typeface="Garamond" charset="0"/>
              </a:defRPr>
            </a:lvl4pPr>
            <a:lvl5pPr marL="1714431" indent="-190492" eaLnBrk="0" hangingPunct="0">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pPr eaLnBrk="1" hangingPunct="1"/>
            <a:fld id="{A5790B48-9830-7A4D-BC0B-74174BCF94E7}" type="slidenum">
              <a:rPr lang="en-US" altLang="en-US">
                <a:latin typeface="Arial" charset="0"/>
              </a:rPr>
              <a:pPr eaLnBrk="1" hangingPunct="1"/>
              <a:t>8</a:t>
            </a:fld>
            <a:endParaRPr lang="en-US" altLang="en-US">
              <a:latin typeface="Arial" charset="0"/>
            </a:endParaRPr>
          </a:p>
        </p:txBody>
      </p:sp>
      <p:sp>
        <p:nvSpPr>
          <p:cNvPr id="11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619100" indent="-238115" eaLnBrk="0" hangingPunct="0">
              <a:defRPr>
                <a:solidFill>
                  <a:schemeClr val="tx1"/>
                </a:solidFill>
                <a:latin typeface="Garamond" charset="0"/>
              </a:defRPr>
            </a:lvl2pPr>
            <a:lvl3pPr marL="952462" indent="-190492" eaLnBrk="0" hangingPunct="0">
              <a:defRPr>
                <a:solidFill>
                  <a:schemeClr val="tx1"/>
                </a:solidFill>
                <a:latin typeface="Garamond" charset="0"/>
              </a:defRPr>
            </a:lvl3pPr>
            <a:lvl4pPr marL="1333447" indent="-190492" eaLnBrk="0" hangingPunct="0">
              <a:defRPr>
                <a:solidFill>
                  <a:schemeClr val="tx1"/>
                </a:solidFill>
                <a:latin typeface="Garamond" charset="0"/>
              </a:defRPr>
            </a:lvl4pPr>
            <a:lvl5pPr marL="1714431" indent="-190492" eaLnBrk="0" hangingPunct="0">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pPr eaLnBrk="1" hangingPunct="1"/>
            <a:r>
              <a:rPr lang="en-US" altLang="en-US">
                <a:latin typeface="Arial" charset="0"/>
              </a:rPr>
              <a:t>The Work Of The Church - Lesson 8 Congregational Cooperation</a:t>
            </a:r>
          </a:p>
        </p:txBody>
      </p:sp>
      <p:sp>
        <p:nvSpPr>
          <p:cNvPr id="140290" name="Rectangle 2"/>
          <p:cNvSpPr>
            <a:spLocks noGrp="1" noRot="1" noChangeArrowheads="1"/>
          </p:cNvSpPr>
          <p:nvPr>
            <p:ph type="title"/>
          </p:nvPr>
        </p:nvSpPr>
        <p:spPr/>
        <p:txBody>
          <a:bodyPr/>
          <a:lstStyle/>
          <a:p>
            <a:pPr eaLnBrk="1" hangingPunct="1">
              <a:defRPr/>
            </a:pPr>
            <a:r>
              <a:rPr lang="en-US" smtClean="0"/>
              <a:t>Cooperation</a:t>
            </a:r>
          </a:p>
        </p:txBody>
      </p:sp>
      <p:sp>
        <p:nvSpPr>
          <p:cNvPr id="140291" name="Rectangle 3"/>
          <p:cNvSpPr>
            <a:spLocks noGrp="1" noChangeArrowheads="1"/>
          </p:cNvSpPr>
          <p:nvPr>
            <p:ph type="body" idx="1"/>
          </p:nvPr>
        </p:nvSpPr>
        <p:spPr>
          <a:xfrm>
            <a:off x="76200" y="1155964"/>
            <a:ext cx="9067800" cy="4216136"/>
          </a:xfrm>
        </p:spPr>
        <p:txBody>
          <a:bodyPr/>
          <a:lstStyle/>
          <a:p>
            <a:pPr eaLnBrk="1" hangingPunct="1">
              <a:lnSpc>
                <a:spcPct val="90000"/>
              </a:lnSpc>
              <a:buFont typeface="Wingdings" pitchFamily="2" charset="2"/>
              <a:buChar char="n"/>
              <a:defRPr/>
            </a:pPr>
            <a:r>
              <a:rPr lang="en-US" u="sng" dirty="0" smtClean="0"/>
              <a:t>Cooperation –</a:t>
            </a:r>
            <a:r>
              <a:rPr lang="en-US" dirty="0" smtClean="0"/>
              <a:t> </a:t>
            </a:r>
            <a:r>
              <a:rPr lang="en-US" i="1" dirty="0" smtClean="0">
                <a:solidFill>
                  <a:schemeClr val="folHlink"/>
                </a:solidFill>
              </a:rPr>
              <a:t>To act or operate jointly or to work together with another or others; to concur in action or effect</a:t>
            </a:r>
          </a:p>
          <a:p>
            <a:pPr eaLnBrk="1" hangingPunct="1">
              <a:lnSpc>
                <a:spcPct val="90000"/>
              </a:lnSpc>
              <a:buFont typeface="Wingdings" pitchFamily="2" charset="2"/>
              <a:buChar char="n"/>
              <a:defRPr/>
            </a:pPr>
            <a:r>
              <a:rPr lang="en-US" u="sng" dirty="0" smtClean="0"/>
              <a:t>Collective / Joint Cooperation</a:t>
            </a:r>
            <a:r>
              <a:rPr lang="en-US" dirty="0" smtClean="0">
                <a:solidFill>
                  <a:schemeClr val="folHlink"/>
                </a:solidFill>
              </a:rPr>
              <a:t> – </a:t>
            </a:r>
            <a:r>
              <a:rPr lang="en-US" i="1" dirty="0" smtClean="0">
                <a:solidFill>
                  <a:schemeClr val="folHlink"/>
                </a:solidFill>
              </a:rPr>
              <a:t>The pooling of resources and / or abilities in order for the many (churches) to act as one.</a:t>
            </a:r>
          </a:p>
          <a:p>
            <a:pPr eaLnBrk="1" hangingPunct="1">
              <a:lnSpc>
                <a:spcPct val="90000"/>
              </a:lnSpc>
              <a:buFont typeface="Wingdings" pitchFamily="2" charset="2"/>
              <a:buChar char="n"/>
              <a:defRPr/>
            </a:pPr>
            <a:r>
              <a:rPr lang="en-US" u="sng" dirty="0" smtClean="0"/>
              <a:t>Concurrent Cooperation</a:t>
            </a:r>
            <a:r>
              <a:rPr lang="en-US" dirty="0" smtClean="0">
                <a:solidFill>
                  <a:schemeClr val="folHlink"/>
                </a:solidFill>
              </a:rPr>
              <a:t> – </a:t>
            </a:r>
            <a:r>
              <a:rPr lang="en-US" i="1" dirty="0" smtClean="0">
                <a:solidFill>
                  <a:schemeClr val="folHlink"/>
                </a:solidFill>
              </a:rPr>
              <a:t>To work independently and concurrently with each other in their efforts toward the same goal</a:t>
            </a:r>
            <a:r>
              <a:rPr lang="en-US" dirty="0" smtClean="0">
                <a:solidFill>
                  <a:schemeClr val="folHlink"/>
                </a:solidFill>
              </a:rPr>
              <a:t>.</a:t>
            </a:r>
          </a:p>
          <a:p>
            <a:pPr eaLnBrk="1" hangingPunct="1">
              <a:lnSpc>
                <a:spcPct val="90000"/>
              </a:lnSpc>
              <a:buFont typeface="Wingdings" pitchFamily="2" charset="2"/>
              <a:buChar char="n"/>
              <a:defRPr/>
            </a:pPr>
            <a:r>
              <a:rPr lang="en-US" sz="3000" u="sng" dirty="0"/>
              <a:t>How Did The NT Church Cooperate?</a:t>
            </a:r>
          </a:p>
        </p:txBody>
      </p:sp>
    </p:spTree>
    <p:extLst>
      <p:ext uri="{BB962C8B-B14F-4D97-AF65-F5344CB8AC3E}">
        <p14:creationId xmlns:p14="http://schemas.microsoft.com/office/powerpoint/2010/main" val="26681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619100" indent="-238115" eaLnBrk="0" hangingPunct="0">
              <a:defRPr>
                <a:solidFill>
                  <a:schemeClr val="tx1"/>
                </a:solidFill>
                <a:latin typeface="Garamond" charset="0"/>
              </a:defRPr>
            </a:lvl2pPr>
            <a:lvl3pPr marL="952462" indent="-190492" eaLnBrk="0" hangingPunct="0">
              <a:defRPr>
                <a:solidFill>
                  <a:schemeClr val="tx1"/>
                </a:solidFill>
                <a:latin typeface="Garamond" charset="0"/>
              </a:defRPr>
            </a:lvl3pPr>
            <a:lvl4pPr marL="1333447" indent="-190492" eaLnBrk="0" hangingPunct="0">
              <a:defRPr>
                <a:solidFill>
                  <a:schemeClr val="tx1"/>
                </a:solidFill>
                <a:latin typeface="Garamond" charset="0"/>
              </a:defRPr>
            </a:lvl4pPr>
            <a:lvl5pPr marL="1714431" indent="-190492" eaLnBrk="0" hangingPunct="0">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pPr eaLnBrk="1" hangingPunct="1"/>
            <a:fld id="{D80662BE-A63D-5B47-94F5-BE087047020E}" type="slidenum">
              <a:rPr lang="en-US" altLang="en-US">
                <a:latin typeface="Arial" charset="0"/>
              </a:rPr>
              <a:pPr eaLnBrk="1" hangingPunct="1"/>
              <a:t>9</a:t>
            </a:fld>
            <a:endParaRPr lang="en-US" altLang="en-US">
              <a:latin typeface="Arial" charset="0"/>
            </a:endParaRPr>
          </a:p>
        </p:txBody>
      </p:sp>
      <p:sp>
        <p:nvSpPr>
          <p:cNvPr id="122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defRPr>
            </a:lvl1pPr>
            <a:lvl2pPr marL="619100" indent="-238115" eaLnBrk="0" hangingPunct="0">
              <a:defRPr>
                <a:solidFill>
                  <a:schemeClr val="tx1"/>
                </a:solidFill>
                <a:latin typeface="Garamond" charset="0"/>
              </a:defRPr>
            </a:lvl2pPr>
            <a:lvl3pPr marL="952462" indent="-190492" eaLnBrk="0" hangingPunct="0">
              <a:defRPr>
                <a:solidFill>
                  <a:schemeClr val="tx1"/>
                </a:solidFill>
                <a:latin typeface="Garamond" charset="0"/>
              </a:defRPr>
            </a:lvl3pPr>
            <a:lvl4pPr marL="1333447" indent="-190492" eaLnBrk="0" hangingPunct="0">
              <a:defRPr>
                <a:solidFill>
                  <a:schemeClr val="tx1"/>
                </a:solidFill>
                <a:latin typeface="Garamond" charset="0"/>
              </a:defRPr>
            </a:lvl4pPr>
            <a:lvl5pPr marL="1714431" indent="-190492" eaLnBrk="0" hangingPunct="0">
              <a:defRPr>
                <a:solidFill>
                  <a:schemeClr val="tx1"/>
                </a:solidFill>
                <a:latin typeface="Garamond" charset="0"/>
              </a:defRPr>
            </a:lvl5pPr>
            <a:lvl6pPr marL="2095416" indent="-190492" eaLnBrk="0" fontAlgn="base" hangingPunct="0">
              <a:spcBef>
                <a:spcPct val="0"/>
              </a:spcBef>
              <a:spcAft>
                <a:spcPct val="0"/>
              </a:spcAft>
              <a:defRPr>
                <a:solidFill>
                  <a:schemeClr val="tx1"/>
                </a:solidFill>
                <a:latin typeface="Garamond" charset="0"/>
              </a:defRPr>
            </a:lvl6pPr>
            <a:lvl7pPr marL="2476401" indent="-190492" eaLnBrk="0" fontAlgn="base" hangingPunct="0">
              <a:spcBef>
                <a:spcPct val="0"/>
              </a:spcBef>
              <a:spcAft>
                <a:spcPct val="0"/>
              </a:spcAft>
              <a:defRPr>
                <a:solidFill>
                  <a:schemeClr val="tx1"/>
                </a:solidFill>
                <a:latin typeface="Garamond" charset="0"/>
              </a:defRPr>
            </a:lvl7pPr>
            <a:lvl8pPr marL="2857386" indent="-190492" eaLnBrk="0" fontAlgn="base" hangingPunct="0">
              <a:spcBef>
                <a:spcPct val="0"/>
              </a:spcBef>
              <a:spcAft>
                <a:spcPct val="0"/>
              </a:spcAft>
              <a:defRPr>
                <a:solidFill>
                  <a:schemeClr val="tx1"/>
                </a:solidFill>
                <a:latin typeface="Garamond" charset="0"/>
              </a:defRPr>
            </a:lvl8pPr>
            <a:lvl9pPr marL="3238370" indent="-190492" eaLnBrk="0" fontAlgn="base" hangingPunct="0">
              <a:spcBef>
                <a:spcPct val="0"/>
              </a:spcBef>
              <a:spcAft>
                <a:spcPct val="0"/>
              </a:spcAft>
              <a:defRPr>
                <a:solidFill>
                  <a:schemeClr val="tx1"/>
                </a:solidFill>
                <a:latin typeface="Garamond" charset="0"/>
              </a:defRPr>
            </a:lvl9pPr>
          </a:lstStyle>
          <a:p>
            <a:pPr eaLnBrk="1" hangingPunct="1"/>
            <a:r>
              <a:rPr lang="en-US" altLang="en-US">
                <a:latin typeface="Arial" charset="0"/>
              </a:rPr>
              <a:t>The Work Of The Church - Lesson 8 Congregational Cooperation</a:t>
            </a:r>
          </a:p>
        </p:txBody>
      </p:sp>
      <p:sp>
        <p:nvSpPr>
          <p:cNvPr id="143362" name="Rectangle 2"/>
          <p:cNvSpPr>
            <a:spLocks noGrp="1" noRot="1" noChangeArrowheads="1"/>
          </p:cNvSpPr>
          <p:nvPr>
            <p:ph type="title"/>
          </p:nvPr>
        </p:nvSpPr>
        <p:spPr/>
        <p:txBody>
          <a:bodyPr/>
          <a:lstStyle/>
          <a:p>
            <a:pPr eaLnBrk="1" hangingPunct="1">
              <a:defRPr/>
            </a:pPr>
            <a:r>
              <a:rPr lang="en-US" smtClean="0"/>
              <a:t>Acts 11:27-30</a:t>
            </a:r>
          </a:p>
        </p:txBody>
      </p:sp>
      <p:sp>
        <p:nvSpPr>
          <p:cNvPr id="143363" name="Rectangle 3"/>
          <p:cNvSpPr>
            <a:spLocks noGrp="1" noChangeArrowheads="1"/>
          </p:cNvSpPr>
          <p:nvPr>
            <p:ph type="body" idx="1"/>
          </p:nvPr>
        </p:nvSpPr>
        <p:spPr>
          <a:xfrm>
            <a:off x="0" y="1219464"/>
            <a:ext cx="9144000" cy="4152636"/>
          </a:xfrm>
        </p:spPr>
        <p:txBody>
          <a:bodyPr/>
          <a:lstStyle/>
          <a:p>
            <a:pPr eaLnBrk="1" hangingPunct="1">
              <a:lnSpc>
                <a:spcPct val="90000"/>
              </a:lnSpc>
              <a:buFont typeface="Wingdings" pitchFamily="2" charset="2"/>
              <a:buChar char="n"/>
              <a:defRPr/>
            </a:pPr>
            <a:r>
              <a:rPr lang="en-US" dirty="0" smtClean="0">
                <a:solidFill>
                  <a:srgbClr val="FFFF66"/>
                </a:solidFill>
              </a:rPr>
              <a:t>One Church Helped Other Churches</a:t>
            </a:r>
          </a:p>
          <a:p>
            <a:pPr lvl="1" eaLnBrk="1" hangingPunct="1">
              <a:lnSpc>
                <a:spcPct val="90000"/>
              </a:lnSpc>
              <a:buFont typeface="Wingdings" pitchFamily="2" charset="2"/>
              <a:buChar char="n"/>
              <a:defRPr/>
            </a:pPr>
            <a:r>
              <a:rPr lang="en-US" dirty="0" smtClean="0"/>
              <a:t>Antioch to the “Brethren In Judea”</a:t>
            </a:r>
          </a:p>
          <a:p>
            <a:pPr lvl="1" eaLnBrk="1" hangingPunct="1">
              <a:lnSpc>
                <a:spcPct val="90000"/>
              </a:lnSpc>
              <a:buFont typeface="Wingdings" pitchFamily="2" charset="2"/>
              <a:buChar char="n"/>
              <a:defRPr/>
            </a:pPr>
            <a:r>
              <a:rPr lang="en-US" dirty="0" smtClean="0"/>
              <a:t>Delivered by Paul and Barnabas</a:t>
            </a:r>
          </a:p>
          <a:p>
            <a:pPr lvl="1" eaLnBrk="1" hangingPunct="1">
              <a:lnSpc>
                <a:spcPct val="90000"/>
              </a:lnSpc>
              <a:buFont typeface="Wingdings" pitchFamily="2" charset="2"/>
              <a:buChar char="n"/>
              <a:defRPr/>
            </a:pPr>
            <a:r>
              <a:rPr lang="en-US" dirty="0" smtClean="0"/>
              <a:t>Delivered Into The Hands Of The Elders In Judea</a:t>
            </a:r>
          </a:p>
          <a:p>
            <a:pPr lvl="2" eaLnBrk="1" hangingPunct="1">
              <a:lnSpc>
                <a:spcPct val="90000"/>
              </a:lnSpc>
              <a:buFont typeface="Wingdings" pitchFamily="2" charset="2"/>
              <a:buChar char="n"/>
              <a:defRPr/>
            </a:pPr>
            <a:r>
              <a:rPr lang="en-US" dirty="0" smtClean="0"/>
              <a:t>Several Congregations (1 </a:t>
            </a:r>
            <a:r>
              <a:rPr lang="en-US" dirty="0" err="1" smtClean="0"/>
              <a:t>Thess</a:t>
            </a:r>
            <a:r>
              <a:rPr lang="en-US" dirty="0" smtClean="0"/>
              <a:t> 2:14; Gal 1:22)</a:t>
            </a:r>
          </a:p>
          <a:p>
            <a:pPr eaLnBrk="1" hangingPunct="1">
              <a:lnSpc>
                <a:spcPct val="90000"/>
              </a:lnSpc>
              <a:buFont typeface="Wingdings" pitchFamily="2" charset="2"/>
              <a:buChar char="n"/>
              <a:defRPr/>
            </a:pPr>
            <a:r>
              <a:rPr lang="en-US" dirty="0" smtClean="0">
                <a:solidFill>
                  <a:srgbClr val="FFFF66"/>
                </a:solidFill>
              </a:rPr>
              <a:t>FACTS</a:t>
            </a:r>
          </a:p>
          <a:p>
            <a:pPr lvl="1" eaLnBrk="1" hangingPunct="1">
              <a:lnSpc>
                <a:spcPct val="90000"/>
              </a:lnSpc>
              <a:buFont typeface="Wingdings" pitchFamily="2" charset="2"/>
              <a:buChar char="n"/>
              <a:defRPr/>
            </a:pPr>
            <a:r>
              <a:rPr lang="en-US" dirty="0" smtClean="0"/>
              <a:t>Elders Only Have Authority Over Their Congregation</a:t>
            </a:r>
          </a:p>
          <a:p>
            <a:pPr lvl="1" eaLnBrk="1" hangingPunct="1">
              <a:lnSpc>
                <a:spcPct val="90000"/>
              </a:lnSpc>
              <a:buFont typeface="Wingdings" pitchFamily="2" charset="2"/>
              <a:buChar char="n"/>
              <a:defRPr/>
            </a:pPr>
            <a:r>
              <a:rPr lang="en-US" dirty="0" smtClean="0"/>
              <a:t>Elders Appointed In Every Church (Acts 14:23)</a:t>
            </a:r>
          </a:p>
          <a:p>
            <a:pPr lvl="1" eaLnBrk="1" hangingPunct="1">
              <a:lnSpc>
                <a:spcPct val="90000"/>
              </a:lnSpc>
              <a:buFont typeface="Wingdings" pitchFamily="2" charset="2"/>
              <a:buChar char="n"/>
              <a:defRPr/>
            </a:pPr>
            <a:r>
              <a:rPr lang="en-US" dirty="0" smtClean="0"/>
              <a:t>Paul &amp; Barnabas Delivered Funds to “</a:t>
            </a:r>
            <a:r>
              <a:rPr lang="en-US" i="1" dirty="0" smtClean="0"/>
              <a:t>The Elders</a:t>
            </a:r>
            <a:r>
              <a:rPr lang="en-US" dirty="0" smtClean="0"/>
              <a:t>”</a:t>
            </a:r>
          </a:p>
          <a:p>
            <a:pPr lvl="1" eaLnBrk="1" hangingPunct="1">
              <a:lnSpc>
                <a:spcPct val="90000"/>
              </a:lnSpc>
              <a:buFont typeface="Wingdings" pitchFamily="2" charset="2"/>
              <a:buChar char="n"/>
              <a:defRPr/>
            </a:pPr>
            <a:r>
              <a:rPr lang="en-US" u="sng" dirty="0" smtClean="0"/>
              <a:t>Then</a:t>
            </a:r>
            <a:r>
              <a:rPr lang="en-US" dirty="0" smtClean="0"/>
              <a:t> The Funds Were Delivered To </a:t>
            </a:r>
            <a:r>
              <a:rPr lang="en-US" u="sng" dirty="0" smtClean="0"/>
              <a:t>EACH</a:t>
            </a:r>
            <a:r>
              <a:rPr lang="en-US" dirty="0" smtClean="0"/>
              <a:t> Church</a:t>
            </a:r>
          </a:p>
        </p:txBody>
      </p:sp>
    </p:spTree>
    <p:extLst>
      <p:ext uri="{BB962C8B-B14F-4D97-AF65-F5344CB8AC3E}">
        <p14:creationId xmlns:p14="http://schemas.microsoft.com/office/powerpoint/2010/main" val="12214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36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36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1034</TotalTime>
  <Words>5603</Words>
  <Application>Microsoft Office PowerPoint</Application>
  <PresentationFormat>On-screen Show (16:10)</PresentationFormat>
  <Paragraphs>598</Paragraphs>
  <Slides>31</Slides>
  <Notes>31</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Garamond</vt:lpstr>
      <vt:lpstr>Wingdings</vt:lpstr>
      <vt:lpstr>Stream</vt:lpstr>
      <vt:lpstr>The Work Of The Church</vt:lpstr>
      <vt:lpstr>Class Agenda</vt:lpstr>
      <vt:lpstr>Is The Church To Do “Good”?</vt:lpstr>
      <vt:lpstr>The Church Is Sufficient Eph 4:11-12</vt:lpstr>
      <vt:lpstr>The Church Is Sufficient Eph 4:11-12</vt:lpstr>
      <vt:lpstr>Elders Oversee The Local Congregation</vt:lpstr>
      <vt:lpstr>Local Church Organization</vt:lpstr>
      <vt:lpstr>Cooperation</vt:lpstr>
      <vt:lpstr>Acts 11:27-30</vt:lpstr>
      <vt:lpstr>Local Church Organization (NT)</vt:lpstr>
      <vt:lpstr>What Local Saints Did:</vt:lpstr>
      <vt:lpstr>Local Church</vt:lpstr>
      <vt:lpstr>The NT Local Church </vt:lpstr>
      <vt:lpstr>Organization Apostasy</vt:lpstr>
      <vt:lpstr>Why Is This Important?</vt:lpstr>
      <vt:lpstr>The Church Is Sufficient Eph 4:11-12</vt:lpstr>
      <vt:lpstr>The Work Of The Church</vt:lpstr>
      <vt:lpstr>Establishing Authority</vt:lpstr>
      <vt:lpstr>Establishing Authority Church and Evangelism</vt:lpstr>
      <vt:lpstr>WHAT IS “WORSHIP”?</vt:lpstr>
      <vt:lpstr>Acts of Our Collective Worship</vt:lpstr>
      <vt:lpstr>Acceptable Worship</vt:lpstr>
      <vt:lpstr>Acceptable Worship</vt:lpstr>
      <vt:lpstr>Acts of Worship</vt:lpstr>
      <vt:lpstr>Worship in Truth 1 Kings 12.25-33</vt:lpstr>
      <vt:lpstr>What Hinders Our Worship?</vt:lpstr>
      <vt:lpstr>PowerPoint Presentation</vt:lpstr>
      <vt:lpstr>PowerPoint Presentation</vt:lpstr>
      <vt:lpstr>What Hinders Our Worship?</vt:lpstr>
      <vt:lpstr>PowerPoint Presentation</vt:lpstr>
      <vt:lpstr>Becoming “TRUE” Worshipers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 Of The Church</dc:title>
  <dc:creator>Larry Brown</dc:creator>
  <cp:lastModifiedBy>Embry</cp:lastModifiedBy>
  <cp:revision>43</cp:revision>
  <cp:lastPrinted>2016-01-17T04:31:00Z</cp:lastPrinted>
  <dcterms:created xsi:type="dcterms:W3CDTF">2016-01-13T02:11:40Z</dcterms:created>
  <dcterms:modified xsi:type="dcterms:W3CDTF">2016-01-17T13:41:52Z</dcterms:modified>
</cp:coreProperties>
</file>