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84" r:id="rId4"/>
    <p:sldId id="285" r:id="rId5"/>
    <p:sldId id="286" r:id="rId6"/>
    <p:sldId id="283" r:id="rId7"/>
    <p:sldId id="291" r:id="rId8"/>
    <p:sldId id="298" r:id="rId9"/>
    <p:sldId id="290" r:id="rId10"/>
    <p:sldId id="287" r:id="rId11"/>
    <p:sldId id="294" r:id="rId12"/>
    <p:sldId id="293" r:id="rId13"/>
    <p:sldId id="295" r:id="rId14"/>
    <p:sldId id="297" r:id="rId15"/>
  </p:sldIdLst>
  <p:sldSz cx="9144000" cy="5715000" type="screen16x10"/>
  <p:notesSz cx="6858000" cy="9144000"/>
  <p:embeddedFontLst>
    <p:embeddedFont>
      <p:font typeface="AR BONNIE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Malgun Gothic" charset="-127"/>
      <p:regular r:id="rId22"/>
      <p:bold r:id="rId23"/>
    </p:embeddedFont>
    <p:embeddedFont>
      <p:font typeface="Corbel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99" autoAdjust="0"/>
  </p:normalViewPr>
  <p:slideViewPr>
    <p:cSldViewPr>
      <p:cViewPr varScale="1">
        <p:scale>
          <a:sx n="94" d="100"/>
          <a:sy n="94" d="100"/>
        </p:scale>
        <p:origin x="-390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B9D9B-1FE0-4942-B0DA-AAA400731C3D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71DC0-5181-47C3-AC63-D935CE5DD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2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71DC0-5181-47C3-AC63-D935CE5DD7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11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questions for any mission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 smtClean="0"/>
              <a:t>What are we trying to accomplish?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 smtClean="0"/>
              <a:t>How</a:t>
            </a:r>
            <a:r>
              <a:rPr lang="en-US" baseline="0" dirty="0" smtClean="0"/>
              <a:t> are we going to accomplish it?</a:t>
            </a:r>
          </a:p>
          <a:p>
            <a:pPr marL="228600" indent="-228600">
              <a:buFont typeface="+mj-lt"/>
              <a:buAutoNum type="arabicParenR"/>
            </a:pPr>
            <a:r>
              <a:rPr lang="en-US" baseline="0" dirty="0" smtClean="0"/>
              <a:t>Why are we caring to accomplish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71DC0-5181-47C3-AC63-D935CE5DD7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72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71DC0-5181-47C3-AC63-D935CE5DD7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15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Isaiah 2:1-3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Mountain indicates security, strength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God’s house is to be for all ethnos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Evangelistic message: Come with us as</a:t>
            </a:r>
            <a:r>
              <a:rPr lang="en-US" baseline="0" dirty="0" smtClean="0"/>
              <a:t> we learn from and follow the Lord!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Isaiah 32:1-4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Now that the king reigns, we rule with him—sharing in his character and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Our ‘rule’ is to be a source of security, shelter, provision for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And God will heal, turn, renew those who are damaged in the world.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Isaiah 60:1-5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need to wake up and shine God’s glory through us!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is true that darkness is all</a:t>
            </a:r>
            <a:r>
              <a:rPr lang="en-US" baseline="0" dirty="0" smtClean="0"/>
              <a:t> over the world, but God’s light is greater than the darkness.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need to open up our eyes to what God is doing through 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When we do the work God has given us in the world, we will “be radiant.”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Isaiah 61:1-6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71DC0-5181-47C3-AC63-D935CE5DD7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87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04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54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12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98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08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35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58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49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78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78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9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FFE68-E93E-49E8-B1FE-D7B5FC5B49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1C03F-D0E2-44F2-A1D6-94B448A6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929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80279"/>
            <a:ext cx="5943600" cy="920221"/>
          </a:xfrm>
        </p:spPr>
        <p:txBody>
          <a:bodyPr>
            <a:normAutofit fontScale="90000"/>
          </a:bodyPr>
          <a:lstStyle/>
          <a:p>
            <a:pPr algn="l"/>
            <a:r>
              <a:rPr lang="en-US" sz="6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How I can Go </a:t>
            </a:r>
            <a:br>
              <a:rPr lang="en-US" sz="6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</a:br>
            <a:r>
              <a:rPr lang="en-US" sz="6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Into the World</a:t>
            </a:r>
            <a:endParaRPr lang="en-US" sz="65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686300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you have sent me … so I have sent them.”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94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026706528"/>
              </p:ext>
            </p:extLst>
          </p:nvPr>
        </p:nvGraphicFramePr>
        <p:xfrm>
          <a:off x="457200" y="1257300"/>
          <a:ext cx="8229599" cy="3522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344192288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3910883405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xmlns="" val="3659979975"/>
                    </a:ext>
                  </a:extLst>
                </a:gridCol>
              </a:tblGrid>
              <a:tr h="18200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r>
                        <a:rPr lang="en-US" sz="2400" dirty="0" smtClean="0">
                          <a:effectLst/>
                        </a:rPr>
                        <a:t>) </a:t>
                      </a:r>
                      <a:r>
                        <a:rPr lang="en-US" sz="2400" dirty="0">
                          <a:effectLst/>
                        </a:rPr>
                        <a:t>Go public with your </a:t>
                      </a:r>
                      <a:r>
                        <a:rPr lang="en-US" sz="2400" dirty="0" smtClean="0">
                          <a:effectLst/>
                        </a:rPr>
                        <a:t>discipleship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400" dirty="0">
                          <a:effectLst/>
                        </a:rPr>
                        <a:t>I will speak openly about God and his </a:t>
                      </a:r>
                      <a:r>
                        <a:rPr lang="en-US" sz="2400" dirty="0" smtClean="0">
                          <a:effectLst/>
                        </a:rPr>
                        <a:t>truth.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400" dirty="0">
                          <a:effectLst/>
                        </a:rPr>
                        <a:t>I will make intentional sacrifices </a:t>
                      </a:r>
                      <a:r>
                        <a:rPr lang="en-US" sz="2400" dirty="0" smtClean="0">
                          <a:effectLst/>
                        </a:rPr>
                        <a:t>to generate curiosity.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effectLst/>
                        </a:rPr>
                        <a:t>Respond to compliments with, “I’m </a:t>
                      </a:r>
                      <a:r>
                        <a:rPr lang="en-US" sz="2400" dirty="0" smtClean="0">
                          <a:effectLst/>
                        </a:rPr>
                        <a:t>thankful…”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effectLst/>
                        </a:rPr>
                        <a:t>Give Praise / Thanks </a:t>
                      </a:r>
                      <a:r>
                        <a:rPr lang="en-US" sz="2400" dirty="0" smtClean="0">
                          <a:effectLst/>
                        </a:rPr>
                        <a:t>to God for </a:t>
                      </a:r>
                      <a:r>
                        <a:rPr lang="en-US" sz="2400" dirty="0">
                          <a:effectLst/>
                        </a:rPr>
                        <a:t>good things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 smtClean="0">
                          <a:effectLst/>
                        </a:rPr>
                        <a:t>Invite kids’ friends to VBS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effectLst/>
                        </a:rPr>
                        <a:t>Take on at least 3 ‘extra’ study </a:t>
                      </a:r>
                      <a:r>
                        <a:rPr lang="en-US" sz="2400" dirty="0" smtClean="0">
                          <a:effectLst/>
                        </a:rPr>
                        <a:t>and / or </a:t>
                      </a:r>
                      <a:r>
                        <a:rPr lang="en-US" sz="2400" dirty="0">
                          <a:effectLst/>
                        </a:rPr>
                        <a:t>service opportunities monthly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014678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9605352"/>
              </p:ext>
            </p:extLst>
          </p:nvPr>
        </p:nvGraphicFramePr>
        <p:xfrm>
          <a:off x="457200" y="419100"/>
          <a:ext cx="8229599" cy="72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3252321577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1738700339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xmlns="" val="137298663"/>
                    </a:ext>
                  </a:extLst>
                </a:gridCol>
              </a:tblGrid>
              <a:tr h="72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Evangelistic Practice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Personal Commitment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How, Who, When, Where, What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74975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821907"/>
            <a:ext cx="8227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FF00"/>
                </a:solidFill>
              </a:rPr>
              <a:t>Social Media: #</a:t>
            </a:r>
            <a:r>
              <a:rPr lang="en-US" sz="2200" b="1" i="1" dirty="0" err="1" smtClean="0">
                <a:solidFill>
                  <a:srgbClr val="FFFF00"/>
                </a:solidFill>
              </a:rPr>
              <a:t>IntoTheWorld</a:t>
            </a:r>
            <a:r>
              <a:rPr lang="en-US" sz="2200" b="1" i="1" dirty="0">
                <a:solidFill>
                  <a:srgbClr val="FFFF00"/>
                </a:solidFill>
              </a:rPr>
              <a:t>	</a:t>
            </a:r>
            <a:r>
              <a:rPr lang="en-US" sz="2200" b="1" i="1" dirty="0" smtClean="0">
                <a:solidFill>
                  <a:srgbClr val="FFFF00"/>
                </a:solidFill>
              </a:rPr>
              <a:t>		Text: 256-226-8938</a:t>
            </a:r>
            <a:endParaRPr lang="en-US" sz="2200" b="1" i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296635"/>
            <a:ext cx="2667000" cy="344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1296634"/>
            <a:ext cx="3807654" cy="344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67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7798474"/>
              </p:ext>
            </p:extLst>
          </p:nvPr>
        </p:nvGraphicFramePr>
        <p:xfrm>
          <a:off x="457200" y="419100"/>
          <a:ext cx="8229599" cy="72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325232157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738700339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xmlns="" val="137298663"/>
                    </a:ext>
                  </a:extLst>
                </a:gridCol>
              </a:tblGrid>
              <a:tr h="72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Evangelistic Practice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Personal Commitment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How, Who, When, Where, What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749757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7929049"/>
              </p:ext>
            </p:extLst>
          </p:nvPr>
        </p:nvGraphicFramePr>
        <p:xfrm>
          <a:off x="457201" y="1257300"/>
          <a:ext cx="8229598" cy="3522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799">
                  <a:extLst>
                    <a:ext uri="{9D8B030D-6E8A-4147-A177-3AD203B41FA5}">
                      <a16:colId xmlns:a16="http://schemas.microsoft.com/office/drawing/2014/main" xmlns="" val="232229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498667615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xmlns="" val="2492034361"/>
                    </a:ext>
                  </a:extLst>
                </a:gridCol>
              </a:tblGrid>
              <a:tr h="24161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5) Weave Gospel concepts into daily </a:t>
                      </a:r>
                      <a:r>
                        <a:rPr lang="en-US" sz="2400" dirty="0" smtClean="0">
                          <a:effectLst/>
                        </a:rPr>
                        <a:t>conversation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400" dirty="0">
                          <a:effectLst/>
                        </a:rPr>
                        <a:t>I will talk more about spiritual things in relation to </a:t>
                      </a:r>
                      <a:r>
                        <a:rPr lang="en-US" sz="2400" dirty="0" smtClean="0">
                          <a:effectLst/>
                        </a:rPr>
                        <a:t>daily experiences.</a:t>
                      </a:r>
                      <a:endParaRPr lang="en-US" sz="2400" dirty="0">
                        <a:effectLst/>
                      </a:endParaRP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effectLst/>
                        </a:rPr>
                        <a:t>Relate political conversations to Kingdom perspectives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effectLst/>
                        </a:rPr>
                        <a:t>Relate a Bible story / principle to a daily experience once weekly.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effectLst/>
                        </a:rPr>
                        <a:t>Mention a lesson learned or experience from church to someone each Monday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72071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821907"/>
            <a:ext cx="8227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FF00"/>
                </a:solidFill>
              </a:rPr>
              <a:t>Social Media: #</a:t>
            </a:r>
            <a:r>
              <a:rPr lang="en-US" sz="2200" b="1" i="1" dirty="0" err="1" smtClean="0">
                <a:solidFill>
                  <a:srgbClr val="FFFF00"/>
                </a:solidFill>
              </a:rPr>
              <a:t>IntoTheWorld</a:t>
            </a:r>
            <a:r>
              <a:rPr lang="en-US" sz="2200" b="1" i="1" dirty="0">
                <a:solidFill>
                  <a:srgbClr val="FFFF00"/>
                </a:solidFill>
              </a:rPr>
              <a:t>	</a:t>
            </a:r>
            <a:r>
              <a:rPr lang="en-US" sz="2200" b="1" i="1" dirty="0" smtClean="0">
                <a:solidFill>
                  <a:srgbClr val="FFFF00"/>
                </a:solidFill>
              </a:rPr>
              <a:t>		Text: 256-226-8938</a:t>
            </a:r>
            <a:endParaRPr lang="en-US" sz="2200" b="1" i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296635"/>
            <a:ext cx="2133600" cy="338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296634"/>
            <a:ext cx="3962400" cy="338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56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952684"/>
              </p:ext>
            </p:extLst>
          </p:nvPr>
        </p:nvGraphicFramePr>
        <p:xfrm>
          <a:off x="457200" y="419100"/>
          <a:ext cx="8229599" cy="72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32523215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1738700339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xmlns="" val="137298663"/>
                    </a:ext>
                  </a:extLst>
                </a:gridCol>
              </a:tblGrid>
              <a:tr h="72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Evangelistic Practice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Personal Commitment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How, Who, When, Where, What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749757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7904254"/>
              </p:ext>
            </p:extLst>
          </p:nvPr>
        </p:nvGraphicFramePr>
        <p:xfrm>
          <a:off x="457201" y="1257300"/>
          <a:ext cx="8229598" cy="3522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xmlns="" val="97387793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297572312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xmlns="" val="2170635536"/>
                    </a:ext>
                  </a:extLst>
                </a:gridCol>
              </a:tblGrid>
              <a:tr h="25058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6) Place yourself in different cultural contexts.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400" dirty="0">
                          <a:effectLst/>
                        </a:rPr>
                        <a:t>I will spend intentional time in a different neighborhood.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400" dirty="0">
                          <a:effectLst/>
                        </a:rPr>
                        <a:t>I will </a:t>
                      </a:r>
                      <a:r>
                        <a:rPr lang="en-US" sz="2400" dirty="0" smtClean="0">
                          <a:effectLst/>
                        </a:rPr>
                        <a:t>form </a:t>
                      </a:r>
                      <a:r>
                        <a:rPr lang="en-US" sz="2400" dirty="0">
                          <a:effectLst/>
                        </a:rPr>
                        <a:t>relationships </a:t>
                      </a:r>
                      <a:r>
                        <a:rPr lang="en-US" sz="2400" dirty="0" smtClean="0">
                          <a:effectLst/>
                        </a:rPr>
                        <a:t>with ‘different’ from me.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effectLst/>
                        </a:rPr>
                        <a:t>Study my Bible in Asian tea / coffee shop on Buford Hwy. once weekly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effectLst/>
                        </a:rPr>
                        <a:t>Volunteer at Atlanta Union Mission monthly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effectLst/>
                        </a:rPr>
                        <a:t>Talk to at least one person at church who does not look like me or seem relatable each month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697789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821907"/>
            <a:ext cx="8227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FF00"/>
                </a:solidFill>
              </a:rPr>
              <a:t>Social Media: #</a:t>
            </a:r>
            <a:r>
              <a:rPr lang="en-US" sz="2200" b="1" i="1" dirty="0" err="1" smtClean="0">
                <a:solidFill>
                  <a:srgbClr val="FFFF00"/>
                </a:solidFill>
              </a:rPr>
              <a:t>IntoTheWorld</a:t>
            </a:r>
            <a:r>
              <a:rPr lang="en-US" sz="2200" b="1" i="1" dirty="0">
                <a:solidFill>
                  <a:srgbClr val="FFFF00"/>
                </a:solidFill>
              </a:rPr>
              <a:t>	</a:t>
            </a:r>
            <a:r>
              <a:rPr lang="en-US" sz="2200" b="1" i="1" dirty="0" smtClean="0">
                <a:solidFill>
                  <a:srgbClr val="FFFF00"/>
                </a:solidFill>
              </a:rPr>
              <a:t>		Text: 256-226-8938</a:t>
            </a:r>
            <a:endParaRPr lang="en-US" sz="2200" b="1" i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296635"/>
            <a:ext cx="2362200" cy="338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296636"/>
            <a:ext cx="4036254" cy="342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00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1620727"/>
              </p:ext>
            </p:extLst>
          </p:nvPr>
        </p:nvGraphicFramePr>
        <p:xfrm>
          <a:off x="457200" y="419100"/>
          <a:ext cx="8229599" cy="72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325232157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1738700339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xmlns="" val="137298663"/>
                    </a:ext>
                  </a:extLst>
                </a:gridCol>
              </a:tblGrid>
              <a:tr h="72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Evangelistic Practice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Personal Commitment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How, Who, When, Where, What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749757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7306995"/>
              </p:ext>
            </p:extLst>
          </p:nvPr>
        </p:nvGraphicFramePr>
        <p:xfrm>
          <a:off x="457201" y="1333500"/>
          <a:ext cx="8229598" cy="3522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xmlns="" val="120695192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3333534418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xmlns="" val="931538387"/>
                    </a:ext>
                  </a:extLst>
                </a:gridCol>
              </a:tblGrid>
              <a:tr h="2326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7) Deepen understanding of those different from you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400" dirty="0">
                          <a:effectLst/>
                        </a:rPr>
                        <a:t>I will learn about other religious views and compare them to the Gospel.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effectLst/>
                        </a:rPr>
                        <a:t>Ask at least one friend, co-worker, neighbor, etc. about their religious views each month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effectLst/>
                        </a:rPr>
                        <a:t>Ask and consider, “How does this reflect and / or contradict the Gospel?” after watching any movie in theaters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16355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941213"/>
            <a:ext cx="8227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FF00"/>
                </a:solidFill>
              </a:rPr>
              <a:t>Social Media: #</a:t>
            </a:r>
            <a:r>
              <a:rPr lang="en-US" sz="2200" b="1" i="1" dirty="0" err="1" smtClean="0">
                <a:solidFill>
                  <a:srgbClr val="FFFF00"/>
                </a:solidFill>
              </a:rPr>
              <a:t>IntoTheWorld</a:t>
            </a:r>
            <a:r>
              <a:rPr lang="en-US" sz="2200" b="1" i="1" dirty="0">
                <a:solidFill>
                  <a:srgbClr val="FFFF00"/>
                </a:solidFill>
              </a:rPr>
              <a:t>	</a:t>
            </a:r>
            <a:r>
              <a:rPr lang="en-US" sz="2200" b="1" i="1" dirty="0" smtClean="0">
                <a:solidFill>
                  <a:srgbClr val="FFFF00"/>
                </a:solidFill>
              </a:rPr>
              <a:t>		Text: 256-226-8938</a:t>
            </a:r>
            <a:endParaRPr lang="en-US" sz="2200" b="1" i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1372835"/>
            <a:ext cx="1981200" cy="338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0099" y="1364566"/>
            <a:ext cx="3962400" cy="338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4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24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>
                <a:latin typeface="Corbel" panose="020B0503020204020204" pitchFamily="34" charset="0"/>
              </a:rPr>
              <a:t>T</a:t>
            </a:r>
            <a:r>
              <a:rPr lang="en-US" sz="3300" b="1" dirty="0" smtClean="0">
                <a:latin typeface="Corbel" panose="020B0503020204020204" pitchFamily="34" charset="0"/>
              </a:rPr>
              <a:t>wo of our greatest evangelist obstacles are: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>
                <a:latin typeface="Corbel" panose="020B0503020204020204" pitchFamily="34" charset="0"/>
              </a:rPr>
              <a:t>W</a:t>
            </a:r>
            <a:r>
              <a:rPr lang="en-US" sz="3400" dirty="0" smtClean="0">
                <a:latin typeface="Corbel" panose="020B0503020204020204" pitchFamily="34" charset="0"/>
              </a:rPr>
              <a:t>e do not think ‘success’ is </a:t>
            </a:r>
            <a:r>
              <a:rPr lang="en-US" sz="34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possible</a:t>
            </a:r>
            <a:r>
              <a:rPr lang="en-US" sz="3400" dirty="0" smtClean="0">
                <a:latin typeface="Corbel" panose="020B0503020204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 smtClean="0">
                <a:latin typeface="Corbel" panose="020B0503020204020204" pitchFamily="34" charset="0"/>
              </a:rPr>
              <a:t>We do not think the work is a </a:t>
            </a:r>
            <a:r>
              <a:rPr lang="en-US" sz="34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priority</a:t>
            </a:r>
            <a:r>
              <a:rPr lang="en-US" sz="3400" dirty="0" smtClean="0">
                <a:latin typeface="Corbel" panose="020B0503020204020204" pitchFamily="34" charset="0"/>
              </a:rPr>
              <a:t>.</a:t>
            </a:r>
            <a:endParaRPr lang="en-US" sz="3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339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2500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Jesus Sends us into the World…</a:t>
            </a:r>
            <a:endParaRPr lang="en-US" sz="37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064"/>
            <a:ext cx="8229600" cy="3466836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500" b="1" dirty="0" smtClean="0">
                <a:latin typeface="Corbel" panose="020B0503020204020204" pitchFamily="34" charset="0"/>
              </a:rPr>
              <a:t>To Make Disciples… (</a:t>
            </a:r>
            <a:r>
              <a:rPr lang="en-US" sz="3500" b="1" u="sng" dirty="0" smtClean="0">
                <a:solidFill>
                  <a:srgbClr val="00B0F0"/>
                </a:solidFill>
                <a:latin typeface="Corbel" panose="020B0503020204020204" pitchFamily="34" charset="0"/>
              </a:rPr>
              <a:t>Goal</a:t>
            </a:r>
            <a:r>
              <a:rPr lang="en-US" sz="3500" b="1" dirty="0" smtClean="0">
                <a:latin typeface="Corbel" panose="020B0503020204020204" pitchFamily="34" charset="0"/>
              </a:rPr>
              <a:t>)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500" b="1" dirty="0" smtClean="0">
                <a:latin typeface="Corbel" panose="020B0503020204020204" pitchFamily="34" charset="0"/>
              </a:rPr>
              <a:t>By Preaching the Gospel… (</a:t>
            </a:r>
            <a:r>
              <a:rPr lang="en-US" sz="3500" b="1" u="sng" dirty="0" smtClean="0">
                <a:solidFill>
                  <a:srgbClr val="00B0F0"/>
                </a:solidFill>
                <a:latin typeface="Corbel" panose="020B0503020204020204" pitchFamily="34" charset="0"/>
              </a:rPr>
              <a:t>Method</a:t>
            </a:r>
            <a:r>
              <a:rPr lang="en-US" sz="3500" b="1" dirty="0" smtClean="0">
                <a:latin typeface="Corbel" panose="020B0503020204020204" pitchFamily="34" charset="0"/>
              </a:rPr>
              <a:t>)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500" b="1" dirty="0" smtClean="0">
                <a:latin typeface="Corbel" panose="020B0503020204020204" pitchFamily="34" charset="0"/>
              </a:rPr>
              <a:t>For All Nations. (</a:t>
            </a:r>
            <a:r>
              <a:rPr lang="en-US" sz="3500" b="1" u="sng" dirty="0" smtClean="0">
                <a:solidFill>
                  <a:srgbClr val="00B0F0"/>
                </a:solidFill>
                <a:latin typeface="Corbel" panose="020B0503020204020204" pitchFamily="34" charset="0"/>
              </a:rPr>
              <a:t>Need</a:t>
            </a:r>
            <a:r>
              <a:rPr lang="en-US" sz="3500" b="1" dirty="0" smtClean="0">
                <a:latin typeface="Corbel" panose="020B0503020204020204" pitchFamily="34" charset="0"/>
              </a:rPr>
              <a:t>)</a:t>
            </a:r>
            <a:endParaRPr lang="en-US" sz="3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6566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Make Disciples</a:t>
            </a:r>
            <a:b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</a:b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(Matthew 28:16-20)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Disciples make disciples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If you aren’t a disciple then you can’t make them.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If you are a disciple then you must make them.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Making disciples begins and ends with Jesus.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Jesus gives the </a:t>
            </a:r>
            <a:r>
              <a:rPr lang="en-US" dirty="0" err="1" smtClean="0">
                <a:latin typeface="Corbel" panose="020B0503020204020204" pitchFamily="34" charset="0"/>
              </a:rPr>
              <a:t>discipler</a:t>
            </a:r>
            <a:r>
              <a:rPr lang="en-US" dirty="0" smtClean="0">
                <a:latin typeface="Corbel" panose="020B0503020204020204" pitchFamily="34" charset="0"/>
              </a:rPr>
              <a:t> all things necessary for the work.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Jesus is the object of devotion for the </a:t>
            </a:r>
            <a:r>
              <a:rPr lang="en-US" dirty="0" err="1" smtClean="0">
                <a:latin typeface="Corbel" panose="020B0503020204020204" pitchFamily="34" charset="0"/>
              </a:rPr>
              <a:t>discipled</a:t>
            </a:r>
            <a:r>
              <a:rPr lang="en-US" dirty="0" smtClean="0">
                <a:latin typeface="Corbel" panose="020B0503020204020204" pitchFamily="34" charset="0"/>
              </a:rPr>
              <a:t>.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Disciple making is a lifestyle. (NOT an occasional project).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Discipleship (and therefore disciple making) requires ongoing commitment.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16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Proclaim the Gospel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/>
            </a:r>
            <a:b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</a:b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(Luke 24.44-53)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In order to proclaim the Gospel we must first understand and appreciate the Gospel.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Good News of Salvation (Luke 4.18-19)</a:t>
            </a:r>
          </a:p>
          <a:p>
            <a:pPr lvl="2"/>
            <a:r>
              <a:rPr lang="en-US" dirty="0" smtClean="0">
                <a:latin typeface="Corbel" panose="020B0503020204020204" pitchFamily="34" charset="0"/>
              </a:rPr>
              <a:t>Rescue and Change for those in the Kingdom.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Good News of The Kingdom (Luke 4.43; Acts 1.8; 28.31)</a:t>
            </a:r>
          </a:p>
          <a:p>
            <a:pPr lvl="2"/>
            <a:r>
              <a:rPr lang="en-US" dirty="0" smtClean="0">
                <a:latin typeface="Corbel" panose="020B0503020204020204" pitchFamily="34" charset="0"/>
              </a:rPr>
              <a:t>The New World of God created and ruled by Christ.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Good News of Jesus as the Christ (Acts 5.42, 8.35, 11.20)</a:t>
            </a:r>
          </a:p>
          <a:p>
            <a:pPr lvl="2"/>
            <a:r>
              <a:rPr lang="en-US" dirty="0" smtClean="0">
                <a:latin typeface="Corbel" panose="020B0503020204020204" pitchFamily="34" charset="0"/>
              </a:rPr>
              <a:t>What Jesus did, who Jesus is, and why he matters.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We should proclaim the Gospel using the tools God has given us to use.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Old Testament Scriptures: Prophecies and Stories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Story of Jesus: What he did, Who he is, Why he matters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Personal Witness: Sharing how the Gospel has changed me.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Gospel proclamation should be aimed at Gospel results—repentance and forgiveness. (Luke 24.47; Acts 2.38-39; 5.31)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51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For All Nations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/>
            </a:r>
            <a:b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</a:b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(Acts 1.7-8)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We go where the other </a:t>
            </a:r>
            <a:r>
              <a:rPr lang="en-US" b="1" i="1" dirty="0" smtClean="0">
                <a:latin typeface="Corbel" panose="020B0503020204020204" pitchFamily="34" charset="0"/>
              </a:rPr>
              <a:t>ethnos</a:t>
            </a:r>
            <a:r>
              <a:rPr lang="en-US" dirty="0" smtClean="0">
                <a:latin typeface="Corbel" panose="020B0503020204020204" pitchFamily="34" charset="0"/>
              </a:rPr>
              <a:t> are.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We seek to understand and utilize the culture of other </a:t>
            </a:r>
            <a:r>
              <a:rPr lang="en-US" b="1" i="1" dirty="0" smtClean="0">
                <a:latin typeface="Corbel" panose="020B0503020204020204" pitchFamily="34" charset="0"/>
              </a:rPr>
              <a:t>ethnos</a:t>
            </a:r>
            <a:r>
              <a:rPr lang="en-US" dirty="0" smtClean="0">
                <a:latin typeface="Corbel" panose="020B0503020204020204" pitchFamily="34" charset="0"/>
              </a:rPr>
              <a:t> in our Gospel preaching. (Acts 17.16-32)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Study cultural norms and ideals. 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Filter culture through the Gospel.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Affirm truths and confront lies of culture.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We share in the day-to-day living of other </a:t>
            </a:r>
            <a:r>
              <a:rPr lang="en-US" b="1" i="1" dirty="0" smtClean="0">
                <a:latin typeface="Corbel" panose="020B0503020204020204" pitchFamily="34" charset="0"/>
              </a:rPr>
              <a:t>ethnos</a:t>
            </a:r>
            <a:r>
              <a:rPr lang="en-US" dirty="0" smtClean="0">
                <a:latin typeface="Corbel" panose="020B0503020204020204" pitchFamily="34" charset="0"/>
              </a:rPr>
              <a:t>.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Enter their house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Learn their story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Eat at their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594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9525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Into the World in 2016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2291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‘Adopt’ a Gospel and / or Prophet for personal 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study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Pray and give thanks for the Gospel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Develop more meaningful 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relationships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Go public with your discipleship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Weave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Gospel concepts into daily 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conversation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Place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yourself in different cultural 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contexts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Deepen understanding of those different from 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you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073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9395612"/>
              </p:ext>
            </p:extLst>
          </p:nvPr>
        </p:nvGraphicFramePr>
        <p:xfrm>
          <a:off x="457200" y="419100"/>
          <a:ext cx="8229599" cy="72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325232157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1738700339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xmlns="" val="137298663"/>
                    </a:ext>
                  </a:extLst>
                </a:gridCol>
              </a:tblGrid>
              <a:tr h="72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Evangelistic Practice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Personal Commitment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How, Who, When, Where, What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749757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9796853"/>
              </p:ext>
            </p:extLst>
          </p:nvPr>
        </p:nvGraphicFramePr>
        <p:xfrm>
          <a:off x="457201" y="1257300"/>
          <a:ext cx="8229598" cy="2625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399">
                  <a:extLst>
                    <a:ext uri="{9D8B030D-6E8A-4147-A177-3AD203B41FA5}">
                      <a16:colId xmlns:a16="http://schemas.microsoft.com/office/drawing/2014/main" xmlns="" val="366305559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3148903105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xmlns="" val="36617219"/>
                    </a:ext>
                  </a:extLst>
                </a:gridCol>
              </a:tblGrid>
              <a:tr h="2133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</a:t>
                      </a:r>
                      <a:r>
                        <a:rPr lang="en-US" sz="2300" dirty="0" smtClean="0">
                          <a:effectLst/>
                        </a:rPr>
                        <a:t>) </a:t>
                      </a:r>
                      <a:r>
                        <a:rPr lang="en-US" sz="2300" dirty="0">
                          <a:effectLst/>
                        </a:rPr>
                        <a:t>‘Adopt’ a Gospel and / or Prophet for personal study.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300" dirty="0">
                          <a:effectLst/>
                        </a:rPr>
                        <a:t>I will deepen my knowledge of the Gospel of Luke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300" dirty="0">
                          <a:effectLst/>
                        </a:rPr>
                        <a:t>Read Luke once monthly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300" dirty="0">
                          <a:effectLst/>
                        </a:rPr>
                        <a:t>Write my own copy of Luke by year end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300" dirty="0">
                          <a:effectLst/>
                        </a:rPr>
                        <a:t>Share one personally meaningful truth / story from Luke each week with someone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377261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821907"/>
            <a:ext cx="8227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FF00"/>
                </a:solidFill>
              </a:rPr>
              <a:t>Social Media: #</a:t>
            </a:r>
            <a:r>
              <a:rPr lang="en-US" sz="2200" b="1" i="1" dirty="0" err="1" smtClean="0">
                <a:solidFill>
                  <a:srgbClr val="FFFF00"/>
                </a:solidFill>
              </a:rPr>
              <a:t>IntoTheWorld</a:t>
            </a:r>
            <a:r>
              <a:rPr lang="en-US" sz="2200" b="1" i="1" dirty="0">
                <a:solidFill>
                  <a:srgbClr val="FFFF00"/>
                </a:solidFill>
              </a:rPr>
              <a:t>	</a:t>
            </a:r>
            <a:r>
              <a:rPr lang="en-US" sz="2200" b="1" i="1" dirty="0" smtClean="0">
                <a:solidFill>
                  <a:srgbClr val="FFFF00"/>
                </a:solidFill>
              </a:rPr>
              <a:t>		Text: 256-226-8938</a:t>
            </a:r>
            <a:endParaRPr lang="en-US" sz="2200" b="1" i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1325210"/>
            <a:ext cx="2438400" cy="2489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1282505"/>
            <a:ext cx="3810000" cy="253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61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0421470"/>
              </p:ext>
            </p:extLst>
          </p:nvPr>
        </p:nvGraphicFramePr>
        <p:xfrm>
          <a:off x="457200" y="419100"/>
          <a:ext cx="8229599" cy="72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325232157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1738700339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xmlns="" val="137298663"/>
                    </a:ext>
                  </a:extLst>
                </a:gridCol>
              </a:tblGrid>
              <a:tr h="72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Evangelistic Practice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Personal Commitment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How, Who, When, Where, What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749757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5022839"/>
              </p:ext>
            </p:extLst>
          </p:nvPr>
        </p:nvGraphicFramePr>
        <p:xfrm>
          <a:off x="457201" y="1257300"/>
          <a:ext cx="8229598" cy="3228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399">
                  <a:extLst>
                    <a:ext uri="{9D8B030D-6E8A-4147-A177-3AD203B41FA5}">
                      <a16:colId xmlns:a16="http://schemas.microsoft.com/office/drawing/2014/main" xmlns="" val="366305559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3148903105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xmlns="" val="36617219"/>
                    </a:ext>
                  </a:extLst>
                </a:gridCol>
              </a:tblGrid>
              <a:tr h="2133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trike="noStrike" dirty="0">
                          <a:effectLst/>
                        </a:rPr>
                        <a:t>2</a:t>
                      </a:r>
                      <a:r>
                        <a:rPr lang="en-US" sz="2200" strike="noStrike" dirty="0" smtClean="0">
                          <a:effectLst/>
                        </a:rPr>
                        <a:t>) Pray</a:t>
                      </a:r>
                      <a:r>
                        <a:rPr lang="en-US" sz="2200" strike="noStrike" baseline="0" dirty="0" smtClean="0">
                          <a:effectLst/>
                        </a:rPr>
                        <a:t> and give thanks for the Gospel</a:t>
                      </a:r>
                      <a:endParaRPr lang="en-US" sz="22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200" strike="noStrike" dirty="0">
                          <a:effectLst/>
                        </a:rPr>
                        <a:t>I will give thanks </a:t>
                      </a:r>
                      <a:r>
                        <a:rPr lang="en-US" sz="2200" strike="noStrike" dirty="0" smtClean="0">
                          <a:effectLst/>
                        </a:rPr>
                        <a:t>for </a:t>
                      </a:r>
                      <a:r>
                        <a:rPr lang="en-US" sz="2200" strike="noStrike" dirty="0">
                          <a:effectLst/>
                        </a:rPr>
                        <a:t>the Gospel and its specific impact on </a:t>
                      </a:r>
                      <a:r>
                        <a:rPr lang="en-US" sz="2200" strike="noStrike" dirty="0" smtClean="0">
                          <a:effectLst/>
                        </a:rPr>
                        <a:t>me.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200" strike="noStrike" dirty="0" smtClean="0">
                          <a:effectLst/>
                        </a:rPr>
                        <a:t>I will pray for Gospel workers.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200" strike="noStrike" dirty="0" smtClean="0">
                          <a:effectLst/>
                        </a:rPr>
                        <a:t>I will pray for Gospel opportunities.</a:t>
                      </a:r>
                      <a:endParaRPr lang="en-US" sz="22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200" strike="noStrike" dirty="0">
                          <a:effectLst/>
                        </a:rPr>
                        <a:t>Go to ‘prayer spot’ once weekly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200" strike="noStrike" dirty="0" smtClean="0">
                          <a:effectLst/>
                        </a:rPr>
                        <a:t>Journal</a:t>
                      </a:r>
                      <a:r>
                        <a:rPr lang="en-US" sz="2200" strike="noStrike" baseline="0" dirty="0" smtClean="0">
                          <a:effectLst/>
                        </a:rPr>
                        <a:t> </a:t>
                      </a:r>
                      <a:r>
                        <a:rPr lang="en-US" sz="2200" strike="noStrike" dirty="0" smtClean="0">
                          <a:effectLst/>
                        </a:rPr>
                        <a:t>4 times monthly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200" strike="noStrike" dirty="0" smtClean="0">
                          <a:effectLst/>
                        </a:rPr>
                        <a:t>Pray for one foreign evangelist weekly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200" strike="noStrike" dirty="0" smtClean="0">
                          <a:effectLst/>
                        </a:rPr>
                        <a:t>Pray for 5 Gospel-deprived ethnos each month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200" strike="noStrike" dirty="0" smtClean="0">
                          <a:effectLst/>
                        </a:rPr>
                        <a:t>Use vacation to visit an evangelist in fellowship w/</a:t>
                      </a:r>
                      <a:r>
                        <a:rPr lang="en-US" sz="2200" strike="noStrike" baseline="0" dirty="0" smtClean="0">
                          <a:effectLst/>
                        </a:rPr>
                        <a:t> EH</a:t>
                      </a:r>
                      <a:endParaRPr lang="en-US" sz="22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377261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821907"/>
            <a:ext cx="8227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FF00"/>
                </a:solidFill>
              </a:rPr>
              <a:t>Social Media: #</a:t>
            </a:r>
            <a:r>
              <a:rPr lang="en-US" sz="2200" b="1" i="1" dirty="0" err="1" smtClean="0">
                <a:solidFill>
                  <a:srgbClr val="FFFF00"/>
                </a:solidFill>
              </a:rPr>
              <a:t>IntoTheWorld</a:t>
            </a:r>
            <a:r>
              <a:rPr lang="en-US" sz="2200" b="1" i="1" dirty="0">
                <a:solidFill>
                  <a:srgbClr val="FFFF00"/>
                </a:solidFill>
              </a:rPr>
              <a:t>	</a:t>
            </a:r>
            <a:r>
              <a:rPr lang="en-US" sz="2200" b="1" i="1" dirty="0" smtClean="0">
                <a:solidFill>
                  <a:srgbClr val="FFFF00"/>
                </a:solidFill>
              </a:rPr>
              <a:t>		Text: 256-226-8938</a:t>
            </a:r>
            <a:endParaRPr lang="en-US" sz="2200" b="1" i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296635"/>
            <a:ext cx="2590800" cy="3161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1296634"/>
            <a:ext cx="3883854" cy="3161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03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7647785"/>
              </p:ext>
            </p:extLst>
          </p:nvPr>
        </p:nvGraphicFramePr>
        <p:xfrm>
          <a:off x="457200" y="419100"/>
          <a:ext cx="8229599" cy="72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32523215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1738700339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xmlns="" val="137298663"/>
                    </a:ext>
                  </a:extLst>
                </a:gridCol>
              </a:tblGrid>
              <a:tr h="72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Evangelistic Practice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Personal Commitment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How, Who, When, Where, What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749757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5819362"/>
              </p:ext>
            </p:extLst>
          </p:nvPr>
        </p:nvGraphicFramePr>
        <p:xfrm>
          <a:off x="457201" y="1262634"/>
          <a:ext cx="8229598" cy="3767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xmlns="" val="330171111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4113309116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xmlns="" val="2021081891"/>
                    </a:ext>
                  </a:extLst>
                </a:gridCol>
              </a:tblGrid>
              <a:tr h="20923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3</a:t>
                      </a:r>
                      <a:r>
                        <a:rPr lang="en-US" sz="2100" dirty="0" smtClean="0">
                          <a:effectLst/>
                        </a:rPr>
                        <a:t>) </a:t>
                      </a:r>
                      <a:r>
                        <a:rPr lang="en-US" sz="2100" dirty="0">
                          <a:effectLst/>
                        </a:rPr>
                        <a:t>Develop more meaningful </a:t>
                      </a:r>
                      <a:r>
                        <a:rPr lang="en-US" sz="2100" dirty="0" smtClean="0">
                          <a:effectLst/>
                        </a:rPr>
                        <a:t>relationships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100" dirty="0">
                          <a:effectLst/>
                        </a:rPr>
                        <a:t>I will </a:t>
                      </a:r>
                      <a:r>
                        <a:rPr lang="en-US" sz="2100" dirty="0" smtClean="0">
                          <a:effectLst/>
                        </a:rPr>
                        <a:t>be </a:t>
                      </a:r>
                      <a:r>
                        <a:rPr lang="en-US" sz="2100" dirty="0">
                          <a:effectLst/>
                        </a:rPr>
                        <a:t>better friends this year with one member </a:t>
                      </a:r>
                      <a:r>
                        <a:rPr lang="en-US" sz="2100" dirty="0" smtClean="0">
                          <a:effectLst/>
                        </a:rPr>
                        <a:t>from </a:t>
                      </a:r>
                      <a:r>
                        <a:rPr lang="en-US" sz="2100" dirty="0">
                          <a:effectLst/>
                        </a:rPr>
                        <a:t>EH who can particularly help </a:t>
                      </a:r>
                      <a:r>
                        <a:rPr lang="en-US" sz="2100" dirty="0" smtClean="0">
                          <a:effectLst/>
                        </a:rPr>
                        <a:t>me.</a:t>
                      </a:r>
                      <a:endParaRPr lang="en-US" sz="2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100" dirty="0">
                          <a:effectLst/>
                        </a:rPr>
                        <a:t>I will </a:t>
                      </a:r>
                      <a:r>
                        <a:rPr lang="en-US" sz="2100" dirty="0" smtClean="0">
                          <a:effectLst/>
                        </a:rPr>
                        <a:t>make meaningful,</a:t>
                      </a:r>
                      <a:r>
                        <a:rPr lang="en-US" sz="2100" baseline="0" dirty="0" smtClean="0">
                          <a:effectLst/>
                        </a:rPr>
                        <a:t> </a:t>
                      </a:r>
                      <a:r>
                        <a:rPr lang="en-US" sz="2100" dirty="0" smtClean="0">
                          <a:effectLst/>
                        </a:rPr>
                        <a:t>spiritual relationships with non-Christian</a:t>
                      </a:r>
                      <a:r>
                        <a:rPr lang="en-US" sz="2100" baseline="0" dirty="0" smtClean="0">
                          <a:effectLst/>
                        </a:rPr>
                        <a:t>s.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100" dirty="0">
                          <a:effectLst/>
                        </a:rPr>
                        <a:t>Engage in 3 of each this year </a:t>
                      </a:r>
                      <a:r>
                        <a:rPr lang="en-US" sz="2100" dirty="0" smtClean="0">
                          <a:effectLst/>
                        </a:rPr>
                        <a:t>w/ </a:t>
                      </a:r>
                      <a:r>
                        <a:rPr lang="en-US" sz="2100" dirty="0">
                          <a:effectLst/>
                        </a:rPr>
                        <a:t>fellow member: social activity, </a:t>
                      </a:r>
                      <a:r>
                        <a:rPr lang="en-US" sz="2100" dirty="0" smtClean="0">
                          <a:effectLst/>
                        </a:rPr>
                        <a:t>spiritual </a:t>
                      </a:r>
                      <a:r>
                        <a:rPr lang="en-US" sz="2100" dirty="0">
                          <a:effectLst/>
                        </a:rPr>
                        <a:t>conversation, service work, prayer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100" dirty="0" smtClean="0">
                          <a:effectLst/>
                        </a:rPr>
                        <a:t>Share / </a:t>
                      </a:r>
                      <a:r>
                        <a:rPr lang="en-US" sz="2100" dirty="0">
                          <a:effectLst/>
                        </a:rPr>
                        <a:t>confess </a:t>
                      </a:r>
                      <a:r>
                        <a:rPr lang="en-US" sz="2100" dirty="0" smtClean="0">
                          <a:effectLst/>
                        </a:rPr>
                        <a:t>specific</a:t>
                      </a:r>
                      <a:r>
                        <a:rPr lang="en-US" sz="2100" dirty="0">
                          <a:effectLst/>
                        </a:rPr>
                        <a:t>, </a:t>
                      </a:r>
                      <a:r>
                        <a:rPr lang="en-US" sz="2100" dirty="0" smtClean="0">
                          <a:effectLst/>
                        </a:rPr>
                        <a:t>spiritual needs to partner</a:t>
                      </a:r>
                      <a:endParaRPr lang="en-US" sz="2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100" dirty="0">
                          <a:effectLst/>
                        </a:rPr>
                        <a:t>Take out a visitor for lunch after Sunday AM </a:t>
                      </a:r>
                      <a:r>
                        <a:rPr lang="en-US" sz="2100" dirty="0" smtClean="0">
                          <a:effectLst/>
                        </a:rPr>
                        <a:t>services each month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100" dirty="0" smtClean="0">
                          <a:effectLst/>
                        </a:rPr>
                        <a:t>Personally connect at least once</a:t>
                      </a:r>
                      <a:r>
                        <a:rPr lang="en-US" sz="2100" baseline="0" dirty="0" smtClean="0">
                          <a:effectLst/>
                        </a:rPr>
                        <a:t> a month with a co-worker, neighbor, etc.</a:t>
                      </a:r>
                      <a:endParaRPr lang="en-US" sz="21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35491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5115413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FF00"/>
                </a:solidFill>
              </a:rPr>
              <a:t>Social Media: #</a:t>
            </a:r>
            <a:r>
              <a:rPr lang="en-US" sz="2200" b="1" i="1" dirty="0" err="1" smtClean="0">
                <a:solidFill>
                  <a:srgbClr val="FFFF00"/>
                </a:solidFill>
              </a:rPr>
              <a:t>IntoTheWorld</a:t>
            </a:r>
            <a:r>
              <a:rPr lang="en-US" sz="2200" b="1" i="1" dirty="0" smtClean="0">
                <a:solidFill>
                  <a:srgbClr val="FFFF00"/>
                </a:solidFill>
              </a:rPr>
              <a:t>			Text: 256-226-8938</a:t>
            </a:r>
            <a:endParaRPr lang="en-US" sz="2200" b="1" i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296635"/>
            <a:ext cx="2362200" cy="3693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199" y="1257300"/>
            <a:ext cx="3962401" cy="373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77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731</TotalTime>
  <Words>1206</Words>
  <Application>Microsoft Office PowerPoint</Application>
  <PresentationFormat>On-screen Show (16:10)</PresentationFormat>
  <Paragraphs>147</Paragraphs>
  <Slides>14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 BONNIE</vt:lpstr>
      <vt:lpstr>Calibri</vt:lpstr>
      <vt:lpstr>Malgun Gothic</vt:lpstr>
      <vt:lpstr>Corbel</vt:lpstr>
      <vt:lpstr>Times New Roman</vt:lpstr>
      <vt:lpstr>Wingdings</vt:lpstr>
      <vt:lpstr>Office Theme</vt:lpstr>
      <vt:lpstr>How I can Go  Into the World</vt:lpstr>
      <vt:lpstr>Jesus Sends us into the World…</vt:lpstr>
      <vt:lpstr>Make Disciples (Matthew 28:16-20)</vt:lpstr>
      <vt:lpstr>Proclaim the Gospel (Luke 24.44-53)</vt:lpstr>
      <vt:lpstr>For All Nations (Acts 1.7-8)</vt:lpstr>
      <vt:lpstr>Into the World in 2016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Disciples</dc:title>
  <dc:creator>BenHall</dc:creator>
  <cp:lastModifiedBy>Brad Beutjer</cp:lastModifiedBy>
  <cp:revision>85</cp:revision>
  <dcterms:created xsi:type="dcterms:W3CDTF">2015-10-30T21:35:18Z</dcterms:created>
  <dcterms:modified xsi:type="dcterms:W3CDTF">2016-01-03T22:51:39Z</dcterms:modified>
</cp:coreProperties>
</file>