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sldIdLst>
    <p:sldId id="262" r:id="rId2"/>
    <p:sldId id="263" r:id="rId3"/>
    <p:sldId id="291" r:id="rId4"/>
    <p:sldId id="275" r:id="rId5"/>
    <p:sldId id="276" r:id="rId6"/>
    <p:sldId id="277" r:id="rId7"/>
    <p:sldId id="265" r:id="rId8"/>
    <p:sldId id="278" r:id="rId9"/>
    <p:sldId id="292" r:id="rId10"/>
    <p:sldId id="285" r:id="rId11"/>
    <p:sldId id="284" r:id="rId12"/>
    <p:sldId id="283" r:id="rId13"/>
    <p:sldId id="282" r:id="rId14"/>
    <p:sldId id="287" r:id="rId15"/>
    <p:sldId id="293" r:id="rId16"/>
    <p:sldId id="290" r:id="rId17"/>
    <p:sldId id="273" r:id="rId18"/>
    <p:sldId id="295" r:id="rId19"/>
  </p:sldIdLst>
  <p:sldSz cx="9144000" cy="5715000" type="screen16x10"/>
  <p:notesSz cx="6858000" cy="9144000"/>
  <p:embeddedFontLst>
    <p:embeddedFont>
      <p:font typeface="Arial Narrow" pitchFamily="34" charset="0"/>
      <p:regular r:id="rId21"/>
      <p:bold r:id="rId22"/>
      <p:italic r:id="rId23"/>
      <p:boldItalic r:id="rId24"/>
    </p:embeddedFont>
    <p:embeddedFont>
      <p:font typeface="Berlin Sans FB Demi" pitchFamily="34" charset="0"/>
      <p:bold r:id="rId25"/>
    </p:embeddedFont>
    <p:embeddedFont>
      <p:font typeface="Calibri" pitchFamily="34" charset="0"/>
      <p:regular r:id="rId26"/>
      <p:bold r:id="rId27"/>
      <p:italic r:id="rId28"/>
      <p:boldItalic r:id="rId29"/>
    </p:embeddedFont>
    <p:embeddedFont>
      <p:font typeface="AR JULIAN"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84" autoAdjust="0"/>
    <p:restoredTop sz="94660"/>
  </p:normalViewPr>
  <p:slideViewPr>
    <p:cSldViewPr showGuides="1">
      <p:cViewPr>
        <p:scale>
          <a:sx n="70" d="100"/>
          <a:sy n="70" d="100"/>
        </p:scale>
        <p:origin x="-1302" y="-35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BF13B-2AF4-439F-837B-5709913D424E}" type="datetimeFigureOut">
              <a:rPr lang="en-US" smtClean="0"/>
              <a:t>12/22/2012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6515E-0AEB-4D88-8927-3E6A418C2949}" type="slidenum">
              <a:rPr lang="en-US" smtClean="0"/>
              <a:t>‹#›</a:t>
            </a:fld>
            <a:endParaRPr lang="en-US"/>
          </a:p>
        </p:txBody>
      </p:sp>
    </p:spTree>
    <p:extLst>
      <p:ext uri="{BB962C8B-B14F-4D97-AF65-F5344CB8AC3E}">
        <p14:creationId xmlns:p14="http://schemas.microsoft.com/office/powerpoint/2010/main" val="274096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810000"/>
          </a:xfrm>
          <a:prstGeom prst="rect">
            <a:avLst/>
          </a:prstGeom>
        </p:spPr>
      </p:pic>
      <p:sp>
        <p:nvSpPr>
          <p:cNvPr id="4" name="Date Placeholder 3"/>
          <p:cNvSpPr>
            <a:spLocks noGrp="1"/>
          </p:cNvSpPr>
          <p:nvPr>
            <p:ph type="dt" sz="half" idx="10"/>
          </p:nvPr>
        </p:nvSpPr>
        <p:spPr/>
        <p:txBody>
          <a:bodyPr/>
          <a:lstStyle/>
          <a:p>
            <a:fld id="{A5216E2D-C66B-4C7D-9275-D0CED2DAF1E0}" type="datetimeFigureOut">
              <a:rPr lang="en-US" smtClean="0"/>
              <a:t>12/22/2012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452BF-C741-41D1-AC78-AEC1192B2915}" type="slidenum">
              <a:rPr lang="en-US" smtClean="0"/>
              <a:t>‹#›</a:t>
            </a:fld>
            <a:endParaRPr lang="en-US"/>
          </a:p>
        </p:txBody>
      </p:sp>
      <p:sp>
        <p:nvSpPr>
          <p:cNvPr id="3" name="Subtitle 2"/>
          <p:cNvSpPr>
            <a:spLocks noGrp="1"/>
          </p:cNvSpPr>
          <p:nvPr>
            <p:ph type="subTitle" idx="1"/>
          </p:nvPr>
        </p:nvSpPr>
        <p:spPr>
          <a:xfrm>
            <a:off x="1219200" y="3238500"/>
            <a:ext cx="6400800" cy="14605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1673241"/>
            <a:ext cx="7772400" cy="1225021"/>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6E2D-C66B-4C7D-9275-D0CED2DAF1E0}" type="datetimeFigureOut">
              <a:rPr lang="en-US" smtClean="0"/>
              <a:t>12/22/2012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452BF-C741-41D1-AC78-AEC1192B29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216E2D-C66B-4C7D-9275-D0CED2DAF1E0}" type="datetimeFigureOut">
              <a:rPr lang="en-US" smtClean="0"/>
              <a:t>12/22/2012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452BF-C741-41D1-AC78-AEC1192B29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65"/>
            <a:ext cx="7924800" cy="9525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5216E2D-C66B-4C7D-9275-D0CED2DAF1E0}" type="datetimeFigureOut">
              <a:rPr lang="en-US" smtClean="0"/>
              <a:t>12/22/2012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452BF-C741-41D1-AC78-AEC1192B2915}" type="slidenum">
              <a:rPr lang="en-US" smtClean="0"/>
              <a:t>‹#›</a:t>
            </a:fld>
            <a:endParaRPr lang="en-US"/>
          </a:p>
        </p:txBody>
      </p:sp>
      <p:sp>
        <p:nvSpPr>
          <p:cNvPr id="8" name="Content Placeholder 7"/>
          <p:cNvSpPr>
            <a:spLocks noGrp="1"/>
          </p:cNvSpPr>
          <p:nvPr>
            <p:ph sz="quarter" idx="13"/>
          </p:nvPr>
        </p:nvSpPr>
        <p:spPr>
          <a:xfrm>
            <a:off x="609600" y="1333500"/>
            <a:ext cx="79248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3" y="4135439"/>
            <a:ext cx="7885113" cy="1135063"/>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3" y="2885283"/>
            <a:ext cx="7885113" cy="1250156"/>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216E2D-C66B-4C7D-9275-D0CED2DAF1E0}" type="datetimeFigureOut">
              <a:rPr lang="en-US" smtClean="0"/>
              <a:t>12/22/2012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452BF-C741-41D1-AC78-AEC1192B291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333500"/>
            <a:ext cx="3733800" cy="34290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333500"/>
            <a:ext cx="3733800" cy="34290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28865"/>
            <a:ext cx="7924800" cy="9525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A5216E2D-C66B-4C7D-9275-D0CED2DAF1E0}" type="datetimeFigureOut">
              <a:rPr lang="en-US" smtClean="0"/>
              <a:t>12/22/2012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452BF-C741-41D1-AC78-AEC1192B29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841500"/>
            <a:ext cx="3733800" cy="29210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1841500"/>
            <a:ext cx="3733800" cy="29210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28865"/>
            <a:ext cx="7924800" cy="9525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333500"/>
            <a:ext cx="3733800" cy="47889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333500"/>
            <a:ext cx="3733800" cy="47889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5216E2D-C66B-4C7D-9275-D0CED2DAF1E0}" type="datetimeFigureOut">
              <a:rPr lang="en-US" smtClean="0"/>
              <a:t>12/22/2012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452BF-C741-41D1-AC78-AEC1192B29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65"/>
            <a:ext cx="7924800" cy="9525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16E2D-C66B-4C7D-9275-D0CED2DAF1E0}" type="datetimeFigureOut">
              <a:rPr lang="en-US" smtClean="0"/>
              <a:t>12/22/2012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452BF-C741-41D1-AC78-AEC1192B29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16E2D-C66B-4C7D-9275-D0CED2DAF1E0}" type="datetimeFigureOut">
              <a:rPr lang="en-US" smtClean="0"/>
              <a:t>12/22/2012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452BF-C741-41D1-AC78-AEC1192B29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206500"/>
            <a:ext cx="4648200" cy="355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206500"/>
            <a:ext cx="2971800" cy="91440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123243"/>
            <a:ext cx="2971800" cy="2639258"/>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16E2D-C66B-4C7D-9275-D0CED2DAF1E0}" type="datetimeFigureOut">
              <a:rPr lang="en-US" smtClean="0"/>
              <a:t>12/22/2012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452BF-C741-41D1-AC78-AEC1192B29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5715000"/>
          </a:xfrm>
          <a:prstGeom prst="rect">
            <a:avLst/>
          </a:prstGeom>
        </p:spPr>
      </p:pic>
      <p:sp>
        <p:nvSpPr>
          <p:cNvPr id="2" name="Title 1"/>
          <p:cNvSpPr>
            <a:spLocks noGrp="1"/>
          </p:cNvSpPr>
          <p:nvPr>
            <p:ph type="title"/>
          </p:nvPr>
        </p:nvSpPr>
        <p:spPr>
          <a:xfrm>
            <a:off x="609600" y="1206500"/>
            <a:ext cx="2971800" cy="91440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206500"/>
            <a:ext cx="3419856" cy="289560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23242"/>
            <a:ext cx="2971800" cy="2004258"/>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16E2D-C66B-4C7D-9275-D0CED2DAF1E0}" type="datetimeFigureOut">
              <a:rPr lang="en-US" smtClean="0"/>
              <a:t>12/22/2012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452BF-C741-41D1-AC78-AEC1192B29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5715000"/>
          </a:xfrm>
          <a:prstGeom prst="rect">
            <a:avLst/>
          </a:prstGeom>
        </p:spPr>
      </p:pic>
      <p:sp>
        <p:nvSpPr>
          <p:cNvPr id="2" name="Title Placeholder 1"/>
          <p:cNvSpPr>
            <a:spLocks noGrp="1"/>
          </p:cNvSpPr>
          <p:nvPr>
            <p:ph type="title"/>
          </p:nvPr>
        </p:nvSpPr>
        <p:spPr>
          <a:xfrm>
            <a:off x="609600" y="228865"/>
            <a:ext cx="7924800" cy="9525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333500"/>
            <a:ext cx="79248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5296960"/>
            <a:ext cx="1524000" cy="304271"/>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5216E2D-C66B-4C7D-9275-D0CED2DAF1E0}" type="datetimeFigureOut">
              <a:rPr lang="en-US" smtClean="0"/>
              <a:t>12/22/2012</a:t>
            </a:fld>
            <a:endParaRPr lang="en-US"/>
          </a:p>
        </p:txBody>
      </p:sp>
      <p:sp>
        <p:nvSpPr>
          <p:cNvPr id="5" name="Footer Placeholder 4"/>
          <p:cNvSpPr>
            <a:spLocks noGrp="1"/>
          </p:cNvSpPr>
          <p:nvPr>
            <p:ph type="ftr" sz="quarter" idx="3"/>
          </p:nvPr>
        </p:nvSpPr>
        <p:spPr>
          <a:xfrm>
            <a:off x="609600" y="5296960"/>
            <a:ext cx="2895600" cy="304271"/>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5296960"/>
            <a:ext cx="990600" cy="304271"/>
          </a:xfrm>
          <a:prstGeom prst="rect">
            <a:avLst/>
          </a:prstGeom>
        </p:spPr>
        <p:txBody>
          <a:bodyPr vert="horz" lIns="91440" tIns="45720" rIns="91440" bIns="45720" rtlCol="0" anchor="ctr"/>
          <a:lstStyle>
            <a:lvl1pPr algn="r">
              <a:defRPr sz="1100" baseline="0">
                <a:solidFill>
                  <a:schemeClr val="tx1"/>
                </a:solidFill>
              </a:defRPr>
            </a:lvl1pPr>
          </a:lstStyle>
          <a:p>
            <a:fld id="{ED9452BF-C741-41D1-AC78-AEC1192B291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http://imgs.mi9.com/uploads/landscape/4154/glory-sunshine-from-the-edge_1152x864_719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6" y="0"/>
            <a:ext cx="9205415" cy="57533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43000" y="1485900"/>
            <a:ext cx="6849980" cy="1692771"/>
          </a:xfrm>
          <a:prstGeom prst="rect">
            <a:avLst/>
          </a:prstGeom>
          <a:solidFill>
            <a:srgbClr val="FFFFFF">
              <a:alpha val="65882"/>
            </a:srgbClr>
          </a:solidFill>
        </p:spPr>
        <p:txBody>
          <a:bodyPr wrap="square" rtlCol="0">
            <a:spAutoFit/>
          </a:bodyPr>
          <a:lstStyle/>
          <a:p>
            <a:pPr marL="0" lvl="3" algn="ctr"/>
            <a:r>
              <a:rPr lang="en-US" sz="6600" dirty="0" smtClean="0">
                <a:solidFill>
                  <a:schemeClr val="bg1"/>
                </a:solidFill>
                <a:effectLst>
                  <a:outerShdw blurRad="38100" dist="38100" dir="2700000" algn="tl">
                    <a:srgbClr val="000000">
                      <a:alpha val="43137"/>
                    </a:srgbClr>
                  </a:outerShdw>
                </a:effectLst>
                <a:latin typeface="AR JULIAN" pitchFamily="2" charset="0"/>
              </a:rPr>
              <a:t>Make Disciples</a:t>
            </a:r>
          </a:p>
          <a:p>
            <a:pPr marL="0" lvl="3" algn="ctr"/>
            <a:endParaRPr lang="en-US" sz="1200" dirty="0" smtClean="0">
              <a:solidFill>
                <a:schemeClr val="bg1"/>
              </a:solidFill>
              <a:effectLst>
                <a:outerShdw blurRad="38100" dist="38100" dir="2700000" algn="tl">
                  <a:srgbClr val="000000">
                    <a:alpha val="43137"/>
                  </a:srgbClr>
                </a:outerShdw>
              </a:effectLst>
            </a:endParaRPr>
          </a:p>
          <a:p>
            <a:pPr marL="0" lvl="3" algn="ctr"/>
            <a:r>
              <a:rPr lang="en-US" sz="2000" dirty="0" smtClean="0">
                <a:solidFill>
                  <a:schemeClr val="bg1"/>
                </a:solidFill>
                <a:effectLst>
                  <a:outerShdw blurRad="38100" dist="38100" dir="2700000" algn="tl">
                    <a:srgbClr val="000000">
                      <a:alpha val="43137"/>
                    </a:srgbClr>
                  </a:outerShdw>
                </a:effectLst>
                <a:latin typeface="Calibri" pitchFamily="34" charset="0"/>
              </a:rPr>
              <a:t>ANSWERING THE </a:t>
            </a:r>
            <a:r>
              <a:rPr lang="en-US" sz="2000" dirty="0" smtClean="0">
                <a:solidFill>
                  <a:schemeClr val="bg1"/>
                </a:solidFill>
                <a:effectLst>
                  <a:outerShdw blurRad="38100" dist="38100" dir="2700000" algn="tl">
                    <a:srgbClr val="000000">
                      <a:alpha val="43137"/>
                    </a:srgbClr>
                  </a:outerShdw>
                </a:effectLst>
                <a:latin typeface="Berlin Sans FB Demi" pitchFamily="34" charset="0"/>
              </a:rPr>
              <a:t>WHY</a:t>
            </a:r>
            <a:r>
              <a:rPr lang="en-US" sz="2000" dirty="0" smtClean="0">
                <a:solidFill>
                  <a:schemeClr val="bg1"/>
                </a:solidFill>
                <a:effectLst>
                  <a:outerShdw blurRad="38100" dist="38100" dir="2700000" algn="tl">
                    <a:srgbClr val="000000">
                      <a:alpha val="43137"/>
                    </a:srgbClr>
                  </a:outerShdw>
                </a:effectLst>
                <a:latin typeface="Calibri" pitchFamily="34" charset="0"/>
              </a:rPr>
              <a:t>,</a:t>
            </a:r>
            <a:r>
              <a:rPr lang="en-US" sz="2000" dirty="0" smtClean="0">
                <a:solidFill>
                  <a:schemeClr val="bg1"/>
                </a:solidFill>
                <a:effectLst>
                  <a:outerShdw blurRad="38100" dist="38100" dir="2700000" algn="tl">
                    <a:srgbClr val="000000">
                      <a:alpha val="43137"/>
                    </a:srgbClr>
                  </a:outerShdw>
                </a:effectLst>
                <a:latin typeface="Berlin Sans FB Demi" pitchFamily="34" charset="0"/>
              </a:rPr>
              <a:t> WHAT</a:t>
            </a:r>
            <a:r>
              <a:rPr lang="en-US" sz="2000" dirty="0" smtClean="0">
                <a:solidFill>
                  <a:schemeClr val="bg1"/>
                </a:solidFill>
                <a:effectLst>
                  <a:outerShdw blurRad="38100" dist="38100" dir="2700000" algn="tl">
                    <a:srgbClr val="000000">
                      <a:alpha val="43137"/>
                    </a:srgbClr>
                  </a:outerShdw>
                </a:effectLst>
                <a:latin typeface="Calibri" pitchFamily="34" charset="0"/>
              </a:rPr>
              <a:t>, </a:t>
            </a:r>
            <a:r>
              <a:rPr lang="en-US" sz="2000" dirty="0">
                <a:solidFill>
                  <a:schemeClr val="bg1"/>
                </a:solidFill>
                <a:effectLst>
                  <a:outerShdw blurRad="38100" dist="38100" dir="2700000" algn="tl">
                    <a:srgbClr val="000000">
                      <a:alpha val="43137"/>
                    </a:srgbClr>
                  </a:outerShdw>
                </a:effectLst>
                <a:latin typeface="Calibri" pitchFamily="34" charset="0"/>
              </a:rPr>
              <a:t>AND</a:t>
            </a:r>
            <a:r>
              <a:rPr lang="en-US" sz="2000" dirty="0" smtClean="0">
                <a:solidFill>
                  <a:schemeClr val="bg1"/>
                </a:solidFill>
                <a:effectLst>
                  <a:outerShdw blurRad="38100" dist="38100" dir="2700000" algn="tl">
                    <a:srgbClr val="000000">
                      <a:alpha val="43137"/>
                    </a:srgbClr>
                  </a:outerShdw>
                </a:effectLst>
                <a:latin typeface="Berlin Sans FB Demi" pitchFamily="34" charset="0"/>
              </a:rPr>
              <a:t> HOW</a:t>
            </a:r>
            <a:r>
              <a:rPr lang="en-US" sz="2000" dirty="0" smtClean="0">
                <a:solidFill>
                  <a:schemeClr val="bg1"/>
                </a:solidFill>
                <a:effectLst>
                  <a:outerShdw blurRad="38100" dist="38100" dir="2700000" algn="tl">
                    <a:srgbClr val="000000">
                      <a:alpha val="43137"/>
                    </a:srgbClr>
                  </a:outerShdw>
                </a:effectLst>
                <a:latin typeface="Calibri" pitchFamily="34" charset="0"/>
              </a:rPr>
              <a:t> OF OUR MISSION</a:t>
            </a:r>
          </a:p>
          <a:p>
            <a:pPr marL="0" lvl="3" algn="ctr"/>
            <a:endParaRPr lang="en-US" sz="600" dirty="0" smtClean="0">
              <a:solidFill>
                <a:schemeClr val="bg1"/>
              </a:solidFill>
              <a:effectLst>
                <a:outerShdw blurRad="38100" dist="38100" dir="2700000" algn="tl">
                  <a:srgbClr val="000000">
                    <a:alpha val="43137"/>
                  </a:srgbClr>
                </a:outerShdw>
              </a:effectLst>
            </a:endParaRPr>
          </a:p>
        </p:txBody>
      </p:sp>
      <p:cxnSp>
        <p:nvCxnSpPr>
          <p:cNvPr id="5" name="Straight Connector 4"/>
          <p:cNvCxnSpPr/>
          <p:nvPr/>
        </p:nvCxnSpPr>
        <p:spPr>
          <a:xfrm>
            <a:off x="1676400" y="2552700"/>
            <a:ext cx="5791200" cy="0"/>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7132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What?</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866900"/>
            <a:ext cx="7924800" cy="3429000"/>
          </a:xfrm>
        </p:spPr>
        <p:txBody>
          <a:bodyPr>
            <a:normAutofit/>
          </a:bodyPr>
          <a:lstStyle/>
          <a:p>
            <a:pPr marL="0" indent="0" algn="ctr">
              <a:buNone/>
            </a:pPr>
            <a:r>
              <a:rPr lang="en-US" sz="2600" dirty="0" smtClean="0">
                <a:latin typeface="Calibri" pitchFamily="34" charset="0"/>
              </a:rPr>
              <a:t>When he saw the crowds, he had </a:t>
            </a:r>
            <a:r>
              <a:rPr lang="en-US" sz="2600" b="1" u="sng" dirty="0" smtClean="0">
                <a:latin typeface="Calibri" pitchFamily="34" charset="0"/>
              </a:rPr>
              <a:t>compassion</a:t>
            </a:r>
            <a:r>
              <a:rPr lang="en-US" sz="2600" dirty="0" smtClean="0">
                <a:latin typeface="Calibri" pitchFamily="34" charset="0"/>
              </a:rPr>
              <a:t> on them, because they were harassed and helpless, like sheep without a shepherd.</a:t>
            </a:r>
          </a:p>
          <a:p>
            <a:pPr marL="0" indent="0" algn="ctr">
              <a:buNone/>
            </a:pPr>
            <a:r>
              <a:rPr lang="en-US" sz="2600" dirty="0" smtClean="0">
                <a:latin typeface="Calibri" pitchFamily="34" charset="0"/>
              </a:rPr>
              <a:t>Matthew 9:36</a:t>
            </a:r>
            <a:endParaRPr lang="en-US" sz="2600" dirty="0">
              <a:latin typeface="Calibri" pitchFamily="34" charset="0"/>
            </a:endParaRPr>
          </a:p>
        </p:txBody>
      </p:sp>
    </p:spTree>
    <p:extLst>
      <p:ext uri="{BB962C8B-B14F-4D97-AF65-F5344CB8AC3E}">
        <p14:creationId xmlns:p14="http://schemas.microsoft.com/office/powerpoint/2010/main" val="314521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What?</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866900"/>
            <a:ext cx="7924800" cy="3429000"/>
          </a:xfrm>
        </p:spPr>
        <p:txBody>
          <a:bodyPr>
            <a:normAutofit/>
          </a:bodyPr>
          <a:lstStyle/>
          <a:p>
            <a:pPr marL="0" indent="0" algn="ctr">
              <a:buNone/>
            </a:pPr>
            <a:r>
              <a:rPr lang="en-US" sz="2600" dirty="0" smtClean="0">
                <a:latin typeface="Calibri" pitchFamily="34" charset="0"/>
              </a:rPr>
              <a:t>“They tie up heavy </a:t>
            </a:r>
            <a:r>
              <a:rPr lang="en-US" sz="2600" b="1" u="sng" dirty="0" smtClean="0">
                <a:latin typeface="Calibri" pitchFamily="34" charset="0"/>
              </a:rPr>
              <a:t>burdens</a:t>
            </a:r>
            <a:r>
              <a:rPr lang="en-US" sz="2600" dirty="0" smtClean="0">
                <a:latin typeface="Calibri" pitchFamily="34" charset="0"/>
              </a:rPr>
              <a:t>, hard to bear, and lay them on people’s shoulders, but they themselves are not willing to move them with their finger.”</a:t>
            </a:r>
          </a:p>
          <a:p>
            <a:pPr marL="0" indent="0" algn="ctr">
              <a:buNone/>
            </a:pPr>
            <a:r>
              <a:rPr lang="en-US" sz="2600" dirty="0" smtClean="0">
                <a:latin typeface="Calibri" pitchFamily="34" charset="0"/>
              </a:rPr>
              <a:t>Matthew 23:4</a:t>
            </a:r>
            <a:endParaRPr lang="en-US" sz="2600" dirty="0">
              <a:latin typeface="Calibri" pitchFamily="34" charset="0"/>
            </a:endParaRPr>
          </a:p>
        </p:txBody>
      </p:sp>
    </p:spTree>
    <p:extLst>
      <p:ext uri="{BB962C8B-B14F-4D97-AF65-F5344CB8AC3E}">
        <p14:creationId xmlns:p14="http://schemas.microsoft.com/office/powerpoint/2010/main" val="365314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What?</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651000"/>
            <a:ext cx="7924800" cy="3644900"/>
          </a:xfrm>
        </p:spPr>
        <p:txBody>
          <a:bodyPr>
            <a:normAutofit/>
          </a:bodyPr>
          <a:lstStyle/>
          <a:p>
            <a:pPr marL="0" indent="0" algn="ctr">
              <a:buNone/>
            </a:pPr>
            <a:r>
              <a:rPr lang="en-US" sz="2600" dirty="0" smtClean="0">
                <a:latin typeface="Calibri" pitchFamily="34" charset="0"/>
              </a:rPr>
              <a:t>“</a:t>
            </a:r>
            <a:r>
              <a:rPr lang="en-US" sz="2600" b="1" u="sng" dirty="0" smtClean="0">
                <a:latin typeface="Calibri" pitchFamily="34" charset="0"/>
              </a:rPr>
              <a:t>Come</a:t>
            </a:r>
            <a:r>
              <a:rPr lang="en-US" sz="2600" dirty="0" smtClean="0">
                <a:latin typeface="Calibri" pitchFamily="34" charset="0"/>
              </a:rPr>
              <a:t> to me, all who labor and are heavy laden, and I will give you rest. Take my yoke upon you, and </a:t>
            </a:r>
            <a:r>
              <a:rPr lang="en-US" sz="2600" b="1" u="sng" dirty="0" smtClean="0">
                <a:latin typeface="Calibri" pitchFamily="34" charset="0"/>
              </a:rPr>
              <a:t>learn</a:t>
            </a:r>
            <a:r>
              <a:rPr lang="en-US" sz="2600" dirty="0" smtClean="0">
                <a:latin typeface="Calibri" pitchFamily="34" charset="0"/>
              </a:rPr>
              <a:t> from me, for I am gentle and lowly in heart, and you will find rest for your souls. For my yoke is easy, and my burden is light.”</a:t>
            </a:r>
          </a:p>
          <a:p>
            <a:pPr marL="0" indent="0" algn="ctr">
              <a:buNone/>
            </a:pPr>
            <a:r>
              <a:rPr lang="en-US" sz="2600" dirty="0" smtClean="0">
                <a:latin typeface="Calibri" pitchFamily="34" charset="0"/>
              </a:rPr>
              <a:t>Matthew 11:28-30</a:t>
            </a:r>
            <a:endParaRPr lang="en-US" sz="2600" dirty="0">
              <a:latin typeface="Calibri" pitchFamily="34" charset="0"/>
            </a:endParaRPr>
          </a:p>
        </p:txBody>
      </p:sp>
    </p:spTree>
    <p:extLst>
      <p:ext uri="{BB962C8B-B14F-4D97-AF65-F5344CB8AC3E}">
        <p14:creationId xmlns:p14="http://schemas.microsoft.com/office/powerpoint/2010/main" val="3824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p>
            <a:pPr marL="0" indent="0" algn="ctr">
              <a:buNone/>
            </a:pPr>
            <a:r>
              <a:rPr lang="en-US" sz="2800" dirty="0">
                <a:latin typeface="Calibri" pitchFamily="34" charset="0"/>
              </a:rPr>
              <a:t>Evangelism is </a:t>
            </a:r>
            <a:r>
              <a:rPr lang="en-US" sz="2800" dirty="0" smtClean="0">
                <a:latin typeface="Calibri" pitchFamily="34" charset="0"/>
              </a:rPr>
              <a:t>a compassionate call for lost </a:t>
            </a:r>
            <a:r>
              <a:rPr lang="en-US" sz="2800" dirty="0">
                <a:latin typeface="Calibri" pitchFamily="34" charset="0"/>
              </a:rPr>
              <a:t>souls to </a:t>
            </a:r>
            <a:r>
              <a:rPr lang="en-US" sz="2800" dirty="0" smtClean="0">
                <a:latin typeface="Calibri" pitchFamily="34" charset="0"/>
              </a:rPr>
              <a:t>follow </a:t>
            </a:r>
            <a:r>
              <a:rPr lang="en-US" sz="2800" dirty="0">
                <a:latin typeface="Calibri" pitchFamily="34" charset="0"/>
              </a:rPr>
              <a:t>Jesus.</a:t>
            </a:r>
          </a:p>
        </p:txBody>
      </p:sp>
      <p:sp>
        <p:nvSpPr>
          <p:cNvPr id="2" name="Title 1"/>
          <p:cNvSpPr>
            <a:spLocks noGrp="1"/>
          </p:cNvSpPr>
          <p:nvPr>
            <p:ph type="ctrTitle"/>
          </p:nvPr>
        </p:nvSpPr>
        <p:spPr/>
        <p:txBody>
          <a:bodyPr/>
          <a:lstStyle/>
          <a:p>
            <a:pPr algn="ctr"/>
            <a:r>
              <a:rPr lang="en-US" sz="4400" dirty="0" smtClean="0">
                <a:latin typeface="AR JULIAN" pitchFamily="2" charset="0"/>
              </a:rPr>
              <a:t>Application</a:t>
            </a:r>
            <a:endParaRPr lang="en-US" sz="4400" dirty="0">
              <a:latin typeface="AR JULIAN" pitchFamily="2" charset="0"/>
            </a:endParaRPr>
          </a:p>
        </p:txBody>
      </p:sp>
    </p:spTree>
    <p:extLst>
      <p:ext uri="{BB962C8B-B14F-4D97-AF65-F5344CB8AC3E}">
        <p14:creationId xmlns:p14="http://schemas.microsoft.com/office/powerpoint/2010/main" val="11160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How?</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651000"/>
            <a:ext cx="7924800" cy="3644900"/>
          </a:xfrm>
        </p:spPr>
        <p:txBody>
          <a:bodyPr>
            <a:normAutofit/>
          </a:bodyPr>
          <a:lstStyle/>
          <a:p>
            <a:pPr marL="0" indent="0" algn="ctr">
              <a:buNone/>
            </a:pPr>
            <a:r>
              <a:rPr lang="en-US" sz="2600" dirty="0" smtClean="0">
                <a:latin typeface="Calibri" pitchFamily="34" charset="0"/>
              </a:rPr>
              <a:t>“And behold, I am </a:t>
            </a:r>
            <a:r>
              <a:rPr lang="en-US" sz="2600" b="1" u="sng" dirty="0" smtClean="0">
                <a:latin typeface="Calibri" pitchFamily="34" charset="0"/>
              </a:rPr>
              <a:t>with</a:t>
            </a:r>
            <a:r>
              <a:rPr lang="en-US" sz="2600" dirty="0" smtClean="0">
                <a:latin typeface="Calibri" pitchFamily="34" charset="0"/>
              </a:rPr>
              <a:t> </a:t>
            </a:r>
            <a:r>
              <a:rPr lang="en-US" sz="2600" b="1" u="sng" dirty="0" smtClean="0">
                <a:latin typeface="Calibri" pitchFamily="34" charset="0"/>
              </a:rPr>
              <a:t>you</a:t>
            </a:r>
            <a:r>
              <a:rPr lang="en-US" sz="2600" dirty="0" smtClean="0">
                <a:latin typeface="Calibri" pitchFamily="34" charset="0"/>
              </a:rPr>
              <a:t> always, to the end of the age.”</a:t>
            </a:r>
          </a:p>
          <a:p>
            <a:pPr marL="0" indent="0" algn="ctr">
              <a:buNone/>
            </a:pPr>
            <a:r>
              <a:rPr lang="en-US" sz="2600" dirty="0" smtClean="0">
                <a:latin typeface="Calibri" pitchFamily="34" charset="0"/>
              </a:rPr>
              <a:t>Matthew 28:20</a:t>
            </a:r>
            <a:endParaRPr lang="en-US" sz="2600" dirty="0">
              <a:latin typeface="Calibri" pitchFamily="34" charset="0"/>
            </a:endParaRPr>
          </a:p>
        </p:txBody>
      </p:sp>
    </p:spTree>
    <p:extLst>
      <p:ext uri="{BB962C8B-B14F-4D97-AF65-F5344CB8AC3E}">
        <p14:creationId xmlns:p14="http://schemas.microsoft.com/office/powerpoint/2010/main" val="189018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
                                            <p:txEl>
                                              <p:pRg st="1" end="1"/>
                                            </p:txEl>
                                          </p:spTgt>
                                        </p:tgtEl>
                                      </p:cBhvr>
                                    </p:animEffect>
                                    <p:set>
                                      <p:cBhvr>
                                        <p:cTn id="2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How?</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651000"/>
            <a:ext cx="7924800" cy="3644900"/>
          </a:xfrm>
        </p:spPr>
        <p:txBody>
          <a:bodyPr>
            <a:normAutofit/>
          </a:bodyPr>
          <a:lstStyle/>
          <a:p>
            <a:pPr marL="0" indent="0" algn="ctr">
              <a:buNone/>
            </a:pPr>
            <a:r>
              <a:rPr lang="en-US" sz="2600" dirty="0" smtClean="0">
                <a:latin typeface="Calibri" pitchFamily="34" charset="0"/>
              </a:rPr>
              <a:t>Don’t worry about provisions (10:9-10)</a:t>
            </a:r>
          </a:p>
          <a:p>
            <a:pPr marL="0" indent="0" algn="ctr">
              <a:buNone/>
            </a:pPr>
            <a:r>
              <a:rPr lang="en-US" sz="2600" dirty="0" smtClean="0">
                <a:latin typeface="Calibri" pitchFamily="34" charset="0"/>
              </a:rPr>
              <a:t>Don’t worry about what to say (10:19-20)</a:t>
            </a:r>
          </a:p>
          <a:p>
            <a:pPr marL="0" indent="0" algn="ctr">
              <a:buNone/>
            </a:pPr>
            <a:r>
              <a:rPr lang="en-US" sz="2600" dirty="0" smtClean="0">
                <a:latin typeface="Calibri" pitchFamily="34" charset="0"/>
              </a:rPr>
              <a:t>Don’t worry about how others will react (10:21-22)</a:t>
            </a:r>
          </a:p>
          <a:p>
            <a:pPr marL="0" indent="0" algn="ctr">
              <a:buNone/>
            </a:pPr>
            <a:r>
              <a:rPr lang="en-US" sz="2600" dirty="0" smtClean="0">
                <a:latin typeface="Calibri" pitchFamily="34" charset="0"/>
              </a:rPr>
              <a:t>Don’t worry about your life (10:28-31)</a:t>
            </a:r>
            <a:endParaRPr lang="en-US" sz="2600" dirty="0">
              <a:latin typeface="Calibri" pitchFamily="34" charset="0"/>
            </a:endParaRPr>
          </a:p>
        </p:txBody>
      </p:sp>
    </p:spTree>
    <p:extLst>
      <p:ext uri="{BB962C8B-B14F-4D97-AF65-F5344CB8AC3E}">
        <p14:creationId xmlns:p14="http://schemas.microsoft.com/office/powerpoint/2010/main" val="28813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p>
            <a:pPr marL="0" indent="0" algn="ctr">
              <a:buNone/>
            </a:pPr>
            <a:r>
              <a:rPr lang="en-US" sz="2800" dirty="0" smtClean="0">
                <a:latin typeface="Calibri" pitchFamily="34" charset="0"/>
              </a:rPr>
              <a:t>Success is guaranteed to those who are faithful to confess His name.</a:t>
            </a:r>
            <a:endParaRPr lang="en-US" sz="2800" dirty="0">
              <a:latin typeface="Calibri" pitchFamily="34" charset="0"/>
            </a:endParaRPr>
          </a:p>
        </p:txBody>
      </p:sp>
      <p:sp>
        <p:nvSpPr>
          <p:cNvPr id="2" name="Title 1"/>
          <p:cNvSpPr>
            <a:spLocks noGrp="1"/>
          </p:cNvSpPr>
          <p:nvPr>
            <p:ph type="ctrTitle"/>
          </p:nvPr>
        </p:nvSpPr>
        <p:spPr/>
        <p:txBody>
          <a:bodyPr/>
          <a:lstStyle/>
          <a:p>
            <a:pPr algn="ctr"/>
            <a:r>
              <a:rPr lang="en-US" sz="4400" dirty="0" smtClean="0">
                <a:latin typeface="AR JULIAN" pitchFamily="2" charset="0"/>
              </a:rPr>
              <a:t>Application</a:t>
            </a:r>
            <a:endParaRPr lang="en-US" sz="4400" dirty="0">
              <a:latin typeface="AR JULIAN" pitchFamily="2" charset="0"/>
            </a:endParaRPr>
          </a:p>
        </p:txBody>
      </p:sp>
    </p:spTree>
    <p:extLst>
      <p:ext uri="{BB962C8B-B14F-4D97-AF65-F5344CB8AC3E}">
        <p14:creationId xmlns:p14="http://schemas.microsoft.com/office/powerpoint/2010/main" val="25319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ttp://imgs.mi9.com/uploads/landscape/4154/glory-sunshine-from-the-edge_1152x864_719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99"/>
            <a:ext cx="9144000" cy="57229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800" y="870109"/>
            <a:ext cx="6248400" cy="2354491"/>
          </a:xfrm>
          <a:prstGeom prst="rect">
            <a:avLst/>
          </a:prstGeom>
          <a:solidFill>
            <a:srgbClr val="FFFFFF">
              <a:alpha val="65882"/>
            </a:srgbClr>
          </a:solidFill>
        </p:spPr>
        <p:txBody>
          <a:bodyPr wrap="square" rtlCol="0">
            <a:spAutoFit/>
          </a:bodyPr>
          <a:lstStyle/>
          <a:p>
            <a:pPr marL="0" lvl="3" algn="ctr"/>
            <a:endParaRPr lang="en-US" sz="600" b="1" dirty="0" smtClean="0">
              <a:solidFill>
                <a:schemeClr val="bg1"/>
              </a:solidFill>
              <a:latin typeface="Calibri" pitchFamily="34" charset="0"/>
            </a:endParaRPr>
          </a:p>
          <a:p>
            <a:pPr marL="0" lvl="3" algn="ctr">
              <a:lnSpc>
                <a:spcPts val="2700"/>
              </a:lnSpc>
            </a:pPr>
            <a:r>
              <a:rPr lang="en-US" sz="2100" b="1" dirty="0" smtClean="0">
                <a:solidFill>
                  <a:schemeClr val="bg1"/>
                </a:solidFill>
                <a:effectLst>
                  <a:outerShdw blurRad="38100" dist="38100" dir="2700000" algn="tl">
                    <a:srgbClr val="000000">
                      <a:alpha val="43137"/>
                    </a:srgbClr>
                  </a:outerShdw>
                </a:effectLst>
                <a:latin typeface="Calibri" pitchFamily="34" charset="0"/>
              </a:rPr>
              <a:t>“All authority in heaven and on earth has been given to me. Go therefore and make disciples of all nations, baptizing them in the name of the Father and of the Son and of the Holy Spirit, teaching them to observe all that I have commanded you. And behold, I am with you always, to the end of the age.”</a:t>
            </a:r>
          </a:p>
          <a:p>
            <a:pPr marL="0" lvl="3" algn="ctr"/>
            <a:endParaRPr lang="en-US" sz="6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 name="Rounded Rectangle 1"/>
          <p:cNvSpPr/>
          <p:nvPr/>
        </p:nvSpPr>
        <p:spPr>
          <a:xfrm>
            <a:off x="2286000" y="1333500"/>
            <a:ext cx="3733800" cy="3810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01554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2)">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vid\AppData\Local\Microsoft\Windows\Temporary Internet Files\Content.IE5\TC6YIVOO\MP9004482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206500"/>
            <a:ext cx="9144000" cy="769441"/>
          </a:xfrm>
          <a:prstGeom prst="rect">
            <a:avLst/>
          </a:prstGeom>
          <a:solidFill>
            <a:srgbClr val="FFFFFF">
              <a:alpha val="65882"/>
            </a:srgbClr>
          </a:solidFill>
        </p:spPr>
        <p:txBody>
          <a:bodyPr wrap="square" rtlCol="0">
            <a:spAutoFit/>
          </a:bodyPr>
          <a:lstStyle/>
          <a:p>
            <a:pPr marL="0" lvl="3" algn="ctr"/>
            <a:endParaRPr lang="en-US" sz="600" b="1" dirty="0" smtClean="0">
              <a:solidFill>
                <a:schemeClr val="bg1"/>
              </a:solidFill>
              <a:latin typeface="Calibri" pitchFamily="34" charset="0"/>
            </a:endParaRPr>
          </a:p>
          <a:p>
            <a:pPr marL="0" lvl="3" algn="ctr"/>
            <a:r>
              <a:rPr lang="en-US" sz="3200" b="1" dirty="0" smtClean="0">
                <a:solidFill>
                  <a:schemeClr val="bg1"/>
                </a:solidFill>
                <a:effectLst>
                  <a:outerShdw blurRad="38100" dist="38100" dir="2700000" algn="tl">
                    <a:srgbClr val="000000">
                      <a:alpha val="43137"/>
                    </a:srgbClr>
                  </a:outerShdw>
                </a:effectLst>
                <a:latin typeface="Calibri" pitchFamily="34" charset="0"/>
              </a:rPr>
              <a:t>“Go </a:t>
            </a:r>
            <a:r>
              <a:rPr lang="en-US" sz="3200" b="1" dirty="0" smtClean="0">
                <a:solidFill>
                  <a:schemeClr val="bg1"/>
                </a:solidFill>
                <a:effectLst>
                  <a:outerShdw blurRad="38100" dist="38100" dir="2700000" algn="tl">
                    <a:srgbClr val="000000">
                      <a:alpha val="43137"/>
                    </a:srgbClr>
                  </a:outerShdw>
                </a:effectLst>
                <a:latin typeface="Calibri" pitchFamily="34" charset="0"/>
              </a:rPr>
              <a:t>therefore and make </a:t>
            </a:r>
            <a:r>
              <a:rPr lang="en-US" sz="3200" b="1" dirty="0" smtClean="0">
                <a:solidFill>
                  <a:schemeClr val="bg1"/>
                </a:solidFill>
                <a:effectLst>
                  <a:outerShdw blurRad="38100" dist="38100" dir="2700000" algn="tl">
                    <a:srgbClr val="000000">
                      <a:alpha val="43137"/>
                    </a:srgbClr>
                  </a:outerShdw>
                </a:effectLst>
                <a:latin typeface="Calibri" pitchFamily="34" charset="0"/>
              </a:rPr>
              <a:t>disciples...”</a:t>
            </a:r>
            <a:endParaRPr lang="en-US" sz="3200" b="1" dirty="0" smtClean="0">
              <a:solidFill>
                <a:schemeClr val="bg1"/>
              </a:solidFill>
              <a:effectLst>
                <a:outerShdw blurRad="38100" dist="38100" dir="2700000" algn="tl">
                  <a:srgbClr val="000000">
                    <a:alpha val="43137"/>
                  </a:srgbClr>
                </a:outerShdw>
              </a:effectLst>
              <a:latin typeface="Calibri" pitchFamily="34" charset="0"/>
            </a:endParaRPr>
          </a:p>
          <a:p>
            <a:pPr marL="0" lvl="3" algn="ctr"/>
            <a:endParaRPr lang="en-US" sz="600" dirty="0" smtClean="0">
              <a:solidFill>
                <a:schemeClr val="bg1"/>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66956815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Why?</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866900"/>
            <a:ext cx="7924800" cy="3429000"/>
          </a:xfrm>
        </p:spPr>
        <p:txBody>
          <a:bodyPr>
            <a:normAutofit/>
          </a:bodyPr>
          <a:lstStyle/>
          <a:p>
            <a:pPr marL="0" indent="0" algn="ctr">
              <a:buNone/>
            </a:pPr>
            <a:r>
              <a:rPr lang="en-US" sz="2600" dirty="0" smtClean="0">
                <a:latin typeface="Calibri" pitchFamily="34" charset="0"/>
              </a:rPr>
              <a:t>“All </a:t>
            </a:r>
            <a:r>
              <a:rPr lang="en-US" sz="2600" b="1" u="sng" dirty="0" smtClean="0">
                <a:latin typeface="Calibri" pitchFamily="34" charset="0"/>
              </a:rPr>
              <a:t>authority</a:t>
            </a:r>
            <a:r>
              <a:rPr lang="en-US" sz="2600" dirty="0" smtClean="0">
                <a:latin typeface="Calibri" pitchFamily="34" charset="0"/>
              </a:rPr>
              <a:t> in heaven and on earth has been given to me”</a:t>
            </a:r>
          </a:p>
          <a:p>
            <a:pPr marL="0" indent="0" algn="ctr">
              <a:buNone/>
            </a:pPr>
            <a:r>
              <a:rPr lang="en-US" sz="2600" dirty="0" smtClean="0">
                <a:latin typeface="Calibri" pitchFamily="34" charset="0"/>
              </a:rPr>
              <a:t>Matthew 28:18</a:t>
            </a:r>
            <a:endParaRPr lang="en-US" sz="2600" dirty="0">
              <a:latin typeface="Calibri" pitchFamily="34" charset="0"/>
            </a:endParaRPr>
          </a:p>
        </p:txBody>
      </p:sp>
    </p:spTree>
    <p:extLst>
      <p:ext uri="{BB962C8B-B14F-4D97-AF65-F5344CB8AC3E}">
        <p14:creationId xmlns:p14="http://schemas.microsoft.com/office/powerpoint/2010/main" val="118560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
                                            <p:txEl>
                                              <p:pRg st="1" end="1"/>
                                            </p:txEl>
                                          </p:spTgt>
                                        </p:tgtEl>
                                      </p:cBhvr>
                                    </p:animEffect>
                                    <p:set>
                                      <p:cBhvr>
                                        <p:cTn id="2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Why?</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866900"/>
            <a:ext cx="7924800" cy="3429000"/>
          </a:xfrm>
        </p:spPr>
        <p:txBody>
          <a:bodyPr>
            <a:normAutofit/>
          </a:bodyPr>
          <a:lstStyle/>
          <a:p>
            <a:pPr marL="0" indent="0" algn="ctr">
              <a:buNone/>
            </a:pPr>
            <a:r>
              <a:rPr lang="en-US" sz="2600" dirty="0" smtClean="0">
                <a:latin typeface="Calibri" pitchFamily="34" charset="0"/>
              </a:rPr>
              <a:t>And he went throughout all Galilee, teaching in their synagogues and </a:t>
            </a:r>
            <a:r>
              <a:rPr lang="en-US" sz="2600" b="1" u="sng" dirty="0" smtClean="0">
                <a:latin typeface="Calibri" pitchFamily="34" charset="0"/>
              </a:rPr>
              <a:t>proclaiming</a:t>
            </a:r>
            <a:r>
              <a:rPr lang="en-US" sz="2600" dirty="0" smtClean="0">
                <a:latin typeface="Calibri" pitchFamily="34" charset="0"/>
              </a:rPr>
              <a:t> the gospel of the kingdom and </a:t>
            </a:r>
            <a:r>
              <a:rPr lang="en-US" sz="2600" b="1" u="sng" dirty="0" smtClean="0">
                <a:latin typeface="Calibri" pitchFamily="34" charset="0"/>
              </a:rPr>
              <a:t>healing</a:t>
            </a:r>
            <a:r>
              <a:rPr lang="en-US" sz="2600" dirty="0" smtClean="0">
                <a:latin typeface="Calibri" pitchFamily="34" charset="0"/>
              </a:rPr>
              <a:t> every disease and every affliction among the people.</a:t>
            </a:r>
          </a:p>
          <a:p>
            <a:pPr marL="0" indent="0" algn="ctr">
              <a:buNone/>
            </a:pPr>
            <a:r>
              <a:rPr lang="en-US" sz="2600" dirty="0" smtClean="0">
                <a:latin typeface="Calibri" pitchFamily="34" charset="0"/>
              </a:rPr>
              <a:t>Matthew 4:23</a:t>
            </a:r>
            <a:endParaRPr lang="en-US" sz="2600" dirty="0">
              <a:latin typeface="Calibri" pitchFamily="34" charset="0"/>
            </a:endParaRPr>
          </a:p>
        </p:txBody>
      </p:sp>
    </p:spTree>
    <p:extLst>
      <p:ext uri="{BB962C8B-B14F-4D97-AF65-F5344CB8AC3E}">
        <p14:creationId xmlns:p14="http://schemas.microsoft.com/office/powerpoint/2010/main" val="286299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Why?</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866900"/>
            <a:ext cx="7924800" cy="3429000"/>
          </a:xfrm>
        </p:spPr>
        <p:txBody>
          <a:bodyPr>
            <a:normAutofit/>
          </a:bodyPr>
          <a:lstStyle/>
          <a:p>
            <a:pPr marL="0" indent="0" algn="ctr">
              <a:buNone/>
            </a:pPr>
            <a:r>
              <a:rPr lang="en-US" sz="2600" dirty="0" smtClean="0">
                <a:latin typeface="Calibri" pitchFamily="34" charset="0"/>
              </a:rPr>
              <a:t>And when Jesus had finished these sayings, the crowds were astonished at his teaching, for he was teaching them as one who had </a:t>
            </a:r>
            <a:r>
              <a:rPr lang="en-US" sz="2600" b="1" u="sng" dirty="0" smtClean="0">
                <a:latin typeface="Calibri" pitchFamily="34" charset="0"/>
              </a:rPr>
              <a:t>authority</a:t>
            </a:r>
            <a:r>
              <a:rPr lang="en-US" sz="2600" dirty="0" smtClean="0">
                <a:latin typeface="Calibri" pitchFamily="34" charset="0"/>
              </a:rPr>
              <a:t>, and not as their scribes.</a:t>
            </a:r>
          </a:p>
          <a:p>
            <a:pPr marL="0" indent="0" algn="ctr">
              <a:buNone/>
            </a:pPr>
            <a:r>
              <a:rPr lang="en-US" sz="2600" dirty="0" smtClean="0">
                <a:latin typeface="Calibri" pitchFamily="34" charset="0"/>
              </a:rPr>
              <a:t>Matthew 7:28-29</a:t>
            </a:r>
            <a:endParaRPr lang="en-US" sz="2600" dirty="0">
              <a:latin typeface="Calibri" pitchFamily="34" charset="0"/>
            </a:endParaRPr>
          </a:p>
        </p:txBody>
      </p:sp>
    </p:spTree>
    <p:extLst>
      <p:ext uri="{BB962C8B-B14F-4D97-AF65-F5344CB8AC3E}">
        <p14:creationId xmlns:p14="http://schemas.microsoft.com/office/powerpoint/2010/main" val="3827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Why?</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866900"/>
            <a:ext cx="7924800" cy="3429000"/>
          </a:xfrm>
        </p:spPr>
        <p:txBody>
          <a:bodyPr>
            <a:normAutofit/>
          </a:bodyPr>
          <a:lstStyle/>
          <a:p>
            <a:pPr marL="0" indent="0" algn="ctr">
              <a:buNone/>
            </a:pPr>
            <a:r>
              <a:rPr lang="en-US" sz="2600" dirty="0" smtClean="0">
                <a:latin typeface="Calibri" pitchFamily="34" charset="0"/>
              </a:rPr>
              <a:t>And Jesus went throughout all the cities and villages, teaching in their synagogues and </a:t>
            </a:r>
            <a:r>
              <a:rPr lang="en-US" sz="2600" b="1" u="sng" dirty="0" smtClean="0">
                <a:latin typeface="Calibri" pitchFamily="34" charset="0"/>
              </a:rPr>
              <a:t>proclaiming</a:t>
            </a:r>
            <a:r>
              <a:rPr lang="en-US" sz="2600" dirty="0" smtClean="0">
                <a:latin typeface="Calibri" pitchFamily="34" charset="0"/>
              </a:rPr>
              <a:t> the gospel of the kingdom and </a:t>
            </a:r>
            <a:r>
              <a:rPr lang="en-US" sz="2600" b="1" u="sng" dirty="0" smtClean="0">
                <a:latin typeface="Calibri" pitchFamily="34" charset="0"/>
              </a:rPr>
              <a:t>healing</a:t>
            </a:r>
            <a:r>
              <a:rPr lang="en-US" sz="2600" dirty="0" smtClean="0">
                <a:latin typeface="Calibri" pitchFamily="34" charset="0"/>
              </a:rPr>
              <a:t> every disease and every affliction.</a:t>
            </a:r>
          </a:p>
          <a:p>
            <a:pPr marL="0" indent="0" algn="ctr">
              <a:buNone/>
            </a:pPr>
            <a:r>
              <a:rPr lang="en-US" sz="2600" dirty="0" smtClean="0">
                <a:latin typeface="Calibri" pitchFamily="34" charset="0"/>
              </a:rPr>
              <a:t>Matthew 9:35</a:t>
            </a:r>
            <a:endParaRPr lang="en-US" sz="2600" dirty="0">
              <a:latin typeface="Calibri" pitchFamily="34" charset="0"/>
            </a:endParaRPr>
          </a:p>
        </p:txBody>
      </p:sp>
    </p:spTree>
    <p:extLst>
      <p:ext uri="{BB962C8B-B14F-4D97-AF65-F5344CB8AC3E}">
        <p14:creationId xmlns:p14="http://schemas.microsoft.com/office/powerpoint/2010/main" val="149609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Why?</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866900"/>
            <a:ext cx="7924800" cy="3429000"/>
          </a:xfrm>
        </p:spPr>
        <p:txBody>
          <a:bodyPr>
            <a:normAutofit/>
          </a:bodyPr>
          <a:lstStyle/>
          <a:p>
            <a:pPr marL="0" indent="0" algn="ctr">
              <a:buNone/>
            </a:pPr>
            <a:r>
              <a:rPr lang="en-US" sz="2600" dirty="0" smtClean="0">
                <a:latin typeface="Calibri" pitchFamily="34" charset="0"/>
              </a:rPr>
              <a:t>And he called to him his twelve disciples and gave them </a:t>
            </a:r>
            <a:r>
              <a:rPr lang="en-US" sz="2600" b="1" u="sng" dirty="0" smtClean="0">
                <a:latin typeface="Calibri" pitchFamily="34" charset="0"/>
              </a:rPr>
              <a:t>authority</a:t>
            </a:r>
            <a:r>
              <a:rPr lang="en-US" sz="2600" dirty="0" smtClean="0">
                <a:latin typeface="Calibri" pitchFamily="34" charset="0"/>
              </a:rPr>
              <a:t> over unclean spirits, to cast them out, and to heal every disease and every affliction. The names of the twelve apostles are these…</a:t>
            </a:r>
          </a:p>
          <a:p>
            <a:pPr marL="0" indent="0" algn="ctr">
              <a:buNone/>
            </a:pPr>
            <a:r>
              <a:rPr lang="en-US" sz="2600" dirty="0" smtClean="0">
                <a:latin typeface="Calibri" pitchFamily="34" charset="0"/>
              </a:rPr>
              <a:t>Matthew 10:1-2</a:t>
            </a:r>
            <a:endParaRPr lang="en-US" sz="2600" dirty="0">
              <a:latin typeface="Calibri" pitchFamily="34" charset="0"/>
            </a:endParaRPr>
          </a:p>
        </p:txBody>
      </p:sp>
    </p:spTree>
    <p:extLst>
      <p:ext uri="{BB962C8B-B14F-4D97-AF65-F5344CB8AC3E}">
        <p14:creationId xmlns:p14="http://schemas.microsoft.com/office/powerpoint/2010/main" val="34140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p>
            <a:pPr marL="0" indent="0" algn="ctr">
              <a:buNone/>
            </a:pPr>
            <a:r>
              <a:rPr lang="en-US" sz="2800" dirty="0" smtClean="0">
                <a:latin typeface="Calibri" pitchFamily="34" charset="0"/>
              </a:rPr>
              <a:t>Boldness is a reflection of our confidence in the authority of the King.</a:t>
            </a:r>
            <a:endParaRPr lang="en-US" sz="2800" dirty="0">
              <a:latin typeface="Calibri" pitchFamily="34" charset="0"/>
            </a:endParaRPr>
          </a:p>
        </p:txBody>
      </p:sp>
      <p:sp>
        <p:nvSpPr>
          <p:cNvPr id="2" name="Title 1"/>
          <p:cNvSpPr>
            <a:spLocks noGrp="1"/>
          </p:cNvSpPr>
          <p:nvPr>
            <p:ph type="ctrTitle"/>
          </p:nvPr>
        </p:nvSpPr>
        <p:spPr/>
        <p:txBody>
          <a:bodyPr/>
          <a:lstStyle/>
          <a:p>
            <a:pPr algn="ctr"/>
            <a:r>
              <a:rPr lang="en-US" sz="4400" dirty="0" smtClean="0">
                <a:latin typeface="AR JULIAN" pitchFamily="2" charset="0"/>
              </a:rPr>
              <a:t>Application</a:t>
            </a:r>
            <a:endParaRPr lang="en-US" sz="4400" dirty="0">
              <a:latin typeface="AR JULIAN" pitchFamily="2" charset="0"/>
            </a:endParaRPr>
          </a:p>
        </p:txBody>
      </p:sp>
    </p:spTree>
    <p:extLst>
      <p:ext uri="{BB962C8B-B14F-4D97-AF65-F5344CB8AC3E}">
        <p14:creationId xmlns:p14="http://schemas.microsoft.com/office/powerpoint/2010/main" val="52495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What?</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866900"/>
            <a:ext cx="7924800" cy="3429000"/>
          </a:xfrm>
        </p:spPr>
        <p:txBody>
          <a:bodyPr>
            <a:normAutofit/>
          </a:bodyPr>
          <a:lstStyle/>
          <a:p>
            <a:pPr marL="0" indent="0" algn="ctr">
              <a:buNone/>
            </a:pPr>
            <a:r>
              <a:rPr lang="en-US" sz="2600" dirty="0" smtClean="0">
                <a:latin typeface="Calibri" pitchFamily="34" charset="0"/>
              </a:rPr>
              <a:t>“Go therefore and make disciples of all nations”</a:t>
            </a:r>
          </a:p>
          <a:p>
            <a:pPr marL="0" indent="0" algn="ctr">
              <a:buNone/>
            </a:pPr>
            <a:r>
              <a:rPr lang="en-US" sz="2600" dirty="0" smtClean="0">
                <a:latin typeface="Calibri" pitchFamily="34" charset="0"/>
              </a:rPr>
              <a:t>Matthew 28:19</a:t>
            </a:r>
            <a:endParaRPr lang="en-US" sz="2600" dirty="0">
              <a:latin typeface="Calibri" pitchFamily="34" charset="0"/>
            </a:endParaRPr>
          </a:p>
        </p:txBody>
      </p:sp>
    </p:spTree>
    <p:extLst>
      <p:ext uri="{BB962C8B-B14F-4D97-AF65-F5344CB8AC3E}">
        <p14:creationId xmlns:p14="http://schemas.microsoft.com/office/powerpoint/2010/main" val="150511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
                                            <p:txEl>
                                              <p:pRg st="1" end="1"/>
                                            </p:txEl>
                                          </p:spTgt>
                                        </p:tgtEl>
                                      </p:cBhvr>
                                    </p:animEffect>
                                    <p:set>
                                      <p:cBhvr>
                                        <p:cTn id="2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2"/>
                </a:solidFill>
                <a:latin typeface="AR JULIAN" pitchFamily="2" charset="0"/>
              </a:rPr>
              <a:t>What?</a:t>
            </a:r>
            <a:endParaRPr lang="en-US" sz="4400" dirty="0">
              <a:solidFill>
                <a:schemeClr val="tx2"/>
              </a:solidFill>
              <a:latin typeface="AR JULIAN" pitchFamily="2" charset="0"/>
            </a:endParaRPr>
          </a:p>
        </p:txBody>
      </p:sp>
      <p:sp>
        <p:nvSpPr>
          <p:cNvPr id="3" name="Content Placeholder 2"/>
          <p:cNvSpPr>
            <a:spLocks noGrp="1"/>
          </p:cNvSpPr>
          <p:nvPr>
            <p:ph sz="quarter" idx="13"/>
          </p:nvPr>
        </p:nvSpPr>
        <p:spPr>
          <a:xfrm>
            <a:off x="609600" y="1866900"/>
            <a:ext cx="7924800" cy="3429000"/>
          </a:xfrm>
        </p:spPr>
        <p:txBody>
          <a:bodyPr>
            <a:normAutofit/>
          </a:bodyPr>
          <a:lstStyle/>
          <a:p>
            <a:pPr marL="0" indent="0" algn="ctr">
              <a:buNone/>
            </a:pPr>
            <a:r>
              <a:rPr lang="en-US" sz="2600" dirty="0" smtClean="0">
                <a:latin typeface="Calibri" pitchFamily="34" charset="0"/>
              </a:rPr>
              <a:t>Seeing the crowds, he went up on the mountain, and when he sat down, his disciples </a:t>
            </a:r>
            <a:r>
              <a:rPr lang="en-US" sz="2600" b="1" u="sng" dirty="0" smtClean="0">
                <a:latin typeface="Calibri" pitchFamily="34" charset="0"/>
              </a:rPr>
              <a:t>came</a:t>
            </a:r>
            <a:r>
              <a:rPr lang="en-US" sz="2600" dirty="0" smtClean="0">
                <a:latin typeface="Calibri" pitchFamily="34" charset="0"/>
              </a:rPr>
              <a:t> to him.</a:t>
            </a:r>
          </a:p>
          <a:p>
            <a:pPr marL="0" indent="0" algn="ctr">
              <a:buNone/>
            </a:pPr>
            <a:r>
              <a:rPr lang="en-US" sz="2600" dirty="0" smtClean="0">
                <a:latin typeface="Calibri" pitchFamily="34" charset="0"/>
              </a:rPr>
              <a:t>Matthew 5:1</a:t>
            </a:r>
            <a:endParaRPr lang="en-US" sz="2600" dirty="0">
              <a:latin typeface="Calibri" pitchFamily="34" charset="0"/>
            </a:endParaRPr>
          </a:p>
        </p:txBody>
      </p:sp>
    </p:spTree>
    <p:extLst>
      <p:ext uri="{BB962C8B-B14F-4D97-AF65-F5344CB8AC3E}">
        <p14:creationId xmlns:p14="http://schemas.microsoft.com/office/powerpoint/2010/main" val="25029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4078</TotalTime>
  <Words>521</Words>
  <Application>Microsoft Office PowerPoint</Application>
  <PresentationFormat>On-screen Show (16:10)</PresentationFormat>
  <Paragraphs>51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Berlin Sans FB Demi</vt:lpstr>
      <vt:lpstr>Calibri</vt:lpstr>
      <vt:lpstr>AR JULIAN</vt:lpstr>
      <vt:lpstr>Horizon</vt:lpstr>
      <vt:lpstr>PowerPoint Presentation</vt:lpstr>
      <vt:lpstr>Why?</vt:lpstr>
      <vt:lpstr>Why?</vt:lpstr>
      <vt:lpstr>Why?</vt:lpstr>
      <vt:lpstr>Why?</vt:lpstr>
      <vt:lpstr>Why?</vt:lpstr>
      <vt:lpstr>Application</vt:lpstr>
      <vt:lpstr>What?</vt:lpstr>
      <vt:lpstr>What?</vt:lpstr>
      <vt:lpstr>What?</vt:lpstr>
      <vt:lpstr>What?</vt:lpstr>
      <vt:lpstr>What?</vt:lpstr>
      <vt:lpstr>Application</vt:lpstr>
      <vt:lpstr>How?</vt:lpstr>
      <vt:lpstr>How?</vt:lpstr>
      <vt:lpstr>Application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58</cp:revision>
  <dcterms:created xsi:type="dcterms:W3CDTF">2012-11-29T20:28:18Z</dcterms:created>
  <dcterms:modified xsi:type="dcterms:W3CDTF">2012-12-23T13:15:54Z</dcterms:modified>
</cp:coreProperties>
</file>