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2"/>
  </p:sldMasterIdLst>
  <p:notesMasterIdLst>
    <p:notesMasterId r:id="rId23"/>
  </p:notesMasterIdLst>
  <p:sldIdLst>
    <p:sldId id="277" r:id="rId3"/>
    <p:sldId id="310" r:id="rId4"/>
    <p:sldId id="278" r:id="rId5"/>
    <p:sldId id="285" r:id="rId6"/>
    <p:sldId id="298" r:id="rId7"/>
    <p:sldId id="263" r:id="rId8"/>
    <p:sldId id="286" r:id="rId9"/>
    <p:sldId id="299" r:id="rId10"/>
    <p:sldId id="311" r:id="rId11"/>
    <p:sldId id="270" r:id="rId12"/>
    <p:sldId id="290" r:id="rId13"/>
    <p:sldId id="312" r:id="rId14"/>
    <p:sldId id="313" r:id="rId15"/>
    <p:sldId id="281" r:id="rId16"/>
    <p:sldId id="287" r:id="rId17"/>
    <p:sldId id="301" r:id="rId18"/>
    <p:sldId id="282" r:id="rId19"/>
    <p:sldId id="288" r:id="rId20"/>
    <p:sldId id="304" r:id="rId21"/>
    <p:sldId id="291" r:id="rId22"/>
  </p:sldIdLst>
  <p:sldSz cx="9144000" cy="6858000" type="screen4x3"/>
  <p:notesSz cx="6858000" cy="9144000"/>
  <p:embeddedFontLst>
    <p:embeddedFont>
      <p:font typeface="Calibri" pitchFamily="34" charset="0"/>
      <p:regular r:id="rId24"/>
      <p:bold r:id="rId25"/>
      <p:italic r:id="rId26"/>
      <p:boldItalic r:id="rId27"/>
    </p:embeddedFont>
    <p:embeddedFont>
      <p:font typeface="Georgia" pitchFamily="18"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Introduction" id="{CB6BBEF7-9717-4733-A929-535518E6EBF6}">
          <p14:sldIdLst>
            <p14:sldId id="277"/>
          </p14:sldIdLst>
        </p14:section>
        <p14:section name="Author Your Presentation" id="{16378913-E5ED-4281-BAF5-F1F938CB0BED}">
          <p14:sldIdLst>
            <p14:sldId id="310"/>
            <p14:sldId id="278"/>
            <p14:sldId id="285"/>
            <p14:sldId id="298"/>
            <p14:sldId id="263"/>
            <p14:sldId id="286"/>
            <p14:sldId id="299"/>
            <p14:sldId id="311"/>
            <p14:sldId id="270"/>
            <p14:sldId id="290"/>
            <p14:sldId id="312"/>
            <p14:sldId id="313"/>
            <p14:sldId id="281"/>
            <p14:sldId id="287"/>
            <p14:sldId id="301"/>
            <p14:sldId id="282"/>
            <p14:sldId id="288"/>
            <p14:sldId id="304"/>
            <p14:sldId id="29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1"/>
    </p:ext>
    <p:ext uri="{D31A062A-798A-4329-ABDD-BBA856620510}">
      <p14:defaultImageDpi xmlns:p14="http://schemas.microsoft.com/office/powerpoint/2010/main" xmlns=""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10" autoAdjust="0"/>
    <p:restoredTop sz="99321" autoAdjust="0"/>
  </p:normalViewPr>
  <p:slideViewPr>
    <p:cSldViewPr>
      <p:cViewPr>
        <p:scale>
          <a:sx n="50" d="100"/>
          <a:sy n="50" d="100"/>
        </p:scale>
        <p:origin x="-1800" y="-1284"/>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8/26/2012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xmlns="" val="139809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8/26/2012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750"/>
                                        <p:tgtEl>
                                          <p:spTgt spid="14"/>
                                        </p:tgtEl>
                                      </p:cBhvr>
                                    </p:animEffect>
                                  </p:childTnLst>
                                </p:cTn>
                              </p:par>
                              <p:par>
                                <p:cTn id="31" presetID="2" presetClass="entr" presetSubtype="2" fill="hold" grpId="0" nodeType="with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 calcmode="lin" valueType="num">
                                      <p:cBhvr additive="base">
                                        <p:cTn id="33"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8/26/2012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xmlns="" Requires="p14">
      <p:transition spd="slow" p14:dur="2000">
        <p:wipe/>
      </p:transition>
    </mc:Choice>
    <mc:Fallback>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8/26/2012</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8/26/2012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8/26/2012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8/26/2012</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8/26/2012</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8/26/2012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8/26/2012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8/26/2012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xmlns="" Requires="p14">
      <p:transition spd="slow" p14:dur="2000">
        <p:push dir="u"/>
      </p:transition>
    </mc:Choice>
    <mc:Fallback>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8/26/2012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p14:vortex/>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8/26/2012</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8/26/2012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n-US" sz="2300" b="1" dirty="0" smtClean="0"/>
              <a:t>engaging the skeptic in civil discussion</a:t>
            </a:r>
          </a:p>
        </p:txBody>
      </p:sp>
      <p:sp>
        <p:nvSpPr>
          <p:cNvPr id="5" name="Title 4"/>
          <p:cNvSpPr>
            <a:spLocks noGrp="1"/>
          </p:cNvSpPr>
          <p:nvPr>
            <p:ph type="title"/>
          </p:nvPr>
        </p:nvSpPr>
        <p:spPr>
          <a:xfrm>
            <a:off x="228600" y="3048000"/>
            <a:ext cx="7239000" cy="1828800"/>
          </a:xfrm>
        </p:spPr>
        <p:txBody>
          <a:bodyPr>
            <a:normAutofit/>
          </a:bodyPr>
          <a:lstStyle/>
          <a:p>
            <a:pPr algn="l"/>
            <a:r>
              <a:rPr lang="en-US" sz="3000" dirty="0" smtClean="0">
                <a:solidFill>
                  <a:srgbClr val="7BCF27"/>
                </a:solidFill>
                <a:latin typeface="Calibri" pitchFamily="34" charset="0"/>
              </a:rPr>
              <a:t>FIVE QUESTIONS FOR A</a:t>
            </a:r>
            <a:r>
              <a:rPr lang="en-US" sz="2400" b="0" dirty="0">
                <a:solidFill>
                  <a:srgbClr val="262626"/>
                </a:solidFill>
              </a:rPr>
              <a:t/>
            </a:r>
            <a:br>
              <a:rPr lang="en-US" sz="2400" b="0" dirty="0">
                <a:solidFill>
                  <a:srgbClr val="262626"/>
                </a:solidFill>
              </a:rPr>
            </a:br>
            <a:r>
              <a:rPr lang="en-US" sz="5600" dirty="0" smtClean="0">
                <a:solidFill>
                  <a:prstClr val="white"/>
                </a:solidFill>
              </a:rPr>
              <a:t>Skeptic</a:t>
            </a:r>
            <a:endParaRPr lang="en-US" sz="5600" dirty="0"/>
          </a:p>
        </p:txBody>
      </p:sp>
    </p:spTree>
  </p:cSld>
  <p:clrMapOvr>
    <a:masterClrMapping/>
  </p:clrMapOvr>
  <mc:AlternateContent xmlns:mc="http://schemas.openxmlformats.org/markup-compatibility/2006">
    <mc:Choice xmlns:p14="http://schemas.microsoft.com/office/powerpoint/2010/main" xmlns="" Requires="p14">
      <p:transition spd="slow" p14:dur="525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3" name="TextBox 12"/>
          <p:cNvSpPr txBox="1"/>
          <p:nvPr/>
        </p:nvSpPr>
        <p:spPr>
          <a:xfrm>
            <a:off x="1157868" y="1592766"/>
            <a:ext cx="1219200" cy="2708434"/>
          </a:xfrm>
          <a:prstGeom prst="rect">
            <a:avLst/>
          </a:prstGeom>
          <a:noFill/>
        </p:spPr>
        <p:txBody>
          <a:bodyPr wrap="square" rtlCol="0">
            <a:spAutoFit/>
          </a:bodyPr>
          <a:lstStyle/>
          <a:p>
            <a:r>
              <a:rPr lang="en-US" sz="17000" b="1" dirty="0" smtClean="0">
                <a:solidFill>
                  <a:srgbClr val="65B131">
                    <a:alpha val="64000"/>
                  </a:srgbClr>
                </a:solidFill>
                <a:cs typeface="Arial" pitchFamily="34" charset="0"/>
              </a:rPr>
              <a:t>3</a:t>
            </a:r>
            <a:endParaRPr lang="en-US" sz="17000" b="1" dirty="0">
              <a:solidFill>
                <a:srgbClr val="65B131">
                  <a:alpha val="64000"/>
                </a:srgbClr>
              </a:solidFill>
              <a:cs typeface="Arial" pitchFamily="34" charset="0"/>
            </a:endParaRPr>
          </a:p>
        </p:txBody>
      </p:sp>
      <p:sp>
        <p:nvSpPr>
          <p:cNvPr id="8" name="Title 7"/>
          <p:cNvSpPr>
            <a:spLocks noGrp="1"/>
          </p:cNvSpPr>
          <p:nvPr>
            <p:ph type="title"/>
          </p:nvPr>
        </p:nvSpPr>
        <p:spPr/>
        <p:txBody>
          <a:bodyPr>
            <a:noAutofit/>
          </a:bodyPr>
          <a:lstStyle/>
          <a:p>
            <a:pPr lvl="0">
              <a:spcBef>
                <a:spcPts val="0"/>
              </a:spcBef>
            </a:pPr>
            <a:r>
              <a:rPr lang="en-US" sz="3200" b="0" cap="none" dirty="0">
                <a:solidFill>
                  <a:prstClr val="black">
                    <a:lumMod val="50000"/>
                    <a:lumOff val="50000"/>
                  </a:prstClr>
                </a:solidFill>
              </a:rPr>
              <a:t>What if there is a </a:t>
            </a:r>
            <a:r>
              <a:rPr lang="en-US" sz="3200" cap="none" dirty="0">
                <a:solidFill>
                  <a:prstClr val="black">
                    <a:lumMod val="85000"/>
                    <a:lumOff val="15000"/>
                  </a:prstClr>
                </a:solidFill>
              </a:rPr>
              <a:t>moral standard</a:t>
            </a:r>
            <a:r>
              <a:rPr lang="en-US" sz="3200" b="0" cap="none" dirty="0">
                <a:solidFill>
                  <a:prstClr val="black">
                    <a:lumMod val="50000"/>
                    <a:lumOff val="50000"/>
                  </a:prstClr>
                </a:solidFill>
              </a:rPr>
              <a:t>?</a:t>
            </a:r>
            <a:endParaRPr lang="en-US" sz="3200" dirty="0"/>
          </a:p>
        </p:txBody>
      </p:sp>
    </p:spTree>
  </p:cSld>
  <p:clrMapOvr>
    <a:masterClrMapping/>
  </p:clrMapOvr>
  <mc:AlternateContent xmlns:mc="http://schemas.openxmlformats.org/markup-compatibility/2006">
    <mc:Choice xmlns:p14="http://schemas.microsoft.com/office/powerpoint/2010/main" xmlns="" Requires="p14">
      <p:transition spd="slow" p14:dur="17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048000"/>
            <a:ext cx="7086600" cy="1828800"/>
          </a:xfrm>
        </p:spPr>
        <p:txBody>
          <a:bodyPr>
            <a:normAutofit/>
          </a:bodyPr>
          <a:lstStyle/>
          <a:p>
            <a:pPr lvl="0">
              <a:spcBef>
                <a:spcPts val="0"/>
              </a:spcBef>
            </a:pPr>
            <a:r>
              <a:rPr lang="en-US" sz="2400" dirty="0" smtClean="0">
                <a:solidFill>
                  <a:prstClr val="white"/>
                </a:solidFill>
              </a:rPr>
              <a:t>The times of ignorance God overlooked, but now he commands all people everywhere to repent, because he has fixed a day on which he will judge the world in righteousness by a man whom he has appointed…</a:t>
            </a:r>
            <a:endParaRPr lang="en-US" sz="2400" dirty="0"/>
          </a:p>
        </p:txBody>
      </p:sp>
      <p:sp>
        <p:nvSpPr>
          <p:cNvPr id="5" name="Text Placeholder 2"/>
          <p:cNvSpPr>
            <a:spLocks noGrp="1"/>
          </p:cNvSpPr>
          <p:nvPr>
            <p:ph type="body" sz="quarter" idx="14"/>
          </p:nvPr>
        </p:nvSpPr>
        <p:spPr>
          <a:xfrm>
            <a:off x="2057400" y="609600"/>
            <a:ext cx="7086600" cy="457200"/>
          </a:xfrm>
        </p:spPr>
        <p:txBody>
          <a:bodyPr>
            <a:normAutofit fontScale="92500" lnSpcReduction="10000"/>
          </a:bodyPr>
          <a:lstStyle/>
          <a:p>
            <a:r>
              <a:rPr lang="en-US" sz="2800" dirty="0" smtClean="0">
                <a:solidFill>
                  <a:prstClr val="white">
                    <a:lumMod val="65000"/>
                  </a:prstClr>
                </a:solidFill>
              </a:rPr>
              <a:t>Acts 17:30-31</a:t>
            </a:r>
            <a:endParaRPr lang="en-US" sz="2800" dirty="0">
              <a:solidFill>
                <a:prstClr val="white">
                  <a:lumMod val="65000"/>
                </a:prstClr>
              </a:solidFill>
            </a:endParaRPr>
          </a:p>
          <a:p>
            <a:endParaRPr lang="en-US" dirty="0"/>
          </a:p>
        </p:txBody>
      </p:sp>
    </p:spTree>
    <p:extLst>
      <p:ext uri="{BB962C8B-B14F-4D97-AF65-F5344CB8AC3E}">
        <p14:creationId xmlns:p14="http://schemas.microsoft.com/office/powerpoint/2010/main" xmlns="" val="544727788"/>
      </p:ext>
    </p:extLst>
  </p:cSld>
  <p:clrMapOvr>
    <a:masterClrMapping/>
  </p:clrMapOvr>
  <mc:AlternateContent xmlns:mc="http://schemas.openxmlformats.org/markup-compatibility/2006">
    <mc:Choice xmlns:p14="http://schemas.microsoft.com/office/powerpoint/2010/main" xmlns="" Requires="p14">
      <p:transition spd="slow" p14:dur="1500">
        <p:checker/>
      </p:transition>
    </mc:Choice>
    <mc:Fallback>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96200" cy="4525963"/>
          </a:xfrm>
        </p:spPr>
        <p:txBody>
          <a:bodyPr>
            <a:normAutofit/>
          </a:bodyPr>
          <a:lstStyle/>
          <a:p>
            <a:pPr marL="0" indent="0">
              <a:buNone/>
            </a:pPr>
            <a:r>
              <a:rPr lang="en-US" sz="2600" dirty="0" smtClean="0">
                <a:solidFill>
                  <a:schemeClr val="bg1">
                    <a:lumMod val="50000"/>
                  </a:schemeClr>
                </a:solidFill>
              </a:rPr>
              <a:t>Then God said, </a:t>
            </a:r>
            <a:r>
              <a:rPr lang="en-US" sz="2600" b="1" dirty="0" smtClean="0">
                <a:solidFill>
                  <a:schemeClr val="tx1"/>
                </a:solidFill>
              </a:rPr>
              <a:t>“Let us make man in our image, after our likeness.” </a:t>
            </a:r>
            <a:endParaRPr lang="en-US" sz="2600" dirty="0" smtClean="0">
              <a:solidFill>
                <a:schemeClr val="bg1">
                  <a:lumMod val="50000"/>
                </a:schemeClr>
              </a:solidFill>
            </a:endParaRPr>
          </a:p>
        </p:txBody>
      </p:sp>
      <p:sp>
        <p:nvSpPr>
          <p:cNvPr id="5" name="Title 1"/>
          <p:cNvSpPr>
            <a:spLocks noGrp="1"/>
          </p:cNvSpPr>
          <p:nvPr>
            <p:ph type="title"/>
          </p:nvPr>
        </p:nvSpPr>
        <p:spPr>
          <a:xfrm>
            <a:off x="436180" y="228600"/>
            <a:ext cx="8403020" cy="533400"/>
          </a:xfrm>
        </p:spPr>
        <p:txBody>
          <a:bodyPr>
            <a:normAutofit/>
          </a:bodyPr>
          <a:lstStyle/>
          <a:p>
            <a:r>
              <a:rPr lang="en-US" sz="2400" dirty="0" smtClean="0">
                <a:solidFill>
                  <a:schemeClr val="tx1"/>
                </a:solidFill>
              </a:rPr>
              <a:t>Genesis 1:26</a:t>
            </a:r>
            <a:endParaRPr lang="en-US" sz="2400" dirty="0">
              <a:solidFill>
                <a:schemeClr val="tx1"/>
              </a:solidFill>
            </a:endParaRPr>
          </a:p>
        </p:txBody>
      </p:sp>
    </p:spTree>
    <p:extLst>
      <p:ext uri="{BB962C8B-B14F-4D97-AF65-F5344CB8AC3E}">
        <p14:creationId xmlns:p14="http://schemas.microsoft.com/office/powerpoint/2010/main" xmlns="" val="6153198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96200" cy="4525963"/>
          </a:xfrm>
        </p:spPr>
        <p:txBody>
          <a:bodyPr>
            <a:normAutofit/>
          </a:bodyPr>
          <a:lstStyle/>
          <a:p>
            <a:pPr marL="0" indent="0">
              <a:spcBef>
                <a:spcPts val="0"/>
              </a:spcBef>
              <a:buNone/>
            </a:pPr>
            <a:r>
              <a:rPr lang="en-US" sz="2600" dirty="0" smtClean="0">
                <a:solidFill>
                  <a:schemeClr val="bg1">
                    <a:lumMod val="50000"/>
                  </a:schemeClr>
                </a:solidFill>
              </a:rPr>
              <a:t>There are six things that the LORD hates,</a:t>
            </a:r>
          </a:p>
          <a:p>
            <a:pPr marL="0" indent="0">
              <a:spcBef>
                <a:spcPts val="0"/>
              </a:spcBef>
              <a:buNone/>
            </a:pPr>
            <a:r>
              <a:rPr lang="en-US" sz="2600" dirty="0" smtClean="0">
                <a:solidFill>
                  <a:schemeClr val="bg1">
                    <a:lumMod val="50000"/>
                  </a:schemeClr>
                </a:solidFill>
              </a:rPr>
              <a:t>	seven that are an abomination to him:</a:t>
            </a:r>
          </a:p>
          <a:p>
            <a:pPr marL="0" indent="0">
              <a:spcBef>
                <a:spcPts val="0"/>
              </a:spcBef>
              <a:buNone/>
            </a:pPr>
            <a:r>
              <a:rPr lang="en-US" sz="2600" dirty="0" smtClean="0">
                <a:solidFill>
                  <a:schemeClr val="bg1">
                    <a:lumMod val="50000"/>
                  </a:schemeClr>
                </a:solidFill>
              </a:rPr>
              <a:t>Haughty eyes, a lying tongue,</a:t>
            </a:r>
          </a:p>
          <a:p>
            <a:pPr marL="0" indent="0">
              <a:spcBef>
                <a:spcPts val="0"/>
              </a:spcBef>
              <a:buNone/>
            </a:pPr>
            <a:r>
              <a:rPr lang="en-US" sz="2600" dirty="0">
                <a:solidFill>
                  <a:schemeClr val="bg1">
                    <a:lumMod val="50000"/>
                  </a:schemeClr>
                </a:solidFill>
              </a:rPr>
              <a:t>	</a:t>
            </a:r>
            <a:r>
              <a:rPr lang="en-US" sz="2600" dirty="0" smtClean="0">
                <a:solidFill>
                  <a:schemeClr val="bg1">
                    <a:lumMod val="50000"/>
                  </a:schemeClr>
                </a:solidFill>
              </a:rPr>
              <a:t>And hands that shed innocent blood,</a:t>
            </a:r>
            <a:endParaRPr lang="en-US" sz="2600" dirty="0" smtClean="0">
              <a:solidFill>
                <a:schemeClr val="tx1"/>
              </a:solidFill>
            </a:endParaRPr>
          </a:p>
          <a:p>
            <a:pPr marL="0" indent="0">
              <a:spcBef>
                <a:spcPts val="0"/>
              </a:spcBef>
              <a:buNone/>
            </a:pPr>
            <a:r>
              <a:rPr lang="en-US" sz="2600" dirty="0" smtClean="0">
                <a:solidFill>
                  <a:schemeClr val="bg1">
                    <a:lumMod val="50000"/>
                  </a:schemeClr>
                </a:solidFill>
              </a:rPr>
              <a:t>A heart that devises wicked plans,</a:t>
            </a:r>
            <a:r>
              <a:rPr lang="en-US" sz="2600" b="1" dirty="0" smtClean="0">
                <a:solidFill>
                  <a:schemeClr val="tx1"/>
                </a:solidFill>
              </a:rPr>
              <a:t> </a:t>
            </a:r>
          </a:p>
          <a:p>
            <a:pPr marL="0" indent="0">
              <a:spcBef>
                <a:spcPts val="0"/>
              </a:spcBef>
              <a:buNone/>
            </a:pPr>
            <a:r>
              <a:rPr lang="en-US" sz="2600" dirty="0" smtClean="0">
                <a:solidFill>
                  <a:schemeClr val="bg1">
                    <a:lumMod val="50000"/>
                  </a:schemeClr>
                </a:solidFill>
              </a:rPr>
              <a:t>	feet that make haste to run to evil,</a:t>
            </a:r>
            <a:endParaRPr lang="en-US" sz="2600" b="1" dirty="0" smtClean="0">
              <a:solidFill>
                <a:schemeClr val="tx1"/>
              </a:solidFill>
            </a:endParaRPr>
          </a:p>
          <a:p>
            <a:pPr marL="0" indent="0">
              <a:spcBef>
                <a:spcPts val="0"/>
              </a:spcBef>
              <a:buNone/>
            </a:pPr>
            <a:r>
              <a:rPr lang="en-US" sz="2600" b="1" dirty="0" smtClean="0">
                <a:solidFill>
                  <a:schemeClr val="tx1"/>
                </a:solidFill>
              </a:rPr>
              <a:t>A false witness who breathes out lies, </a:t>
            </a:r>
          </a:p>
          <a:p>
            <a:pPr marL="0" indent="0">
              <a:spcBef>
                <a:spcPts val="0"/>
              </a:spcBef>
              <a:buNone/>
            </a:pPr>
            <a:r>
              <a:rPr lang="en-US" sz="2600" dirty="0" smtClean="0">
                <a:solidFill>
                  <a:schemeClr val="bg1">
                    <a:lumMod val="50000"/>
                  </a:schemeClr>
                </a:solidFill>
              </a:rPr>
              <a:t>	and one who sows discord among brothers. </a:t>
            </a:r>
          </a:p>
        </p:txBody>
      </p:sp>
      <p:sp>
        <p:nvSpPr>
          <p:cNvPr id="5" name="Title 1"/>
          <p:cNvSpPr>
            <a:spLocks noGrp="1"/>
          </p:cNvSpPr>
          <p:nvPr>
            <p:ph type="title"/>
          </p:nvPr>
        </p:nvSpPr>
        <p:spPr>
          <a:xfrm>
            <a:off x="436180" y="228600"/>
            <a:ext cx="8403020" cy="533400"/>
          </a:xfrm>
        </p:spPr>
        <p:txBody>
          <a:bodyPr>
            <a:normAutofit/>
          </a:bodyPr>
          <a:lstStyle/>
          <a:p>
            <a:r>
              <a:rPr lang="en-US" sz="2400" dirty="0" smtClean="0">
                <a:solidFill>
                  <a:schemeClr val="tx1"/>
                </a:solidFill>
              </a:rPr>
              <a:t>Proverbs 6:16-19</a:t>
            </a:r>
            <a:endParaRPr lang="en-US" sz="2400" dirty="0">
              <a:solidFill>
                <a:schemeClr val="tx1"/>
              </a:solidFill>
            </a:endParaRPr>
          </a:p>
        </p:txBody>
      </p:sp>
    </p:spTree>
    <p:extLst>
      <p:ext uri="{BB962C8B-B14F-4D97-AF65-F5344CB8AC3E}">
        <p14:creationId xmlns:p14="http://schemas.microsoft.com/office/powerpoint/2010/main" xmlns="" val="6153198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1800" y="1992354"/>
            <a:ext cx="6019800" cy="1970046"/>
          </a:xfrm>
        </p:spPr>
        <p:txBody>
          <a:bodyPr>
            <a:noAutofit/>
          </a:bodyPr>
          <a:lstStyle/>
          <a:p>
            <a:pPr lvl="0">
              <a:spcBef>
                <a:spcPts val="0"/>
              </a:spcBef>
            </a:pPr>
            <a:r>
              <a:rPr lang="en-US" sz="3600" b="0" cap="none" dirty="0">
                <a:solidFill>
                  <a:prstClr val="black">
                    <a:lumMod val="50000"/>
                    <a:lumOff val="50000"/>
                  </a:prstClr>
                </a:solidFill>
              </a:rPr>
              <a:t>What if the </a:t>
            </a:r>
            <a:r>
              <a:rPr lang="en-US" sz="3600" cap="none" dirty="0">
                <a:solidFill>
                  <a:prstClr val="black">
                    <a:lumMod val="85000"/>
                    <a:lumOff val="15000"/>
                  </a:prstClr>
                </a:solidFill>
              </a:rPr>
              <a:t>tomb was empty</a:t>
            </a:r>
            <a:r>
              <a:rPr lang="en-US" sz="3600" b="0" cap="none" dirty="0">
                <a:solidFill>
                  <a:prstClr val="black">
                    <a:lumMod val="50000"/>
                    <a:lumOff val="50000"/>
                  </a:prstClr>
                </a:solidFill>
              </a:rPr>
              <a:t>?</a:t>
            </a:r>
            <a:endParaRPr lang="en-US" sz="3600" dirty="0"/>
          </a:p>
        </p:txBody>
      </p:sp>
      <p:sp>
        <p:nvSpPr>
          <p:cNvPr id="6" name="TextBox 5"/>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cs typeface="Arial" pitchFamily="34" charset="0"/>
              </a:rPr>
              <a:t>4</a:t>
            </a:r>
            <a:endParaRPr lang="en-US" sz="17000" b="1" dirty="0">
              <a:solidFill>
                <a:srgbClr val="F26200">
                  <a:alpha val="40000"/>
                </a:srgbClr>
              </a:solidFill>
              <a:cs typeface="Arial" pitchFamily="34" charset="0"/>
            </a:endParaRPr>
          </a:p>
        </p:txBody>
      </p:sp>
    </p:spTree>
    <p:extLst>
      <p:ext uri="{BB962C8B-B14F-4D97-AF65-F5344CB8AC3E}">
        <p14:creationId xmlns:p14="http://schemas.microsoft.com/office/powerpoint/2010/main" xmlns="" val="4162362556"/>
      </p:ext>
    </p:extLst>
  </p:cSld>
  <p:clrMapOvr>
    <a:masterClrMapping/>
  </p:clrMapOvr>
  <mc:AlternateContent xmlns:mc="http://schemas.openxmlformats.org/markup-compatibility/2006">
    <mc:Choice xmlns:p14="http://schemas.microsoft.com/office/powerpoint/2010/main" xmlns="" Requires="p14">
      <p:transition spd="slow" p14:dur="1700">
        <p14:gallery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971800"/>
            <a:ext cx="7086600" cy="1905000"/>
          </a:xfrm>
        </p:spPr>
        <p:txBody>
          <a:bodyPr>
            <a:normAutofit/>
          </a:bodyPr>
          <a:lstStyle/>
          <a:p>
            <a:pPr lvl="0">
              <a:spcBef>
                <a:spcPts val="0"/>
              </a:spcBef>
            </a:pPr>
            <a:r>
              <a:rPr lang="en-US" sz="2400" dirty="0" smtClean="0">
                <a:solidFill>
                  <a:prstClr val="white"/>
                </a:solidFill>
              </a:rPr>
              <a:t>“…and of this he has given assurance to all by raising him from the dead.”</a:t>
            </a:r>
            <a:endParaRPr lang="en-US" sz="2400" dirty="0"/>
          </a:p>
        </p:txBody>
      </p:sp>
      <p:sp>
        <p:nvSpPr>
          <p:cNvPr id="5" name="Text Placeholder 2"/>
          <p:cNvSpPr>
            <a:spLocks noGrp="1"/>
          </p:cNvSpPr>
          <p:nvPr>
            <p:ph type="body" sz="quarter" idx="14"/>
          </p:nvPr>
        </p:nvSpPr>
        <p:spPr>
          <a:xfrm>
            <a:off x="2057400" y="609600"/>
            <a:ext cx="7086600" cy="457200"/>
          </a:xfrm>
        </p:spPr>
        <p:txBody>
          <a:bodyPr>
            <a:normAutofit fontScale="92500" lnSpcReduction="10000"/>
          </a:bodyPr>
          <a:lstStyle/>
          <a:p>
            <a:r>
              <a:rPr lang="en-US" sz="2800" dirty="0" smtClean="0">
                <a:solidFill>
                  <a:prstClr val="white">
                    <a:lumMod val="65000"/>
                  </a:prstClr>
                </a:solidFill>
              </a:rPr>
              <a:t>Acts 17:31</a:t>
            </a:r>
            <a:endParaRPr lang="en-US" sz="2800" dirty="0">
              <a:solidFill>
                <a:prstClr val="white">
                  <a:lumMod val="65000"/>
                </a:prstClr>
              </a:solidFill>
            </a:endParaRPr>
          </a:p>
          <a:p>
            <a:endParaRPr lang="en-US" dirty="0"/>
          </a:p>
        </p:txBody>
      </p:sp>
    </p:spTree>
    <p:extLst>
      <p:ext uri="{BB962C8B-B14F-4D97-AF65-F5344CB8AC3E}">
        <p14:creationId xmlns:p14="http://schemas.microsoft.com/office/powerpoint/2010/main" xmlns="" val="195971359"/>
      </p:ext>
    </p:extLst>
  </p:cSld>
  <p:clrMapOvr>
    <a:masterClrMapping/>
  </p:clrMapOvr>
  <mc:AlternateContent xmlns:mc="http://schemas.openxmlformats.org/markup-compatibility/2006">
    <mc:Choice xmlns:p14="http://schemas.microsoft.com/office/powerpoint/2010/main" xmlns="" Requires="p14">
      <p:transition spd="slow" p14:dur="1500">
        <p:checker/>
      </p:transition>
    </mc:Choice>
    <mc:Fallback>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80" y="228600"/>
            <a:ext cx="8403020" cy="533400"/>
          </a:xfrm>
        </p:spPr>
        <p:txBody>
          <a:bodyPr>
            <a:normAutofit/>
          </a:bodyPr>
          <a:lstStyle/>
          <a:p>
            <a:r>
              <a:rPr lang="en-US" sz="2400" dirty="0" smtClean="0">
                <a:solidFill>
                  <a:schemeClr val="tx1"/>
                </a:solidFill>
              </a:rPr>
              <a:t>Acts 2:29-32</a:t>
            </a:r>
            <a:endParaRPr lang="en-US" sz="2400" dirty="0">
              <a:solidFill>
                <a:schemeClr val="tx1"/>
              </a:solidFill>
            </a:endParaRPr>
          </a:p>
        </p:txBody>
      </p:sp>
      <p:sp>
        <p:nvSpPr>
          <p:cNvPr id="3" name="Content Placeholder 2"/>
          <p:cNvSpPr>
            <a:spLocks noGrp="1"/>
          </p:cNvSpPr>
          <p:nvPr>
            <p:ph idx="1"/>
          </p:nvPr>
        </p:nvSpPr>
        <p:spPr>
          <a:xfrm>
            <a:off x="457200" y="1600200"/>
            <a:ext cx="7696200" cy="4525963"/>
          </a:xfrm>
        </p:spPr>
        <p:txBody>
          <a:bodyPr>
            <a:normAutofit/>
          </a:bodyPr>
          <a:lstStyle/>
          <a:p>
            <a:pPr marL="0" indent="0">
              <a:buNone/>
            </a:pPr>
            <a:r>
              <a:rPr lang="en-US" sz="2600" dirty="0" smtClean="0">
                <a:solidFill>
                  <a:schemeClr val="bg1">
                    <a:lumMod val="50000"/>
                  </a:schemeClr>
                </a:solidFill>
              </a:rPr>
              <a:t>Brothers, I may say to you with confidence about the patriarch David that he both died and was buried, </a:t>
            </a:r>
            <a:r>
              <a:rPr lang="en-US" sz="2600" b="1" dirty="0" smtClean="0">
                <a:solidFill>
                  <a:schemeClr val="tx1"/>
                </a:solidFill>
              </a:rPr>
              <a:t>and his tomb is with us to this day.</a:t>
            </a:r>
            <a:r>
              <a:rPr lang="en-US" sz="2600" dirty="0" smtClean="0">
                <a:solidFill>
                  <a:schemeClr val="bg1">
                    <a:lumMod val="50000"/>
                  </a:schemeClr>
                </a:solidFill>
              </a:rPr>
              <a:t> Being therefore a prophet, and knowing that God had sworn with an oath to him that he would set one of his descendants on his throne, he foresaw and spoke about the resurrection of the Christ, that he was not abandoned to Hades, nor did his flesh see corruption. This Jesus God raised up, and of that we are all witnesses. </a:t>
            </a:r>
          </a:p>
          <a:p>
            <a:pPr marL="0" indent="0">
              <a:buNone/>
            </a:pPr>
            <a:endParaRPr lang="en-US" sz="2600" dirty="0">
              <a:solidFill>
                <a:schemeClr val="bg1">
                  <a:lumMod val="50000"/>
                </a:schemeClr>
              </a:solidFill>
            </a:endParaRPr>
          </a:p>
        </p:txBody>
      </p:sp>
    </p:spTree>
    <p:extLst>
      <p:ext uri="{BB962C8B-B14F-4D97-AF65-F5344CB8AC3E}">
        <p14:creationId xmlns:p14="http://schemas.microsoft.com/office/powerpoint/2010/main" xmlns="" val="42072524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en-US" sz="17000" b="1" dirty="0" smtClean="0">
                <a:solidFill>
                  <a:srgbClr val="2A7A9E">
                    <a:alpha val="40000"/>
                  </a:srgbClr>
                </a:solidFill>
                <a:cs typeface="Arial" pitchFamily="34" charset="0"/>
              </a:rPr>
              <a:t>5</a:t>
            </a:r>
            <a:endParaRPr lang="en-US" sz="17000" b="1" dirty="0">
              <a:solidFill>
                <a:srgbClr val="2A7A9E">
                  <a:alpha val="40000"/>
                </a:srgbClr>
              </a:solidFill>
              <a:cs typeface="Arial" pitchFamily="34" charset="0"/>
            </a:endParaRPr>
          </a:p>
        </p:txBody>
      </p:sp>
      <p:sp>
        <p:nvSpPr>
          <p:cNvPr id="9" name="Title 8"/>
          <p:cNvSpPr>
            <a:spLocks noGrp="1"/>
          </p:cNvSpPr>
          <p:nvPr>
            <p:ph type="title"/>
          </p:nvPr>
        </p:nvSpPr>
        <p:spPr>
          <a:xfrm>
            <a:off x="2971800" y="1992354"/>
            <a:ext cx="6019800" cy="1970046"/>
          </a:xfrm>
        </p:spPr>
        <p:txBody>
          <a:bodyPr>
            <a:noAutofit/>
          </a:bodyPr>
          <a:lstStyle/>
          <a:p>
            <a:pPr lvl="0">
              <a:spcBef>
                <a:spcPts val="0"/>
              </a:spcBef>
            </a:pPr>
            <a:r>
              <a:rPr lang="en-US" sz="3600" b="0" cap="none" dirty="0">
                <a:solidFill>
                  <a:prstClr val="black">
                    <a:lumMod val="50000"/>
                    <a:lumOff val="50000"/>
                  </a:prstClr>
                </a:solidFill>
              </a:rPr>
              <a:t>What if </a:t>
            </a:r>
            <a:r>
              <a:rPr lang="en-US" sz="3600" cap="none" dirty="0">
                <a:solidFill>
                  <a:prstClr val="black">
                    <a:lumMod val="85000"/>
                    <a:lumOff val="15000"/>
                  </a:prstClr>
                </a:solidFill>
              </a:rPr>
              <a:t>Jesus died for you</a:t>
            </a:r>
            <a:r>
              <a:rPr lang="en-US" sz="3600" b="0" cap="none" dirty="0">
                <a:solidFill>
                  <a:prstClr val="black">
                    <a:lumMod val="50000"/>
                    <a:lumOff val="50000"/>
                  </a:prstClr>
                </a:solidFill>
              </a:rPr>
              <a:t>?</a:t>
            </a:r>
            <a:endParaRPr lang="en-US" sz="3600" b="0" cap="none" dirty="0">
              <a:solidFill>
                <a:prstClr val="black">
                  <a:lumMod val="50000"/>
                  <a:lumOff val="50000"/>
                </a:prstClr>
              </a:solidFill>
              <a:ea typeface="+mn-ea"/>
              <a:cs typeface="+mn-cs"/>
            </a:endParaRPr>
          </a:p>
        </p:txBody>
      </p:sp>
    </p:spTree>
    <p:extLst>
      <p:ext uri="{BB962C8B-B14F-4D97-AF65-F5344CB8AC3E}">
        <p14:creationId xmlns:p14="http://schemas.microsoft.com/office/powerpoint/2010/main" xmlns="" val="1652111434"/>
      </p:ext>
    </p:extLst>
  </p:cSld>
  <p:clrMapOvr>
    <a:masterClrMapping/>
  </p:clrMapOvr>
  <mc:AlternateContent xmlns:mc="http://schemas.openxmlformats.org/markup-compatibility/2006">
    <mc:Choice xmlns:p14="http://schemas.microsoft.com/office/powerpoint/2010/main" xmlns="" Requires="p14">
      <p:transition spd="slow" p14:dur="17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971800"/>
            <a:ext cx="7086600" cy="1905000"/>
          </a:xfrm>
        </p:spPr>
        <p:txBody>
          <a:bodyPr>
            <a:normAutofit/>
          </a:bodyPr>
          <a:lstStyle/>
          <a:p>
            <a:pPr lvl="0">
              <a:spcBef>
                <a:spcPts val="0"/>
              </a:spcBef>
            </a:pPr>
            <a:r>
              <a:rPr lang="en-US" sz="2400" dirty="0" smtClean="0">
                <a:solidFill>
                  <a:prstClr val="white"/>
                </a:solidFill>
              </a:rPr>
              <a:t>Now when they heard of the resurrection of the dead, some mocked. But others said, “We will hear you again about this.”</a:t>
            </a:r>
            <a:endParaRPr lang="en-US" sz="2400" dirty="0"/>
          </a:p>
        </p:txBody>
      </p:sp>
      <p:sp>
        <p:nvSpPr>
          <p:cNvPr id="5" name="Text Placeholder 2"/>
          <p:cNvSpPr>
            <a:spLocks noGrp="1"/>
          </p:cNvSpPr>
          <p:nvPr>
            <p:ph type="body" sz="quarter" idx="14"/>
          </p:nvPr>
        </p:nvSpPr>
        <p:spPr>
          <a:xfrm>
            <a:off x="2057400" y="609600"/>
            <a:ext cx="7086600" cy="457200"/>
          </a:xfrm>
        </p:spPr>
        <p:txBody>
          <a:bodyPr>
            <a:normAutofit fontScale="92500" lnSpcReduction="10000"/>
          </a:bodyPr>
          <a:lstStyle/>
          <a:p>
            <a:r>
              <a:rPr lang="en-US" sz="2800" dirty="0" smtClean="0">
                <a:solidFill>
                  <a:prstClr val="white">
                    <a:lumMod val="65000"/>
                  </a:prstClr>
                </a:solidFill>
              </a:rPr>
              <a:t>Acts 17:32</a:t>
            </a:r>
            <a:endParaRPr lang="en-US" sz="2800" dirty="0">
              <a:solidFill>
                <a:prstClr val="white">
                  <a:lumMod val="65000"/>
                </a:prstClr>
              </a:solidFill>
            </a:endParaRPr>
          </a:p>
          <a:p>
            <a:endParaRPr lang="en-US" dirty="0"/>
          </a:p>
        </p:txBody>
      </p:sp>
    </p:spTree>
    <p:extLst>
      <p:ext uri="{BB962C8B-B14F-4D97-AF65-F5344CB8AC3E}">
        <p14:creationId xmlns:p14="http://schemas.microsoft.com/office/powerpoint/2010/main" xmlns="" val="3739100335"/>
      </p:ext>
    </p:extLst>
  </p:cSld>
  <p:clrMapOvr>
    <a:masterClrMapping/>
  </p:clrMapOvr>
  <mc:AlternateContent xmlns:mc="http://schemas.openxmlformats.org/markup-compatibility/2006">
    <mc:Choice xmlns:p14="http://schemas.microsoft.com/office/powerpoint/2010/main" xmlns="" Requires="p14">
      <p:transition spd="slow" p14:dur="1500">
        <p:checker/>
      </p:transition>
    </mc:Choice>
    <mc:Fallback>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96200" cy="4525963"/>
          </a:xfrm>
        </p:spPr>
        <p:txBody>
          <a:bodyPr>
            <a:normAutofit/>
          </a:bodyPr>
          <a:lstStyle/>
          <a:p>
            <a:pPr marL="0" indent="0">
              <a:buNone/>
            </a:pPr>
            <a:r>
              <a:rPr lang="en-US" sz="2600" dirty="0" smtClean="0">
                <a:solidFill>
                  <a:schemeClr val="bg1">
                    <a:lumMod val="50000"/>
                  </a:schemeClr>
                </a:solidFill>
              </a:rPr>
              <a:t>I have been crucified with Christ. It is no longer I who live, but Christ lives in me. And the life I now live in the flesh I live by faith in the Son of God, </a:t>
            </a:r>
            <a:r>
              <a:rPr lang="en-US" sz="2600" b="1" dirty="0" smtClean="0">
                <a:solidFill>
                  <a:schemeClr val="tx1"/>
                </a:solidFill>
              </a:rPr>
              <a:t>who loved me and gave himself for me.</a:t>
            </a:r>
            <a:endParaRPr lang="en-US" sz="2600" dirty="0">
              <a:solidFill>
                <a:schemeClr val="bg1">
                  <a:lumMod val="50000"/>
                </a:schemeClr>
              </a:solidFill>
            </a:endParaRPr>
          </a:p>
        </p:txBody>
      </p:sp>
      <p:sp>
        <p:nvSpPr>
          <p:cNvPr id="5" name="Title 1"/>
          <p:cNvSpPr>
            <a:spLocks noGrp="1"/>
          </p:cNvSpPr>
          <p:nvPr>
            <p:ph type="title"/>
          </p:nvPr>
        </p:nvSpPr>
        <p:spPr>
          <a:xfrm>
            <a:off x="436180" y="228600"/>
            <a:ext cx="8403020" cy="533400"/>
          </a:xfrm>
        </p:spPr>
        <p:txBody>
          <a:bodyPr>
            <a:normAutofit/>
          </a:bodyPr>
          <a:lstStyle/>
          <a:p>
            <a:r>
              <a:rPr lang="en-US" sz="2400" dirty="0" smtClean="0">
                <a:solidFill>
                  <a:schemeClr val="tx1"/>
                </a:solidFill>
              </a:rPr>
              <a:t>Galatians 2:20</a:t>
            </a:r>
            <a:endParaRPr lang="en-US" sz="2400" dirty="0">
              <a:solidFill>
                <a:schemeClr val="tx1"/>
              </a:solidFill>
            </a:endParaRPr>
          </a:p>
        </p:txBody>
      </p:sp>
    </p:spTree>
    <p:extLst>
      <p:ext uri="{BB962C8B-B14F-4D97-AF65-F5344CB8AC3E}">
        <p14:creationId xmlns:p14="http://schemas.microsoft.com/office/powerpoint/2010/main" xmlns="" val="40374018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400" y="2077200"/>
            <a:ext cx="7181400" cy="1123200"/>
          </a:xfrm>
        </p:spPr>
        <p:txBody>
          <a:bodyPr>
            <a:noAutofit/>
          </a:bodyPr>
          <a:lstStyle/>
          <a:p>
            <a:pPr>
              <a:lnSpc>
                <a:spcPct val="150000"/>
              </a:lnSpc>
            </a:pPr>
            <a:r>
              <a:rPr lang="en-US" sz="3500" dirty="0" smtClean="0">
                <a:solidFill>
                  <a:schemeClr val="bg1">
                    <a:lumMod val="50000"/>
                  </a:schemeClr>
                </a:solidFill>
              </a:rPr>
              <a:t>1. Paul didn’t like Athens.</a:t>
            </a:r>
            <a:endParaRPr lang="en-US" sz="3500" dirty="0"/>
          </a:p>
        </p:txBody>
      </p:sp>
      <p:sp>
        <p:nvSpPr>
          <p:cNvPr id="3" name="Title 1"/>
          <p:cNvSpPr txBox="1">
            <a:spLocks/>
          </p:cNvSpPr>
          <p:nvPr/>
        </p:nvSpPr>
        <p:spPr>
          <a:xfrm>
            <a:off x="1124400" y="3048000"/>
            <a:ext cx="71814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3500" dirty="0" smtClean="0">
                <a:solidFill>
                  <a:schemeClr val="bg1">
                    <a:lumMod val="50000"/>
                  </a:schemeClr>
                </a:solidFill>
              </a:rPr>
              <a:t>2. The Athenians were willing to listen.</a:t>
            </a:r>
            <a:endParaRPr lang="en-US" sz="3500" dirty="0"/>
          </a:p>
        </p:txBody>
      </p:sp>
    </p:spTree>
    <p:extLst>
      <p:ext uri="{BB962C8B-B14F-4D97-AF65-F5344CB8AC3E}">
        <p14:creationId xmlns:p14="http://schemas.microsoft.com/office/powerpoint/2010/main" xmlns="" val="18574898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228724" y="1969179"/>
            <a:ext cx="7229475" cy="1155021"/>
          </a:xfrm>
          <a:prstGeom prst="rect">
            <a:avLst/>
          </a:prstGeom>
          <a:noFill/>
        </p:spPr>
        <p:txBody>
          <a:bodyPr wrap="square" rtlCol="0" anchor="b" anchorCtr="0">
            <a:normAutofit/>
          </a:bodyPr>
          <a:lstStyle/>
          <a:p>
            <a:r>
              <a:rPr lang="en-US" sz="2400" dirty="0" smtClean="0">
                <a:solidFill>
                  <a:prstClr val="black">
                    <a:lumMod val="50000"/>
                    <a:lumOff val="50000"/>
                  </a:prstClr>
                </a:solidFill>
              </a:rPr>
              <a:t>The times of ignorance God overlooked, but now commands all people everywhere to</a:t>
            </a:r>
            <a:endParaRPr lang="en-US" sz="2400" dirty="0">
              <a:solidFill>
                <a:prstClr val="black">
                  <a:lumMod val="50000"/>
                  <a:lumOff val="50000"/>
                </a:prstClr>
              </a:solidFill>
            </a:endParaRPr>
          </a:p>
        </p:txBody>
      </p:sp>
      <p:sp>
        <p:nvSpPr>
          <p:cNvPr id="7" name="Title 6"/>
          <p:cNvSpPr>
            <a:spLocks noGrp="1"/>
          </p:cNvSpPr>
          <p:nvPr>
            <p:ph type="title"/>
          </p:nvPr>
        </p:nvSpPr>
        <p:spPr>
          <a:xfrm>
            <a:off x="1219200" y="3066871"/>
            <a:ext cx="7543800" cy="1200329"/>
          </a:xfrm>
        </p:spPr>
        <p:txBody>
          <a:bodyPr wrap="square" tIns="0" bIns="0" anchor="t" anchorCtr="0">
            <a:normAutofit/>
          </a:bodyPr>
          <a:lstStyle/>
          <a:p>
            <a:r>
              <a:rPr lang="en-US" sz="7800" b="1" dirty="0" smtClean="0">
                <a:solidFill>
                  <a:prstClr val="black">
                    <a:lumMod val="85000"/>
                    <a:lumOff val="15000"/>
                  </a:prstClr>
                </a:solidFill>
                <a:latin typeface="+mn-lt"/>
              </a:rPr>
              <a:t>REPENT.</a:t>
            </a:r>
            <a:endParaRPr lang="en-US" sz="7800" dirty="0">
              <a:latin typeface="+mn-lt"/>
            </a:endParaRPr>
          </a:p>
        </p:txBody>
      </p:sp>
    </p:spTree>
    <p:custDataLst>
      <p:tags r:id="rId1"/>
    </p:custDataLst>
    <p:extLst>
      <p:ext uri="{BB962C8B-B14F-4D97-AF65-F5344CB8AC3E}">
        <p14:creationId xmlns:p14="http://schemas.microsoft.com/office/powerpoint/2010/main" xmlns="" val="4109547966"/>
      </p:ext>
    </p:extLst>
  </p:cSld>
  <p:clrMapOvr>
    <a:masterClrMapping/>
  </p:clrMapOvr>
  <mc:AlternateContent xmlns:mc="http://schemas.openxmlformats.org/markup-compatibility/2006">
    <mc:Choice xmlns:p14="http://schemas.microsoft.com/office/powerpoint/2010/main" xmlns="" Requires="p14">
      <p:transition spd="slow" p14:dur="20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5600" y="1992354"/>
            <a:ext cx="6248400" cy="1970046"/>
          </a:xfrm>
        </p:spPr>
        <p:txBody>
          <a:bodyPr>
            <a:noAutofit/>
          </a:bodyPr>
          <a:lstStyle/>
          <a:p>
            <a:pPr lvl="0">
              <a:spcBef>
                <a:spcPts val="0"/>
              </a:spcBef>
            </a:pPr>
            <a:r>
              <a:rPr lang="en-US" sz="2900" b="0" cap="none" dirty="0">
                <a:solidFill>
                  <a:prstClr val="black">
                    <a:lumMod val="50000"/>
                    <a:lumOff val="50000"/>
                  </a:prstClr>
                </a:solidFill>
              </a:rPr>
              <a:t>What if </a:t>
            </a:r>
            <a:r>
              <a:rPr lang="en-US" sz="2900" b="0" cap="none" dirty="0" smtClean="0">
                <a:solidFill>
                  <a:prstClr val="black">
                    <a:lumMod val="50000"/>
                    <a:lumOff val="50000"/>
                  </a:prstClr>
                </a:solidFill>
              </a:rPr>
              <a:t>there is </a:t>
            </a:r>
            <a:r>
              <a:rPr lang="en-US" sz="2900" b="0" cap="none" dirty="0">
                <a:solidFill>
                  <a:prstClr val="black">
                    <a:lumMod val="50000"/>
                    <a:lumOff val="50000"/>
                  </a:prstClr>
                </a:solidFill>
              </a:rPr>
              <a:t>a </a:t>
            </a:r>
            <a:r>
              <a:rPr lang="en-US" sz="2900" cap="none" dirty="0"/>
              <a:t>transcendent </a:t>
            </a:r>
            <a:r>
              <a:rPr lang="en-US" sz="2900" cap="none" dirty="0" smtClean="0"/>
              <a:t>being</a:t>
            </a:r>
            <a:r>
              <a:rPr lang="en-US" sz="2900" b="0" cap="none" dirty="0" smtClean="0">
                <a:solidFill>
                  <a:prstClr val="black">
                    <a:lumMod val="50000"/>
                    <a:lumOff val="50000"/>
                  </a:prstClr>
                </a:solidFill>
              </a:rPr>
              <a:t>?</a:t>
            </a:r>
            <a:endParaRPr lang="en-US" sz="2900" dirty="0"/>
          </a:p>
        </p:txBody>
      </p:sp>
      <p:sp>
        <p:nvSpPr>
          <p:cNvPr id="6" name="TextBox 5"/>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cs typeface="Arial" pitchFamily="34" charset="0"/>
              </a:rPr>
              <a:t>1</a:t>
            </a:r>
            <a:endParaRPr lang="en-US" sz="17000" b="1" dirty="0">
              <a:solidFill>
                <a:srgbClr val="F26200">
                  <a:alpha val="40000"/>
                </a:srgbClr>
              </a:solidFill>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7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276600"/>
            <a:ext cx="7086600" cy="1447800"/>
          </a:xfrm>
        </p:spPr>
        <p:txBody>
          <a:bodyPr>
            <a:normAutofit/>
          </a:bodyPr>
          <a:lstStyle/>
          <a:p>
            <a:pPr lvl="0">
              <a:spcBef>
                <a:spcPts val="0"/>
              </a:spcBef>
            </a:pPr>
            <a:r>
              <a:rPr lang="en-US" sz="2400" dirty="0" smtClean="0">
                <a:solidFill>
                  <a:prstClr val="white"/>
                </a:solidFill>
              </a:rPr>
              <a:t>“For as I passed along and observed the objects of your worship, I found also an altar with this inscription, ‘To the unknown god.’”</a:t>
            </a:r>
            <a:endParaRPr lang="en-US" sz="2400" dirty="0"/>
          </a:p>
        </p:txBody>
      </p:sp>
      <p:sp>
        <p:nvSpPr>
          <p:cNvPr id="6" name="Text Placeholder 2"/>
          <p:cNvSpPr>
            <a:spLocks noGrp="1"/>
          </p:cNvSpPr>
          <p:nvPr>
            <p:ph type="body" sz="quarter" idx="14"/>
          </p:nvPr>
        </p:nvSpPr>
        <p:spPr>
          <a:xfrm>
            <a:off x="2057400" y="609600"/>
            <a:ext cx="7086600" cy="457200"/>
          </a:xfrm>
        </p:spPr>
        <p:txBody>
          <a:bodyPr>
            <a:normAutofit fontScale="92500" lnSpcReduction="10000"/>
          </a:bodyPr>
          <a:lstStyle/>
          <a:p>
            <a:r>
              <a:rPr lang="en-US" sz="2800" dirty="0" smtClean="0">
                <a:solidFill>
                  <a:prstClr val="white">
                    <a:lumMod val="65000"/>
                  </a:prstClr>
                </a:solidFill>
              </a:rPr>
              <a:t>Acts 17:23</a:t>
            </a:r>
            <a:endParaRPr lang="en-US" sz="2800" dirty="0">
              <a:solidFill>
                <a:prstClr val="white">
                  <a:lumMod val="65000"/>
                </a:prstClr>
              </a:solidFill>
            </a:endParaRPr>
          </a:p>
          <a:p>
            <a:endParaRPr lang="en-US" dirty="0"/>
          </a:p>
        </p:txBody>
      </p:sp>
    </p:spTree>
    <p:extLst>
      <p:ext uri="{BB962C8B-B14F-4D97-AF65-F5344CB8AC3E}">
        <p14:creationId xmlns:p14="http://schemas.microsoft.com/office/powerpoint/2010/main" xmlns="" val="1620846739"/>
      </p:ext>
    </p:extLst>
  </p:cSld>
  <p:clrMapOvr>
    <a:masterClrMapping/>
  </p:clrMapOvr>
  <mc:AlternateContent xmlns:mc="http://schemas.openxmlformats.org/markup-compatibility/2006">
    <mc:Choice xmlns:p14="http://schemas.microsoft.com/office/powerpoint/2010/main" xmlns="" Requires="p14">
      <p:transition spd="slow" p14:dur="1500">
        <p:checker/>
      </p:transition>
    </mc:Choice>
    <mc:Fallback>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96200" cy="4525963"/>
          </a:xfrm>
        </p:spPr>
        <p:txBody>
          <a:bodyPr>
            <a:normAutofit/>
          </a:bodyPr>
          <a:lstStyle/>
          <a:p>
            <a:pPr marL="0" indent="0">
              <a:buNone/>
            </a:pPr>
            <a:r>
              <a:rPr lang="en-US" sz="2600" dirty="0" smtClean="0">
                <a:solidFill>
                  <a:schemeClr val="bg1">
                    <a:lumMod val="50000"/>
                  </a:schemeClr>
                </a:solidFill>
              </a:rPr>
              <a:t>For his invisible attributes, namely, his eternal power and divine nature, have been clearly perceived, ever since the creation of the world, </a:t>
            </a:r>
            <a:r>
              <a:rPr lang="en-US" sz="2600" b="1" dirty="0" smtClean="0">
                <a:solidFill>
                  <a:schemeClr val="tx1"/>
                </a:solidFill>
              </a:rPr>
              <a:t>in the things that have been made.</a:t>
            </a:r>
            <a:r>
              <a:rPr lang="en-US" sz="2600" dirty="0" smtClean="0">
                <a:solidFill>
                  <a:schemeClr val="bg1">
                    <a:lumMod val="50000"/>
                  </a:schemeClr>
                </a:solidFill>
              </a:rPr>
              <a:t> So that they are without excuse. </a:t>
            </a:r>
          </a:p>
        </p:txBody>
      </p:sp>
      <p:sp>
        <p:nvSpPr>
          <p:cNvPr id="5" name="Title 1"/>
          <p:cNvSpPr>
            <a:spLocks noGrp="1"/>
          </p:cNvSpPr>
          <p:nvPr>
            <p:ph type="title"/>
          </p:nvPr>
        </p:nvSpPr>
        <p:spPr>
          <a:xfrm>
            <a:off x="436180" y="228600"/>
            <a:ext cx="8403020" cy="533400"/>
          </a:xfrm>
        </p:spPr>
        <p:txBody>
          <a:bodyPr>
            <a:normAutofit/>
          </a:bodyPr>
          <a:lstStyle/>
          <a:p>
            <a:r>
              <a:rPr lang="en-US" sz="2400" dirty="0" smtClean="0">
                <a:solidFill>
                  <a:schemeClr val="tx1"/>
                </a:solidFill>
              </a:rPr>
              <a:t>Romans 1:20</a:t>
            </a:r>
            <a:endParaRPr lang="en-US" sz="2400" dirty="0">
              <a:solidFill>
                <a:schemeClr val="tx1"/>
              </a:solidFill>
            </a:endParaRPr>
          </a:p>
        </p:txBody>
      </p:sp>
    </p:spTree>
    <p:extLst>
      <p:ext uri="{BB962C8B-B14F-4D97-AF65-F5344CB8AC3E}">
        <p14:creationId xmlns:p14="http://schemas.microsoft.com/office/powerpoint/2010/main" xmlns="" val="11455919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en-US" sz="17000" b="1" dirty="0" smtClean="0">
                <a:solidFill>
                  <a:srgbClr val="2A7A9E">
                    <a:alpha val="40000"/>
                  </a:srgbClr>
                </a:solidFill>
                <a:cs typeface="Arial" pitchFamily="34" charset="0"/>
              </a:rPr>
              <a:t>2</a:t>
            </a:r>
            <a:endParaRPr lang="en-US" sz="17000" b="1" dirty="0">
              <a:solidFill>
                <a:srgbClr val="2A7A9E">
                  <a:alpha val="40000"/>
                </a:srgbClr>
              </a:solidFill>
              <a:cs typeface="Arial" pitchFamily="34" charset="0"/>
            </a:endParaRPr>
          </a:p>
        </p:txBody>
      </p:sp>
      <p:sp>
        <p:nvSpPr>
          <p:cNvPr id="9" name="Title 8"/>
          <p:cNvSpPr>
            <a:spLocks noGrp="1"/>
          </p:cNvSpPr>
          <p:nvPr>
            <p:ph type="title"/>
          </p:nvPr>
        </p:nvSpPr>
        <p:spPr>
          <a:xfrm>
            <a:off x="2971800" y="1992354"/>
            <a:ext cx="6172200" cy="1970046"/>
          </a:xfrm>
        </p:spPr>
        <p:txBody>
          <a:bodyPr>
            <a:noAutofit/>
          </a:bodyPr>
          <a:lstStyle/>
          <a:p>
            <a:pPr lvl="0">
              <a:spcBef>
                <a:spcPts val="0"/>
              </a:spcBef>
            </a:pPr>
            <a:r>
              <a:rPr lang="en-US" sz="3200" b="0" cap="none" dirty="0">
                <a:solidFill>
                  <a:prstClr val="black">
                    <a:lumMod val="50000"/>
                    <a:lumOff val="50000"/>
                  </a:prstClr>
                </a:solidFill>
              </a:rPr>
              <a:t>What if </a:t>
            </a:r>
            <a:r>
              <a:rPr lang="en-US" sz="3200" b="0" cap="none" dirty="0" smtClean="0">
                <a:solidFill>
                  <a:prstClr val="black">
                    <a:lumMod val="50000"/>
                    <a:lumOff val="50000"/>
                  </a:prstClr>
                </a:solidFill>
              </a:rPr>
              <a:t>there is </a:t>
            </a:r>
            <a:r>
              <a:rPr lang="en-US" sz="3200" b="0" cap="none" dirty="0">
                <a:solidFill>
                  <a:prstClr val="black">
                    <a:lumMod val="50000"/>
                    <a:lumOff val="50000"/>
                  </a:prstClr>
                </a:solidFill>
              </a:rPr>
              <a:t>a </a:t>
            </a:r>
            <a:r>
              <a:rPr lang="en-US" sz="3200" cap="none" dirty="0">
                <a:solidFill>
                  <a:prstClr val="black">
                    <a:lumMod val="85000"/>
                    <a:lumOff val="15000"/>
                  </a:prstClr>
                </a:solidFill>
              </a:rPr>
              <a:t>purpose to life</a:t>
            </a:r>
            <a:r>
              <a:rPr lang="en-US" sz="3200" b="0" cap="none" dirty="0">
                <a:solidFill>
                  <a:prstClr val="black">
                    <a:lumMod val="50000"/>
                    <a:lumOff val="50000"/>
                  </a:prstClr>
                </a:solidFill>
              </a:rPr>
              <a:t>?</a:t>
            </a:r>
            <a:endParaRPr lang="en-US" sz="3200" b="0" cap="none" dirty="0">
              <a:solidFill>
                <a:prstClr val="black">
                  <a:lumMod val="50000"/>
                  <a:lumOff val="50000"/>
                </a:prstClr>
              </a:solidFill>
              <a:ea typeface="+mn-ea"/>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17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276600"/>
            <a:ext cx="7086600" cy="1447800"/>
          </a:xfrm>
        </p:spPr>
        <p:txBody>
          <a:bodyPr>
            <a:noAutofit/>
          </a:bodyPr>
          <a:lstStyle/>
          <a:p>
            <a:pPr lvl="0">
              <a:spcBef>
                <a:spcPts val="0"/>
              </a:spcBef>
            </a:pPr>
            <a:r>
              <a:rPr lang="en-US" sz="2400" dirty="0" smtClean="0">
                <a:solidFill>
                  <a:prstClr val="white"/>
                </a:solidFill>
              </a:rPr>
              <a:t>And he made from one man every nation of mankind to live on all the face of the earth, having determined allotted periods and the boundaries of their dwelling place, that they should seek God, and perhaps feel their way toward him and find him.</a:t>
            </a:r>
            <a:endParaRPr lang="en-US" sz="2400" dirty="0"/>
          </a:p>
        </p:txBody>
      </p:sp>
      <p:sp>
        <p:nvSpPr>
          <p:cNvPr id="5" name="Text Placeholder 2"/>
          <p:cNvSpPr>
            <a:spLocks noGrp="1"/>
          </p:cNvSpPr>
          <p:nvPr>
            <p:ph type="body" sz="quarter" idx="14"/>
          </p:nvPr>
        </p:nvSpPr>
        <p:spPr>
          <a:xfrm>
            <a:off x="2057400" y="609600"/>
            <a:ext cx="7086600" cy="457200"/>
          </a:xfrm>
        </p:spPr>
        <p:txBody>
          <a:bodyPr>
            <a:normAutofit fontScale="92500" lnSpcReduction="10000"/>
          </a:bodyPr>
          <a:lstStyle/>
          <a:p>
            <a:r>
              <a:rPr lang="en-US" sz="2800" dirty="0" smtClean="0">
                <a:solidFill>
                  <a:prstClr val="white">
                    <a:lumMod val="65000"/>
                  </a:prstClr>
                </a:solidFill>
              </a:rPr>
              <a:t>Acts 17:26-27</a:t>
            </a:r>
            <a:endParaRPr lang="en-US" sz="2800" dirty="0">
              <a:solidFill>
                <a:prstClr val="white">
                  <a:lumMod val="65000"/>
                </a:prstClr>
              </a:solidFill>
            </a:endParaRPr>
          </a:p>
          <a:p>
            <a:endParaRPr lang="en-US" dirty="0"/>
          </a:p>
        </p:txBody>
      </p:sp>
    </p:spTree>
    <p:extLst>
      <p:ext uri="{BB962C8B-B14F-4D97-AF65-F5344CB8AC3E}">
        <p14:creationId xmlns:p14="http://schemas.microsoft.com/office/powerpoint/2010/main" xmlns="" val="4069849404"/>
      </p:ext>
    </p:extLst>
  </p:cSld>
  <p:clrMapOvr>
    <a:masterClrMapping/>
  </p:clrMapOvr>
  <mc:AlternateContent xmlns:mc="http://schemas.openxmlformats.org/markup-compatibility/2006">
    <mc:Choice xmlns:p14="http://schemas.microsoft.com/office/powerpoint/2010/main" xmlns="" Requires="p14">
      <p:transition spd="slow" p14:dur="1500">
        <p:checker/>
      </p:transition>
    </mc:Choice>
    <mc:Fallback>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96200" cy="4525963"/>
          </a:xfrm>
        </p:spPr>
        <p:txBody>
          <a:bodyPr>
            <a:normAutofit/>
          </a:bodyPr>
          <a:lstStyle/>
          <a:p>
            <a:pPr marL="0" indent="0">
              <a:buNone/>
            </a:pPr>
            <a:r>
              <a:rPr lang="en-US" sz="2600" dirty="0" smtClean="0">
                <a:solidFill>
                  <a:schemeClr val="bg1">
                    <a:lumMod val="50000"/>
                  </a:schemeClr>
                </a:solidFill>
              </a:rPr>
              <a:t>And I applied my heart to seek and to search out by wisdom all that is done under heaven. </a:t>
            </a:r>
            <a:r>
              <a:rPr lang="en-US" sz="2600" b="1" dirty="0" smtClean="0">
                <a:solidFill>
                  <a:schemeClr val="tx1"/>
                </a:solidFill>
              </a:rPr>
              <a:t>It is an unhappy business </a:t>
            </a:r>
            <a:r>
              <a:rPr lang="en-US" sz="2600" dirty="0" smtClean="0">
                <a:solidFill>
                  <a:schemeClr val="bg1">
                    <a:lumMod val="50000"/>
                  </a:schemeClr>
                </a:solidFill>
              </a:rPr>
              <a:t>that God has given to the children of man to be busy with. </a:t>
            </a:r>
          </a:p>
        </p:txBody>
      </p:sp>
      <p:sp>
        <p:nvSpPr>
          <p:cNvPr id="5" name="Title 1"/>
          <p:cNvSpPr>
            <a:spLocks noGrp="1"/>
          </p:cNvSpPr>
          <p:nvPr>
            <p:ph type="title"/>
          </p:nvPr>
        </p:nvSpPr>
        <p:spPr>
          <a:xfrm>
            <a:off x="436180" y="228600"/>
            <a:ext cx="8403020" cy="533400"/>
          </a:xfrm>
        </p:spPr>
        <p:txBody>
          <a:bodyPr>
            <a:normAutofit/>
          </a:bodyPr>
          <a:lstStyle/>
          <a:p>
            <a:r>
              <a:rPr lang="en-US" sz="2400" dirty="0" smtClean="0">
                <a:solidFill>
                  <a:schemeClr val="tx1"/>
                </a:solidFill>
              </a:rPr>
              <a:t>Ecclesiastes 1:13</a:t>
            </a:r>
            <a:endParaRPr lang="en-US" sz="2400" dirty="0">
              <a:solidFill>
                <a:schemeClr val="tx1"/>
              </a:solidFill>
            </a:endParaRPr>
          </a:p>
        </p:txBody>
      </p:sp>
    </p:spTree>
    <p:extLst>
      <p:ext uri="{BB962C8B-B14F-4D97-AF65-F5344CB8AC3E}">
        <p14:creationId xmlns:p14="http://schemas.microsoft.com/office/powerpoint/2010/main" xmlns="" val="41903072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96200" cy="4525963"/>
          </a:xfrm>
        </p:spPr>
        <p:txBody>
          <a:bodyPr>
            <a:normAutofit/>
          </a:bodyPr>
          <a:lstStyle/>
          <a:p>
            <a:pPr marL="0" indent="0">
              <a:buNone/>
            </a:pPr>
            <a:r>
              <a:rPr lang="en-US" sz="2600" dirty="0" smtClean="0">
                <a:solidFill>
                  <a:schemeClr val="bg1">
                    <a:lumMod val="50000"/>
                  </a:schemeClr>
                </a:solidFill>
              </a:rPr>
              <a:t>What gain has the worker from his toil? I have seen the business that God has given to the children of man to be busy with. He has made everything beautiful in its time. Also, </a:t>
            </a:r>
            <a:r>
              <a:rPr lang="en-US" sz="2600" b="1" dirty="0" smtClean="0">
                <a:solidFill>
                  <a:schemeClr val="tx1"/>
                </a:solidFill>
              </a:rPr>
              <a:t>he has put eternity into man’s heart, </a:t>
            </a:r>
            <a:r>
              <a:rPr lang="en-US" sz="2600" dirty="0" smtClean="0">
                <a:solidFill>
                  <a:schemeClr val="bg1">
                    <a:lumMod val="50000"/>
                  </a:schemeClr>
                </a:solidFill>
              </a:rPr>
              <a:t>yet so that he cannot find out what God has done from the beginning to the end. </a:t>
            </a:r>
          </a:p>
        </p:txBody>
      </p:sp>
      <p:sp>
        <p:nvSpPr>
          <p:cNvPr id="5" name="Title 1"/>
          <p:cNvSpPr>
            <a:spLocks noGrp="1"/>
          </p:cNvSpPr>
          <p:nvPr>
            <p:ph type="title"/>
          </p:nvPr>
        </p:nvSpPr>
        <p:spPr>
          <a:xfrm>
            <a:off x="436180" y="228600"/>
            <a:ext cx="8403020" cy="533400"/>
          </a:xfrm>
        </p:spPr>
        <p:txBody>
          <a:bodyPr>
            <a:normAutofit/>
          </a:bodyPr>
          <a:lstStyle/>
          <a:p>
            <a:r>
              <a:rPr lang="en-US" sz="2400" dirty="0" smtClean="0">
                <a:solidFill>
                  <a:schemeClr val="tx1"/>
                </a:solidFill>
              </a:rPr>
              <a:t>Ecclesiastes 3:9-11</a:t>
            </a:r>
            <a:endParaRPr lang="en-US" sz="2400" dirty="0">
              <a:solidFill>
                <a:schemeClr val="tx1"/>
              </a:solidFill>
            </a:endParaRPr>
          </a:p>
        </p:txBody>
      </p:sp>
    </p:spTree>
    <p:extLst>
      <p:ext uri="{BB962C8B-B14F-4D97-AF65-F5344CB8AC3E}">
        <p14:creationId xmlns:p14="http://schemas.microsoft.com/office/powerpoint/2010/main" xmlns="" val="6153198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heme/theme1.xml><?xml version="1.0" encoding="utf-8"?>
<a:theme xmlns:a="http://schemas.openxmlformats.org/drawingml/2006/main" name="IntroducingPowerPoint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8AD14C5-6E05-4732-8930-CBD406590B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IntroducingPowerPoint2010</Template>
  <TotalTime>0</TotalTime>
  <Words>610</Words>
  <Application>Microsoft Office PowerPoint</Application>
  <PresentationFormat>On-screen Show (4:3)</PresentationFormat>
  <Paragraphs>65</Paragraphs>
  <Slides>20</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Georgia</vt:lpstr>
      <vt:lpstr>IntroducingPowerPoint2010</vt:lpstr>
      <vt:lpstr>FIVE QUESTIONS FOR A Skeptic</vt:lpstr>
      <vt:lpstr>1. Paul didn’t like Athens.</vt:lpstr>
      <vt:lpstr>What if there is a transcendent being?</vt:lpstr>
      <vt:lpstr>“For as I passed along and observed the objects of your worship, I found also an altar with this inscription, ‘To the unknown god.’”</vt:lpstr>
      <vt:lpstr>Romans 1:20</vt:lpstr>
      <vt:lpstr>What if there is a purpose to life?</vt:lpstr>
      <vt:lpstr>And he made from one man every nation of mankind to live on all the face of the earth, having determined allotted periods and the boundaries of their dwelling place, that they should seek God, and perhaps feel their way toward him and find him.</vt:lpstr>
      <vt:lpstr>Ecclesiastes 1:13</vt:lpstr>
      <vt:lpstr>Ecclesiastes 3:9-11</vt:lpstr>
      <vt:lpstr>What if there is a moral standard?</vt:lpstr>
      <vt:lpstr>The times of ignorance God overlooked, but now he commands all people everywhere to repent, because he has fixed a day on which he will judge the world in righteousness by a man whom he has appointed…</vt:lpstr>
      <vt:lpstr>Genesis 1:26</vt:lpstr>
      <vt:lpstr>Proverbs 6:16-19</vt:lpstr>
      <vt:lpstr>What if the tomb was empty?</vt:lpstr>
      <vt:lpstr>“…and of this he has given assurance to all by raising him from the dead.”</vt:lpstr>
      <vt:lpstr>Acts 2:29-32</vt:lpstr>
      <vt:lpstr>What if Jesus died for you?</vt:lpstr>
      <vt:lpstr>Now when they heard of the resurrection of the dead, some mocked. But others said, “We will hear you again about this.”</vt:lpstr>
      <vt:lpstr>Galatians 2:20</vt:lpstr>
      <vt:lpstr>REPENT.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2011-08-27T20:52:07Z</dcterms:created>
  <dcterms:modified xsi:type="dcterms:W3CDTF">2012-08-26T21:48:19Z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TC016745519991</vt:lpwstr>
  </property>
</Properties>
</file>