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5" r:id="rId3"/>
    <p:sldId id="286" r:id="rId4"/>
    <p:sldId id="269" r:id="rId5"/>
    <p:sldId id="265" r:id="rId6"/>
    <p:sldId id="276" r:id="rId7"/>
    <p:sldId id="278" r:id="rId8"/>
    <p:sldId id="277" r:id="rId9"/>
    <p:sldId id="279" r:id="rId10"/>
    <p:sldId id="280" r:id="rId11"/>
    <p:sldId id="281" r:id="rId12"/>
    <p:sldId id="266" r:id="rId13"/>
    <p:sldId id="272" r:id="rId14"/>
    <p:sldId id="282" r:id="rId15"/>
    <p:sldId id="283" r:id="rId16"/>
    <p:sldId id="273" r:id="rId17"/>
    <p:sldId id="267" r:id="rId18"/>
    <p:sldId id="284" r:id="rId19"/>
    <p:sldId id="274" r:id="rId20"/>
    <p:sldId id="285"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B355B9-DBDC-4EBB-84DF-35A7F87C10F5}" type="datetimeFigureOut">
              <a:rPr lang="en-US" smtClean="0"/>
              <a:t>7/15/2012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BF04F4F-FE5E-4164-AE67-DE4FAA1766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355B9-DBDC-4EBB-84DF-35A7F87C10F5}" type="datetimeFigureOut">
              <a:rPr lang="en-US" smtClean="0"/>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355B9-DBDC-4EBB-84DF-35A7F87C10F5}" type="datetimeFigureOut">
              <a:rPr lang="en-US" smtClean="0"/>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355B9-DBDC-4EBB-84DF-35A7F87C10F5}" type="datetimeFigureOut">
              <a:rPr lang="en-US" smtClean="0"/>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B355B9-DBDC-4EBB-84DF-35A7F87C10F5}" type="datetimeFigureOut">
              <a:rPr lang="en-US" smtClean="0"/>
              <a:t>7/15/2012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04F4F-FE5E-4164-AE67-DE4FAA1766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B355B9-DBDC-4EBB-84DF-35A7F87C10F5}" type="datetimeFigureOut">
              <a:rPr lang="en-US" smtClean="0"/>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B355B9-DBDC-4EBB-84DF-35A7F87C10F5}" type="datetimeFigureOut">
              <a:rPr lang="en-US" smtClean="0"/>
              <a:t>7/15/2012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B355B9-DBDC-4EBB-84DF-35A7F87C10F5}" type="datetimeFigureOut">
              <a:rPr lang="en-US" smtClean="0"/>
              <a:t>7/15/2012</a:t>
            </a:fld>
            <a:endParaRPr lang="en-US"/>
          </a:p>
        </p:txBody>
      </p:sp>
      <p:sp>
        <p:nvSpPr>
          <p:cNvPr id="8" name="Slide Number Placeholder 7"/>
          <p:cNvSpPr>
            <a:spLocks noGrp="1"/>
          </p:cNvSpPr>
          <p:nvPr>
            <p:ph type="sldNum" sz="quarter" idx="11"/>
          </p:nvPr>
        </p:nvSpPr>
        <p:spPr/>
        <p:txBody>
          <a:bodyPr/>
          <a:lstStyle/>
          <a:p>
            <a:fld id="{DBF04F4F-FE5E-4164-AE67-DE4FAA17663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355B9-DBDC-4EBB-84DF-35A7F87C10F5}" type="datetimeFigureOut">
              <a:rPr lang="en-US" smtClean="0"/>
              <a:t>7/15/2012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B355B9-DBDC-4EBB-84DF-35A7F87C10F5}" type="datetimeFigureOut">
              <a:rPr lang="en-US" smtClean="0"/>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BF04F4F-FE5E-4164-AE67-DE4FAA1766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9B355B9-DBDC-4EBB-84DF-35A7F87C10F5}" type="datetimeFigureOut">
              <a:rPr lang="en-US" smtClean="0"/>
              <a:t>7/15/2012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04F4F-FE5E-4164-AE67-DE4FAA1766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9B355B9-DBDC-4EBB-84DF-35A7F87C10F5}" type="datetimeFigureOut">
              <a:rPr lang="en-US" smtClean="0"/>
              <a:t>7/15/2012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BF04F4F-FE5E-4164-AE67-DE4FAA1766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t>24</a:t>
            </a:r>
            <a:r>
              <a:rPr lang="en-US" baseline="30000" dirty="0"/>
              <a:t> </a:t>
            </a:r>
            <a:r>
              <a:rPr lang="en-US" sz="2000" dirty="0"/>
              <a:t>Then Jacob was left alone; and a Man wrestled with him until the breaking of day. </a:t>
            </a:r>
            <a:endParaRPr lang="en-US" sz="2000" dirty="0" smtClean="0"/>
          </a:p>
          <a:p>
            <a:pPr marL="36576" indent="0">
              <a:spcAft>
                <a:spcPts val="1200"/>
              </a:spcAft>
              <a:buNone/>
            </a:pPr>
            <a:r>
              <a:rPr lang="en-US" sz="2400" baseline="30000" dirty="0" smtClean="0"/>
              <a:t>25</a:t>
            </a:r>
            <a:r>
              <a:rPr lang="en-US" baseline="30000" dirty="0"/>
              <a:t> Now when He saw that He did not prevail against him, He touched the socket of his hip; and the socket of Jacob’s hip was out of joint as He wrestled with him. </a:t>
            </a:r>
            <a:endParaRPr lang="en-US" baseline="30000" dirty="0" smtClean="0"/>
          </a:p>
          <a:p>
            <a:pPr marL="36576" indent="0">
              <a:buNone/>
            </a:pPr>
            <a:r>
              <a:rPr lang="en-US" sz="2400" baseline="30000" dirty="0" smtClean="0"/>
              <a:t>26</a:t>
            </a:r>
            <a:r>
              <a:rPr lang="en-US" baseline="30000" dirty="0"/>
              <a:t> And He said, “Let Me go, for the day breaks.” But he said, “I will not let You go unless You bless me</a:t>
            </a:r>
            <a:r>
              <a:rPr lang="en-US" baseline="30000" dirty="0" smtClean="0"/>
              <a:t>!”</a:t>
            </a:r>
          </a:p>
          <a:p>
            <a:pPr marL="36576" indent="0">
              <a:buNone/>
            </a:pPr>
            <a:r>
              <a:rPr lang="en-US" sz="2400" baseline="30000" dirty="0" smtClean="0"/>
              <a:t>27</a:t>
            </a:r>
            <a:r>
              <a:rPr lang="en-US" baseline="30000" dirty="0" smtClean="0"/>
              <a:t> So He said to him, “What </a:t>
            </a:r>
            <a:r>
              <a:rPr lang="en-US" i="1" baseline="30000" dirty="0" smtClean="0"/>
              <a:t>is</a:t>
            </a:r>
            <a:r>
              <a:rPr lang="en-US" baseline="30000" dirty="0" smtClean="0"/>
              <a:t> your name?”</a:t>
            </a:r>
          </a:p>
          <a:p>
            <a:pPr marL="36576" indent="0">
              <a:spcAft>
                <a:spcPts val="1200"/>
              </a:spcAft>
              <a:buNone/>
            </a:pPr>
            <a:r>
              <a:rPr lang="en-US" baseline="30000" dirty="0"/>
              <a:t> </a:t>
            </a:r>
            <a:r>
              <a:rPr lang="en-US" dirty="0" smtClean="0"/>
              <a:t>   </a:t>
            </a:r>
            <a:r>
              <a:rPr lang="en-US" baseline="30000" dirty="0" smtClean="0"/>
              <a:t>He </a:t>
            </a:r>
            <a:r>
              <a:rPr lang="en-US" baseline="30000" dirty="0"/>
              <a:t>said, “Jacob.”</a:t>
            </a:r>
          </a:p>
          <a:p>
            <a:pPr marL="36576" indent="0">
              <a:buNone/>
            </a:pPr>
            <a:r>
              <a:rPr lang="en-US" sz="2400" baseline="30000" dirty="0"/>
              <a:t>28</a:t>
            </a:r>
            <a:r>
              <a:rPr lang="en-US" baseline="30000" dirty="0"/>
              <a:t> And He said, “Your name shall no longer be called Jacob, but Israel; for you have struggled with God and with men, and have prevailed.”</a:t>
            </a:r>
          </a:p>
          <a:p>
            <a:endParaRPr lang="en-US" dirty="0"/>
          </a:p>
        </p:txBody>
      </p:sp>
    </p:spTree>
    <p:extLst>
      <p:ext uri="{BB962C8B-B14F-4D97-AF65-F5344CB8AC3E}">
        <p14:creationId xmlns:p14="http://schemas.microsoft.com/office/powerpoint/2010/main" val="1269760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normAutofit fontScale="90000"/>
          </a:bodyPr>
          <a:lstStyle/>
          <a:p>
            <a:r>
              <a:rPr lang="en-US" dirty="0" smtClean="0"/>
              <a:t>GENESIS 32</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26988" indent="0">
              <a:buNone/>
            </a:pPr>
            <a:r>
              <a:rPr lang="en-US" dirty="0"/>
              <a:t>The certainty of </a:t>
            </a:r>
            <a:r>
              <a:rPr lang="en-US" dirty="0">
                <a:solidFill>
                  <a:srgbClr val="FFFF00"/>
                </a:solidFill>
                <a:effectLst>
                  <a:outerShdw blurRad="38100" dist="38100" dir="2700000" algn="tl">
                    <a:srgbClr val="000000">
                      <a:alpha val="43137"/>
                    </a:srgbClr>
                  </a:outerShdw>
                </a:effectLst>
              </a:rPr>
              <a:t>STRUGGLES</a:t>
            </a:r>
            <a:r>
              <a:rPr lang="en-US" dirty="0">
                <a:effectLst>
                  <a:outerShdw blurRad="38100" dist="38100" dir="2700000" algn="tl">
                    <a:srgbClr val="000000">
                      <a:alpha val="43137"/>
                    </a:srgbClr>
                  </a:outerShdw>
                </a:effectLst>
              </a:rPr>
              <a:t>. </a:t>
            </a:r>
          </a:p>
          <a:p>
            <a:pPr lvl="2"/>
            <a:r>
              <a:rPr lang="en-US" sz="2400" dirty="0">
                <a:effectLst>
                  <a:outerShdw blurRad="38100" dist="38100" dir="2700000" algn="tl">
                    <a:srgbClr val="000000">
                      <a:alpha val="43137"/>
                    </a:srgbClr>
                  </a:outerShdw>
                </a:effectLst>
              </a:rPr>
              <a:t>Man</a:t>
            </a:r>
          </a:p>
          <a:p>
            <a:pPr lvl="2"/>
            <a:r>
              <a:rPr lang="en-US" sz="2400" dirty="0">
                <a:effectLst>
                  <a:outerShdw blurRad="38100" dist="38100" dir="2700000" algn="tl">
                    <a:srgbClr val="000000">
                      <a:alpha val="43137"/>
                    </a:srgbClr>
                  </a:outerShdw>
                </a:effectLst>
              </a:rPr>
              <a:t>God </a:t>
            </a:r>
            <a:endParaRPr lang="en-US" sz="2400" dirty="0"/>
          </a:p>
          <a:p>
            <a:pPr marL="36576" indent="0">
              <a:buNone/>
            </a:pPr>
            <a:endParaRPr lang="en-US" dirty="0"/>
          </a:p>
        </p:txBody>
      </p:sp>
    </p:spTree>
    <p:extLst>
      <p:ext uri="{BB962C8B-B14F-4D97-AF65-F5344CB8AC3E}">
        <p14:creationId xmlns:p14="http://schemas.microsoft.com/office/powerpoint/2010/main" val="2149275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normAutofit fontScale="90000"/>
          </a:bodyPr>
          <a:lstStyle/>
          <a:p>
            <a:r>
              <a:rPr lang="en-US" dirty="0" smtClean="0"/>
              <a:t>GENESIS 32</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26988" indent="0">
              <a:buNone/>
            </a:pPr>
            <a:r>
              <a:rPr lang="en-US" dirty="0"/>
              <a:t>The certainty of </a:t>
            </a:r>
            <a:r>
              <a:rPr lang="en-US" u="sng" dirty="0">
                <a:solidFill>
                  <a:srgbClr val="FFFF00"/>
                </a:solidFill>
                <a:effectLst>
                  <a:outerShdw blurRad="38100" dist="38100" dir="2700000" algn="tl">
                    <a:srgbClr val="000000">
                      <a:alpha val="43137"/>
                    </a:srgbClr>
                  </a:outerShdw>
                </a:effectLst>
              </a:rPr>
              <a:t>STRUGGLES</a:t>
            </a:r>
            <a:r>
              <a:rPr lang="en-US" dirty="0">
                <a:effectLst>
                  <a:outerShdw blurRad="38100" dist="38100" dir="2700000" algn="tl">
                    <a:srgbClr val="000000">
                      <a:alpha val="43137"/>
                    </a:srgbClr>
                  </a:outerShdw>
                </a:effectLst>
              </a:rPr>
              <a:t>.</a:t>
            </a:r>
          </a:p>
          <a:p>
            <a:pPr lvl="2"/>
            <a:r>
              <a:rPr lang="en-US" sz="2400" dirty="0">
                <a:effectLst>
                  <a:outerShdw blurRad="38100" dist="38100" dir="2700000" algn="tl">
                    <a:srgbClr val="000000">
                      <a:alpha val="43137"/>
                    </a:srgbClr>
                  </a:outerShdw>
                </a:effectLst>
              </a:rPr>
              <a:t>Man </a:t>
            </a:r>
            <a:r>
              <a:rPr lang="en-US" sz="1800" dirty="0">
                <a:effectLst>
                  <a:outerShdw blurRad="38100" dist="38100" dir="2700000" algn="tl">
                    <a:srgbClr val="000000">
                      <a:alpha val="43137"/>
                    </a:srgbClr>
                  </a:outerShdw>
                </a:effectLst>
              </a:rPr>
              <a:t>  </a:t>
            </a:r>
            <a:r>
              <a:rPr lang="en-US" sz="1400" dirty="0"/>
              <a:t>Mt. 5:4, I Pet. </a:t>
            </a:r>
            <a:r>
              <a:rPr lang="en-US" sz="1400" dirty="0" smtClean="0"/>
              <a:t>1:6…</a:t>
            </a:r>
            <a:endParaRPr lang="en-US" sz="1400" dirty="0"/>
          </a:p>
          <a:p>
            <a:pPr lvl="2"/>
            <a:r>
              <a:rPr lang="en-US" sz="2400" dirty="0">
                <a:effectLst>
                  <a:outerShdw blurRad="38100" dist="38100" dir="2700000" algn="tl">
                    <a:srgbClr val="000000">
                      <a:alpha val="43137"/>
                    </a:srgbClr>
                  </a:outerShdw>
                </a:effectLst>
              </a:rPr>
              <a:t>God   </a:t>
            </a:r>
            <a:r>
              <a:rPr lang="en-US" sz="1400" dirty="0"/>
              <a:t>Rom. 7, I Jn. 1:8…</a:t>
            </a:r>
          </a:p>
        </p:txBody>
      </p:sp>
    </p:spTree>
    <p:extLst>
      <p:ext uri="{BB962C8B-B14F-4D97-AF65-F5344CB8AC3E}">
        <p14:creationId xmlns:p14="http://schemas.microsoft.com/office/powerpoint/2010/main" val="713713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t>24</a:t>
            </a:r>
            <a:r>
              <a:rPr lang="en-US" baseline="30000" dirty="0"/>
              <a:t> </a:t>
            </a:r>
            <a:r>
              <a:rPr lang="en-US" sz="2000" dirty="0"/>
              <a:t>Then Jacob was left alone; and a Man wrestled with him until the breaking of day. </a:t>
            </a:r>
            <a:endParaRPr lang="en-US" sz="2000" dirty="0" smtClean="0"/>
          </a:p>
          <a:p>
            <a:pPr marL="36576" indent="0">
              <a:spcAft>
                <a:spcPts val="1200"/>
              </a:spcAft>
              <a:buNone/>
            </a:pPr>
            <a:r>
              <a:rPr lang="en-US" sz="2400" baseline="30000" dirty="0" smtClean="0"/>
              <a:t>25</a:t>
            </a:r>
            <a:r>
              <a:rPr lang="en-US" baseline="30000" dirty="0"/>
              <a:t> Now when He saw that He did not prevail against him, He touched the socket of his hip; and the socket of Jacob’s hip was out of joint as He wrestled with him. </a:t>
            </a:r>
            <a:endParaRPr lang="en-US" baseline="30000" dirty="0" smtClean="0"/>
          </a:p>
          <a:p>
            <a:pPr marL="36576" indent="0">
              <a:buNone/>
            </a:pPr>
            <a:r>
              <a:rPr lang="en-US" sz="2400" baseline="30000" dirty="0" smtClean="0"/>
              <a:t>26</a:t>
            </a:r>
            <a:r>
              <a:rPr lang="en-US" baseline="30000" dirty="0"/>
              <a:t> And He said, “Let Me go, for the day breaks.” But he said, “I will not let You go unless </a:t>
            </a:r>
            <a:r>
              <a:rPr lang="en-US" u="sng" baseline="30000" dirty="0">
                <a:solidFill>
                  <a:srgbClr val="FFFF00"/>
                </a:solidFill>
              </a:rPr>
              <a:t>You bless me</a:t>
            </a:r>
            <a:r>
              <a:rPr lang="en-US" u="sng" baseline="30000" dirty="0" smtClean="0">
                <a:solidFill>
                  <a:srgbClr val="FFFF00"/>
                </a:solidFill>
              </a:rPr>
              <a:t>!”</a:t>
            </a:r>
          </a:p>
          <a:p>
            <a:pPr marL="36576" indent="0">
              <a:buNone/>
            </a:pPr>
            <a:r>
              <a:rPr lang="en-US" sz="2400" baseline="30000" dirty="0" smtClean="0">
                <a:solidFill>
                  <a:srgbClr val="FFFF00"/>
                </a:solidFill>
              </a:rPr>
              <a:t>27</a:t>
            </a:r>
            <a:r>
              <a:rPr lang="en-US" baseline="30000" dirty="0" smtClean="0">
                <a:solidFill>
                  <a:srgbClr val="FFFF00"/>
                </a:solidFill>
              </a:rPr>
              <a:t> So He said to him, “What </a:t>
            </a:r>
            <a:r>
              <a:rPr lang="en-US" i="1" baseline="30000" dirty="0" smtClean="0">
                <a:solidFill>
                  <a:srgbClr val="FFFF00"/>
                </a:solidFill>
              </a:rPr>
              <a:t>is</a:t>
            </a:r>
            <a:r>
              <a:rPr lang="en-US" baseline="30000" dirty="0" smtClean="0">
                <a:solidFill>
                  <a:srgbClr val="FFFF00"/>
                </a:solidFill>
              </a:rPr>
              <a:t> your name?”</a:t>
            </a:r>
          </a:p>
          <a:p>
            <a:pPr marL="36576" indent="0">
              <a:spcAft>
                <a:spcPts val="1200"/>
              </a:spcAft>
              <a:buNone/>
            </a:pPr>
            <a:r>
              <a:rPr lang="en-US" baseline="30000" dirty="0">
                <a:solidFill>
                  <a:srgbClr val="FFFF00"/>
                </a:solidFill>
              </a:rPr>
              <a:t> </a:t>
            </a:r>
            <a:r>
              <a:rPr lang="en-US" dirty="0" smtClean="0">
                <a:solidFill>
                  <a:srgbClr val="FFFF00"/>
                </a:solidFill>
              </a:rPr>
              <a:t>   </a:t>
            </a:r>
            <a:r>
              <a:rPr lang="en-US" baseline="30000" dirty="0" smtClean="0">
                <a:solidFill>
                  <a:srgbClr val="FFFF00"/>
                </a:solidFill>
              </a:rPr>
              <a:t>He </a:t>
            </a:r>
            <a:r>
              <a:rPr lang="en-US" baseline="30000" dirty="0">
                <a:solidFill>
                  <a:srgbClr val="FFFF00"/>
                </a:solidFill>
              </a:rPr>
              <a:t>said, “Jacob.”</a:t>
            </a:r>
          </a:p>
          <a:p>
            <a:pPr marL="36576" indent="0">
              <a:buNone/>
            </a:pPr>
            <a:r>
              <a:rPr lang="en-US" sz="2400" baseline="30000" dirty="0">
                <a:solidFill>
                  <a:srgbClr val="FFFF00"/>
                </a:solidFill>
              </a:rPr>
              <a:t>28</a:t>
            </a:r>
            <a:r>
              <a:rPr lang="en-US" baseline="30000" dirty="0">
                <a:solidFill>
                  <a:srgbClr val="FFFF00"/>
                </a:solidFill>
              </a:rPr>
              <a:t> And He said, “Your name shall no longer be called Jacob, but Israel</a:t>
            </a:r>
            <a:r>
              <a:rPr lang="en-US" baseline="30000" dirty="0"/>
              <a:t>; for you have struggled with God and with men, and have prevailed.”</a:t>
            </a:r>
          </a:p>
          <a:p>
            <a:endParaRPr lang="en-US" dirty="0"/>
          </a:p>
        </p:txBody>
      </p:sp>
    </p:spTree>
    <p:extLst>
      <p:ext uri="{BB962C8B-B14F-4D97-AF65-F5344CB8AC3E}">
        <p14:creationId xmlns:p14="http://schemas.microsoft.com/office/powerpoint/2010/main" val="7667440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solidFill>
                  <a:schemeClr val="bg2">
                    <a:lumMod val="60000"/>
                    <a:lumOff val="40000"/>
                  </a:schemeClr>
                </a:solidFill>
              </a:rPr>
              <a:t>24</a:t>
            </a:r>
            <a:r>
              <a:rPr lang="en-US" baseline="30000" dirty="0">
                <a:solidFill>
                  <a:schemeClr val="bg2">
                    <a:lumMod val="60000"/>
                    <a:lumOff val="40000"/>
                  </a:schemeClr>
                </a:solidFill>
              </a:rPr>
              <a:t> </a:t>
            </a:r>
            <a:r>
              <a:rPr lang="en-US" sz="2000" dirty="0">
                <a:solidFill>
                  <a:schemeClr val="bg2">
                    <a:lumMod val="60000"/>
                    <a:lumOff val="40000"/>
                  </a:schemeClr>
                </a:solidFill>
              </a:rPr>
              <a:t>Then Jacob was left alone; and a Man wrestled with him until the breaking of day. </a:t>
            </a:r>
            <a:endParaRPr lang="en-US" sz="2000" dirty="0" smtClean="0">
              <a:solidFill>
                <a:schemeClr val="bg2">
                  <a:lumMod val="60000"/>
                  <a:lumOff val="40000"/>
                </a:schemeClr>
              </a:solidFill>
            </a:endParaRPr>
          </a:p>
          <a:p>
            <a:pPr marL="36576" indent="0">
              <a:spcAft>
                <a:spcPts val="1200"/>
              </a:spcAft>
              <a:buNone/>
            </a:pPr>
            <a:r>
              <a:rPr lang="en-US" sz="2400" baseline="30000" dirty="0" smtClean="0">
                <a:solidFill>
                  <a:schemeClr val="bg2">
                    <a:lumMod val="60000"/>
                    <a:lumOff val="40000"/>
                  </a:schemeClr>
                </a:solidFill>
              </a:rPr>
              <a:t>25</a:t>
            </a:r>
            <a:r>
              <a:rPr lang="en-US" baseline="30000" dirty="0">
                <a:solidFill>
                  <a:schemeClr val="bg2">
                    <a:lumMod val="60000"/>
                    <a:lumOff val="40000"/>
                  </a:schemeClr>
                </a:solidFill>
              </a:rPr>
              <a:t> Now when He saw that He did not prevail against him, He touched the socket of his hip; and the socket of Jacob’s hip was out of joint as He wrestled with him. </a:t>
            </a:r>
            <a:endParaRPr lang="en-US" baseline="30000" dirty="0" smtClean="0">
              <a:solidFill>
                <a:schemeClr val="bg2">
                  <a:lumMod val="60000"/>
                  <a:lumOff val="40000"/>
                </a:schemeClr>
              </a:solidFill>
            </a:endParaRPr>
          </a:p>
          <a:p>
            <a:pPr marL="36576" indent="0">
              <a:buNone/>
            </a:pPr>
            <a:r>
              <a:rPr lang="en-US" sz="2400" baseline="30000" dirty="0" smtClean="0">
                <a:solidFill>
                  <a:schemeClr val="bg2">
                    <a:lumMod val="60000"/>
                    <a:lumOff val="40000"/>
                  </a:schemeClr>
                </a:solidFill>
              </a:rPr>
              <a:t>26</a:t>
            </a:r>
            <a:r>
              <a:rPr lang="en-US" baseline="30000" dirty="0">
                <a:solidFill>
                  <a:schemeClr val="bg2">
                    <a:lumMod val="60000"/>
                    <a:lumOff val="40000"/>
                  </a:schemeClr>
                </a:solidFill>
              </a:rPr>
              <a:t> And He said, “Let Me go, for the day breaks.” But he said, “I will not let You go unless </a:t>
            </a:r>
            <a:r>
              <a:rPr lang="en-US" u="sng" baseline="30000" dirty="0">
                <a:solidFill>
                  <a:schemeClr val="bg2">
                    <a:lumMod val="60000"/>
                    <a:lumOff val="40000"/>
                  </a:schemeClr>
                </a:solidFill>
              </a:rPr>
              <a:t>You bless me</a:t>
            </a:r>
            <a:r>
              <a:rPr lang="en-US" u="sng" baseline="30000" dirty="0" smtClean="0">
                <a:solidFill>
                  <a:schemeClr val="bg2">
                    <a:lumMod val="60000"/>
                    <a:lumOff val="40000"/>
                  </a:schemeClr>
                </a:solidFill>
              </a:rPr>
              <a:t>!”</a:t>
            </a:r>
          </a:p>
          <a:p>
            <a:pPr marL="36576" indent="0">
              <a:buNone/>
            </a:pPr>
            <a:r>
              <a:rPr lang="en-US" sz="2400" baseline="30000" dirty="0" smtClean="0">
                <a:solidFill>
                  <a:schemeClr val="bg2">
                    <a:lumMod val="60000"/>
                    <a:lumOff val="40000"/>
                  </a:schemeClr>
                </a:solidFill>
              </a:rPr>
              <a:t>27</a:t>
            </a:r>
            <a:r>
              <a:rPr lang="en-US" baseline="30000" dirty="0" smtClean="0">
                <a:solidFill>
                  <a:schemeClr val="bg2">
                    <a:lumMod val="60000"/>
                    <a:lumOff val="40000"/>
                  </a:schemeClr>
                </a:solidFill>
              </a:rPr>
              <a:t> So He said to him, “What </a:t>
            </a:r>
            <a:r>
              <a:rPr lang="en-US" i="1" baseline="30000" dirty="0" smtClean="0">
                <a:solidFill>
                  <a:schemeClr val="bg2">
                    <a:lumMod val="60000"/>
                    <a:lumOff val="40000"/>
                  </a:schemeClr>
                </a:solidFill>
              </a:rPr>
              <a:t>is</a:t>
            </a:r>
            <a:r>
              <a:rPr lang="en-US" baseline="30000" dirty="0" smtClean="0">
                <a:solidFill>
                  <a:schemeClr val="bg2">
                    <a:lumMod val="60000"/>
                    <a:lumOff val="40000"/>
                  </a:schemeClr>
                </a:solidFill>
              </a:rPr>
              <a:t> your name?”</a:t>
            </a:r>
          </a:p>
          <a:p>
            <a:pPr marL="36576" indent="0">
              <a:spcAft>
                <a:spcPts val="1200"/>
              </a:spcAft>
              <a:buNone/>
            </a:pPr>
            <a:r>
              <a:rPr lang="en-US" baseline="30000" dirty="0">
                <a:solidFill>
                  <a:schemeClr val="bg2">
                    <a:lumMod val="60000"/>
                    <a:lumOff val="40000"/>
                  </a:schemeClr>
                </a:solidFill>
              </a:rPr>
              <a:t> </a:t>
            </a:r>
            <a:r>
              <a:rPr lang="en-US" dirty="0" smtClean="0">
                <a:solidFill>
                  <a:schemeClr val="bg2">
                    <a:lumMod val="60000"/>
                    <a:lumOff val="40000"/>
                  </a:schemeClr>
                </a:solidFill>
              </a:rPr>
              <a:t>   </a:t>
            </a:r>
            <a:r>
              <a:rPr lang="en-US" baseline="30000" dirty="0" smtClean="0">
                <a:solidFill>
                  <a:schemeClr val="bg2">
                    <a:lumMod val="60000"/>
                    <a:lumOff val="40000"/>
                  </a:schemeClr>
                </a:solidFill>
              </a:rPr>
              <a:t>He </a:t>
            </a:r>
            <a:r>
              <a:rPr lang="en-US" baseline="30000" dirty="0">
                <a:solidFill>
                  <a:schemeClr val="bg2">
                    <a:lumMod val="60000"/>
                    <a:lumOff val="40000"/>
                  </a:schemeClr>
                </a:solidFill>
              </a:rPr>
              <a:t>said, “Jacob.”</a:t>
            </a:r>
          </a:p>
          <a:p>
            <a:pPr marL="36576" indent="0">
              <a:buNone/>
            </a:pPr>
            <a:r>
              <a:rPr lang="en-US" sz="2400" baseline="30000" dirty="0">
                <a:solidFill>
                  <a:schemeClr val="bg2">
                    <a:lumMod val="60000"/>
                    <a:lumOff val="40000"/>
                  </a:schemeClr>
                </a:solidFill>
              </a:rPr>
              <a:t>28</a:t>
            </a:r>
            <a:r>
              <a:rPr lang="en-US" baseline="30000" dirty="0">
                <a:solidFill>
                  <a:schemeClr val="bg2">
                    <a:lumMod val="60000"/>
                    <a:lumOff val="40000"/>
                  </a:schemeClr>
                </a:solidFill>
              </a:rPr>
              <a:t> And He said, “Your name shall no longer be called Jacob, but Israel; for you have struggled with God and with men, and have prevailed.”</a:t>
            </a:r>
          </a:p>
          <a:p>
            <a:endParaRPr lang="en-US" dirty="0">
              <a:solidFill>
                <a:schemeClr val="bg2">
                  <a:lumMod val="60000"/>
                  <a:lumOff val="40000"/>
                </a:schemeClr>
              </a:solidFill>
            </a:endParaRPr>
          </a:p>
        </p:txBody>
      </p:sp>
      <p:sp>
        <p:nvSpPr>
          <p:cNvPr id="7" name="Rectangle 6"/>
          <p:cNvSpPr/>
          <p:nvPr/>
        </p:nvSpPr>
        <p:spPr>
          <a:xfrm>
            <a:off x="140731" y="2967335"/>
            <a:ext cx="8862554" cy="1446550"/>
          </a:xfrm>
          <a:prstGeom prst="rect">
            <a:avLst/>
          </a:prstGeom>
          <a:noFill/>
        </p:spPr>
        <p:txBody>
          <a:bodyPr wrap="none" lIns="91440" tIns="45720" rIns="91440" bIns="45720">
            <a:spAutoFit/>
          </a:bodyPr>
          <a:lstStyle/>
          <a:p>
            <a:pPr marL="742950" indent="-742950">
              <a:buAutoNum type="arabicPeriod"/>
            </a:pPr>
            <a:r>
              <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CERTAINTY OF STRUGGLES</a:t>
            </a:r>
          </a:p>
          <a:p>
            <a:pPr marL="742950" indent="-742950">
              <a:buAutoNum type="arabicPeriod"/>
            </a:pPr>
            <a:r>
              <a:rPr lang="en-US" sz="4400" b="1"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HOPE OF BLESSINGS </a:t>
            </a:r>
            <a:endPar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376180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HOPE OF BLESSINGS</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buNone/>
            </a:pPr>
            <a:r>
              <a:rPr lang="en-US" b="1" dirty="0"/>
              <a:t>I Pet 2:9 </a:t>
            </a:r>
            <a:r>
              <a:rPr lang="en-US" baseline="30000" dirty="0"/>
              <a:t>  </a:t>
            </a:r>
            <a:r>
              <a:rPr lang="en-US" dirty="0" smtClean="0"/>
              <a:t>But </a:t>
            </a:r>
            <a:r>
              <a:rPr lang="en-US" dirty="0"/>
              <a:t>you </a:t>
            </a:r>
            <a:r>
              <a:rPr lang="en-US" i="1" dirty="0"/>
              <a:t>are</a:t>
            </a:r>
            <a:r>
              <a:rPr lang="en-US" dirty="0"/>
              <a:t> a chosen generation, a </a:t>
            </a:r>
            <a:r>
              <a:rPr lang="en-US" b="1" dirty="0">
                <a:solidFill>
                  <a:srgbClr val="FFFF00"/>
                </a:solidFill>
              </a:rPr>
              <a:t>royal</a:t>
            </a:r>
            <a:r>
              <a:rPr lang="en-US" dirty="0"/>
              <a:t> priesthood, a holy nation, </a:t>
            </a:r>
            <a:r>
              <a:rPr lang="en-US" b="1" dirty="0">
                <a:solidFill>
                  <a:srgbClr val="FFFF00"/>
                </a:solidFill>
              </a:rPr>
              <a:t>His own special people</a:t>
            </a:r>
            <a:r>
              <a:rPr lang="en-US" dirty="0"/>
              <a:t>, that you may proclaim the praises of Him who called you out of darkness into His marvelous </a:t>
            </a:r>
            <a:r>
              <a:rPr lang="en-US" dirty="0" smtClean="0"/>
              <a:t>light…</a:t>
            </a:r>
          </a:p>
          <a:p>
            <a:pPr marL="36576" indent="0">
              <a:buNone/>
            </a:pPr>
            <a:endParaRPr lang="en-US" dirty="0"/>
          </a:p>
          <a:p>
            <a:pPr marL="36576" indent="0">
              <a:buNone/>
            </a:pPr>
            <a:r>
              <a:rPr lang="en-US" b="1" dirty="0" smtClean="0"/>
              <a:t>Gal</a:t>
            </a:r>
            <a:r>
              <a:rPr lang="en-US" b="1" dirty="0"/>
              <a:t>. 3:26 </a:t>
            </a:r>
            <a:r>
              <a:rPr lang="en-US" baseline="30000" dirty="0"/>
              <a:t> </a:t>
            </a:r>
            <a:r>
              <a:rPr lang="en-US" dirty="0" smtClean="0"/>
              <a:t>For </a:t>
            </a:r>
            <a:r>
              <a:rPr lang="en-US" dirty="0"/>
              <a:t>you are </a:t>
            </a:r>
            <a:r>
              <a:rPr lang="en-US" b="1" dirty="0">
                <a:solidFill>
                  <a:srgbClr val="FFFF00"/>
                </a:solidFill>
              </a:rPr>
              <a:t>all sons of God </a:t>
            </a:r>
            <a:r>
              <a:rPr lang="en-US" dirty="0"/>
              <a:t>through faith in Christ Jesus.</a:t>
            </a:r>
            <a:endParaRPr lang="en-US" dirty="0">
              <a:solidFill>
                <a:schemeClr val="bg2">
                  <a:lumMod val="60000"/>
                  <a:lumOff val="40000"/>
                </a:schemeClr>
              </a:solidFill>
            </a:endParaRPr>
          </a:p>
        </p:txBody>
      </p:sp>
    </p:spTree>
    <p:extLst>
      <p:ext uri="{BB962C8B-B14F-4D97-AF65-F5344CB8AC3E}">
        <p14:creationId xmlns:p14="http://schemas.microsoft.com/office/powerpoint/2010/main" val="162519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HOPE OF BLESSINGS</a:t>
            </a:r>
            <a:endParaRPr lang="en-US" dirty="0"/>
          </a:p>
        </p:txBody>
      </p:sp>
      <p:sp>
        <p:nvSpPr>
          <p:cNvPr id="6" name="Content Placeholder 5"/>
          <p:cNvSpPr>
            <a:spLocks noGrp="1"/>
          </p:cNvSpPr>
          <p:nvPr>
            <p:ph sz="half" idx="1"/>
          </p:nvPr>
        </p:nvSpPr>
        <p:spPr>
          <a:xfrm>
            <a:off x="457200" y="1143000"/>
            <a:ext cx="7086600" cy="4724400"/>
          </a:xfrm>
        </p:spPr>
        <p:txBody>
          <a:bodyPr>
            <a:normAutofit fontScale="62500" lnSpcReduction="20000"/>
          </a:bodyPr>
          <a:lstStyle/>
          <a:p>
            <a:pPr marL="36576" indent="0">
              <a:buNone/>
            </a:pPr>
            <a:r>
              <a:rPr lang="en-US" baseline="30000" dirty="0"/>
              <a:t>3 </a:t>
            </a:r>
            <a:r>
              <a:rPr lang="en-US" dirty="0"/>
              <a:t>Blessed </a:t>
            </a:r>
            <a:r>
              <a:rPr lang="en-US" i="1" dirty="0"/>
              <a:t>be</a:t>
            </a:r>
            <a:r>
              <a:rPr lang="en-US" dirty="0"/>
              <a:t> the God and Father of our Lord Jesus Christ, who has </a:t>
            </a:r>
            <a:r>
              <a:rPr lang="en-US" b="1" dirty="0">
                <a:solidFill>
                  <a:srgbClr val="FFFF00"/>
                </a:solidFill>
              </a:rPr>
              <a:t>blessed us with every spiritual blessing </a:t>
            </a:r>
            <a:r>
              <a:rPr lang="en-US" dirty="0"/>
              <a:t>in the heavenly </a:t>
            </a:r>
            <a:r>
              <a:rPr lang="en-US" i="1" dirty="0"/>
              <a:t>places</a:t>
            </a:r>
            <a:r>
              <a:rPr lang="en-US" dirty="0"/>
              <a:t> in Christ, </a:t>
            </a:r>
            <a:r>
              <a:rPr lang="en-US" baseline="30000" dirty="0"/>
              <a:t>4 </a:t>
            </a:r>
            <a:r>
              <a:rPr lang="en-US" dirty="0"/>
              <a:t>just as He chose us in Him before the foundation of the world, that we should be holy and without blame before Him in love, </a:t>
            </a:r>
            <a:r>
              <a:rPr lang="en-US" baseline="30000" dirty="0"/>
              <a:t>5 </a:t>
            </a:r>
            <a:r>
              <a:rPr lang="en-US" dirty="0"/>
              <a:t>having predestined us to </a:t>
            </a:r>
            <a:r>
              <a:rPr lang="en-US" b="1" dirty="0">
                <a:solidFill>
                  <a:srgbClr val="FFFF00"/>
                </a:solidFill>
              </a:rPr>
              <a:t>adoption as sons by Jesus Christ</a:t>
            </a:r>
            <a:r>
              <a:rPr lang="en-US" dirty="0"/>
              <a:t> to Himself, according to the good pleasure of His will, </a:t>
            </a:r>
            <a:r>
              <a:rPr lang="en-US" baseline="30000" dirty="0"/>
              <a:t>6 </a:t>
            </a:r>
            <a:r>
              <a:rPr lang="en-US" dirty="0"/>
              <a:t>to the praise of the glory of His grace, by which He made us accepted in the Beloved</a:t>
            </a:r>
            <a:r>
              <a:rPr lang="en-US" dirty="0" smtClean="0"/>
              <a:t>.</a:t>
            </a:r>
          </a:p>
          <a:p>
            <a:pPr marL="36576" indent="0">
              <a:buNone/>
            </a:pPr>
            <a:endParaRPr lang="en-US" dirty="0"/>
          </a:p>
          <a:p>
            <a:pPr marL="36576" indent="0">
              <a:buNone/>
            </a:pPr>
            <a:r>
              <a:rPr lang="en-US" baseline="30000" dirty="0"/>
              <a:t>7 </a:t>
            </a:r>
            <a:r>
              <a:rPr lang="en-US" dirty="0"/>
              <a:t>In Him </a:t>
            </a:r>
            <a:r>
              <a:rPr lang="en-US" b="1" dirty="0">
                <a:solidFill>
                  <a:srgbClr val="FFFF00"/>
                </a:solidFill>
              </a:rPr>
              <a:t>we have redemption through His blood</a:t>
            </a:r>
            <a:r>
              <a:rPr lang="en-US" dirty="0"/>
              <a:t>, the </a:t>
            </a:r>
            <a:r>
              <a:rPr lang="en-US" b="1" dirty="0">
                <a:solidFill>
                  <a:srgbClr val="FFFF00"/>
                </a:solidFill>
              </a:rPr>
              <a:t>forgiveness of sins</a:t>
            </a:r>
            <a:r>
              <a:rPr lang="en-US" dirty="0"/>
              <a:t>, according to the riches of His grace </a:t>
            </a:r>
            <a:r>
              <a:rPr lang="en-US" baseline="30000" dirty="0"/>
              <a:t>8 </a:t>
            </a:r>
            <a:r>
              <a:rPr lang="en-US" dirty="0"/>
              <a:t>which He made to abound toward us in all wisdom and prudence, </a:t>
            </a:r>
            <a:r>
              <a:rPr lang="en-US" baseline="30000" dirty="0"/>
              <a:t>9 </a:t>
            </a:r>
            <a:r>
              <a:rPr lang="en-US" dirty="0"/>
              <a:t>having made known to us the mystery of His will, according to His good pleasure which He purposed in Himself, </a:t>
            </a:r>
            <a:r>
              <a:rPr lang="en-US" baseline="30000" dirty="0"/>
              <a:t>10 </a:t>
            </a:r>
            <a:r>
              <a:rPr lang="en-US" dirty="0"/>
              <a:t>that in the dispensation of the fullness of the times He might gather together in one all things in Christ, </a:t>
            </a:r>
            <a:r>
              <a:rPr lang="en-US" dirty="0" smtClean="0"/>
              <a:t>both </a:t>
            </a:r>
            <a:r>
              <a:rPr lang="en-US" dirty="0"/>
              <a:t>which are in heaven and which are on earth—in Him. </a:t>
            </a:r>
            <a:r>
              <a:rPr lang="en-US" baseline="30000" dirty="0"/>
              <a:t>11 </a:t>
            </a:r>
            <a:r>
              <a:rPr lang="en-US" dirty="0"/>
              <a:t>In Him also </a:t>
            </a:r>
            <a:r>
              <a:rPr lang="en-US" b="1" dirty="0">
                <a:solidFill>
                  <a:srgbClr val="FFFF00"/>
                </a:solidFill>
              </a:rPr>
              <a:t>we have obtained an inheritance</a:t>
            </a:r>
            <a:r>
              <a:rPr lang="en-US" dirty="0"/>
              <a:t>, being predestined according to the purpose of Him who works all things according to the counsel of His will, </a:t>
            </a:r>
            <a:r>
              <a:rPr lang="en-US" baseline="30000" dirty="0"/>
              <a:t>12 </a:t>
            </a:r>
            <a:r>
              <a:rPr lang="en-US" dirty="0"/>
              <a:t>that we who first </a:t>
            </a:r>
            <a:r>
              <a:rPr lang="en-US" b="1" dirty="0">
                <a:solidFill>
                  <a:srgbClr val="FFFF00"/>
                </a:solidFill>
              </a:rPr>
              <a:t>trusted</a:t>
            </a:r>
            <a:r>
              <a:rPr lang="en-US" dirty="0"/>
              <a:t> in Christ should be to the praise of His </a:t>
            </a:r>
            <a:r>
              <a:rPr lang="en-US" dirty="0" smtClean="0"/>
              <a:t>glory.</a:t>
            </a:r>
            <a:endParaRPr lang="en-US" dirty="0"/>
          </a:p>
          <a:p>
            <a:pPr marL="36576" indent="0">
              <a:buNone/>
            </a:pPr>
            <a:endParaRPr lang="en-US" dirty="0">
              <a:solidFill>
                <a:schemeClr val="bg2">
                  <a:lumMod val="60000"/>
                  <a:lumOff val="40000"/>
                </a:schemeClr>
              </a:solidFill>
            </a:endParaRPr>
          </a:p>
        </p:txBody>
      </p:sp>
    </p:spTree>
    <p:extLst>
      <p:ext uri="{BB962C8B-B14F-4D97-AF65-F5344CB8AC3E}">
        <p14:creationId xmlns:p14="http://schemas.microsoft.com/office/powerpoint/2010/main" val="246086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solidFill>
                  <a:schemeClr val="tx2">
                    <a:lumMod val="50000"/>
                  </a:schemeClr>
                </a:solidFill>
              </a:rPr>
              <a:t>24</a:t>
            </a:r>
            <a:r>
              <a:rPr lang="en-US" baseline="30000" dirty="0">
                <a:solidFill>
                  <a:schemeClr val="tx2">
                    <a:lumMod val="50000"/>
                  </a:schemeClr>
                </a:solidFill>
              </a:rPr>
              <a:t> </a:t>
            </a:r>
            <a:r>
              <a:rPr lang="en-US" sz="2000" dirty="0">
                <a:solidFill>
                  <a:schemeClr val="tx2">
                    <a:lumMod val="50000"/>
                  </a:schemeClr>
                </a:solidFill>
              </a:rPr>
              <a:t>Then Jacob was left alone; and a Man wrestled with him until the breaking of day. </a:t>
            </a:r>
            <a:endParaRPr lang="en-US" sz="2000" dirty="0" smtClean="0">
              <a:solidFill>
                <a:schemeClr val="tx2">
                  <a:lumMod val="50000"/>
                </a:schemeClr>
              </a:solidFill>
            </a:endParaRPr>
          </a:p>
          <a:p>
            <a:pPr marL="36576" indent="0">
              <a:spcAft>
                <a:spcPts val="1200"/>
              </a:spcAft>
              <a:buNone/>
            </a:pPr>
            <a:r>
              <a:rPr lang="en-US" sz="2400" baseline="30000" dirty="0" smtClean="0">
                <a:solidFill>
                  <a:schemeClr val="tx2">
                    <a:lumMod val="50000"/>
                  </a:schemeClr>
                </a:solidFill>
              </a:rPr>
              <a:t>25</a:t>
            </a:r>
            <a:r>
              <a:rPr lang="en-US" b="1" baseline="30000" dirty="0">
                <a:solidFill>
                  <a:schemeClr val="tx2">
                    <a:lumMod val="50000"/>
                  </a:schemeClr>
                </a:solidFill>
              </a:rPr>
              <a:t> </a:t>
            </a:r>
            <a:r>
              <a:rPr lang="en-US" u="sng" baseline="30000" dirty="0">
                <a:solidFill>
                  <a:schemeClr val="tx2">
                    <a:lumMod val="50000"/>
                  </a:schemeClr>
                </a:solidFill>
              </a:rPr>
              <a:t>Now when He saw that He did not prevail against him, He touched the socket of his hip; and the socket of Jacob’s hip was out of joint as He wrestled with him. </a:t>
            </a:r>
            <a:endParaRPr lang="en-US" u="sng" baseline="30000" dirty="0" smtClean="0">
              <a:solidFill>
                <a:schemeClr val="tx2">
                  <a:lumMod val="50000"/>
                </a:schemeClr>
              </a:solidFill>
            </a:endParaRPr>
          </a:p>
          <a:p>
            <a:pPr marL="36576" indent="0">
              <a:buNone/>
            </a:pPr>
            <a:r>
              <a:rPr lang="en-US" sz="2400" u="sng" baseline="30000" dirty="0" smtClean="0">
                <a:solidFill>
                  <a:schemeClr val="tx2">
                    <a:lumMod val="50000"/>
                  </a:schemeClr>
                </a:solidFill>
              </a:rPr>
              <a:t>26</a:t>
            </a:r>
            <a:r>
              <a:rPr lang="en-US" u="sng" baseline="30000" dirty="0">
                <a:solidFill>
                  <a:schemeClr val="tx2">
                    <a:lumMod val="50000"/>
                  </a:schemeClr>
                </a:solidFill>
              </a:rPr>
              <a:t> And He said, “Let Me go, for the day breaks.” But he said, “I will not let You go</a:t>
            </a:r>
            <a:r>
              <a:rPr lang="en-US" b="1" baseline="30000" dirty="0">
                <a:solidFill>
                  <a:schemeClr val="tx2">
                    <a:lumMod val="50000"/>
                  </a:schemeClr>
                </a:solidFill>
              </a:rPr>
              <a:t> </a:t>
            </a:r>
            <a:r>
              <a:rPr lang="en-US" baseline="30000" dirty="0">
                <a:solidFill>
                  <a:schemeClr val="tx2">
                    <a:lumMod val="50000"/>
                  </a:schemeClr>
                </a:solidFill>
              </a:rPr>
              <a:t>unless You bless me</a:t>
            </a:r>
            <a:r>
              <a:rPr lang="en-US" baseline="30000" dirty="0" smtClean="0">
                <a:solidFill>
                  <a:schemeClr val="tx2">
                    <a:lumMod val="50000"/>
                  </a:schemeClr>
                </a:solidFill>
              </a:rPr>
              <a:t>!”</a:t>
            </a:r>
          </a:p>
          <a:p>
            <a:pPr marL="36576" indent="0">
              <a:buNone/>
            </a:pPr>
            <a:r>
              <a:rPr lang="en-US" sz="2400" baseline="30000" dirty="0" smtClean="0">
                <a:solidFill>
                  <a:schemeClr val="tx2">
                    <a:lumMod val="50000"/>
                  </a:schemeClr>
                </a:solidFill>
              </a:rPr>
              <a:t>27</a:t>
            </a:r>
            <a:r>
              <a:rPr lang="en-US" baseline="30000" dirty="0" smtClean="0">
                <a:solidFill>
                  <a:schemeClr val="tx2">
                    <a:lumMod val="50000"/>
                  </a:schemeClr>
                </a:solidFill>
              </a:rPr>
              <a:t> So He said to him, “What </a:t>
            </a:r>
            <a:r>
              <a:rPr lang="en-US" i="1" baseline="30000" dirty="0" smtClean="0">
                <a:solidFill>
                  <a:schemeClr val="tx2">
                    <a:lumMod val="50000"/>
                  </a:schemeClr>
                </a:solidFill>
              </a:rPr>
              <a:t>is</a:t>
            </a:r>
            <a:r>
              <a:rPr lang="en-US" baseline="30000" dirty="0" smtClean="0">
                <a:solidFill>
                  <a:schemeClr val="tx2">
                    <a:lumMod val="50000"/>
                  </a:schemeClr>
                </a:solidFill>
              </a:rPr>
              <a:t> your name?”</a:t>
            </a:r>
          </a:p>
          <a:p>
            <a:pPr marL="36576" indent="0">
              <a:spcAft>
                <a:spcPts val="1200"/>
              </a:spcAft>
              <a:buNone/>
            </a:pPr>
            <a:r>
              <a:rPr lang="en-US" baseline="30000" dirty="0">
                <a:solidFill>
                  <a:schemeClr val="tx2">
                    <a:lumMod val="50000"/>
                  </a:schemeClr>
                </a:solidFill>
              </a:rPr>
              <a:t> </a:t>
            </a:r>
            <a:r>
              <a:rPr lang="en-US" dirty="0" smtClean="0">
                <a:solidFill>
                  <a:schemeClr val="tx2">
                    <a:lumMod val="50000"/>
                  </a:schemeClr>
                </a:solidFill>
              </a:rPr>
              <a:t>   </a:t>
            </a:r>
            <a:r>
              <a:rPr lang="en-US" baseline="30000" dirty="0" smtClean="0">
                <a:solidFill>
                  <a:schemeClr val="tx2">
                    <a:lumMod val="50000"/>
                  </a:schemeClr>
                </a:solidFill>
              </a:rPr>
              <a:t>He </a:t>
            </a:r>
            <a:r>
              <a:rPr lang="en-US" baseline="30000" dirty="0">
                <a:solidFill>
                  <a:schemeClr val="tx2">
                    <a:lumMod val="50000"/>
                  </a:schemeClr>
                </a:solidFill>
              </a:rPr>
              <a:t>said, “Jacob.”</a:t>
            </a:r>
          </a:p>
          <a:p>
            <a:pPr marL="36576" indent="0">
              <a:buNone/>
            </a:pPr>
            <a:r>
              <a:rPr lang="en-US" sz="2400" baseline="30000" dirty="0">
                <a:solidFill>
                  <a:schemeClr val="tx2">
                    <a:lumMod val="50000"/>
                  </a:schemeClr>
                </a:solidFill>
              </a:rPr>
              <a:t>28</a:t>
            </a:r>
            <a:r>
              <a:rPr lang="en-US" baseline="30000" dirty="0">
                <a:solidFill>
                  <a:schemeClr val="tx2">
                    <a:lumMod val="50000"/>
                  </a:schemeClr>
                </a:solidFill>
              </a:rPr>
              <a:t> And He said, “Your name shall no longer be called Jacob, but Israel; for you have struggled with God and with men, and have prevailed.”</a:t>
            </a:r>
          </a:p>
          <a:p>
            <a:endParaRPr lang="en-US" dirty="0"/>
          </a:p>
        </p:txBody>
      </p:sp>
      <p:sp>
        <p:nvSpPr>
          <p:cNvPr id="4" name="Rectangle 3"/>
          <p:cNvSpPr/>
          <p:nvPr/>
        </p:nvSpPr>
        <p:spPr>
          <a:xfrm>
            <a:off x="140731" y="2967335"/>
            <a:ext cx="9218614" cy="2123658"/>
          </a:xfrm>
          <a:prstGeom prst="rect">
            <a:avLst/>
          </a:prstGeom>
          <a:noFill/>
        </p:spPr>
        <p:txBody>
          <a:bodyPr wrap="none" lIns="91440" tIns="45720" rIns="91440" bIns="45720">
            <a:spAutoFit/>
          </a:bodyPr>
          <a:lstStyle/>
          <a:p>
            <a:pPr marL="742950" indent="-742950">
              <a:buAutoNum type="arabicPeriod"/>
            </a:pPr>
            <a:r>
              <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CERTAINTY OF STRUGGLES</a:t>
            </a:r>
          </a:p>
          <a:p>
            <a:pPr marL="742950" indent="-742950">
              <a:buAutoNum type="arabicPeriod"/>
            </a:pPr>
            <a:r>
              <a:rPr lang="en-US" sz="4400" b="1"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HOPE OF BLESSINGS </a:t>
            </a:r>
          </a:p>
          <a:p>
            <a:pPr marL="742950" indent="-742950">
              <a:buAutoNum type="arabicPeriod"/>
            </a:pPr>
            <a:r>
              <a:rPr lang="en-US" sz="4400" b="1"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NEED FOR PERSERVERANCE</a:t>
            </a:r>
            <a:endPar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350619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t>24</a:t>
            </a:r>
            <a:r>
              <a:rPr lang="en-US" baseline="30000" dirty="0"/>
              <a:t> </a:t>
            </a:r>
            <a:r>
              <a:rPr lang="en-US" sz="2000" dirty="0"/>
              <a:t>Then Jacob was left alone; and a Man wrestled with him until the breaking of day. </a:t>
            </a:r>
            <a:endParaRPr lang="en-US" sz="2000" dirty="0" smtClean="0"/>
          </a:p>
          <a:p>
            <a:pPr marL="36576" indent="0">
              <a:spcAft>
                <a:spcPts val="1200"/>
              </a:spcAft>
              <a:buNone/>
            </a:pPr>
            <a:r>
              <a:rPr lang="en-US" sz="2400" baseline="30000" dirty="0" smtClean="0"/>
              <a:t>25</a:t>
            </a:r>
            <a:r>
              <a:rPr lang="en-US" b="1" baseline="30000" dirty="0"/>
              <a:t> </a:t>
            </a:r>
            <a:r>
              <a:rPr lang="en-US" u="sng" baseline="30000" dirty="0">
                <a:solidFill>
                  <a:srgbClr val="FFFF00"/>
                </a:solidFill>
              </a:rPr>
              <a:t>Now when He saw that He did not prevail against him, He touched the socket of his hip; and the socket of Jacob’s hip was out of joint as He wrestled with him. </a:t>
            </a:r>
            <a:endParaRPr lang="en-US" u="sng" baseline="30000" dirty="0" smtClean="0">
              <a:solidFill>
                <a:srgbClr val="FFFF00"/>
              </a:solidFill>
            </a:endParaRPr>
          </a:p>
          <a:p>
            <a:pPr marL="36576" indent="0">
              <a:buNone/>
            </a:pPr>
            <a:r>
              <a:rPr lang="en-US" sz="2400" u="sng" baseline="30000" dirty="0" smtClean="0"/>
              <a:t>26</a:t>
            </a:r>
            <a:r>
              <a:rPr lang="en-US" u="sng" baseline="30000" dirty="0">
                <a:solidFill>
                  <a:srgbClr val="FFFF00"/>
                </a:solidFill>
              </a:rPr>
              <a:t> And He said, “Let Me go, for the day breaks.” But he said, “I will not let You go</a:t>
            </a:r>
            <a:r>
              <a:rPr lang="en-US" b="1" baseline="30000" dirty="0">
                <a:solidFill>
                  <a:srgbClr val="FFFF00"/>
                </a:solidFill>
              </a:rPr>
              <a:t> </a:t>
            </a:r>
            <a:r>
              <a:rPr lang="en-US" baseline="30000" dirty="0"/>
              <a:t>unless You bless me</a:t>
            </a:r>
            <a:r>
              <a:rPr lang="en-US" baseline="30000" dirty="0" smtClean="0"/>
              <a:t>!”</a:t>
            </a:r>
          </a:p>
          <a:p>
            <a:pPr marL="36576" indent="0">
              <a:buNone/>
            </a:pPr>
            <a:r>
              <a:rPr lang="en-US" sz="2400" baseline="30000" dirty="0" smtClean="0"/>
              <a:t>27</a:t>
            </a:r>
            <a:r>
              <a:rPr lang="en-US" baseline="30000" dirty="0" smtClean="0"/>
              <a:t> So He said to him, “What </a:t>
            </a:r>
            <a:r>
              <a:rPr lang="en-US" i="1" baseline="30000" dirty="0" smtClean="0"/>
              <a:t>is</a:t>
            </a:r>
            <a:r>
              <a:rPr lang="en-US" baseline="30000" dirty="0" smtClean="0"/>
              <a:t> your name?”</a:t>
            </a:r>
          </a:p>
          <a:p>
            <a:pPr marL="36576" indent="0">
              <a:spcAft>
                <a:spcPts val="1200"/>
              </a:spcAft>
              <a:buNone/>
            </a:pPr>
            <a:r>
              <a:rPr lang="en-US" baseline="30000" dirty="0"/>
              <a:t> </a:t>
            </a:r>
            <a:r>
              <a:rPr lang="en-US" dirty="0" smtClean="0"/>
              <a:t>   </a:t>
            </a:r>
            <a:r>
              <a:rPr lang="en-US" baseline="30000" dirty="0" smtClean="0"/>
              <a:t>He </a:t>
            </a:r>
            <a:r>
              <a:rPr lang="en-US" baseline="30000" dirty="0"/>
              <a:t>said, “Jacob.”</a:t>
            </a:r>
          </a:p>
          <a:p>
            <a:pPr marL="36576" indent="0">
              <a:buNone/>
            </a:pPr>
            <a:r>
              <a:rPr lang="en-US" sz="2400" baseline="30000" dirty="0"/>
              <a:t>28</a:t>
            </a:r>
            <a:r>
              <a:rPr lang="en-US" baseline="30000" dirty="0"/>
              <a:t> And He said, “Your name shall no longer be called Jacob, but Israel; for you have struggled with God and with men, and have prevailed.”</a:t>
            </a:r>
          </a:p>
          <a:p>
            <a:endParaRPr lang="en-US" dirty="0"/>
          </a:p>
        </p:txBody>
      </p:sp>
    </p:spTree>
    <p:extLst>
      <p:ext uri="{BB962C8B-B14F-4D97-AF65-F5344CB8AC3E}">
        <p14:creationId xmlns:p14="http://schemas.microsoft.com/office/powerpoint/2010/main" val="766744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HOPE</a:t>
            </a:r>
            <a:r>
              <a:rPr lang="en-US" dirty="0" smtClean="0"/>
              <a:t> OF BLESSINGS</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buNone/>
            </a:pPr>
            <a:r>
              <a:rPr lang="en-US" b="1" dirty="0"/>
              <a:t>I Pet 2:9 </a:t>
            </a:r>
            <a:r>
              <a:rPr lang="en-US" baseline="30000" dirty="0"/>
              <a:t>  </a:t>
            </a:r>
            <a:r>
              <a:rPr lang="en-US" dirty="0" smtClean="0"/>
              <a:t>But </a:t>
            </a:r>
            <a:r>
              <a:rPr lang="en-US" dirty="0"/>
              <a:t>you </a:t>
            </a:r>
            <a:r>
              <a:rPr lang="en-US" i="1" dirty="0"/>
              <a:t>are</a:t>
            </a:r>
            <a:r>
              <a:rPr lang="en-US" dirty="0"/>
              <a:t> a chosen generation, a </a:t>
            </a:r>
            <a:r>
              <a:rPr lang="en-US" b="1" dirty="0">
                <a:solidFill>
                  <a:srgbClr val="FFFF00"/>
                </a:solidFill>
              </a:rPr>
              <a:t>royal</a:t>
            </a:r>
            <a:r>
              <a:rPr lang="en-US" dirty="0"/>
              <a:t> priesthood, a holy nation, </a:t>
            </a:r>
            <a:r>
              <a:rPr lang="en-US" b="1" dirty="0">
                <a:solidFill>
                  <a:srgbClr val="FFFF00"/>
                </a:solidFill>
              </a:rPr>
              <a:t>His own special people</a:t>
            </a:r>
            <a:r>
              <a:rPr lang="en-US" dirty="0"/>
              <a:t>, that you may proclaim the praises of Him who called you out of darkness into His marvelous </a:t>
            </a:r>
            <a:r>
              <a:rPr lang="en-US" dirty="0" smtClean="0"/>
              <a:t>light…</a:t>
            </a:r>
          </a:p>
          <a:p>
            <a:pPr marL="36576" indent="0">
              <a:buNone/>
            </a:pPr>
            <a:endParaRPr lang="en-US" dirty="0"/>
          </a:p>
          <a:p>
            <a:pPr marL="36576" indent="0">
              <a:buNone/>
            </a:pPr>
            <a:r>
              <a:rPr lang="en-US" b="1" dirty="0" smtClean="0"/>
              <a:t>Gal</a:t>
            </a:r>
            <a:r>
              <a:rPr lang="en-US" b="1" dirty="0"/>
              <a:t>. 3:26 </a:t>
            </a:r>
            <a:r>
              <a:rPr lang="en-US" baseline="30000" dirty="0"/>
              <a:t> </a:t>
            </a:r>
            <a:r>
              <a:rPr lang="en-US" dirty="0" smtClean="0"/>
              <a:t>For </a:t>
            </a:r>
            <a:r>
              <a:rPr lang="en-US" dirty="0"/>
              <a:t>you are </a:t>
            </a:r>
            <a:r>
              <a:rPr lang="en-US" b="1" dirty="0">
                <a:solidFill>
                  <a:srgbClr val="FFFF00"/>
                </a:solidFill>
              </a:rPr>
              <a:t>all sons of God </a:t>
            </a:r>
            <a:r>
              <a:rPr lang="en-US" dirty="0"/>
              <a:t>through faith in Christ Jesus.</a:t>
            </a:r>
            <a:endParaRPr lang="en-US" dirty="0">
              <a:solidFill>
                <a:schemeClr val="bg2">
                  <a:lumMod val="60000"/>
                  <a:lumOff val="40000"/>
                </a:schemeClr>
              </a:solidFill>
            </a:endParaRPr>
          </a:p>
        </p:txBody>
      </p:sp>
    </p:spTree>
    <p:extLst>
      <p:ext uri="{BB962C8B-B14F-4D97-AF65-F5344CB8AC3E}">
        <p14:creationId xmlns:p14="http://schemas.microsoft.com/office/powerpoint/2010/main" val="3561997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solidFill>
                  <a:schemeClr val="tx2">
                    <a:lumMod val="50000"/>
                  </a:schemeClr>
                </a:solidFill>
              </a:rPr>
              <a:t>24</a:t>
            </a:r>
            <a:r>
              <a:rPr lang="en-US" baseline="30000" dirty="0">
                <a:solidFill>
                  <a:schemeClr val="tx2">
                    <a:lumMod val="50000"/>
                  </a:schemeClr>
                </a:solidFill>
              </a:rPr>
              <a:t> </a:t>
            </a:r>
            <a:r>
              <a:rPr lang="en-US" sz="2000" dirty="0">
                <a:solidFill>
                  <a:schemeClr val="tx2">
                    <a:lumMod val="50000"/>
                  </a:schemeClr>
                </a:solidFill>
              </a:rPr>
              <a:t>Then Jacob was left alone; and a Man wrestled with him until the breaking of day. </a:t>
            </a:r>
            <a:endParaRPr lang="en-US" sz="2000" dirty="0" smtClean="0">
              <a:solidFill>
                <a:schemeClr val="tx2">
                  <a:lumMod val="50000"/>
                </a:schemeClr>
              </a:solidFill>
            </a:endParaRPr>
          </a:p>
          <a:p>
            <a:pPr marL="36576" indent="0">
              <a:spcAft>
                <a:spcPts val="1200"/>
              </a:spcAft>
              <a:buNone/>
            </a:pPr>
            <a:r>
              <a:rPr lang="en-US" sz="2400" baseline="30000" dirty="0" smtClean="0">
                <a:solidFill>
                  <a:schemeClr val="tx2">
                    <a:lumMod val="50000"/>
                  </a:schemeClr>
                </a:solidFill>
              </a:rPr>
              <a:t>25</a:t>
            </a:r>
            <a:r>
              <a:rPr lang="en-US" b="1" baseline="30000" dirty="0">
                <a:solidFill>
                  <a:schemeClr val="tx2">
                    <a:lumMod val="50000"/>
                  </a:schemeClr>
                </a:solidFill>
              </a:rPr>
              <a:t> </a:t>
            </a:r>
            <a:r>
              <a:rPr lang="en-US" u="sng" baseline="30000" dirty="0">
                <a:solidFill>
                  <a:schemeClr val="tx2">
                    <a:lumMod val="50000"/>
                  </a:schemeClr>
                </a:solidFill>
              </a:rPr>
              <a:t>Now when He saw that He did not prevail against him, He touched the socket of his hip; and the socket of Jacob’s hip was out of joint as He wrestled with him. </a:t>
            </a:r>
            <a:endParaRPr lang="en-US" u="sng" baseline="30000" dirty="0" smtClean="0">
              <a:solidFill>
                <a:schemeClr val="tx2">
                  <a:lumMod val="50000"/>
                </a:schemeClr>
              </a:solidFill>
            </a:endParaRPr>
          </a:p>
          <a:p>
            <a:pPr marL="36576" indent="0">
              <a:buNone/>
            </a:pPr>
            <a:r>
              <a:rPr lang="en-US" sz="2400" u="sng" baseline="30000" dirty="0" smtClean="0">
                <a:solidFill>
                  <a:schemeClr val="tx2">
                    <a:lumMod val="50000"/>
                  </a:schemeClr>
                </a:solidFill>
              </a:rPr>
              <a:t>26</a:t>
            </a:r>
            <a:r>
              <a:rPr lang="en-US" u="sng" baseline="30000" dirty="0">
                <a:solidFill>
                  <a:schemeClr val="tx2">
                    <a:lumMod val="50000"/>
                  </a:schemeClr>
                </a:solidFill>
              </a:rPr>
              <a:t> And He said, “Let Me go, for the day breaks.” But he said, “I will not let You go</a:t>
            </a:r>
            <a:r>
              <a:rPr lang="en-US" b="1" baseline="30000" dirty="0">
                <a:solidFill>
                  <a:schemeClr val="tx2">
                    <a:lumMod val="50000"/>
                  </a:schemeClr>
                </a:solidFill>
              </a:rPr>
              <a:t> </a:t>
            </a:r>
            <a:r>
              <a:rPr lang="en-US" baseline="30000" dirty="0">
                <a:solidFill>
                  <a:schemeClr val="tx2">
                    <a:lumMod val="50000"/>
                  </a:schemeClr>
                </a:solidFill>
              </a:rPr>
              <a:t>unless You bless me</a:t>
            </a:r>
            <a:r>
              <a:rPr lang="en-US" baseline="30000" dirty="0" smtClean="0">
                <a:solidFill>
                  <a:schemeClr val="tx2">
                    <a:lumMod val="50000"/>
                  </a:schemeClr>
                </a:solidFill>
              </a:rPr>
              <a:t>!”</a:t>
            </a:r>
          </a:p>
          <a:p>
            <a:pPr marL="36576" indent="0">
              <a:buNone/>
            </a:pPr>
            <a:r>
              <a:rPr lang="en-US" sz="2400" baseline="30000" dirty="0" smtClean="0">
                <a:solidFill>
                  <a:schemeClr val="tx2">
                    <a:lumMod val="50000"/>
                  </a:schemeClr>
                </a:solidFill>
              </a:rPr>
              <a:t>27</a:t>
            </a:r>
            <a:r>
              <a:rPr lang="en-US" baseline="30000" dirty="0" smtClean="0">
                <a:solidFill>
                  <a:schemeClr val="tx2">
                    <a:lumMod val="50000"/>
                  </a:schemeClr>
                </a:solidFill>
              </a:rPr>
              <a:t> So He said to him, “What </a:t>
            </a:r>
            <a:r>
              <a:rPr lang="en-US" i="1" baseline="30000" dirty="0" smtClean="0">
                <a:solidFill>
                  <a:schemeClr val="tx2">
                    <a:lumMod val="50000"/>
                  </a:schemeClr>
                </a:solidFill>
              </a:rPr>
              <a:t>is</a:t>
            </a:r>
            <a:r>
              <a:rPr lang="en-US" baseline="30000" dirty="0" smtClean="0">
                <a:solidFill>
                  <a:schemeClr val="tx2">
                    <a:lumMod val="50000"/>
                  </a:schemeClr>
                </a:solidFill>
              </a:rPr>
              <a:t> your name?”</a:t>
            </a:r>
          </a:p>
          <a:p>
            <a:pPr marL="36576" indent="0">
              <a:spcAft>
                <a:spcPts val="1200"/>
              </a:spcAft>
              <a:buNone/>
            </a:pPr>
            <a:r>
              <a:rPr lang="en-US" baseline="30000" dirty="0">
                <a:solidFill>
                  <a:schemeClr val="tx2">
                    <a:lumMod val="50000"/>
                  </a:schemeClr>
                </a:solidFill>
              </a:rPr>
              <a:t> </a:t>
            </a:r>
            <a:r>
              <a:rPr lang="en-US" dirty="0" smtClean="0">
                <a:solidFill>
                  <a:schemeClr val="tx2">
                    <a:lumMod val="50000"/>
                  </a:schemeClr>
                </a:solidFill>
              </a:rPr>
              <a:t>   </a:t>
            </a:r>
            <a:r>
              <a:rPr lang="en-US" baseline="30000" dirty="0" smtClean="0">
                <a:solidFill>
                  <a:schemeClr val="tx2">
                    <a:lumMod val="50000"/>
                  </a:schemeClr>
                </a:solidFill>
              </a:rPr>
              <a:t>He </a:t>
            </a:r>
            <a:r>
              <a:rPr lang="en-US" baseline="30000" dirty="0">
                <a:solidFill>
                  <a:schemeClr val="tx2">
                    <a:lumMod val="50000"/>
                  </a:schemeClr>
                </a:solidFill>
              </a:rPr>
              <a:t>said, “Jacob.”</a:t>
            </a:r>
          </a:p>
          <a:p>
            <a:pPr marL="36576" indent="0">
              <a:buNone/>
            </a:pPr>
            <a:r>
              <a:rPr lang="en-US" sz="2400" baseline="30000" dirty="0">
                <a:solidFill>
                  <a:schemeClr val="tx2">
                    <a:lumMod val="50000"/>
                  </a:schemeClr>
                </a:solidFill>
              </a:rPr>
              <a:t>28</a:t>
            </a:r>
            <a:r>
              <a:rPr lang="en-US" baseline="30000" dirty="0">
                <a:solidFill>
                  <a:schemeClr val="tx2">
                    <a:lumMod val="50000"/>
                  </a:schemeClr>
                </a:solidFill>
              </a:rPr>
              <a:t> And He said, “Your name shall no longer be called Jacob, but Israel; for you have struggled with God and with men, and have prevailed.”</a:t>
            </a:r>
          </a:p>
          <a:p>
            <a:endParaRPr lang="en-US" dirty="0"/>
          </a:p>
        </p:txBody>
      </p:sp>
      <p:sp>
        <p:nvSpPr>
          <p:cNvPr id="4" name="Rectangle 3"/>
          <p:cNvSpPr/>
          <p:nvPr/>
        </p:nvSpPr>
        <p:spPr>
          <a:xfrm>
            <a:off x="140731" y="2967335"/>
            <a:ext cx="9218614" cy="2800767"/>
          </a:xfrm>
          <a:prstGeom prst="rect">
            <a:avLst/>
          </a:prstGeom>
          <a:noFill/>
        </p:spPr>
        <p:txBody>
          <a:bodyPr wrap="none" lIns="91440" tIns="45720" rIns="91440" bIns="45720">
            <a:spAutoFit/>
          </a:bodyPr>
          <a:lstStyle/>
          <a:p>
            <a:pPr marL="742950" indent="-742950">
              <a:buAutoNum type="arabicPeriod"/>
            </a:pPr>
            <a:r>
              <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CERTAINTY OF STRUGGLES</a:t>
            </a:r>
          </a:p>
          <a:p>
            <a:pPr marL="742950" indent="-742950">
              <a:buAutoNum type="arabicPeriod"/>
            </a:pPr>
            <a:r>
              <a:rPr lang="en-US" sz="4400" b="1"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HOPE OF BLESSINGS </a:t>
            </a:r>
          </a:p>
          <a:p>
            <a:pPr marL="742950" indent="-742950">
              <a:buAutoNum type="arabicPeriod"/>
            </a:pPr>
            <a:r>
              <a:rPr lang="en-US" sz="4400" b="1"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NEED FOR PERSERVERANCE</a:t>
            </a:r>
          </a:p>
          <a:p>
            <a:pPr marL="742950" indent="-742950">
              <a:buAutoNum type="arabicPeriod"/>
            </a:pPr>
            <a:r>
              <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COMFORT OF ASSURANCE</a:t>
            </a:r>
          </a:p>
        </p:txBody>
      </p:sp>
    </p:spTree>
    <p:extLst>
      <p:ext uri="{BB962C8B-B14F-4D97-AF65-F5344CB8AC3E}">
        <p14:creationId xmlns:p14="http://schemas.microsoft.com/office/powerpoint/2010/main" val="3144518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28</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Bef>
                <a:spcPts val="600"/>
              </a:spcBef>
              <a:spcAft>
                <a:spcPts val="600"/>
              </a:spcAft>
              <a:buNone/>
            </a:pPr>
            <a:r>
              <a:rPr lang="en-US" sz="2400" baseline="30000" dirty="0"/>
              <a:t>42</a:t>
            </a:r>
            <a:r>
              <a:rPr lang="en-US" sz="3600" baseline="30000" dirty="0"/>
              <a:t> And the words of Esau her older son were told to Rebekah. So she sent and called Jacob her younger son, and said to him, "Surely your brother Esau comforts himself concerning you by intending to kill you. </a:t>
            </a:r>
            <a:r>
              <a:rPr lang="en-US" sz="2400" baseline="30000" dirty="0"/>
              <a:t>43</a:t>
            </a:r>
            <a:r>
              <a:rPr lang="en-US" sz="3600" baseline="30000" dirty="0"/>
              <a:t> Now therefore, my son, obey my voice: arise, flee to my brother Laban in Haran. </a:t>
            </a:r>
            <a:r>
              <a:rPr lang="en-US" sz="2400" baseline="30000" dirty="0"/>
              <a:t>44</a:t>
            </a:r>
            <a:r>
              <a:rPr lang="en-US" sz="3600" baseline="30000" dirty="0"/>
              <a:t> And stay with him </a:t>
            </a:r>
            <a:r>
              <a:rPr lang="en-US" sz="3600" b="1" u="sng" baseline="30000" dirty="0"/>
              <a:t>a few days</a:t>
            </a:r>
            <a:r>
              <a:rPr lang="en-US" sz="3600" baseline="30000" dirty="0"/>
              <a:t>, until your brother's fury turns away, </a:t>
            </a:r>
            <a:r>
              <a:rPr lang="en-US" sz="2400" baseline="30000" dirty="0"/>
              <a:t>45</a:t>
            </a:r>
            <a:r>
              <a:rPr lang="en-US" sz="3600" baseline="30000" dirty="0"/>
              <a:t> until your brother's anger turns away from you, and he forgets what you have done to him; then </a:t>
            </a:r>
            <a:r>
              <a:rPr lang="en-US" sz="3600" b="1" u="sng" baseline="30000" dirty="0"/>
              <a:t>I will send and bring </a:t>
            </a:r>
            <a:r>
              <a:rPr lang="en-US" sz="3600" b="1" u="sng" baseline="30000" dirty="0" smtClean="0"/>
              <a:t>you </a:t>
            </a:r>
            <a:r>
              <a:rPr lang="en-US" sz="3600" b="1" u="sng" baseline="30000" dirty="0"/>
              <a:t>from there</a:t>
            </a:r>
            <a:r>
              <a:rPr lang="en-US" sz="3600" baseline="30000" dirty="0"/>
              <a:t>. </a:t>
            </a:r>
          </a:p>
        </p:txBody>
      </p:sp>
    </p:spTree>
    <p:extLst>
      <p:ext uri="{BB962C8B-B14F-4D97-AF65-F5344CB8AC3E}">
        <p14:creationId xmlns:p14="http://schemas.microsoft.com/office/powerpoint/2010/main" val="583502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533400"/>
            <a:ext cx="3200400" cy="730250"/>
          </a:xfrm>
        </p:spPr>
        <p:txBody>
          <a:bodyPr/>
          <a:lstStyle/>
          <a:p>
            <a:r>
              <a:rPr lang="en-US" dirty="0" smtClean="0"/>
              <a:t>COMFORT OF ASSURANCE</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buNone/>
            </a:pPr>
            <a:r>
              <a:rPr lang="en-US" dirty="0"/>
              <a:t>II Cor. 7:  6 Nevertheless </a:t>
            </a:r>
            <a:r>
              <a:rPr lang="en-US" b="1" dirty="0"/>
              <a:t>God, who comforts the downcast</a:t>
            </a:r>
            <a:r>
              <a:rPr lang="en-US" dirty="0"/>
              <a:t>, comforted us … </a:t>
            </a:r>
          </a:p>
          <a:p>
            <a:pPr marL="36576" indent="0">
              <a:buNone/>
            </a:pPr>
            <a:endParaRPr lang="en-US" dirty="0" smtClean="0"/>
          </a:p>
          <a:p>
            <a:pPr marL="36576" indent="0">
              <a:buNone/>
            </a:pPr>
            <a:r>
              <a:rPr lang="en-US" dirty="0" smtClean="0"/>
              <a:t>II </a:t>
            </a:r>
            <a:r>
              <a:rPr lang="en-US" dirty="0"/>
              <a:t>Cor. 1: 3 Blessed be the God and Father of our Lord Jesus Christ, the Father of mercies and </a:t>
            </a:r>
            <a:r>
              <a:rPr lang="en-US" b="1" dirty="0"/>
              <a:t>God of all comfort</a:t>
            </a:r>
            <a:r>
              <a:rPr lang="en-US" dirty="0"/>
              <a:t>, 4 who comforts us in all our tribulation, that </a:t>
            </a:r>
            <a:r>
              <a:rPr lang="en-US" b="1" dirty="0"/>
              <a:t>we may be able to comfort those who are in any trouble</a:t>
            </a:r>
            <a:r>
              <a:rPr lang="en-US" dirty="0"/>
              <a:t>, with the comfort with which we ourselves are comforted by God</a:t>
            </a:r>
            <a:r>
              <a:rPr lang="en-US" dirty="0">
                <a:solidFill>
                  <a:schemeClr val="bg2">
                    <a:lumMod val="60000"/>
                    <a:lumOff val="40000"/>
                  </a:schemeClr>
                </a:solidFill>
              </a:rPr>
              <a:t>.</a:t>
            </a:r>
          </a:p>
          <a:p>
            <a:pPr marL="36576" indent="0">
              <a:buNone/>
            </a:pPr>
            <a:endParaRPr lang="en-US" dirty="0">
              <a:solidFill>
                <a:schemeClr val="bg2">
                  <a:lumMod val="60000"/>
                  <a:lumOff val="40000"/>
                </a:schemeClr>
              </a:solidFill>
            </a:endParaRPr>
          </a:p>
        </p:txBody>
      </p:sp>
    </p:spTree>
    <p:extLst>
      <p:ext uri="{BB962C8B-B14F-4D97-AF65-F5344CB8AC3E}">
        <p14:creationId xmlns:p14="http://schemas.microsoft.com/office/powerpoint/2010/main" val="33745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467600" cy="1143000"/>
          </a:xfrm>
        </p:spPr>
        <p:txBody>
          <a:bodyPr>
            <a:normAutofit/>
          </a:bodyPr>
          <a:lstStyle/>
          <a:p>
            <a:r>
              <a:rPr lang="en-US" sz="2400" dirty="0" smtClean="0">
                <a:solidFill>
                  <a:srgbClr val="00B0F0"/>
                </a:solidFill>
              </a:rPr>
              <a:t>Romans 8:18-31</a:t>
            </a:r>
            <a:endParaRPr lang="en-US" sz="2400" dirty="0">
              <a:solidFill>
                <a:srgbClr val="00B0F0"/>
              </a:solidFill>
            </a:endParaRPr>
          </a:p>
        </p:txBody>
      </p:sp>
      <p:sp>
        <p:nvSpPr>
          <p:cNvPr id="3" name="Content Placeholder 2"/>
          <p:cNvSpPr>
            <a:spLocks noGrp="1"/>
          </p:cNvSpPr>
          <p:nvPr>
            <p:ph idx="1"/>
          </p:nvPr>
        </p:nvSpPr>
        <p:spPr>
          <a:xfrm>
            <a:off x="1295400" y="838200"/>
            <a:ext cx="7223760" cy="4235823"/>
          </a:xfrm>
        </p:spPr>
        <p:txBody>
          <a:bodyPr>
            <a:noAutofit/>
          </a:bodyPr>
          <a:lstStyle/>
          <a:p>
            <a:pPr marL="26988" indent="0">
              <a:buNone/>
            </a:pPr>
            <a:r>
              <a:rPr lang="en-US" sz="1500" dirty="0"/>
              <a:t>18 For I consider that the sufferings </a:t>
            </a:r>
            <a:r>
              <a:rPr lang="en-US" sz="1500" b="1" dirty="0" smtClean="0">
                <a:solidFill>
                  <a:srgbClr val="FFFF00"/>
                </a:solidFill>
              </a:rPr>
              <a:t>[struggles] </a:t>
            </a:r>
            <a:r>
              <a:rPr lang="en-US" sz="1500" dirty="0" smtClean="0"/>
              <a:t>of </a:t>
            </a:r>
            <a:r>
              <a:rPr lang="en-US" sz="1500" dirty="0"/>
              <a:t>this present time are not worthy to be compared with the glory which shall be revealed in us</a:t>
            </a:r>
            <a:r>
              <a:rPr lang="en-US" sz="1500" dirty="0" smtClean="0"/>
              <a:t>.</a:t>
            </a:r>
            <a:r>
              <a:rPr lang="en-US" sz="1500" b="1" dirty="0">
                <a:solidFill>
                  <a:srgbClr val="860000"/>
                </a:solidFill>
              </a:rPr>
              <a:t> </a:t>
            </a:r>
            <a:r>
              <a:rPr lang="en-US" sz="1500" b="1" dirty="0">
                <a:solidFill>
                  <a:srgbClr val="FFFF00"/>
                </a:solidFill>
              </a:rPr>
              <a:t>[</a:t>
            </a:r>
            <a:r>
              <a:rPr lang="en-US" sz="1500" b="1" dirty="0" smtClean="0">
                <a:solidFill>
                  <a:srgbClr val="FFFF00"/>
                </a:solidFill>
              </a:rPr>
              <a:t>blessings]</a:t>
            </a:r>
            <a:r>
              <a:rPr lang="en-US" sz="1500" dirty="0" smtClean="0"/>
              <a:t> </a:t>
            </a:r>
            <a:r>
              <a:rPr lang="en-US" sz="1500" dirty="0"/>
              <a:t>19 For the earnest expectation of the creation eagerly waits for the revealing of the sons of God. 20 For the creation was subjected to futility, not willingly, but because of Him who subjected it in hope; 21 because the creation itself also will be delivered from the bondage of corruption into the glorious liberty of the children of God. 22 For we know that the whole creation groans and labors with birth pangs together until now. 23 Not only that, but we also who have the </a:t>
            </a:r>
            <a:r>
              <a:rPr lang="en-US" sz="1500" dirty="0" err="1"/>
              <a:t>firstfruits</a:t>
            </a:r>
            <a:r>
              <a:rPr lang="en-US" sz="1500" dirty="0"/>
              <a:t> of the Spirit, even we ourselves groan within ourselves, eagerly waiting for the adoption, the redemption of our </a:t>
            </a:r>
            <a:r>
              <a:rPr lang="en-US" sz="1500" dirty="0" smtClean="0"/>
              <a:t>body </a:t>
            </a:r>
            <a:r>
              <a:rPr lang="en-US" sz="1500" b="1" dirty="0" smtClean="0">
                <a:solidFill>
                  <a:srgbClr val="FFFF00"/>
                </a:solidFill>
              </a:rPr>
              <a:t>[blessings</a:t>
            </a:r>
            <a:r>
              <a:rPr lang="en-US" sz="1500" b="1" dirty="0">
                <a:solidFill>
                  <a:srgbClr val="FFFF00"/>
                </a:solidFill>
              </a:rPr>
              <a:t>]</a:t>
            </a:r>
            <a:r>
              <a:rPr lang="en-US" sz="1500" b="1" dirty="0" smtClean="0"/>
              <a:t>.</a:t>
            </a:r>
            <a:r>
              <a:rPr lang="en-US" sz="1500" dirty="0" smtClean="0"/>
              <a:t> </a:t>
            </a:r>
            <a:r>
              <a:rPr lang="en-US" sz="1500" dirty="0"/>
              <a:t>24 For we were saved in this hope, but hope that is seen is not hope; for why does one still hope for what he sees? 25 But if we hope for what we do not see, we eagerly wait for it with </a:t>
            </a:r>
            <a:r>
              <a:rPr lang="en-US" sz="1500" b="1" dirty="0" smtClean="0">
                <a:solidFill>
                  <a:srgbClr val="FFFF00"/>
                </a:solidFill>
              </a:rPr>
              <a:t>[perseverance]</a:t>
            </a:r>
            <a:r>
              <a:rPr lang="en-US" sz="1500" dirty="0" smtClean="0">
                <a:solidFill>
                  <a:srgbClr val="FFFF00"/>
                </a:solidFill>
              </a:rPr>
              <a:t>.</a:t>
            </a:r>
            <a:endParaRPr lang="en-US" sz="1500" dirty="0">
              <a:solidFill>
                <a:srgbClr val="FFFF00"/>
              </a:solidFill>
            </a:endParaRPr>
          </a:p>
          <a:p>
            <a:pPr marL="26988" indent="0">
              <a:buNone/>
            </a:pPr>
            <a:r>
              <a:rPr lang="en-US" sz="1500" dirty="0" smtClean="0"/>
              <a:t>26 </a:t>
            </a:r>
            <a:r>
              <a:rPr lang="en-US" sz="1500" dirty="0"/>
              <a:t>Likewise the Spirit also helps in our weaknesses</a:t>
            </a:r>
            <a:r>
              <a:rPr lang="en-US" sz="1500" dirty="0" smtClean="0"/>
              <a:t>.</a:t>
            </a:r>
            <a:r>
              <a:rPr lang="en-US" sz="1500" b="1" dirty="0">
                <a:solidFill>
                  <a:srgbClr val="860000"/>
                </a:solidFill>
              </a:rPr>
              <a:t> </a:t>
            </a:r>
            <a:r>
              <a:rPr lang="en-US" sz="1500" b="1" dirty="0">
                <a:solidFill>
                  <a:srgbClr val="FFFF00"/>
                </a:solidFill>
              </a:rPr>
              <a:t>[reassurance]</a:t>
            </a:r>
            <a:r>
              <a:rPr lang="en-US" sz="1500" dirty="0">
                <a:solidFill>
                  <a:srgbClr val="FFFF00"/>
                </a:solidFill>
              </a:rPr>
              <a:t> </a:t>
            </a:r>
            <a:r>
              <a:rPr lang="en-US" sz="1500" dirty="0" smtClean="0">
                <a:solidFill>
                  <a:srgbClr val="FFFF00"/>
                </a:solidFill>
              </a:rPr>
              <a:t> </a:t>
            </a:r>
            <a:r>
              <a:rPr lang="en-US" sz="1500" dirty="0"/>
              <a:t>For we do not know what we should pray for as we ought, but the Spirit Himself makes intercession for </a:t>
            </a:r>
            <a:r>
              <a:rPr lang="en-US" sz="1500" dirty="0" smtClean="0"/>
              <a:t>us with </a:t>
            </a:r>
            <a:r>
              <a:rPr lang="en-US" sz="1500" dirty="0" err="1"/>
              <a:t>groanings</a:t>
            </a:r>
            <a:r>
              <a:rPr lang="en-US" sz="1500" dirty="0"/>
              <a:t> which cannot be uttered. 27 Now He who searches the hearts knows what the mind of the Spirit is, because He makes intercession for the saints according to the will of God.</a:t>
            </a:r>
          </a:p>
          <a:p>
            <a:pPr marL="26988" indent="0">
              <a:buNone/>
            </a:pPr>
            <a:r>
              <a:rPr lang="en-US" sz="1500" dirty="0" smtClean="0"/>
              <a:t>28 </a:t>
            </a:r>
            <a:r>
              <a:rPr lang="en-US" sz="1500" dirty="0"/>
              <a:t>And we know that all things work together for good to those who love God, to those who are the called according to His purpose</a:t>
            </a:r>
            <a:r>
              <a:rPr lang="en-US" sz="1500" dirty="0" smtClean="0"/>
              <a:t>.</a:t>
            </a:r>
            <a:r>
              <a:rPr lang="en-US" sz="1500" b="1" dirty="0">
                <a:solidFill>
                  <a:srgbClr val="860000"/>
                </a:solidFill>
              </a:rPr>
              <a:t> </a:t>
            </a:r>
            <a:r>
              <a:rPr lang="en-US" sz="1500" b="1" dirty="0">
                <a:solidFill>
                  <a:srgbClr val="FFFF00"/>
                </a:solidFill>
              </a:rPr>
              <a:t>[</a:t>
            </a:r>
            <a:r>
              <a:rPr lang="en-US" sz="1500" b="1" dirty="0" smtClean="0">
                <a:solidFill>
                  <a:srgbClr val="FFFF00"/>
                </a:solidFill>
              </a:rPr>
              <a:t>reassurance]</a:t>
            </a:r>
            <a:r>
              <a:rPr lang="en-US" sz="1500" dirty="0" smtClean="0"/>
              <a:t> </a:t>
            </a:r>
            <a:r>
              <a:rPr lang="en-US" sz="1500" dirty="0"/>
              <a:t>29 For whom He foreknew, He also predestined to be conformed to the image of His Son, that He might be the firstborn among many brethren. 30 Moreover whom He predestined, these He also called; whom He called, these He also justified; and whom He justified, these He also glorified.</a:t>
            </a:r>
          </a:p>
          <a:p>
            <a:pPr marL="26988" indent="0">
              <a:buNone/>
            </a:pPr>
            <a:r>
              <a:rPr lang="en-US" sz="1500" dirty="0" smtClean="0"/>
              <a:t>31 </a:t>
            </a:r>
            <a:r>
              <a:rPr lang="en-US" sz="1500" dirty="0"/>
              <a:t>What then shall we say to these things? If God is for us, who can be against us</a:t>
            </a:r>
            <a:r>
              <a:rPr lang="en-US" sz="1500" dirty="0" smtClean="0"/>
              <a:t>? </a:t>
            </a:r>
            <a:r>
              <a:rPr lang="en-US" sz="1500" b="1" dirty="0" smtClean="0">
                <a:solidFill>
                  <a:srgbClr val="FFFF00"/>
                </a:solidFill>
              </a:rPr>
              <a:t>[reassurance]</a:t>
            </a:r>
            <a:r>
              <a:rPr lang="en-US" sz="1500" dirty="0" smtClean="0">
                <a:solidFill>
                  <a:srgbClr val="FFFF00"/>
                </a:solidFill>
              </a:rPr>
              <a:t> </a:t>
            </a:r>
            <a:endParaRPr lang="en-US" sz="1500" dirty="0">
              <a:solidFill>
                <a:srgbClr val="FFFF00"/>
              </a:solidFill>
            </a:endParaRPr>
          </a:p>
          <a:p>
            <a:pPr marL="26988" indent="0">
              <a:buNone/>
            </a:pPr>
            <a:endParaRPr lang="en-US" sz="1500" dirty="0"/>
          </a:p>
        </p:txBody>
      </p:sp>
    </p:spTree>
    <p:extLst>
      <p:ext uri="{BB962C8B-B14F-4D97-AF65-F5344CB8AC3E}">
        <p14:creationId xmlns:p14="http://schemas.microsoft.com/office/powerpoint/2010/main" val="364923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 y="274320"/>
            <a:ext cx="8778240" cy="6583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3124200" y="5257800"/>
            <a:ext cx="381000" cy="152400"/>
          </a:xfrm>
          <a:prstGeom prst="ellipse">
            <a:avLst/>
          </a:prstGeom>
          <a:noFill/>
          <a:ln w="25400">
            <a:solidFill>
              <a:srgbClr val="FF0000">
                <a:alpha val="9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H="1">
            <a:off x="4093029" y="1874521"/>
            <a:ext cx="2971800" cy="3276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7" name="Curved Connector 6"/>
          <p:cNvCxnSpPr/>
          <p:nvPr/>
        </p:nvCxnSpPr>
        <p:spPr>
          <a:xfrm flipV="1">
            <a:off x="3314700" y="4343401"/>
            <a:ext cx="571500" cy="807720"/>
          </a:xfrm>
          <a:prstGeom prst="straightConnector1">
            <a:avLst/>
          </a:prstGeom>
          <a:ln w="508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886200" y="1676400"/>
            <a:ext cx="2971800" cy="266700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Down Arrow 13"/>
          <p:cNvSpPr/>
          <p:nvPr/>
        </p:nvSpPr>
        <p:spPr>
          <a:xfrm rot="12066275">
            <a:off x="3681232" y="5467461"/>
            <a:ext cx="359229" cy="762000"/>
          </a:xfrm>
          <a:prstGeom prst="downArrow">
            <a:avLst/>
          </a:prstGeom>
          <a:ln w="165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400" b="1" dirty="0" smtClean="0"/>
              <a:t>ESAU</a:t>
            </a:r>
            <a:endParaRPr lang="en-US" sz="1400" b="1" dirty="0"/>
          </a:p>
        </p:txBody>
      </p:sp>
    </p:spTree>
    <p:extLst>
      <p:ext uri="{BB962C8B-B14F-4D97-AF65-F5344CB8AC3E}">
        <p14:creationId xmlns:p14="http://schemas.microsoft.com/office/powerpoint/2010/main" val="70476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t>24</a:t>
            </a:r>
            <a:r>
              <a:rPr lang="en-US" baseline="30000" dirty="0"/>
              <a:t> </a:t>
            </a:r>
            <a:r>
              <a:rPr lang="en-US" sz="2000" dirty="0"/>
              <a:t>Then Jacob was left alone; and a Man wrestled with him until the breaking of day. </a:t>
            </a:r>
            <a:endParaRPr lang="en-US" sz="2000" dirty="0" smtClean="0"/>
          </a:p>
          <a:p>
            <a:pPr marL="36576" indent="0">
              <a:spcAft>
                <a:spcPts val="1200"/>
              </a:spcAft>
              <a:buNone/>
            </a:pPr>
            <a:r>
              <a:rPr lang="en-US" sz="2400" baseline="30000" dirty="0" smtClean="0"/>
              <a:t>25</a:t>
            </a:r>
            <a:r>
              <a:rPr lang="en-US" baseline="30000" dirty="0"/>
              <a:t> Now when He saw that He did not prevail against him, He touched the socket of his hip; and the socket of Jacob’s hip was out of joint as He wrestled with him. </a:t>
            </a:r>
            <a:endParaRPr lang="en-US" baseline="30000" dirty="0" smtClean="0"/>
          </a:p>
          <a:p>
            <a:pPr marL="36576" indent="0">
              <a:buNone/>
            </a:pPr>
            <a:r>
              <a:rPr lang="en-US" sz="2400" baseline="30000" dirty="0" smtClean="0"/>
              <a:t>26</a:t>
            </a:r>
            <a:r>
              <a:rPr lang="en-US" baseline="30000" dirty="0"/>
              <a:t> And He said, “Let Me go, for the day breaks.” But he said, “I will not let You go unless You bless me</a:t>
            </a:r>
            <a:r>
              <a:rPr lang="en-US" baseline="30000" dirty="0" smtClean="0"/>
              <a:t>!”</a:t>
            </a:r>
          </a:p>
          <a:p>
            <a:pPr marL="36576" indent="0">
              <a:buNone/>
            </a:pPr>
            <a:r>
              <a:rPr lang="en-US" sz="2400" baseline="30000" dirty="0" smtClean="0"/>
              <a:t>27</a:t>
            </a:r>
            <a:r>
              <a:rPr lang="en-US" baseline="30000" dirty="0" smtClean="0"/>
              <a:t> So He said to him, “What </a:t>
            </a:r>
            <a:r>
              <a:rPr lang="en-US" i="1" baseline="30000" dirty="0" smtClean="0"/>
              <a:t>is</a:t>
            </a:r>
            <a:r>
              <a:rPr lang="en-US" baseline="30000" dirty="0" smtClean="0"/>
              <a:t> your name?”</a:t>
            </a:r>
          </a:p>
          <a:p>
            <a:pPr marL="36576" indent="0">
              <a:spcAft>
                <a:spcPts val="1200"/>
              </a:spcAft>
              <a:buNone/>
            </a:pPr>
            <a:r>
              <a:rPr lang="en-US" baseline="30000" dirty="0"/>
              <a:t> </a:t>
            </a:r>
            <a:r>
              <a:rPr lang="en-US" dirty="0" smtClean="0"/>
              <a:t>   </a:t>
            </a:r>
            <a:r>
              <a:rPr lang="en-US" baseline="30000" dirty="0" smtClean="0"/>
              <a:t>He </a:t>
            </a:r>
            <a:r>
              <a:rPr lang="en-US" baseline="30000" dirty="0"/>
              <a:t>said, “Jacob.”</a:t>
            </a:r>
          </a:p>
          <a:p>
            <a:pPr marL="36576" indent="0">
              <a:buNone/>
            </a:pPr>
            <a:r>
              <a:rPr lang="en-US" sz="2400" baseline="30000" dirty="0"/>
              <a:t>28</a:t>
            </a:r>
            <a:r>
              <a:rPr lang="en-US" baseline="30000" dirty="0"/>
              <a:t> And He said, “Your name shall no longer be called Jacob, but Israel; for you have </a:t>
            </a:r>
            <a:r>
              <a:rPr lang="en-US" u="sng" baseline="30000" dirty="0">
                <a:solidFill>
                  <a:srgbClr val="FFFF00"/>
                </a:solidFill>
              </a:rPr>
              <a:t>struggled with God and with men</a:t>
            </a:r>
            <a:r>
              <a:rPr lang="en-US" baseline="30000" dirty="0"/>
              <a:t>, and have prevailed.”</a:t>
            </a:r>
          </a:p>
          <a:p>
            <a:endParaRPr lang="en-US" dirty="0"/>
          </a:p>
        </p:txBody>
      </p:sp>
    </p:spTree>
    <p:extLst>
      <p:ext uri="{BB962C8B-B14F-4D97-AF65-F5344CB8AC3E}">
        <p14:creationId xmlns:p14="http://schemas.microsoft.com/office/powerpoint/2010/main" val="79919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GENESIS 32</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solidFill>
                  <a:schemeClr val="tx2">
                    <a:lumMod val="50000"/>
                  </a:schemeClr>
                </a:solidFill>
              </a:rPr>
              <a:t>24</a:t>
            </a:r>
            <a:r>
              <a:rPr lang="en-US" baseline="30000" dirty="0">
                <a:solidFill>
                  <a:schemeClr val="tx2">
                    <a:lumMod val="50000"/>
                  </a:schemeClr>
                </a:solidFill>
              </a:rPr>
              <a:t> </a:t>
            </a:r>
            <a:r>
              <a:rPr lang="en-US" sz="2000" dirty="0">
                <a:solidFill>
                  <a:schemeClr val="tx2">
                    <a:lumMod val="50000"/>
                  </a:schemeClr>
                </a:solidFill>
              </a:rPr>
              <a:t>Then Jacob was left alone; and a Man wrestled with him until the breaking of day. </a:t>
            </a:r>
            <a:endParaRPr lang="en-US" sz="2000" dirty="0" smtClean="0">
              <a:solidFill>
                <a:schemeClr val="tx2">
                  <a:lumMod val="50000"/>
                </a:schemeClr>
              </a:solidFill>
            </a:endParaRPr>
          </a:p>
          <a:p>
            <a:pPr marL="36576" indent="0">
              <a:spcAft>
                <a:spcPts val="1200"/>
              </a:spcAft>
              <a:buNone/>
            </a:pPr>
            <a:r>
              <a:rPr lang="en-US" sz="2400" baseline="30000" dirty="0" smtClean="0">
                <a:solidFill>
                  <a:schemeClr val="tx2">
                    <a:lumMod val="50000"/>
                  </a:schemeClr>
                </a:solidFill>
              </a:rPr>
              <a:t>25</a:t>
            </a:r>
            <a:r>
              <a:rPr lang="en-US" baseline="30000" dirty="0">
                <a:solidFill>
                  <a:schemeClr val="tx2">
                    <a:lumMod val="50000"/>
                  </a:schemeClr>
                </a:solidFill>
              </a:rPr>
              <a:t> Now when He saw that He did not prevail against him, He touched the socket of his hip; and the socket of Jacob’s hip was out of joint as He wrestled with him. </a:t>
            </a:r>
            <a:endParaRPr lang="en-US" baseline="30000" dirty="0" smtClean="0">
              <a:solidFill>
                <a:schemeClr val="tx2">
                  <a:lumMod val="50000"/>
                </a:schemeClr>
              </a:solidFill>
            </a:endParaRPr>
          </a:p>
          <a:p>
            <a:pPr marL="36576" indent="0">
              <a:buNone/>
            </a:pPr>
            <a:r>
              <a:rPr lang="en-US" sz="2400" baseline="30000" dirty="0" smtClean="0">
                <a:solidFill>
                  <a:schemeClr val="tx2">
                    <a:lumMod val="50000"/>
                  </a:schemeClr>
                </a:solidFill>
              </a:rPr>
              <a:t>26</a:t>
            </a:r>
            <a:r>
              <a:rPr lang="en-US" baseline="30000" dirty="0">
                <a:solidFill>
                  <a:schemeClr val="tx2">
                    <a:lumMod val="50000"/>
                  </a:schemeClr>
                </a:solidFill>
              </a:rPr>
              <a:t> And He said, “Let Me go, for the day breaks.” But he said, “I will not let You go unless You bless me</a:t>
            </a:r>
            <a:r>
              <a:rPr lang="en-US" baseline="30000" dirty="0" smtClean="0">
                <a:solidFill>
                  <a:schemeClr val="tx2">
                    <a:lumMod val="50000"/>
                  </a:schemeClr>
                </a:solidFill>
              </a:rPr>
              <a:t>!”</a:t>
            </a:r>
          </a:p>
          <a:p>
            <a:pPr marL="36576" indent="0">
              <a:buNone/>
            </a:pPr>
            <a:r>
              <a:rPr lang="en-US" sz="2400" baseline="30000" dirty="0" smtClean="0">
                <a:solidFill>
                  <a:schemeClr val="tx2">
                    <a:lumMod val="50000"/>
                  </a:schemeClr>
                </a:solidFill>
              </a:rPr>
              <a:t>27</a:t>
            </a:r>
            <a:r>
              <a:rPr lang="en-US" baseline="30000" dirty="0" smtClean="0">
                <a:solidFill>
                  <a:schemeClr val="tx2">
                    <a:lumMod val="50000"/>
                  </a:schemeClr>
                </a:solidFill>
              </a:rPr>
              <a:t> So He said to him, “What </a:t>
            </a:r>
            <a:r>
              <a:rPr lang="en-US" i="1" baseline="30000" dirty="0" smtClean="0">
                <a:solidFill>
                  <a:schemeClr val="tx2">
                    <a:lumMod val="50000"/>
                  </a:schemeClr>
                </a:solidFill>
              </a:rPr>
              <a:t>is</a:t>
            </a:r>
            <a:r>
              <a:rPr lang="en-US" baseline="30000" dirty="0" smtClean="0">
                <a:solidFill>
                  <a:schemeClr val="tx2">
                    <a:lumMod val="50000"/>
                  </a:schemeClr>
                </a:solidFill>
              </a:rPr>
              <a:t> your name?”</a:t>
            </a:r>
          </a:p>
          <a:p>
            <a:pPr marL="36576" indent="0">
              <a:spcAft>
                <a:spcPts val="1200"/>
              </a:spcAft>
              <a:buNone/>
            </a:pPr>
            <a:r>
              <a:rPr lang="en-US" baseline="30000" dirty="0">
                <a:solidFill>
                  <a:schemeClr val="tx2">
                    <a:lumMod val="50000"/>
                  </a:schemeClr>
                </a:solidFill>
              </a:rPr>
              <a:t> </a:t>
            </a:r>
            <a:r>
              <a:rPr lang="en-US" dirty="0" smtClean="0">
                <a:solidFill>
                  <a:schemeClr val="tx2">
                    <a:lumMod val="50000"/>
                  </a:schemeClr>
                </a:solidFill>
              </a:rPr>
              <a:t>   </a:t>
            </a:r>
            <a:r>
              <a:rPr lang="en-US" baseline="30000" dirty="0" smtClean="0">
                <a:solidFill>
                  <a:schemeClr val="tx2">
                    <a:lumMod val="50000"/>
                  </a:schemeClr>
                </a:solidFill>
              </a:rPr>
              <a:t>He </a:t>
            </a:r>
            <a:r>
              <a:rPr lang="en-US" baseline="30000" dirty="0">
                <a:solidFill>
                  <a:schemeClr val="tx2">
                    <a:lumMod val="50000"/>
                  </a:schemeClr>
                </a:solidFill>
              </a:rPr>
              <a:t>said, “Jacob.”</a:t>
            </a:r>
          </a:p>
          <a:p>
            <a:pPr marL="36576" indent="0">
              <a:buNone/>
            </a:pPr>
            <a:r>
              <a:rPr lang="en-US" sz="2400" baseline="30000" dirty="0">
                <a:solidFill>
                  <a:schemeClr val="tx2">
                    <a:lumMod val="50000"/>
                  </a:schemeClr>
                </a:solidFill>
              </a:rPr>
              <a:t>28</a:t>
            </a:r>
            <a:r>
              <a:rPr lang="en-US" baseline="30000" dirty="0">
                <a:solidFill>
                  <a:schemeClr val="tx2">
                    <a:lumMod val="50000"/>
                  </a:schemeClr>
                </a:solidFill>
              </a:rPr>
              <a:t> And He said, “Your name shall no longer be called Jacob, but Israel; for you have </a:t>
            </a:r>
            <a:r>
              <a:rPr lang="en-US" u="sng" baseline="30000" dirty="0">
                <a:solidFill>
                  <a:schemeClr val="tx2">
                    <a:lumMod val="50000"/>
                  </a:schemeClr>
                </a:solidFill>
              </a:rPr>
              <a:t>struggled with God and with men</a:t>
            </a:r>
            <a:r>
              <a:rPr lang="en-US" baseline="30000" dirty="0">
                <a:solidFill>
                  <a:schemeClr val="tx2">
                    <a:lumMod val="50000"/>
                  </a:schemeClr>
                </a:solidFill>
              </a:rPr>
              <a:t>, and have prevailed.”</a:t>
            </a:r>
          </a:p>
          <a:p>
            <a:endParaRPr lang="en-US" dirty="0">
              <a:solidFill>
                <a:schemeClr val="tx2">
                  <a:lumMod val="50000"/>
                </a:schemeClr>
              </a:solidFill>
            </a:endParaRPr>
          </a:p>
        </p:txBody>
      </p:sp>
      <p:sp>
        <p:nvSpPr>
          <p:cNvPr id="7" name="Rectangle 6"/>
          <p:cNvSpPr/>
          <p:nvPr/>
        </p:nvSpPr>
        <p:spPr>
          <a:xfrm>
            <a:off x="192028" y="2967335"/>
            <a:ext cx="8759963" cy="769441"/>
          </a:xfrm>
          <a:prstGeom prst="rect">
            <a:avLst/>
          </a:prstGeom>
          <a:noFill/>
        </p:spPr>
        <p:txBody>
          <a:bodyPr wrap="none" lIns="91440" tIns="45720" rIns="91440" bIns="45720">
            <a:spAutoFit/>
          </a:bodyPr>
          <a:lstStyle/>
          <a:p>
            <a:pPr algn="ctr"/>
            <a:r>
              <a:rPr lang="en-US" sz="4400" b="1" cap="none" spc="50" dirty="0" smtClean="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rPr>
              <a:t>1. CERTAINTY OF STRUGGLES</a:t>
            </a:r>
            <a:endParaRPr lang="en-US" sz="4400" b="1" cap="none" spc="50" dirty="0">
              <a:ln w="13500">
                <a:solidFill>
                  <a:schemeClr val="accent1">
                    <a:shade val="2500"/>
                    <a:alpha val="6500"/>
                  </a:schemeClr>
                </a:solidFill>
                <a:prstDash val="solid"/>
              </a:ln>
              <a:solidFill>
                <a:srgbClr val="FFFF00">
                  <a:alpha val="95000"/>
                </a:srgb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766744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JACOB’S STRUGGLES</a:t>
            </a:r>
            <a:endParaRPr lang="en-US" dirty="0"/>
          </a:p>
        </p:txBody>
      </p:sp>
      <p:sp>
        <p:nvSpPr>
          <p:cNvPr id="6" name="Content Placeholder 5"/>
          <p:cNvSpPr>
            <a:spLocks noGrp="1"/>
          </p:cNvSpPr>
          <p:nvPr>
            <p:ph sz="half" idx="1"/>
          </p:nvPr>
        </p:nvSpPr>
        <p:spPr>
          <a:xfrm>
            <a:off x="457200" y="1143000"/>
            <a:ext cx="7086600" cy="4724400"/>
          </a:xfrm>
        </p:spPr>
        <p:txBody>
          <a:bodyPr>
            <a:normAutofit/>
          </a:bodyPr>
          <a:lstStyle/>
          <a:p>
            <a:pPr marL="36576" indent="0">
              <a:spcAft>
                <a:spcPts val="1200"/>
              </a:spcAft>
              <a:buNone/>
            </a:pPr>
            <a:r>
              <a:rPr lang="en-US" sz="2400" baseline="30000" dirty="0"/>
              <a:t>24</a:t>
            </a:r>
            <a:r>
              <a:rPr lang="en-US" baseline="30000" dirty="0"/>
              <a:t> </a:t>
            </a:r>
            <a:r>
              <a:rPr lang="en-US" sz="2000" dirty="0"/>
              <a:t>Then Jacob was left alone; and a Man wrestled with him until the breaking of day. </a:t>
            </a:r>
            <a:endParaRPr lang="en-US" sz="2000" dirty="0" smtClean="0"/>
          </a:p>
          <a:p>
            <a:pPr marL="36576" indent="0">
              <a:spcAft>
                <a:spcPts val="1200"/>
              </a:spcAft>
              <a:buNone/>
            </a:pPr>
            <a:r>
              <a:rPr lang="en-US" sz="2400" baseline="30000" dirty="0" smtClean="0"/>
              <a:t>25</a:t>
            </a:r>
            <a:r>
              <a:rPr lang="en-US" baseline="30000" dirty="0"/>
              <a:t> Now when He saw that He did not prevail against him, He touched the socket of his hip; and the socket of Jacob’s hip was out of joint as He wrestled with him. </a:t>
            </a:r>
            <a:endParaRPr lang="en-US" baseline="30000" dirty="0" smtClean="0"/>
          </a:p>
          <a:p>
            <a:pPr marL="36576" indent="0">
              <a:buNone/>
            </a:pPr>
            <a:r>
              <a:rPr lang="en-US" sz="2400" baseline="30000" dirty="0" smtClean="0"/>
              <a:t>26</a:t>
            </a:r>
            <a:r>
              <a:rPr lang="en-US" baseline="30000" dirty="0"/>
              <a:t> And He said, “Let Me go, for the day breaks.” But he said, “I will not let You go unless You bless me</a:t>
            </a:r>
            <a:r>
              <a:rPr lang="en-US" baseline="30000" dirty="0" smtClean="0"/>
              <a:t>!”</a:t>
            </a:r>
          </a:p>
          <a:p>
            <a:pPr marL="36576" indent="0">
              <a:buNone/>
            </a:pPr>
            <a:r>
              <a:rPr lang="en-US" sz="2400" baseline="30000" dirty="0" smtClean="0"/>
              <a:t>27</a:t>
            </a:r>
            <a:r>
              <a:rPr lang="en-US" baseline="30000" dirty="0" smtClean="0"/>
              <a:t> So He said to him, “What </a:t>
            </a:r>
            <a:r>
              <a:rPr lang="en-US" i="1" baseline="30000" dirty="0" smtClean="0"/>
              <a:t>is</a:t>
            </a:r>
            <a:r>
              <a:rPr lang="en-US" baseline="30000" dirty="0" smtClean="0"/>
              <a:t> your name?”</a:t>
            </a:r>
          </a:p>
          <a:p>
            <a:pPr marL="36576" indent="0">
              <a:spcAft>
                <a:spcPts val="1200"/>
              </a:spcAft>
              <a:buNone/>
            </a:pPr>
            <a:r>
              <a:rPr lang="en-US" baseline="30000" dirty="0"/>
              <a:t> </a:t>
            </a:r>
            <a:r>
              <a:rPr lang="en-US" dirty="0" smtClean="0"/>
              <a:t>   </a:t>
            </a:r>
            <a:r>
              <a:rPr lang="en-US" baseline="30000" dirty="0" smtClean="0"/>
              <a:t>He </a:t>
            </a:r>
            <a:r>
              <a:rPr lang="en-US" baseline="30000" dirty="0"/>
              <a:t>said, “Jacob.”</a:t>
            </a:r>
          </a:p>
          <a:p>
            <a:pPr marL="36576" indent="0">
              <a:buNone/>
            </a:pPr>
            <a:r>
              <a:rPr lang="en-US" sz="2400" baseline="30000" dirty="0"/>
              <a:t>28</a:t>
            </a:r>
            <a:r>
              <a:rPr lang="en-US" baseline="30000" dirty="0"/>
              <a:t> And He said, “Your name shall no longer be called Jacob, but Israel; for you have struggled with God and with men, and have prevailed.”</a:t>
            </a:r>
          </a:p>
          <a:p>
            <a:endParaRPr lang="en-US" dirty="0"/>
          </a:p>
        </p:txBody>
      </p:sp>
    </p:spTree>
    <p:extLst>
      <p:ext uri="{BB962C8B-B14F-4D97-AF65-F5344CB8AC3E}">
        <p14:creationId xmlns:p14="http://schemas.microsoft.com/office/powerpoint/2010/main" val="2368161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JACOBS STRUGGLES</a:t>
            </a:r>
            <a:endParaRPr lang="en-US" dirty="0"/>
          </a:p>
        </p:txBody>
      </p:sp>
      <p:sp>
        <p:nvSpPr>
          <p:cNvPr id="6" name="Content Placeholder 5"/>
          <p:cNvSpPr>
            <a:spLocks noGrp="1"/>
          </p:cNvSpPr>
          <p:nvPr>
            <p:ph sz="half" idx="1"/>
          </p:nvPr>
        </p:nvSpPr>
        <p:spPr>
          <a:xfrm>
            <a:off x="457200" y="1143000"/>
            <a:ext cx="7086600" cy="4724400"/>
          </a:xfrm>
        </p:spPr>
        <p:txBody>
          <a:bodyPr>
            <a:noAutofit/>
          </a:bodyPr>
          <a:lstStyle/>
          <a:p>
            <a:pPr lvl="0"/>
            <a:r>
              <a:rPr lang="en-US" b="1" dirty="0"/>
              <a:t>Parent Relationships  </a:t>
            </a:r>
            <a:r>
              <a:rPr lang="en-US" sz="2000" b="1" dirty="0"/>
              <a:t>(Ch.25)</a:t>
            </a:r>
            <a:endParaRPr lang="en-US" sz="2000" dirty="0"/>
          </a:p>
          <a:p>
            <a:pPr lvl="0"/>
            <a:r>
              <a:rPr lang="en-US" b="1" dirty="0"/>
              <a:t>Sibling Relationship </a:t>
            </a:r>
            <a:r>
              <a:rPr lang="en-US" sz="2000" b="1" dirty="0"/>
              <a:t>(Ch.25)</a:t>
            </a:r>
            <a:endParaRPr lang="en-US" sz="2000" dirty="0"/>
          </a:p>
          <a:p>
            <a:pPr lvl="0"/>
            <a:r>
              <a:rPr lang="en-US" b="1" dirty="0"/>
              <a:t>Marital Strife </a:t>
            </a:r>
            <a:r>
              <a:rPr lang="en-US" sz="2000" b="1" dirty="0"/>
              <a:t>(Ch. 30) </a:t>
            </a:r>
            <a:endParaRPr lang="en-US" sz="2000" dirty="0"/>
          </a:p>
          <a:p>
            <a:pPr lvl="0"/>
            <a:r>
              <a:rPr lang="en-US" b="1" dirty="0"/>
              <a:t>Employment </a:t>
            </a:r>
            <a:r>
              <a:rPr lang="en-US" b="1" dirty="0" smtClean="0"/>
              <a:t>Concerns </a:t>
            </a:r>
            <a:r>
              <a:rPr lang="en-US" sz="2000" b="1" dirty="0" smtClean="0"/>
              <a:t>(</a:t>
            </a:r>
            <a:r>
              <a:rPr lang="en-US" sz="2000" b="1" dirty="0"/>
              <a:t>Ch. 29-30)</a:t>
            </a:r>
            <a:endParaRPr lang="en-US" sz="2000" dirty="0"/>
          </a:p>
          <a:p>
            <a:pPr lvl="0"/>
            <a:r>
              <a:rPr lang="en-US" b="1" dirty="0"/>
              <a:t>Fear for Health &amp; Safety </a:t>
            </a:r>
            <a:r>
              <a:rPr lang="en-US" sz="2000" b="1" dirty="0"/>
              <a:t>(Ch. 25, 31, 32)</a:t>
            </a:r>
            <a:endParaRPr lang="en-US" sz="2000" dirty="0"/>
          </a:p>
          <a:p>
            <a:pPr lvl="0"/>
            <a:r>
              <a:rPr lang="en-US" b="1" dirty="0"/>
              <a:t>Physical Infirmity </a:t>
            </a:r>
            <a:r>
              <a:rPr lang="en-US" sz="2000" b="1" dirty="0"/>
              <a:t>(Ch. 32</a:t>
            </a:r>
            <a:r>
              <a:rPr lang="en-US" sz="2000" b="1" dirty="0" smtClean="0"/>
              <a:t>)</a:t>
            </a:r>
            <a:endParaRPr lang="en-US" sz="2000" dirty="0"/>
          </a:p>
        </p:txBody>
      </p:sp>
    </p:spTree>
    <p:extLst>
      <p:ext uri="{BB962C8B-B14F-4D97-AF65-F5344CB8AC3E}">
        <p14:creationId xmlns:p14="http://schemas.microsoft.com/office/powerpoint/2010/main" val="291293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LATER--</a:t>
            </a:r>
            <a:endParaRPr lang="en-US" dirty="0"/>
          </a:p>
        </p:txBody>
      </p:sp>
      <p:sp>
        <p:nvSpPr>
          <p:cNvPr id="6" name="Content Placeholder 5"/>
          <p:cNvSpPr>
            <a:spLocks noGrp="1"/>
          </p:cNvSpPr>
          <p:nvPr>
            <p:ph sz="half" idx="1"/>
          </p:nvPr>
        </p:nvSpPr>
        <p:spPr>
          <a:xfrm>
            <a:off x="457200" y="1143000"/>
            <a:ext cx="7086600" cy="4724400"/>
          </a:xfrm>
        </p:spPr>
        <p:txBody>
          <a:bodyPr>
            <a:noAutofit/>
          </a:bodyPr>
          <a:lstStyle/>
          <a:p>
            <a:pPr lvl="0"/>
            <a:r>
              <a:rPr lang="en-US" sz="2400" b="1" dirty="0" smtClean="0"/>
              <a:t>Death of a Spouse </a:t>
            </a:r>
            <a:r>
              <a:rPr lang="en-US" sz="2000" b="1" dirty="0" smtClean="0"/>
              <a:t>(Ch. 35)</a:t>
            </a:r>
            <a:endParaRPr lang="en-US" sz="2000" dirty="0" smtClean="0"/>
          </a:p>
          <a:p>
            <a:pPr lvl="0"/>
            <a:r>
              <a:rPr lang="en-US" sz="2400" b="1" dirty="0" smtClean="0"/>
              <a:t>Children Character Problems</a:t>
            </a:r>
            <a:endParaRPr lang="en-US" sz="2400" dirty="0" smtClean="0"/>
          </a:p>
          <a:p>
            <a:pPr lvl="1"/>
            <a:r>
              <a:rPr lang="en-US" b="1" dirty="0" smtClean="0"/>
              <a:t>Immorality </a:t>
            </a:r>
            <a:r>
              <a:rPr lang="en-US" sz="2000" b="1" dirty="0" smtClean="0"/>
              <a:t>(Ch.34)</a:t>
            </a:r>
            <a:endParaRPr lang="en-US" sz="2000" dirty="0" smtClean="0"/>
          </a:p>
          <a:p>
            <a:pPr lvl="1"/>
            <a:r>
              <a:rPr lang="en-US" b="1" dirty="0" smtClean="0"/>
              <a:t>Cruelty/Anger </a:t>
            </a:r>
            <a:r>
              <a:rPr lang="en-US" sz="2000" b="1" dirty="0" smtClean="0"/>
              <a:t>(Ch.34)</a:t>
            </a:r>
            <a:endParaRPr lang="en-US" sz="2000" dirty="0" smtClean="0"/>
          </a:p>
          <a:p>
            <a:pPr lvl="1"/>
            <a:r>
              <a:rPr lang="en-US" b="1" dirty="0" smtClean="0"/>
              <a:t>Selfishness/Unloving </a:t>
            </a:r>
            <a:r>
              <a:rPr lang="en-US" sz="2000" b="1" dirty="0" smtClean="0"/>
              <a:t>(Ch. 38)</a:t>
            </a:r>
            <a:endParaRPr lang="en-US" sz="2000" dirty="0" smtClean="0"/>
          </a:p>
          <a:p>
            <a:pPr lvl="1"/>
            <a:r>
              <a:rPr lang="en-US" b="1" dirty="0" smtClean="0"/>
              <a:t>Jealousy </a:t>
            </a:r>
            <a:r>
              <a:rPr lang="en-US" sz="2000" b="1" dirty="0" smtClean="0"/>
              <a:t>(Ch. 37)</a:t>
            </a:r>
            <a:endParaRPr lang="en-US" sz="2000" dirty="0" smtClean="0"/>
          </a:p>
          <a:p>
            <a:pPr lvl="1"/>
            <a:r>
              <a:rPr lang="en-US" b="1" dirty="0" smtClean="0"/>
              <a:t>Deceit </a:t>
            </a:r>
            <a:r>
              <a:rPr lang="en-US" sz="2000" b="1" dirty="0" smtClean="0"/>
              <a:t>(Ch. 37)</a:t>
            </a:r>
            <a:endParaRPr lang="en-US" sz="2000" dirty="0" smtClean="0"/>
          </a:p>
          <a:p>
            <a:pPr lvl="0"/>
            <a:r>
              <a:rPr lang="en-US" sz="2400" b="1" dirty="0" smtClean="0"/>
              <a:t>Death of a Child </a:t>
            </a:r>
            <a:r>
              <a:rPr lang="en-US" sz="2000" b="1" dirty="0" smtClean="0"/>
              <a:t>(Ch. 37)</a:t>
            </a:r>
            <a:endParaRPr lang="en-US" sz="2000" dirty="0" smtClean="0"/>
          </a:p>
          <a:p>
            <a:pPr lvl="0"/>
            <a:r>
              <a:rPr lang="en-US" sz="2400" b="1" dirty="0" smtClean="0"/>
              <a:t>Imprisonment of Child </a:t>
            </a:r>
            <a:r>
              <a:rPr lang="en-US" sz="2000" b="1" dirty="0" smtClean="0"/>
              <a:t>(Ch. 42)</a:t>
            </a:r>
            <a:endParaRPr lang="en-US" sz="2000" dirty="0" smtClean="0"/>
          </a:p>
          <a:p>
            <a:pPr lvl="0"/>
            <a:r>
              <a:rPr lang="en-US" sz="2400" b="1" dirty="0" smtClean="0"/>
              <a:t>Loss of Financial Means </a:t>
            </a:r>
            <a:r>
              <a:rPr lang="en-US" sz="2000" b="1" dirty="0" smtClean="0"/>
              <a:t>(42-43)</a:t>
            </a:r>
            <a:endParaRPr lang="en-US" sz="2000" dirty="0" smtClean="0"/>
          </a:p>
          <a:p>
            <a:pPr lvl="0"/>
            <a:r>
              <a:rPr lang="en-US" sz="2400" b="1" dirty="0" smtClean="0"/>
              <a:t>Infirmities of Aging </a:t>
            </a:r>
            <a:r>
              <a:rPr lang="en-US" sz="2000" b="1" dirty="0" smtClean="0"/>
              <a:t>(42:38; 47:8-9)</a:t>
            </a:r>
            <a:endParaRPr lang="en-US" sz="2000" dirty="0" smtClean="0"/>
          </a:p>
          <a:p>
            <a:endParaRPr lang="en-US" dirty="0"/>
          </a:p>
        </p:txBody>
      </p:sp>
    </p:spTree>
    <p:extLst>
      <p:ext uri="{BB962C8B-B14F-4D97-AF65-F5344CB8AC3E}">
        <p14:creationId xmlns:p14="http://schemas.microsoft.com/office/powerpoint/2010/main" val="236816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3200400" cy="730250"/>
          </a:xfrm>
        </p:spPr>
        <p:txBody>
          <a:bodyPr/>
          <a:lstStyle/>
          <a:p>
            <a:r>
              <a:rPr lang="en-US" dirty="0" smtClean="0"/>
              <a:t>OUR STRUGGLES--</a:t>
            </a:r>
            <a:endParaRPr lang="en-US" dirty="0"/>
          </a:p>
        </p:txBody>
      </p:sp>
      <p:sp>
        <p:nvSpPr>
          <p:cNvPr id="6" name="Content Placeholder 5"/>
          <p:cNvSpPr>
            <a:spLocks noGrp="1"/>
          </p:cNvSpPr>
          <p:nvPr>
            <p:ph sz="half" idx="1"/>
          </p:nvPr>
        </p:nvSpPr>
        <p:spPr>
          <a:xfrm>
            <a:off x="457200" y="1143000"/>
            <a:ext cx="7086600" cy="4724400"/>
          </a:xfrm>
        </p:spPr>
        <p:txBody>
          <a:bodyPr>
            <a:noAutofit/>
          </a:bodyPr>
          <a:lstStyle/>
          <a:p>
            <a:pPr lvl="0"/>
            <a:r>
              <a:rPr lang="en-US" sz="2400" b="1" dirty="0"/>
              <a:t>Parent Relationships  </a:t>
            </a:r>
            <a:endParaRPr lang="en-US" sz="2400" b="1" dirty="0" smtClean="0"/>
          </a:p>
          <a:p>
            <a:pPr lvl="0"/>
            <a:r>
              <a:rPr lang="en-US" sz="2400" b="1" dirty="0" smtClean="0"/>
              <a:t>Sibling </a:t>
            </a:r>
            <a:r>
              <a:rPr lang="en-US" sz="2400" b="1" dirty="0"/>
              <a:t>Relationship </a:t>
            </a:r>
            <a:endParaRPr lang="en-US" sz="1800" b="1" dirty="0"/>
          </a:p>
          <a:p>
            <a:pPr lvl="0"/>
            <a:r>
              <a:rPr lang="en-US" sz="2400" b="1" dirty="0" smtClean="0"/>
              <a:t>Marital </a:t>
            </a:r>
            <a:r>
              <a:rPr lang="en-US" sz="2400" b="1" dirty="0"/>
              <a:t>Strife </a:t>
            </a:r>
            <a:r>
              <a:rPr lang="en-US" sz="1800" b="1" dirty="0" smtClean="0"/>
              <a:t> </a:t>
            </a:r>
            <a:endParaRPr lang="en-US" sz="1800" dirty="0"/>
          </a:p>
          <a:p>
            <a:pPr lvl="0"/>
            <a:r>
              <a:rPr lang="en-US" sz="2400" b="1" dirty="0"/>
              <a:t>Employment </a:t>
            </a:r>
            <a:r>
              <a:rPr lang="en-US" sz="2400" b="1" dirty="0" smtClean="0"/>
              <a:t>Concerns </a:t>
            </a:r>
            <a:endParaRPr lang="en-US" sz="1800" dirty="0"/>
          </a:p>
          <a:p>
            <a:pPr lvl="0"/>
            <a:r>
              <a:rPr lang="en-US" sz="2400" b="1" dirty="0"/>
              <a:t>Fear for Health &amp; Safety </a:t>
            </a:r>
            <a:endParaRPr lang="en-US" sz="1800" dirty="0"/>
          </a:p>
          <a:p>
            <a:pPr lvl="0"/>
            <a:r>
              <a:rPr lang="en-US" sz="2400" b="1" dirty="0"/>
              <a:t>Physical Infirmity </a:t>
            </a:r>
            <a:endParaRPr lang="en-US" sz="1800" dirty="0"/>
          </a:p>
          <a:p>
            <a:pPr lvl="0"/>
            <a:r>
              <a:rPr lang="en-US" sz="2400" b="1" dirty="0" smtClean="0"/>
              <a:t>Death of a Spouse </a:t>
            </a:r>
          </a:p>
          <a:p>
            <a:pPr lvl="0"/>
            <a:r>
              <a:rPr lang="en-US" sz="2400" b="1" dirty="0" smtClean="0"/>
              <a:t>Children Character Problems</a:t>
            </a:r>
            <a:endParaRPr lang="en-US" sz="2400" dirty="0" smtClean="0"/>
          </a:p>
          <a:p>
            <a:pPr lvl="0"/>
            <a:r>
              <a:rPr lang="en-US" sz="2400" b="1" dirty="0" smtClean="0"/>
              <a:t>Death of a Child </a:t>
            </a:r>
            <a:endParaRPr lang="en-US" sz="2000" dirty="0" smtClean="0"/>
          </a:p>
          <a:p>
            <a:pPr lvl="0"/>
            <a:r>
              <a:rPr lang="en-US" sz="2400" b="1" dirty="0" smtClean="0"/>
              <a:t>Imprisonment of Child </a:t>
            </a:r>
            <a:endParaRPr lang="en-US" sz="2000" dirty="0" smtClean="0"/>
          </a:p>
          <a:p>
            <a:pPr lvl="0"/>
            <a:r>
              <a:rPr lang="en-US" sz="2400" b="1" dirty="0" smtClean="0"/>
              <a:t>Loss of Financial Means </a:t>
            </a:r>
            <a:endParaRPr lang="en-US" sz="2000" dirty="0" smtClean="0"/>
          </a:p>
          <a:p>
            <a:pPr lvl="0"/>
            <a:r>
              <a:rPr lang="en-US" sz="2400" b="1" dirty="0" smtClean="0"/>
              <a:t>Infirmities of Aging </a:t>
            </a:r>
            <a:endParaRPr lang="en-US" sz="2000" dirty="0" smtClean="0"/>
          </a:p>
          <a:p>
            <a:endParaRPr lang="en-US" dirty="0"/>
          </a:p>
        </p:txBody>
      </p:sp>
    </p:spTree>
    <p:extLst>
      <p:ext uri="{BB962C8B-B14F-4D97-AF65-F5344CB8AC3E}">
        <p14:creationId xmlns:p14="http://schemas.microsoft.com/office/powerpoint/2010/main" val="2972489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740</TotalTime>
  <Words>858</Words>
  <Application>Microsoft Office PowerPoint</Application>
  <PresentationFormat>On-screen Show (4:3)</PresentationFormat>
  <Paragraphs>137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Technic</vt:lpstr>
      <vt:lpstr>GENESIS 32</vt:lpstr>
      <vt:lpstr>GENESIS 28</vt:lpstr>
      <vt:lpstr>PowerPoint Presentation</vt:lpstr>
      <vt:lpstr>GENESIS 32</vt:lpstr>
      <vt:lpstr>GENESIS 32</vt:lpstr>
      <vt:lpstr>JACOB’S STRUGGLES</vt:lpstr>
      <vt:lpstr>JACOBS STRUGGLES</vt:lpstr>
      <vt:lpstr>LATER--</vt:lpstr>
      <vt:lpstr>OUR STRUGGLES--</vt:lpstr>
      <vt:lpstr>GENESIS 32        </vt:lpstr>
      <vt:lpstr>GENESIS 32        </vt:lpstr>
      <vt:lpstr>GENESIS 32</vt:lpstr>
      <vt:lpstr>GENESIS 32</vt:lpstr>
      <vt:lpstr>HOPE OF BLESSINGS</vt:lpstr>
      <vt:lpstr>HOPE OF BLESSINGS</vt:lpstr>
      <vt:lpstr>GENESIS 32</vt:lpstr>
      <vt:lpstr>GENESIS 32</vt:lpstr>
      <vt:lpstr>HOPE OF BLESSINGS</vt:lpstr>
      <vt:lpstr>GENESIS 32</vt:lpstr>
      <vt:lpstr>COMFORT OF ASSURANCE</vt:lpstr>
      <vt:lpstr>Romans 8:18-31</vt:lpstr>
    </vt:vector>
  </TitlesOfParts>
  <Company>RockTenn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Kercher</dc:creator>
  <cp:lastModifiedBy>Michael Kercher</cp:lastModifiedBy>
  <cp:revision>28</cp:revision>
  <dcterms:created xsi:type="dcterms:W3CDTF">2012-07-08T20:43:17Z</dcterms:created>
  <dcterms:modified xsi:type="dcterms:W3CDTF">2012-07-15T20:43:53Z</dcterms:modified>
</cp:coreProperties>
</file>