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80" r:id="rId2"/>
    <p:sldId id="256" r:id="rId3"/>
    <p:sldId id="264" r:id="rId4"/>
    <p:sldId id="273" r:id="rId5"/>
    <p:sldId id="274" r:id="rId6"/>
    <p:sldId id="275" r:id="rId7"/>
    <p:sldId id="276" r:id="rId8"/>
    <p:sldId id="292" r:id="rId9"/>
    <p:sldId id="277" r:id="rId10"/>
    <p:sldId id="278" r:id="rId11"/>
    <p:sldId id="279" r:id="rId12"/>
    <p:sldId id="282" r:id="rId13"/>
    <p:sldId id="283" r:id="rId14"/>
    <p:sldId id="284" r:id="rId15"/>
    <p:sldId id="285" r:id="rId16"/>
    <p:sldId id="286" r:id="rId17"/>
    <p:sldId id="281" r:id="rId18"/>
    <p:sldId id="287" r:id="rId19"/>
    <p:sldId id="288" r:id="rId20"/>
    <p:sldId id="290" r:id="rId21"/>
    <p:sldId id="289" r:id="rId22"/>
    <p:sldId id="291" r:id="rId23"/>
  </p:sldIdLst>
  <p:sldSz cx="9144000" cy="5715000" type="screen16x10"/>
  <p:notesSz cx="9388475" cy="7102475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C641"/>
    <a:srgbClr val="0ECCF2"/>
    <a:srgbClr val="FB2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226" autoAdjust="0"/>
  </p:normalViewPr>
  <p:slideViewPr>
    <p:cSldViewPr snapToGrid="0">
      <p:cViewPr>
        <p:scale>
          <a:sx n="114" d="100"/>
          <a:sy n="114" d="100"/>
        </p:scale>
        <p:origin x="-1560" y="-3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055" cy="355124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8292" y="0"/>
            <a:ext cx="4068055" cy="355124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9B4BBA67-8B14-4E50-9D6E-F2A0C5490B7F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6136"/>
            <a:ext cx="4068055" cy="355124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8292" y="6746136"/>
            <a:ext cx="4068055" cy="355124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A51DC43D-4D7A-48FB-9D05-C439571C4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5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40" cy="356357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40" cy="356357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r">
              <a:defRPr sz="1200"/>
            </a:lvl1pPr>
          </a:lstStyle>
          <a:p>
            <a:fld id="{B048B65D-4972-4072-A0EB-5803DD0EFEEF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76538" y="887413"/>
            <a:ext cx="3835400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2" tIns="47111" rIns="94222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599"/>
          </a:xfrm>
          <a:prstGeom prst="rect">
            <a:avLst/>
          </a:prstGeom>
        </p:spPr>
        <p:txBody>
          <a:bodyPr vert="horz" lIns="94222" tIns="47111" rIns="94222" bIns="471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20"/>
            <a:ext cx="4068340" cy="356356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20"/>
            <a:ext cx="4068340" cy="356356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r">
              <a:defRPr sz="1200"/>
            </a:lvl1pPr>
          </a:lstStyle>
          <a:p>
            <a:fld id="{0B8FE52C-4B9C-40A3-AEE8-F0F38653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5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6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720024"/>
            <a:ext cx="6858000" cy="136790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078646"/>
            <a:ext cx="6858000" cy="628354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39300"/>
            <a:ext cx="7886700" cy="6827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822855"/>
            <a:ext cx="7886700" cy="281644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322097"/>
            <a:ext cx="7885509" cy="568727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29452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741166"/>
            <a:ext cx="7885509" cy="125152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04271"/>
            <a:ext cx="6977064" cy="2494087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804631"/>
            <a:ext cx="6564224" cy="45747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751441"/>
            <a:ext cx="7884318" cy="1241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047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39140"/>
            <a:ext cx="7886700" cy="209319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2151"/>
            <a:ext cx="7885509" cy="950537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32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571625"/>
            <a:ext cx="2210150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143125"/>
            <a:ext cx="2195513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571625"/>
            <a:ext cx="2202181" cy="48021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143125"/>
            <a:ext cx="2210096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571625"/>
            <a:ext cx="2199085" cy="48021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143125"/>
            <a:ext cx="2199085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581253"/>
            <a:ext cx="2205038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880295"/>
            <a:ext cx="220503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061471"/>
            <a:ext cx="220503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581253"/>
            <a:ext cx="219789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880295"/>
            <a:ext cx="219789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061471"/>
            <a:ext cx="2200805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581253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880295"/>
            <a:ext cx="2199085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061469"/>
            <a:ext cx="220199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1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8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720024"/>
            <a:ext cx="6858000" cy="136790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078062"/>
            <a:ext cx="6858000" cy="62835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521354"/>
            <a:ext cx="3768912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521354"/>
            <a:ext cx="377547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400969"/>
            <a:ext cx="3768912" cy="686593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087563"/>
            <a:ext cx="3768912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400969"/>
            <a:ext cx="3776661" cy="68659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087563"/>
            <a:ext cx="377666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714500"/>
            <a:ext cx="2739019" cy="3176323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4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714500"/>
            <a:ext cx="2739019" cy="3176323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6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521354"/>
            <a:ext cx="76753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A1D5703-6475-4E0A-AC42-37C2C4DFA93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59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23" y="0"/>
            <a:ext cx="8840897" cy="6518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Lesson 1      Please Read…. Galatians </a:t>
            </a:r>
            <a:r>
              <a:rPr lang="en-US" b="1" i="1" dirty="0">
                <a:solidFill>
                  <a:srgbClr val="FFFF00"/>
                </a:solidFill>
              </a:rPr>
              <a:t>1:1-10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sz="2300" i="1" dirty="0"/>
              <a:t>1:1</a:t>
            </a:r>
            <a:r>
              <a:rPr lang="en-US" sz="2300" dirty="0"/>
              <a:t> Paul, an apostle (not from men nor through man, but through Jesus Christ and God the Father who raised Him from the dead),   </a:t>
            </a:r>
            <a:r>
              <a:rPr lang="en-US" sz="2300" i="1" dirty="0"/>
              <a:t>2 </a:t>
            </a:r>
            <a:r>
              <a:rPr lang="en-US" sz="2300" dirty="0"/>
              <a:t>and all the brethren who are with me, To the churches of Galatia:   </a:t>
            </a:r>
            <a:r>
              <a:rPr lang="en-US" sz="2300" i="1" dirty="0"/>
              <a:t>3 </a:t>
            </a:r>
            <a:r>
              <a:rPr lang="en-US" sz="2300" dirty="0"/>
              <a:t>Grace to you and peace from God the Father and our Lord Jesus Christ,   </a:t>
            </a:r>
            <a:r>
              <a:rPr lang="en-US" sz="2300" i="1" dirty="0"/>
              <a:t>4 </a:t>
            </a:r>
            <a:r>
              <a:rPr lang="en-US" sz="2300" dirty="0"/>
              <a:t>who gave Himself for our sins, that He might deliver us from this present evil age, according to the will of our God and Father,   </a:t>
            </a:r>
            <a:r>
              <a:rPr lang="en-US" sz="2300" i="1" dirty="0"/>
              <a:t>5 </a:t>
            </a:r>
            <a:r>
              <a:rPr lang="en-US" sz="2300" dirty="0"/>
              <a:t>to whom [be] glory forever and ever. Amen.   </a:t>
            </a:r>
            <a:r>
              <a:rPr lang="en-US" sz="2300" i="1" dirty="0"/>
              <a:t>6 </a:t>
            </a:r>
            <a:r>
              <a:rPr lang="en-US" sz="2300" dirty="0"/>
              <a:t>I marvel that you are turning away so soon from Him who called you in the grace of Christ, to a different gospel,   </a:t>
            </a:r>
            <a:r>
              <a:rPr lang="en-US" sz="2300" i="1" dirty="0"/>
              <a:t>7 </a:t>
            </a:r>
            <a:r>
              <a:rPr lang="en-US" sz="2300" dirty="0"/>
              <a:t>which is not another; but there are some who trouble you and want to pervert the gospel of Christ.   </a:t>
            </a:r>
            <a:r>
              <a:rPr lang="en-US" sz="2300" i="1" dirty="0"/>
              <a:t>8 </a:t>
            </a:r>
            <a:r>
              <a:rPr lang="en-US" sz="2300" dirty="0"/>
              <a:t>But even if we, or an angel from </a:t>
            </a:r>
            <a:r>
              <a:rPr lang="en-US" sz="2300" dirty="0" smtClean="0"/>
              <a:t>heaven</a:t>
            </a:r>
            <a:r>
              <a:rPr lang="en-US" sz="2300" dirty="0"/>
              <a:t>, preach any other gospel to you than what we have preached to you, let him be accursed.   </a:t>
            </a:r>
            <a:r>
              <a:rPr lang="en-US" sz="2300" i="1" dirty="0"/>
              <a:t>9 </a:t>
            </a:r>
            <a:r>
              <a:rPr lang="en-US" sz="2300" dirty="0"/>
              <a:t>As we have said </a:t>
            </a:r>
            <a:r>
              <a:rPr lang="en-US" sz="2300" dirty="0" smtClean="0"/>
              <a:t>before</a:t>
            </a:r>
            <a:r>
              <a:rPr lang="en-US" sz="2300" dirty="0"/>
              <a:t>, so now I say again, if anyone preaches any other gospel to you than what you have received, let him be accursed.   </a:t>
            </a:r>
            <a:r>
              <a:rPr lang="en-US" sz="2300" i="1" dirty="0"/>
              <a:t>10 </a:t>
            </a:r>
            <a:r>
              <a:rPr lang="en-US" sz="2300" dirty="0"/>
              <a:t>For do I now persuade men, or God? Or do I seek to please men? For if I still pleased men, I would not be a bondservant of Christ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571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23" y="0"/>
            <a:ext cx="8840897" cy="6518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FF00"/>
                </a:solidFill>
              </a:rPr>
              <a:t>Galatians 1:1-10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sz="2300" i="1" dirty="0"/>
              <a:t>1:1</a:t>
            </a:r>
            <a:r>
              <a:rPr lang="en-US" sz="2300" dirty="0"/>
              <a:t> Paul, an apostle (not from men nor through man, but through Jesus Christ and God the Father who raised Him from the dead),   </a:t>
            </a:r>
            <a:r>
              <a:rPr lang="en-US" sz="2300" i="1" dirty="0"/>
              <a:t>2 </a:t>
            </a:r>
            <a:r>
              <a:rPr lang="en-US" sz="2300" dirty="0"/>
              <a:t>and all the brethren who are with me, To the churches of Galatia:   </a:t>
            </a:r>
            <a:r>
              <a:rPr lang="en-US" sz="2300" i="1" dirty="0"/>
              <a:t>3 </a:t>
            </a:r>
            <a:r>
              <a:rPr lang="en-US" sz="2300" dirty="0"/>
              <a:t>Grace to you and peace from God the Father and our Lord Jesus Christ,   </a:t>
            </a:r>
            <a:r>
              <a:rPr lang="en-US" sz="2300" i="1" dirty="0"/>
              <a:t>4 </a:t>
            </a:r>
            <a:r>
              <a:rPr lang="en-US" sz="2300" dirty="0"/>
              <a:t>who gave Himself for our sins, that He might deliver us from this present evil age, according to the will of our God and Father,   </a:t>
            </a:r>
            <a:r>
              <a:rPr lang="en-US" sz="2300" i="1" dirty="0"/>
              <a:t>5 </a:t>
            </a:r>
            <a:r>
              <a:rPr lang="en-US" sz="2300" dirty="0"/>
              <a:t>to whom [be] glory forever and ever. Amen.   </a:t>
            </a:r>
            <a:r>
              <a:rPr lang="en-US" sz="2300" i="1" dirty="0"/>
              <a:t>6 </a:t>
            </a:r>
            <a:r>
              <a:rPr lang="en-US" sz="2300" dirty="0"/>
              <a:t>I marvel that you are turning away so soon from Him who called you in the grace of Christ, to a different gospel,   </a:t>
            </a:r>
            <a:r>
              <a:rPr lang="en-US" sz="2300" i="1" dirty="0"/>
              <a:t>7 </a:t>
            </a:r>
            <a:r>
              <a:rPr lang="en-US" sz="2300" dirty="0"/>
              <a:t>which is not another; but there are some who trouble you and want to pervert the gospel of Christ.   </a:t>
            </a:r>
            <a:r>
              <a:rPr lang="en-US" sz="2300" i="1" dirty="0"/>
              <a:t>8 </a:t>
            </a:r>
            <a:r>
              <a:rPr lang="en-US" sz="2300" dirty="0"/>
              <a:t>But even if we, or an angel from </a:t>
            </a:r>
            <a:r>
              <a:rPr lang="en-US" sz="2300" dirty="0" smtClean="0"/>
              <a:t>heaven</a:t>
            </a:r>
            <a:r>
              <a:rPr lang="en-US" sz="2300" dirty="0"/>
              <a:t>, preach any other gospel to you than what we have preached to you, let him be accursed.   </a:t>
            </a:r>
            <a:r>
              <a:rPr lang="en-US" sz="2300" i="1" dirty="0"/>
              <a:t>9 </a:t>
            </a:r>
            <a:r>
              <a:rPr lang="en-US" sz="2300" dirty="0"/>
              <a:t>As we have said </a:t>
            </a:r>
            <a:r>
              <a:rPr lang="en-US" sz="2300" dirty="0" smtClean="0"/>
              <a:t>before</a:t>
            </a:r>
            <a:r>
              <a:rPr lang="en-US" sz="2300" dirty="0"/>
              <a:t>, so now I say again, if anyone preaches any other gospel to you than what you have received, let him be accursed.   </a:t>
            </a:r>
            <a:r>
              <a:rPr lang="en-US" sz="2300" i="1" dirty="0"/>
              <a:t>10 </a:t>
            </a:r>
            <a:r>
              <a:rPr lang="en-US" sz="2300" dirty="0"/>
              <a:t>For do I now persuade men, or God? Or do I seek to please men? For if I still pleased men, I would not be a bondservant of Christ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8381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73" y="128102"/>
            <a:ext cx="2961838" cy="660463"/>
          </a:xfrm>
        </p:spPr>
        <p:txBody>
          <a:bodyPr>
            <a:normAutofit/>
          </a:bodyPr>
          <a:lstStyle/>
          <a:p>
            <a:r>
              <a:rPr lang="en-US" sz="2800" b="1" dirty="0"/>
              <a:t>Salutation – 1:1-5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21" y="1110294"/>
            <a:ext cx="7675350" cy="3626115"/>
          </a:xfrm>
        </p:spPr>
        <p:txBody>
          <a:bodyPr/>
          <a:lstStyle/>
          <a:p>
            <a:r>
              <a:rPr lang="en-US" dirty="0" smtClean="0"/>
              <a:t>Paul is </a:t>
            </a:r>
            <a:r>
              <a:rPr lang="en-US" dirty="0"/>
              <a:t>a true </a:t>
            </a:r>
            <a:r>
              <a:rPr lang="en-US" dirty="0" smtClean="0"/>
              <a:t> </a:t>
            </a:r>
            <a:r>
              <a:rPr lang="en-US" dirty="0"/>
              <a:t>and legitimate apostle having been made so </a:t>
            </a:r>
            <a:r>
              <a:rPr lang="en-US" dirty="0" smtClean="0"/>
              <a:t>by </a:t>
            </a:r>
            <a:r>
              <a:rPr lang="en-US" dirty="0"/>
              <a:t>Jesus and the </a:t>
            </a:r>
            <a:r>
              <a:rPr lang="en-US" dirty="0" smtClean="0"/>
              <a:t>Father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Men </a:t>
            </a:r>
            <a:r>
              <a:rPr lang="en-US" dirty="0">
                <a:solidFill>
                  <a:schemeClr val="accent5"/>
                </a:solidFill>
              </a:rPr>
              <a:t>(particularly the original apostles)  </a:t>
            </a:r>
            <a:r>
              <a:rPr lang="en-US" dirty="0" smtClean="0">
                <a:solidFill>
                  <a:schemeClr val="accent5"/>
                </a:solidFill>
              </a:rPr>
              <a:t>were not the agents of </a:t>
            </a:r>
            <a:r>
              <a:rPr lang="en-US" dirty="0">
                <a:solidFill>
                  <a:schemeClr val="accent5"/>
                </a:solidFill>
              </a:rPr>
              <a:t>Paul’s appointment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000"/>
            <a:ext cx="457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029200" y="127000"/>
            <a:ext cx="381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accent5"/>
                </a:solidFill>
                <a:latin typeface="Arial Black" pitchFamily="34" charset="0"/>
              </a:rPr>
              <a:t>“Not According to Man”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876800" y="1301750"/>
            <a:ext cx="4038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Arial Black" pitchFamily="34" charset="0"/>
              </a:rPr>
              <a:t>Paul:  zealous, successful Jew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Arial Black" pitchFamily="34" charset="0"/>
              </a:rPr>
              <a:t>Separated from womb to special purpose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Arial Black" pitchFamily="34" charset="0"/>
              </a:rPr>
              <a:t>Apostle before going to Jerusalem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Arial Black" pitchFamily="34" charset="0"/>
              </a:rPr>
              <a:t>Preached in Damascus before meeting apostles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Arial Black" pitchFamily="34" charset="0"/>
              </a:rPr>
              <a:t>Limited contact with apostles</a:t>
            </a:r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>
            <a:off x="4876800" y="1016000"/>
            <a:ext cx="411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73" y="128102"/>
            <a:ext cx="2961838" cy="660463"/>
          </a:xfrm>
        </p:spPr>
        <p:txBody>
          <a:bodyPr>
            <a:normAutofit/>
          </a:bodyPr>
          <a:lstStyle/>
          <a:p>
            <a:r>
              <a:rPr lang="en-US" sz="2800" b="1" dirty="0"/>
              <a:t>Salutation – 1:1-5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21" y="1110294"/>
            <a:ext cx="7675350" cy="3626115"/>
          </a:xfrm>
        </p:spPr>
        <p:txBody>
          <a:bodyPr/>
          <a:lstStyle/>
          <a:p>
            <a:r>
              <a:rPr lang="en-US" dirty="0" smtClean="0"/>
              <a:t>Paul is </a:t>
            </a:r>
            <a:r>
              <a:rPr lang="en-US" dirty="0"/>
              <a:t>a true </a:t>
            </a:r>
            <a:r>
              <a:rPr lang="en-US" dirty="0" smtClean="0"/>
              <a:t> </a:t>
            </a:r>
            <a:r>
              <a:rPr lang="en-US" dirty="0"/>
              <a:t>and legitimate apostle having been made so </a:t>
            </a:r>
            <a:r>
              <a:rPr lang="en-US" dirty="0" smtClean="0"/>
              <a:t>by </a:t>
            </a:r>
            <a:r>
              <a:rPr lang="en-US" dirty="0"/>
              <a:t>Jesus and the </a:t>
            </a:r>
            <a:r>
              <a:rPr lang="en-US" dirty="0" smtClean="0"/>
              <a:t>Father</a:t>
            </a:r>
          </a:p>
          <a:p>
            <a:r>
              <a:rPr lang="en-US" dirty="0" smtClean="0"/>
              <a:t>Men </a:t>
            </a:r>
            <a:r>
              <a:rPr lang="en-US" dirty="0"/>
              <a:t>(particularly the original apostles)  </a:t>
            </a:r>
            <a:r>
              <a:rPr lang="en-US" dirty="0" smtClean="0"/>
              <a:t>were not the agents of </a:t>
            </a:r>
            <a:r>
              <a:rPr lang="en-US" dirty="0"/>
              <a:t>Paul’s appointment </a:t>
            </a:r>
          </a:p>
          <a:p>
            <a:r>
              <a:rPr lang="en-US" dirty="0">
                <a:solidFill>
                  <a:schemeClr val="accent5"/>
                </a:solidFill>
              </a:rPr>
              <a:t>The “churches of Galatia” seem to be </a:t>
            </a:r>
            <a:r>
              <a:rPr lang="en-US" dirty="0" smtClean="0">
                <a:solidFill>
                  <a:schemeClr val="accent5"/>
                </a:solidFill>
              </a:rPr>
              <a:t>affected , False </a:t>
            </a:r>
            <a:r>
              <a:rPr lang="en-US" dirty="0">
                <a:solidFill>
                  <a:schemeClr val="accent5"/>
                </a:solidFill>
              </a:rPr>
              <a:t>doctrines might be an </a:t>
            </a:r>
            <a:r>
              <a:rPr lang="en-US" dirty="0" smtClean="0">
                <a:solidFill>
                  <a:schemeClr val="accent5"/>
                </a:solidFill>
              </a:rPr>
              <a:t>influence </a:t>
            </a:r>
            <a:r>
              <a:rPr lang="en-US" dirty="0">
                <a:solidFill>
                  <a:schemeClr val="accent5"/>
                </a:solidFill>
              </a:rPr>
              <a:t>regionally as well as congregationally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en-US" dirty="0" smtClean="0"/>
              <a:t>Jesus </a:t>
            </a:r>
            <a:r>
              <a:rPr lang="en-US" dirty="0"/>
              <a:t>is the source of deliverance from “this present evil age.”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73" y="128102"/>
            <a:ext cx="2961838" cy="660463"/>
          </a:xfrm>
        </p:spPr>
        <p:txBody>
          <a:bodyPr>
            <a:normAutofit/>
          </a:bodyPr>
          <a:lstStyle/>
          <a:p>
            <a:r>
              <a:rPr lang="en-US" sz="2800" b="1" dirty="0"/>
              <a:t>Warning – </a:t>
            </a:r>
            <a:r>
              <a:rPr lang="en-US" sz="2800" b="1" dirty="0" smtClean="0"/>
              <a:t>1:6-10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21" y="1110294"/>
            <a:ext cx="7675350" cy="3626115"/>
          </a:xfrm>
        </p:spPr>
        <p:txBody>
          <a:bodyPr>
            <a:normAutofit/>
          </a:bodyPr>
          <a:lstStyle/>
          <a:p>
            <a:r>
              <a:rPr lang="en-US" dirty="0"/>
              <a:t>“I marvel …”.  Paul states his </a:t>
            </a:r>
            <a:r>
              <a:rPr lang="en-US" dirty="0" smtClean="0"/>
              <a:t>surprise </a:t>
            </a:r>
            <a:r>
              <a:rPr lang="en-US" dirty="0"/>
              <a:t>that the Galatians have </a:t>
            </a:r>
            <a:r>
              <a:rPr lang="en-US" dirty="0" smtClean="0"/>
              <a:t>compromised </a:t>
            </a:r>
            <a:r>
              <a:rPr lang="en-US" dirty="0"/>
              <a:t>their beliefs so </a:t>
            </a:r>
            <a:r>
              <a:rPr lang="en-US" dirty="0" smtClean="0"/>
              <a:t>quickly</a:t>
            </a:r>
          </a:p>
          <a:p>
            <a:endParaRPr lang="en-US" dirty="0"/>
          </a:p>
          <a:p>
            <a:r>
              <a:rPr lang="en-US" i="1" dirty="0">
                <a:solidFill>
                  <a:schemeClr val="accent5"/>
                </a:solidFill>
              </a:rPr>
              <a:t>“turning away … from Him who called you.” </a:t>
            </a:r>
            <a:r>
              <a:rPr lang="en-US" dirty="0" smtClean="0">
                <a:solidFill>
                  <a:schemeClr val="accent5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Suggest a </a:t>
            </a:r>
            <a:r>
              <a:rPr lang="en-US" dirty="0">
                <a:solidFill>
                  <a:schemeClr val="tx1"/>
                </a:solidFill>
              </a:rPr>
              <a:t>deeper issue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leaving </a:t>
            </a:r>
            <a:r>
              <a:rPr lang="en-US" i="1" dirty="0">
                <a:solidFill>
                  <a:schemeClr val="tx1"/>
                </a:solidFill>
              </a:rPr>
              <a:t>the Lord,</a:t>
            </a:r>
            <a:r>
              <a:rPr lang="en-US" dirty="0">
                <a:solidFill>
                  <a:schemeClr val="tx1"/>
                </a:solidFill>
              </a:rPr>
              <a:t> of abandoning Him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“to </a:t>
            </a:r>
            <a:r>
              <a:rPr lang="en-US" sz="2000" dirty="0">
                <a:solidFill>
                  <a:srgbClr val="FFFF00"/>
                </a:solidFill>
              </a:rPr>
              <a:t>a different </a:t>
            </a:r>
            <a:r>
              <a:rPr lang="en-US" sz="2000" dirty="0" smtClean="0">
                <a:solidFill>
                  <a:srgbClr val="FFFF00"/>
                </a:solidFill>
              </a:rPr>
              <a:t>gospel”  </a:t>
            </a:r>
            <a:r>
              <a:rPr lang="en-US" sz="2000" dirty="0" smtClean="0">
                <a:solidFill>
                  <a:schemeClr val="tx1"/>
                </a:solidFill>
              </a:rPr>
              <a:t>Suggest something serious.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1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Jesus’ View of Scripture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27" y="1521354"/>
            <a:ext cx="8253453" cy="362611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Matthew </a:t>
            </a:r>
            <a:r>
              <a:rPr lang="en-US" dirty="0" smtClean="0">
                <a:solidFill>
                  <a:srgbClr val="FFFF00"/>
                </a:solidFill>
              </a:rPr>
              <a:t>5: 17 </a:t>
            </a:r>
            <a:r>
              <a:rPr lang="en-US" dirty="0"/>
              <a:t>“</a:t>
            </a:r>
            <a:r>
              <a:rPr lang="en-US" dirty="0">
                <a:solidFill>
                  <a:schemeClr val="tx1"/>
                </a:solidFill>
              </a:rPr>
              <a:t>Do not think that I came to destroy the Law </a:t>
            </a:r>
            <a:r>
              <a:rPr lang="en-US" dirty="0"/>
              <a:t>or the Prophets. I did not come to destroy but </a:t>
            </a:r>
            <a:r>
              <a:rPr lang="en-US" dirty="0">
                <a:solidFill>
                  <a:schemeClr val="tx1"/>
                </a:solidFill>
              </a:rPr>
              <a:t>to fulfill</a:t>
            </a:r>
            <a:r>
              <a:rPr lang="en-US" dirty="0"/>
              <a:t>. 18 For assuredly, I say to you, till heaven and earth pass away, one jot or one tittle will by no means pass from the law till all is fulfilled. </a:t>
            </a:r>
            <a:r>
              <a:rPr lang="en-US" dirty="0">
                <a:solidFill>
                  <a:srgbClr val="FFFF00"/>
                </a:solidFill>
              </a:rPr>
              <a:t>19 Whoever therefore breaks one of the least of these commandments, and teaches men so, shall be called least in the kingdom of heaven; but whoever does and teaches them, he shall be called great in the kingdom of heaven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20 For I say to you, that unless your righteousness exceeds the righteousness of the scribes and Pharisees, you will by no means enter the kingdom of heaven.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mellor\AppData\Local\Microsoft\Windows\Temporary Internet Files\Content.IE5\1DMZECPA\MC9004417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2" y="2646306"/>
            <a:ext cx="3437917" cy="34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47422" y="376803"/>
            <a:ext cx="4468634" cy="233459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00"/>
                </a:solidFill>
              </a:rPr>
              <a:t>Old Testament Teachings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00"/>
                </a:solidFill>
              </a:rPr>
              <a:t>Teaching of Christ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00"/>
                </a:solidFill>
              </a:rPr>
              <a:t>Teachings of Apostles</a:t>
            </a:r>
          </a:p>
          <a:p>
            <a:pPr marL="0" indent="0">
              <a:buFontTx/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 </a:t>
            </a:r>
            <a:endParaRPr lang="en-US" sz="1800" dirty="0" smtClean="0"/>
          </a:p>
        </p:txBody>
      </p:sp>
      <p:sp>
        <p:nvSpPr>
          <p:cNvPr id="7" name="Down Arrow 6"/>
          <p:cNvSpPr/>
          <p:nvPr/>
        </p:nvSpPr>
        <p:spPr>
          <a:xfrm>
            <a:off x="2382266" y="1840131"/>
            <a:ext cx="508883" cy="1187665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832059" y="1459684"/>
            <a:ext cx="4160240" cy="400993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I </a:t>
            </a:r>
            <a:r>
              <a:rPr lang="en-US" sz="1800" dirty="0" err="1" smtClean="0">
                <a:solidFill>
                  <a:srgbClr val="FFFF00"/>
                </a:solidFill>
              </a:rPr>
              <a:t>Thes</a:t>
            </a:r>
            <a:r>
              <a:rPr lang="en-US" sz="1800" dirty="0" smtClean="0">
                <a:solidFill>
                  <a:srgbClr val="FFFF00"/>
                </a:solidFill>
              </a:rPr>
              <a:t> 4:1,2 </a:t>
            </a:r>
            <a:r>
              <a:rPr lang="en-US" sz="1800" dirty="0" smtClean="0"/>
              <a:t>– Finally then, brethren, we urge and exhort in the Lord Jesus that you should abound more and more, </a:t>
            </a:r>
            <a:r>
              <a:rPr lang="en-US" sz="1800" dirty="0" smtClean="0">
                <a:solidFill>
                  <a:srgbClr val="FFFF00"/>
                </a:solidFill>
              </a:rPr>
              <a:t>just as </a:t>
            </a:r>
            <a:r>
              <a:rPr lang="en-US" sz="1800" u="sng" dirty="0" smtClean="0">
                <a:solidFill>
                  <a:srgbClr val="FFFF00"/>
                </a:solidFill>
              </a:rPr>
              <a:t>you received from us how you ought to walk and to please God</a:t>
            </a:r>
            <a:r>
              <a:rPr lang="en-US" sz="2400" b="1" u="sng" dirty="0" smtClean="0"/>
              <a:t>; </a:t>
            </a:r>
            <a:r>
              <a:rPr lang="en-US" sz="1800" u="sng" baseline="30000" dirty="0" smtClean="0"/>
              <a:t>2</a:t>
            </a:r>
            <a:r>
              <a:rPr lang="en-US" sz="1800" u="sng" dirty="0" smtClean="0"/>
              <a:t>for you know what </a:t>
            </a:r>
            <a:r>
              <a:rPr lang="en-US" sz="1800" u="sng" dirty="0" smtClean="0">
                <a:solidFill>
                  <a:srgbClr val="3AC641"/>
                </a:solidFill>
              </a:rPr>
              <a:t>commandments we gave you</a:t>
            </a:r>
            <a:r>
              <a:rPr lang="en-US" sz="1800" u="sng" dirty="0" smtClean="0"/>
              <a:t> </a:t>
            </a:r>
            <a:r>
              <a:rPr lang="en-US" sz="1800" u="sng" dirty="0" smtClean="0">
                <a:solidFill>
                  <a:srgbClr val="3AC641"/>
                </a:solidFill>
              </a:rPr>
              <a:t>through the Lord Jesus</a:t>
            </a:r>
            <a:r>
              <a:rPr lang="en-US" sz="1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24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-1" y="23122"/>
            <a:ext cx="9007475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00200" indent="-160020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600" b="1" dirty="0">
                <a:solidFill>
                  <a:srgbClr val="FFFF00"/>
                </a:solidFill>
              </a:rPr>
              <a:t>I </a:t>
            </a:r>
            <a:r>
              <a:rPr lang="en-US" sz="1600" b="1" dirty="0" err="1">
                <a:solidFill>
                  <a:srgbClr val="FFFF00"/>
                </a:solidFill>
              </a:rPr>
              <a:t>Thes</a:t>
            </a:r>
            <a:r>
              <a:rPr lang="en-US" sz="1600" b="1" dirty="0">
                <a:solidFill>
                  <a:srgbClr val="FFFF00"/>
                </a:solidFill>
              </a:rPr>
              <a:t> 4:1,2	…you received from us how you ought to walk…what commandments we gave you through the Lord </a:t>
            </a:r>
            <a:r>
              <a:rPr lang="en-US" sz="1600" b="1" dirty="0" smtClean="0">
                <a:solidFill>
                  <a:srgbClr val="FFFF00"/>
                </a:solidFill>
              </a:rPr>
              <a:t>Jesus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sz="1600" b="1" dirty="0"/>
              <a:t>Phil 4:9	The things you learned, received, heard, saw in me:  these </a:t>
            </a:r>
            <a:r>
              <a:rPr lang="en-US" sz="1600" b="1" dirty="0" smtClean="0"/>
              <a:t>do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/>
          </a:p>
          <a:p>
            <a:pPr eaLnBrk="1" hangingPunct="1">
              <a:lnSpc>
                <a:spcPct val="110000"/>
              </a:lnSpc>
            </a:pPr>
            <a:r>
              <a:rPr lang="en-US" sz="1600" b="1" dirty="0">
                <a:solidFill>
                  <a:srgbClr val="FFFF00"/>
                </a:solidFill>
              </a:rPr>
              <a:t>I </a:t>
            </a:r>
            <a:r>
              <a:rPr lang="en-US" sz="1600" b="1" dirty="0" err="1">
                <a:solidFill>
                  <a:srgbClr val="FFFF00"/>
                </a:solidFill>
              </a:rPr>
              <a:t>Thes</a:t>
            </a:r>
            <a:r>
              <a:rPr lang="en-US" sz="1600" b="1" dirty="0">
                <a:solidFill>
                  <a:srgbClr val="FFFF00"/>
                </a:solidFill>
              </a:rPr>
              <a:t> 2:13,14	…word of God you heard from us…not the word of men… but as it is in truth, the word of God</a:t>
            </a:r>
            <a:r>
              <a:rPr lang="en-US" sz="1600" b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sz="1600" b="1" dirty="0"/>
              <a:t>II </a:t>
            </a:r>
            <a:r>
              <a:rPr lang="en-US" sz="1600" b="1" dirty="0" err="1"/>
              <a:t>Thes</a:t>
            </a:r>
            <a:r>
              <a:rPr lang="en-US" sz="1600" b="1" dirty="0"/>
              <a:t> 2:15	…hold the traditions …taught…by word or </a:t>
            </a:r>
            <a:r>
              <a:rPr lang="en-US" sz="1600" b="1" dirty="0" smtClean="0"/>
              <a:t>epistle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/>
          </a:p>
          <a:p>
            <a:pPr eaLnBrk="1" hangingPunct="1">
              <a:lnSpc>
                <a:spcPct val="110000"/>
              </a:lnSpc>
            </a:pPr>
            <a:r>
              <a:rPr lang="en-US" sz="1600" b="1" dirty="0">
                <a:solidFill>
                  <a:srgbClr val="FFFF00"/>
                </a:solidFill>
              </a:rPr>
              <a:t>I Tim 3:14,15	…continue in the things learned …knowing from whom learned </a:t>
            </a:r>
            <a:r>
              <a:rPr lang="en-US" sz="1600" b="1" dirty="0" smtClean="0">
                <a:solidFill>
                  <a:srgbClr val="FFFF00"/>
                </a:solidFill>
              </a:rPr>
              <a:t>(also </a:t>
            </a:r>
            <a:r>
              <a:rPr lang="en-US" sz="1600" b="1" dirty="0" err="1" smtClean="0">
                <a:solidFill>
                  <a:srgbClr val="FFFF00"/>
                </a:solidFill>
              </a:rPr>
              <a:t>vs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10 – you have followed my doctrine</a:t>
            </a:r>
            <a:r>
              <a:rPr lang="en-US" sz="1600" b="1" dirty="0" smtClean="0">
                <a:solidFill>
                  <a:srgbClr val="FFFF00"/>
                </a:solidFill>
              </a:rPr>
              <a:t>…)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sz="1600" b="1" dirty="0"/>
              <a:t>I Tim 6:3	…if anyone teaches otherwise…he … knows </a:t>
            </a:r>
            <a:r>
              <a:rPr lang="en-US" sz="1600" b="1" dirty="0" smtClean="0"/>
              <a:t>nothing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 smtClean="0"/>
          </a:p>
          <a:p>
            <a:pPr eaLnBrk="1" hangingPunct="1">
              <a:lnSpc>
                <a:spcPct val="110000"/>
              </a:lnSpc>
            </a:pPr>
            <a:r>
              <a:rPr lang="en-US" sz="1600" b="1" dirty="0">
                <a:solidFill>
                  <a:srgbClr val="FFFF00"/>
                </a:solidFill>
              </a:rPr>
              <a:t>I </a:t>
            </a:r>
            <a:r>
              <a:rPr lang="en-US" sz="1600" b="1" dirty="0" err="1">
                <a:solidFill>
                  <a:srgbClr val="FFFF00"/>
                </a:solidFill>
              </a:rPr>
              <a:t>Cor</a:t>
            </a:r>
            <a:r>
              <a:rPr lang="en-US" sz="1600" b="1" dirty="0">
                <a:solidFill>
                  <a:srgbClr val="FFFF00"/>
                </a:solidFill>
              </a:rPr>
              <a:t> 14:36,37	If anyone thinks himself to be a prophet or spiritual, let him acknowledge that </a:t>
            </a:r>
            <a:r>
              <a:rPr lang="en-US" sz="1600" b="1" u="sng" dirty="0">
                <a:solidFill>
                  <a:srgbClr val="FFFF00"/>
                </a:solidFill>
              </a:rPr>
              <a:t>the things I write unto you are the commandments of the Lord.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943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1029801"/>
            <a:ext cx="9007475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00200" indent="-160020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600" b="1" dirty="0" smtClean="0"/>
              <a:t>I </a:t>
            </a:r>
            <a:r>
              <a:rPr lang="en-US" sz="1600" b="1" dirty="0" err="1"/>
              <a:t>Cor</a:t>
            </a:r>
            <a:r>
              <a:rPr lang="en-US" sz="1600" b="1" dirty="0"/>
              <a:t> 4:16,17a	Imitate me… Timothy will remind you of my ways in Christ, as I teach everywhere, </a:t>
            </a:r>
            <a:r>
              <a:rPr lang="en-US" sz="1600" b="1" u="sng" dirty="0"/>
              <a:t>in every church</a:t>
            </a:r>
            <a:r>
              <a:rPr lang="en-US" sz="1600" b="1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/>
          </a:p>
          <a:p>
            <a:pPr eaLnBrk="1" hangingPunct="1">
              <a:lnSpc>
                <a:spcPct val="110000"/>
              </a:lnSpc>
            </a:pPr>
            <a:r>
              <a:rPr lang="en-US" sz="1600" b="1" dirty="0">
                <a:solidFill>
                  <a:srgbClr val="FFFF00"/>
                </a:solidFill>
              </a:rPr>
              <a:t>I </a:t>
            </a:r>
            <a:r>
              <a:rPr lang="en-US" sz="1600" b="1" dirty="0" err="1">
                <a:solidFill>
                  <a:srgbClr val="FFFF00"/>
                </a:solidFill>
              </a:rPr>
              <a:t>Cor</a:t>
            </a:r>
            <a:r>
              <a:rPr lang="en-US" sz="1600" b="1" dirty="0">
                <a:solidFill>
                  <a:srgbClr val="FFFF00"/>
                </a:solidFill>
              </a:rPr>
              <a:t> 16:1	As I have given orders to the </a:t>
            </a:r>
            <a:r>
              <a:rPr lang="en-US" sz="1600" b="1" i="1" u="sng" dirty="0">
                <a:solidFill>
                  <a:srgbClr val="FFFF00"/>
                </a:solidFill>
              </a:rPr>
              <a:t>churches</a:t>
            </a:r>
            <a:r>
              <a:rPr lang="en-US" sz="1600" b="1" dirty="0">
                <a:solidFill>
                  <a:srgbClr val="FFFF00"/>
                </a:solidFill>
              </a:rPr>
              <a:t> of Galatia, so you must do </a:t>
            </a:r>
            <a:r>
              <a:rPr lang="en-US" sz="1600" b="1" dirty="0" smtClean="0">
                <a:solidFill>
                  <a:srgbClr val="FFFF00"/>
                </a:solidFill>
              </a:rPr>
              <a:t>also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sz="1600" b="1" dirty="0"/>
              <a:t>I </a:t>
            </a:r>
            <a:r>
              <a:rPr lang="en-US" sz="1600" b="1" dirty="0" err="1"/>
              <a:t>Cor</a:t>
            </a:r>
            <a:r>
              <a:rPr lang="en-US" sz="1600" b="1" dirty="0"/>
              <a:t> 14:33b,34	as in </a:t>
            </a:r>
            <a:r>
              <a:rPr lang="en-US" sz="1600" b="1" u="sng" dirty="0"/>
              <a:t>all the churches </a:t>
            </a:r>
            <a:r>
              <a:rPr lang="en-US" sz="1600" b="1" dirty="0"/>
              <a:t>of the saints, let the women keep silence</a:t>
            </a:r>
            <a:r>
              <a:rPr lang="en-US" sz="1600" b="1" dirty="0" smtClean="0"/>
              <a:t>…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/>
          </a:p>
          <a:p>
            <a:pPr eaLnBrk="1" hangingPunct="1">
              <a:lnSpc>
                <a:spcPct val="110000"/>
              </a:lnSpc>
            </a:pPr>
            <a:r>
              <a:rPr lang="en-US" sz="1600" b="1" dirty="0">
                <a:solidFill>
                  <a:srgbClr val="FFFF00"/>
                </a:solidFill>
              </a:rPr>
              <a:t>Col 4:16	See that [this epistle] is read </a:t>
            </a:r>
            <a:r>
              <a:rPr lang="en-US" sz="1600" b="1" u="sng" dirty="0">
                <a:solidFill>
                  <a:srgbClr val="FFFF00"/>
                </a:solidFill>
              </a:rPr>
              <a:t>also in the church </a:t>
            </a:r>
            <a:r>
              <a:rPr lang="en-US" sz="1600" b="1" dirty="0">
                <a:solidFill>
                  <a:srgbClr val="FFFF00"/>
                </a:solidFill>
              </a:rPr>
              <a:t>of the </a:t>
            </a:r>
            <a:r>
              <a:rPr lang="en-US" sz="1600" b="1" dirty="0" err="1">
                <a:solidFill>
                  <a:srgbClr val="FFFF00"/>
                </a:solidFill>
              </a:rPr>
              <a:t>Laodiceans</a:t>
            </a:r>
            <a:r>
              <a:rPr lang="en-US" sz="1600" b="1" dirty="0" smtClean="0">
                <a:solidFill>
                  <a:srgbClr val="FFFF00"/>
                </a:solidFill>
              </a:rPr>
              <a:t>…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0387" y="0"/>
            <a:ext cx="7886700" cy="110463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Universal Consistency: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-2" y="945911"/>
            <a:ext cx="9007475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00200" indent="-160020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sz="16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sz="1600" b="1" dirty="0"/>
              <a:t>II </a:t>
            </a:r>
            <a:r>
              <a:rPr lang="en-US" sz="1600" b="1" dirty="0" err="1"/>
              <a:t>Thes</a:t>
            </a:r>
            <a:r>
              <a:rPr lang="en-US" sz="1600" b="1" dirty="0"/>
              <a:t> 3:6	Withdraw from every brother who walks…not according to the tradition which he received from </a:t>
            </a:r>
            <a:r>
              <a:rPr lang="en-US" sz="1600" b="1" dirty="0" smtClean="0"/>
              <a:t>us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/>
          </a:p>
          <a:p>
            <a:pPr eaLnBrk="1" hangingPunct="1">
              <a:lnSpc>
                <a:spcPct val="110000"/>
              </a:lnSpc>
            </a:pPr>
            <a:r>
              <a:rPr lang="en-US" sz="1600" b="1" dirty="0">
                <a:solidFill>
                  <a:srgbClr val="FFFF00"/>
                </a:solidFill>
              </a:rPr>
              <a:t>II </a:t>
            </a:r>
            <a:r>
              <a:rPr lang="en-US" sz="1600" b="1" dirty="0" err="1">
                <a:solidFill>
                  <a:srgbClr val="FFFF00"/>
                </a:solidFill>
              </a:rPr>
              <a:t>Thes</a:t>
            </a:r>
            <a:r>
              <a:rPr lang="en-US" sz="1600" b="1" dirty="0">
                <a:solidFill>
                  <a:srgbClr val="FFFF00"/>
                </a:solidFill>
              </a:rPr>
              <a:t> 3:14	If anyone does not obey our word in this epistle, note… and do not keep company with </a:t>
            </a:r>
            <a:r>
              <a:rPr lang="en-US" sz="1600" b="1" dirty="0" smtClean="0">
                <a:solidFill>
                  <a:srgbClr val="FFFF00"/>
                </a:solidFill>
              </a:rPr>
              <a:t>him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sz="1600" b="1" dirty="0"/>
              <a:t>I Tim 4:1,2	Some will depart from the faith (not eating meats, forbidding to </a:t>
            </a:r>
            <a:r>
              <a:rPr lang="en-US" sz="1600" b="1" dirty="0" smtClean="0"/>
              <a:t>marry</a:t>
            </a:r>
          </a:p>
          <a:p>
            <a:pPr eaLnBrk="1" hangingPunct="1">
              <a:lnSpc>
                <a:spcPct val="110000"/>
              </a:lnSpc>
            </a:pPr>
            <a:endParaRPr lang="en-US" sz="1600" b="1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0387" y="0"/>
            <a:ext cx="7886700" cy="110463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Non-acceptance of variation: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2983" y="2179142"/>
            <a:ext cx="4204813" cy="1367908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Galatians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-</a:t>
            </a:r>
            <a:r>
              <a:rPr lang="en-US" sz="4000" b="1" dirty="0" smtClean="0"/>
              <a:t>Lesson 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569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73" y="128102"/>
            <a:ext cx="2961838" cy="660463"/>
          </a:xfrm>
        </p:spPr>
        <p:txBody>
          <a:bodyPr>
            <a:normAutofit/>
          </a:bodyPr>
          <a:lstStyle/>
          <a:p>
            <a:r>
              <a:rPr lang="en-US" sz="2800" b="1" dirty="0"/>
              <a:t>Warning – </a:t>
            </a:r>
            <a:r>
              <a:rPr lang="en-US" sz="2800" b="1" dirty="0" smtClean="0"/>
              <a:t>1:6-10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87" y="796955"/>
            <a:ext cx="7675350" cy="5043880"/>
          </a:xfrm>
        </p:spPr>
        <p:txBody>
          <a:bodyPr>
            <a:normAutofit/>
          </a:bodyPr>
          <a:lstStyle/>
          <a:p>
            <a:r>
              <a:rPr lang="en-US" dirty="0"/>
              <a:t>“I marvel …”.  Paul states his </a:t>
            </a:r>
            <a:r>
              <a:rPr lang="en-US" dirty="0" smtClean="0"/>
              <a:t>surprise </a:t>
            </a:r>
            <a:r>
              <a:rPr lang="en-US" dirty="0"/>
              <a:t>that the Galatians have </a:t>
            </a:r>
            <a:r>
              <a:rPr lang="en-US" dirty="0" smtClean="0"/>
              <a:t>compromised </a:t>
            </a:r>
            <a:r>
              <a:rPr lang="en-US" dirty="0"/>
              <a:t>their beliefs so quickly</a:t>
            </a:r>
          </a:p>
          <a:p>
            <a:r>
              <a:rPr lang="en-US" i="1" dirty="0">
                <a:solidFill>
                  <a:schemeClr val="accent5"/>
                </a:solidFill>
              </a:rPr>
              <a:t>“turning away … from Him who called you.” </a:t>
            </a:r>
            <a:r>
              <a:rPr lang="en-US" dirty="0" smtClean="0">
                <a:solidFill>
                  <a:schemeClr val="accent5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Suggest a </a:t>
            </a:r>
            <a:r>
              <a:rPr lang="en-US" dirty="0">
                <a:solidFill>
                  <a:schemeClr val="tx1"/>
                </a:solidFill>
              </a:rPr>
              <a:t>deeper issue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leaving </a:t>
            </a:r>
            <a:r>
              <a:rPr lang="en-US" i="1" dirty="0">
                <a:solidFill>
                  <a:schemeClr val="tx1"/>
                </a:solidFill>
              </a:rPr>
              <a:t>the Lord,</a:t>
            </a:r>
            <a:r>
              <a:rPr lang="en-US" dirty="0">
                <a:solidFill>
                  <a:schemeClr val="tx1"/>
                </a:solidFill>
              </a:rPr>
              <a:t> of abandoning Him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“to </a:t>
            </a:r>
            <a:r>
              <a:rPr lang="en-US" sz="2000" dirty="0">
                <a:solidFill>
                  <a:srgbClr val="FFFF00"/>
                </a:solidFill>
              </a:rPr>
              <a:t>a different </a:t>
            </a:r>
            <a:r>
              <a:rPr lang="en-US" sz="2000" dirty="0" smtClean="0">
                <a:solidFill>
                  <a:srgbClr val="FFFF00"/>
                </a:solidFill>
              </a:rPr>
              <a:t>gospel”  </a:t>
            </a:r>
            <a:r>
              <a:rPr lang="en-US" sz="2000" dirty="0" smtClean="0">
                <a:solidFill>
                  <a:schemeClr val="tx1"/>
                </a:solidFill>
              </a:rPr>
              <a:t>Suggest something serious.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gospel of Jesus Christ was the “good news” </a:t>
            </a:r>
            <a:r>
              <a:rPr lang="en-US" dirty="0" smtClean="0">
                <a:solidFill>
                  <a:schemeClr val="tx1"/>
                </a:solidFill>
              </a:rPr>
              <a:t>any other ‘news’ was not news nor was it good news.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Definition of </a:t>
            </a:r>
            <a:r>
              <a:rPr lang="en-US" dirty="0">
                <a:solidFill>
                  <a:srgbClr val="FFFF00"/>
                </a:solidFill>
              </a:rPr>
              <a:t>news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:   a report of recent events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 </a:t>
            </a:r>
            <a:r>
              <a:rPr lang="en-US" dirty="0">
                <a:solidFill>
                  <a:schemeClr val="tx1"/>
                </a:solidFill>
              </a:rPr>
              <a:t>:   previously unknown information 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 </a:t>
            </a:r>
            <a:r>
              <a:rPr lang="en-US" dirty="0">
                <a:solidFill>
                  <a:schemeClr val="tx1"/>
                </a:solidFill>
              </a:rPr>
              <a:t>:   something having a specified influence or effect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73" y="128102"/>
            <a:ext cx="2961838" cy="660463"/>
          </a:xfrm>
        </p:spPr>
        <p:txBody>
          <a:bodyPr>
            <a:normAutofit/>
          </a:bodyPr>
          <a:lstStyle/>
          <a:p>
            <a:r>
              <a:rPr lang="en-US" sz="2800" b="1" dirty="0"/>
              <a:t>Warning – </a:t>
            </a:r>
            <a:r>
              <a:rPr lang="en-US" sz="2800" b="1" dirty="0" smtClean="0"/>
              <a:t>1:8-9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21" y="1110294"/>
            <a:ext cx="7675350" cy="3626115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Unequivocal</a:t>
            </a:r>
            <a:r>
              <a:rPr lang="en-US" b="1" u="sng" dirty="0">
                <a:solidFill>
                  <a:schemeClr val="tx1"/>
                </a:solidFill>
              </a:rPr>
              <a:t>, </a:t>
            </a:r>
            <a:r>
              <a:rPr lang="en-US" b="1" u="sng" dirty="0" smtClean="0">
                <a:solidFill>
                  <a:schemeClr val="tx1"/>
                </a:solidFill>
              </a:rPr>
              <a:t>absolute declaration: 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FF00"/>
                </a:solidFill>
              </a:rPr>
              <a:t>“</a:t>
            </a:r>
            <a:r>
              <a:rPr lang="en-US" i="1" dirty="0">
                <a:solidFill>
                  <a:srgbClr val="FFFF00"/>
                </a:solidFill>
              </a:rPr>
              <a:t>anyone </a:t>
            </a:r>
            <a:r>
              <a:rPr lang="en-US" dirty="0">
                <a:solidFill>
                  <a:schemeClr val="tx1"/>
                </a:solidFill>
              </a:rPr>
              <a:t>(angel or apostle 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dirty="0">
                <a:solidFill>
                  <a:schemeClr val="tx1"/>
                </a:solidFill>
              </a:rPr>
              <a:t>man) </a:t>
            </a:r>
            <a:r>
              <a:rPr lang="en-US" i="1" dirty="0">
                <a:solidFill>
                  <a:srgbClr val="FFFF00"/>
                </a:solidFill>
              </a:rPr>
              <a:t>who preaches anything that contradicts what we have previously taught </a:t>
            </a:r>
            <a:r>
              <a:rPr lang="en-US" i="1" dirty="0" smtClean="0">
                <a:solidFill>
                  <a:srgbClr val="FFFF00"/>
                </a:solidFill>
              </a:rPr>
              <a:t>you </a:t>
            </a:r>
            <a:r>
              <a:rPr lang="en-US" i="1" dirty="0">
                <a:solidFill>
                  <a:srgbClr val="FFFF00"/>
                </a:solidFill>
              </a:rPr>
              <a:t>is accursed</a:t>
            </a:r>
            <a:r>
              <a:rPr lang="en-US" i="1" dirty="0" smtClean="0">
                <a:solidFill>
                  <a:srgbClr val="FFFF00"/>
                </a:solidFill>
              </a:rPr>
              <a:t>.”</a:t>
            </a:r>
          </a:p>
          <a:p>
            <a:endParaRPr lang="en-US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) We are the legitimate </a:t>
            </a:r>
            <a:r>
              <a:rPr lang="en-US" dirty="0" smtClean="0"/>
              <a:t>conveyors </a:t>
            </a:r>
            <a:r>
              <a:rPr lang="en-US" dirty="0"/>
              <a:t>of the gospel </a:t>
            </a:r>
            <a:r>
              <a:rPr lang="en-US" dirty="0" smtClean="0"/>
              <a:t>message 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smtClean="0"/>
              <a:t>We </a:t>
            </a:r>
            <a:r>
              <a:rPr lang="en-US" dirty="0"/>
              <a:t>have done our job completely and </a:t>
            </a:r>
            <a:r>
              <a:rPr lang="en-US" dirty="0" smtClean="0"/>
              <a:t>properly 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) Y</a:t>
            </a:r>
            <a:r>
              <a:rPr lang="en-US" dirty="0" smtClean="0"/>
              <a:t>ou </a:t>
            </a:r>
            <a:r>
              <a:rPr lang="en-US" dirty="0"/>
              <a:t>have received the full measure of the </a:t>
            </a:r>
            <a:r>
              <a:rPr lang="en-US" dirty="0" smtClean="0"/>
              <a:t>gospel </a:t>
            </a: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) </a:t>
            </a:r>
            <a:r>
              <a:rPr lang="en-US" dirty="0" smtClean="0"/>
              <a:t>There </a:t>
            </a:r>
            <a:r>
              <a:rPr lang="en-US" dirty="0"/>
              <a:t>is no room for additions </a:t>
            </a:r>
            <a:r>
              <a:rPr lang="en-US"/>
              <a:t>or </a:t>
            </a:r>
            <a:r>
              <a:rPr lang="en-US" smtClean="0"/>
              <a:t>substitutions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) </a:t>
            </a:r>
            <a:r>
              <a:rPr lang="en-US" dirty="0" smtClean="0"/>
              <a:t>Any </a:t>
            </a:r>
            <a:r>
              <a:rPr lang="en-US" dirty="0"/>
              <a:t>substantive changes is </a:t>
            </a:r>
            <a:r>
              <a:rPr lang="en-US" dirty="0" smtClean="0"/>
              <a:t>easy</a:t>
            </a:r>
            <a:r>
              <a:rPr lang="en-US" i="1" dirty="0" smtClean="0"/>
              <a:t> </a:t>
            </a:r>
            <a:r>
              <a:rPr lang="en-US" dirty="0" smtClean="0"/>
              <a:t>evidence </a:t>
            </a:r>
            <a:r>
              <a:rPr lang="en-US" dirty="0"/>
              <a:t>of </a:t>
            </a:r>
            <a:r>
              <a:rPr lang="en-US" dirty="0" smtClean="0"/>
              <a:t>falsehood and </a:t>
            </a:r>
            <a:r>
              <a:rPr lang="en-US" dirty="0"/>
              <a:t>consequent condemnation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73" y="128102"/>
            <a:ext cx="2961838" cy="660463"/>
          </a:xfrm>
        </p:spPr>
        <p:txBody>
          <a:bodyPr>
            <a:normAutofit/>
          </a:bodyPr>
          <a:lstStyle/>
          <a:p>
            <a:r>
              <a:rPr lang="en-US" sz="2800" b="1" dirty="0"/>
              <a:t>Warning – </a:t>
            </a:r>
            <a:r>
              <a:rPr lang="en-US" sz="2800" b="1" dirty="0" smtClean="0"/>
              <a:t>1:10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21" y="1110294"/>
            <a:ext cx="7675350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</a:rPr>
              <a:t>10 For do I now persuade men, or God? Or do I seek to please men? For if I still pleased men, I would not be a bondservant of Christ.</a:t>
            </a:r>
          </a:p>
          <a:p>
            <a:endParaRPr lang="en-US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) </a:t>
            </a:r>
            <a:r>
              <a:rPr lang="en-US" dirty="0" smtClean="0"/>
              <a:t>Is Paul not teaching the Gentiles to be circumcised because he wants to please them?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smtClean="0"/>
              <a:t>Has Paul been inconsistent in his teachings?</a:t>
            </a:r>
          </a:p>
        </p:txBody>
      </p:sp>
    </p:spTree>
    <p:extLst>
      <p:ext uri="{BB962C8B-B14F-4D97-AF65-F5344CB8AC3E}">
        <p14:creationId xmlns:p14="http://schemas.microsoft.com/office/powerpoint/2010/main" val="36862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22305"/>
              </p:ext>
            </p:extLst>
          </p:nvPr>
        </p:nvGraphicFramePr>
        <p:xfrm>
          <a:off x="2374084" y="25168"/>
          <a:ext cx="6040074" cy="5689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783"/>
                <a:gridCol w="2887802"/>
                <a:gridCol w="1141417"/>
                <a:gridCol w="1383072"/>
              </a:tblGrid>
              <a:tr h="275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       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Title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/>
                </a:tc>
              </a:tr>
              <a:tr h="2440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Gal 1:1-10 – Turning to Another Gospel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Sunday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Feb 21, 2016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  <a:tr h="545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Gal 1:11-24 – The Legitimacy of Paul’s Apostleship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Wednesday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Feb 24, 2016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  <a:tr h="2440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Gal 2:1-10 – The Jerusalem Conference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Sunday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Feb 28, 2016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  <a:tr h="444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Gal 2:11-21 – Standing Up to Peter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Wednesday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March 2, 2016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  <a:tr h="4378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Gal 3:1-18 – The Just Shall Live by Faith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Sunday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March 6, 2016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  <a:tr h="4817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Gal 3:19-4:7 – The Purpose of the Law of Moses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Wednesday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March 9, 2016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  <a:tr h="43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Gal 4:8-31 – The Jerusalem Above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Sunday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March 13, 2016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  <a:tr h="425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Gal 5:1-15 – Faith Working Through Love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Wednesday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March 16, 2016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  <a:tr h="382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Gal 5:16-21 – Works of the Flesh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Sunday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March 20, 2016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  <a:tr h="244030"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</a:rPr>
                        <a:t>Gospel Meeting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highlight>
                            <a:srgbClr val="FFFF00"/>
                          </a:highlight>
                        </a:rPr>
                        <a:t>Wednesday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</a:rPr>
                        <a:t>March 23, 2016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  <a:tr h="2440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Gal 5:22-26 – Fruit of the Spirit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Sunday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March 27, 2016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  <a:tr h="425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Gal 6:1-5 – Bear One Another’s Burdens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Wednesday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March 30, 2016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  <a:tr h="432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Gal 6:6-18 – Sowing to the Spirit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Sunday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April 3, 2016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  <a:tr h="432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Words and Terms of Interest in Galatians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Wednesday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April 6,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2016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82" marR="48582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634583" y="1056218"/>
            <a:ext cx="297587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Galatians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Schedule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 Lessons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39666" y="201338"/>
            <a:ext cx="1501630" cy="4362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5943600" y="254002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Galatia:                “Country of the Gauls”</a:t>
            </a:r>
          </a:p>
        </p:txBody>
      </p:sp>
      <p:pic>
        <p:nvPicPr>
          <p:cNvPr id="205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r="2303" b="29558"/>
          <a:stretch>
            <a:fillRect/>
          </a:stretch>
        </p:blipFill>
        <p:spPr bwMode="auto">
          <a:xfrm>
            <a:off x="257177" y="128324"/>
            <a:ext cx="5686425" cy="380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209800" y="635000"/>
            <a:ext cx="2057400" cy="889000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096000" y="1143000"/>
            <a:ext cx="2819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The northern Galatian view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(churches established during second journey)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096000" y="3175000"/>
            <a:ext cx="281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</a:rPr>
              <a:t>The southern Galatian view (churches established during first journey)</a:t>
            </a:r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1905000" y="1651000"/>
            <a:ext cx="2133600" cy="10160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43115" y="192947"/>
            <a:ext cx="1676400" cy="1270000"/>
            <a:chOff x="304800" y="0"/>
            <a:chExt cx="1676400" cy="1524000"/>
          </a:xfrm>
        </p:grpSpPr>
        <p:sp>
          <p:nvSpPr>
            <p:cNvPr id="2058" name="AutoShape 16"/>
            <p:cNvSpPr>
              <a:spLocks noChangeArrowheads="1"/>
            </p:cNvSpPr>
            <p:nvPr/>
          </p:nvSpPr>
          <p:spPr bwMode="auto">
            <a:xfrm rot="1719038">
              <a:off x="304800" y="0"/>
              <a:ext cx="1676400" cy="1524000"/>
            </a:xfrm>
            <a:prstGeom prst="rightArrow">
              <a:avLst>
                <a:gd name="adj1" fmla="val 50000"/>
                <a:gd name="adj2" fmla="val 27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Text Box 17"/>
            <p:cNvSpPr txBox="1">
              <a:spLocks noChangeArrowheads="1"/>
            </p:cNvSpPr>
            <p:nvPr/>
          </p:nvSpPr>
          <p:spPr bwMode="auto">
            <a:xfrm rot="1555678">
              <a:off x="457200" y="334936"/>
              <a:ext cx="1219200" cy="70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dirty="0" err="1"/>
                <a:t>Gauls</a:t>
              </a:r>
              <a:endParaRPr lang="en-US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40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61" grpId="0"/>
      <p:bldP spid="2062" grpId="0"/>
      <p:bldP spid="20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1714501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1) </a:t>
            </a:r>
            <a:r>
              <a:rPr lang="en-US" altLang="en-US" b="1" dirty="0" err="1">
                <a:solidFill>
                  <a:srgbClr val="FFFF00"/>
                </a:solidFill>
              </a:rPr>
              <a:t>Judaizers</a:t>
            </a:r>
            <a:r>
              <a:rPr lang="en-US" altLang="en-US" b="1" dirty="0">
                <a:solidFill>
                  <a:srgbClr val="FFFF00"/>
                </a:solidFill>
              </a:rPr>
              <a:t> have persuaded relatively new Gentile converts to adopt circumcision and the law of Moses</a:t>
            </a:r>
            <a:r>
              <a:rPr lang="en-US" altLang="en-US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600200" y="254000"/>
            <a:ext cx="6324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i="1" u="sng"/>
              <a:t>Theme and Purpose        of Galatians</a:t>
            </a:r>
          </a:p>
        </p:txBody>
      </p:sp>
      <p:sp>
        <p:nvSpPr>
          <p:cNvPr id="3077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75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1714501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1) Judaizers have persuaded relatively new Gentile converts to adopt circumcision and the law of Moses.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00200" y="254000"/>
            <a:ext cx="6324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i="1" u="sng"/>
              <a:t>Theme and Purpose        of Galatians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57200" y="2667002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2) Paul correctly sees this as abandonment of justification by faith and reverting to a law/ works system of salvation.  This he seeks to correct.</a:t>
            </a:r>
          </a:p>
        </p:txBody>
      </p:sp>
    </p:spTree>
    <p:extLst>
      <p:ext uri="{BB962C8B-B14F-4D97-AF65-F5344CB8AC3E}">
        <p14:creationId xmlns:p14="http://schemas.microsoft.com/office/powerpoint/2010/main" val="32906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1714501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1) Judaizers have persuaded relatively new Gentile converts to adopt circumcision and the law of Moses.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00200" y="254000"/>
            <a:ext cx="6324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i="1" u="sng"/>
              <a:t>Theme and Purpose        of Galatians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57200" y="2667001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2) Paul correctly sees this as abandonment of justification by faith and reverting to a law/ works system of salvation.  This he seeks to correct.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3873502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3) Paul expresses his anger at the </a:t>
            </a:r>
            <a:r>
              <a:rPr lang="en-US" altLang="en-US" b="1" dirty="0" err="1">
                <a:solidFill>
                  <a:srgbClr val="FFFF00"/>
                </a:solidFill>
              </a:rPr>
              <a:t>Judaizers</a:t>
            </a:r>
            <a:r>
              <a:rPr lang="en-US" altLang="en-US" b="1" dirty="0">
                <a:solidFill>
                  <a:srgbClr val="FFFF00"/>
                </a:solidFill>
              </a:rPr>
              <a:t> for undermining the faith of the Galatians and his </a:t>
            </a:r>
            <a:r>
              <a:rPr lang="en-US" altLang="en-US" b="1" dirty="0" smtClean="0">
                <a:solidFill>
                  <a:srgbClr val="FFFF00"/>
                </a:solidFill>
              </a:rPr>
              <a:t>disappointment </a:t>
            </a:r>
            <a:r>
              <a:rPr lang="en-US" altLang="en-US" b="1" dirty="0">
                <a:solidFill>
                  <a:srgbClr val="FFFF00"/>
                </a:solidFill>
              </a:rPr>
              <a:t>toward the Galatians for their instability.</a:t>
            </a:r>
          </a:p>
        </p:txBody>
      </p:sp>
    </p:spTree>
    <p:extLst>
      <p:ext uri="{BB962C8B-B14F-4D97-AF65-F5344CB8AC3E}">
        <p14:creationId xmlns:p14="http://schemas.microsoft.com/office/powerpoint/2010/main" val="26096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0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00400" y="1778001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Authenticity of Paul’s apostleship  and his gospel defended</a:t>
            </a:r>
            <a:r>
              <a:rPr lang="en-US" alt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00200" y="254001"/>
            <a:ext cx="6324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i="1" u="sng"/>
              <a:t>Structure of Galatians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3501"/>
            <a:ext cx="2247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838200" y="1333501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Chapters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066800" y="1968501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1      2</a:t>
            </a: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08251"/>
            <a:ext cx="2247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066800" y="3175001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B050"/>
                </a:solidFill>
              </a:rPr>
              <a:t>3      4</a:t>
            </a: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83001"/>
            <a:ext cx="2247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066800" y="4381501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5      6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200400" y="2983178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</a:rPr>
              <a:t>Principle of justification by faith (apart from law) defended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200400" y="4267729"/>
            <a:ext cx="533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Practical applications of a          faithful life</a:t>
            </a:r>
          </a:p>
        </p:txBody>
      </p:sp>
    </p:spTree>
    <p:extLst>
      <p:ext uri="{BB962C8B-B14F-4D97-AF65-F5344CB8AC3E}">
        <p14:creationId xmlns:p14="http://schemas.microsoft.com/office/powerpoint/2010/main" val="291231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52" grpId="0" autoUpdateAnimBg="0"/>
      <p:bldP spid="6154" grpId="0" autoUpdateAnimBg="0"/>
      <p:bldP spid="6155" grpId="0" autoUpdateAnimBg="0"/>
      <p:bldP spid="6157" grpId="0" autoUpdateAnimBg="0"/>
      <p:bldP spid="6158" grpId="0" autoUpdateAnimBg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950</TotalTime>
  <Words>1146</Words>
  <Application>Microsoft Office PowerPoint</Application>
  <PresentationFormat>On-screen Show (16:10)</PresentationFormat>
  <Paragraphs>176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Depth</vt:lpstr>
      <vt:lpstr>PowerPoint Presentation</vt:lpstr>
      <vt:lpstr>Galatians -Lesson 1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Salutation – 1:1-5</vt:lpstr>
      <vt:lpstr>PowerPoint Presentation</vt:lpstr>
      <vt:lpstr>Salutation – 1:1-5</vt:lpstr>
      <vt:lpstr>Warning – 1:6-10</vt:lpstr>
      <vt:lpstr>Jesus’ View of Scripture</vt:lpstr>
      <vt:lpstr>PowerPoint Presentation</vt:lpstr>
      <vt:lpstr>PowerPoint Presentation</vt:lpstr>
      <vt:lpstr>Universal Consistency:</vt:lpstr>
      <vt:lpstr>Non-acceptance of variation:</vt:lpstr>
      <vt:lpstr>Warning – 1:6-10</vt:lpstr>
      <vt:lpstr>Warning – 1:8-9</vt:lpstr>
      <vt:lpstr>Warning – 1:10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God’s Will</dc:title>
  <dc:creator>Owner</dc:creator>
  <cp:lastModifiedBy>Blaine Mellor</cp:lastModifiedBy>
  <cp:revision>84</cp:revision>
  <cp:lastPrinted>2016-02-21T02:42:42Z</cp:lastPrinted>
  <dcterms:created xsi:type="dcterms:W3CDTF">2014-10-30T23:01:40Z</dcterms:created>
  <dcterms:modified xsi:type="dcterms:W3CDTF">2016-02-21T03:12:37Z</dcterms:modified>
</cp:coreProperties>
</file>