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80" r:id="rId2"/>
    <p:sldId id="256" r:id="rId3"/>
    <p:sldId id="264" r:id="rId4"/>
    <p:sldId id="277" r:id="rId5"/>
    <p:sldId id="294" r:id="rId6"/>
    <p:sldId id="292" r:id="rId7"/>
    <p:sldId id="300" r:id="rId8"/>
    <p:sldId id="293" r:id="rId9"/>
    <p:sldId id="302" r:id="rId10"/>
    <p:sldId id="301" r:id="rId11"/>
    <p:sldId id="299" r:id="rId12"/>
    <p:sldId id="304" r:id="rId13"/>
    <p:sldId id="303" r:id="rId14"/>
    <p:sldId id="306" r:id="rId15"/>
    <p:sldId id="305" r:id="rId16"/>
    <p:sldId id="308" r:id="rId17"/>
    <p:sldId id="307" r:id="rId18"/>
    <p:sldId id="313" r:id="rId19"/>
    <p:sldId id="309" r:id="rId20"/>
    <p:sldId id="310" r:id="rId21"/>
    <p:sldId id="311" r:id="rId22"/>
    <p:sldId id="312" r:id="rId23"/>
    <p:sldId id="295" r:id="rId24"/>
    <p:sldId id="296" r:id="rId25"/>
    <p:sldId id="297" r:id="rId26"/>
    <p:sldId id="298" r:id="rId27"/>
  </p:sldIdLst>
  <p:sldSz cx="9144000" cy="5715000" type="screen16x10"/>
  <p:notesSz cx="9388475" cy="7102475"/>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C641"/>
    <a:srgbClr val="0ECCF2"/>
    <a:srgbClr val="FB2E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93226" autoAdjust="0"/>
  </p:normalViewPr>
  <p:slideViewPr>
    <p:cSldViewPr snapToGrid="0">
      <p:cViewPr>
        <p:scale>
          <a:sx n="100" d="100"/>
          <a:sy n="100" d="100"/>
        </p:scale>
        <p:origin x="-204" y="-600"/>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68055" cy="355124"/>
          </a:xfrm>
          <a:prstGeom prst="rect">
            <a:avLst/>
          </a:prstGeom>
        </p:spPr>
        <p:txBody>
          <a:bodyPr vert="horz" lIns="92684" tIns="46342" rIns="92684" bIns="46342" rtlCol="0"/>
          <a:lstStyle>
            <a:lvl1pPr algn="l">
              <a:defRPr sz="1200"/>
            </a:lvl1pPr>
          </a:lstStyle>
          <a:p>
            <a:endParaRPr lang="en-US"/>
          </a:p>
        </p:txBody>
      </p:sp>
      <p:sp>
        <p:nvSpPr>
          <p:cNvPr id="3" name="Date Placeholder 2"/>
          <p:cNvSpPr>
            <a:spLocks noGrp="1"/>
          </p:cNvSpPr>
          <p:nvPr>
            <p:ph type="dt" sz="quarter" idx="1"/>
          </p:nvPr>
        </p:nvSpPr>
        <p:spPr>
          <a:xfrm>
            <a:off x="5318292" y="0"/>
            <a:ext cx="4068055" cy="355124"/>
          </a:xfrm>
          <a:prstGeom prst="rect">
            <a:avLst/>
          </a:prstGeom>
        </p:spPr>
        <p:txBody>
          <a:bodyPr vert="horz" lIns="92684" tIns="46342" rIns="92684" bIns="46342" rtlCol="0"/>
          <a:lstStyle>
            <a:lvl1pPr algn="r">
              <a:defRPr sz="1200"/>
            </a:lvl1pPr>
          </a:lstStyle>
          <a:p>
            <a:fld id="{9B4BBA67-8B14-4E50-9D6E-F2A0C5490B7F}" type="datetimeFigureOut">
              <a:rPr lang="en-US" smtClean="0"/>
              <a:t>2/27/2016</a:t>
            </a:fld>
            <a:endParaRPr lang="en-US"/>
          </a:p>
        </p:txBody>
      </p:sp>
      <p:sp>
        <p:nvSpPr>
          <p:cNvPr id="4" name="Footer Placeholder 3"/>
          <p:cNvSpPr>
            <a:spLocks noGrp="1"/>
          </p:cNvSpPr>
          <p:nvPr>
            <p:ph type="ftr" sz="quarter" idx="2"/>
          </p:nvPr>
        </p:nvSpPr>
        <p:spPr>
          <a:xfrm>
            <a:off x="2" y="6746136"/>
            <a:ext cx="4068055" cy="355124"/>
          </a:xfrm>
          <a:prstGeom prst="rect">
            <a:avLst/>
          </a:prstGeom>
        </p:spPr>
        <p:txBody>
          <a:bodyPr vert="horz" lIns="92684" tIns="46342" rIns="92684" bIns="46342" rtlCol="0" anchor="b"/>
          <a:lstStyle>
            <a:lvl1pPr algn="l">
              <a:defRPr sz="1200"/>
            </a:lvl1pPr>
          </a:lstStyle>
          <a:p>
            <a:endParaRPr lang="en-US"/>
          </a:p>
        </p:txBody>
      </p:sp>
      <p:sp>
        <p:nvSpPr>
          <p:cNvPr id="5" name="Slide Number Placeholder 4"/>
          <p:cNvSpPr>
            <a:spLocks noGrp="1"/>
          </p:cNvSpPr>
          <p:nvPr>
            <p:ph type="sldNum" sz="quarter" idx="3"/>
          </p:nvPr>
        </p:nvSpPr>
        <p:spPr>
          <a:xfrm>
            <a:off x="5318292" y="6746136"/>
            <a:ext cx="4068055" cy="355124"/>
          </a:xfrm>
          <a:prstGeom prst="rect">
            <a:avLst/>
          </a:prstGeom>
        </p:spPr>
        <p:txBody>
          <a:bodyPr vert="horz" lIns="92684" tIns="46342" rIns="92684" bIns="46342" rtlCol="0" anchor="b"/>
          <a:lstStyle>
            <a:lvl1pPr algn="r">
              <a:defRPr sz="1200"/>
            </a:lvl1pPr>
          </a:lstStyle>
          <a:p>
            <a:fld id="{A51DC43D-4D7A-48FB-9D05-C439571C45EF}" type="slidenum">
              <a:rPr lang="en-US" smtClean="0"/>
              <a:t>‹#›</a:t>
            </a:fld>
            <a:endParaRPr lang="en-US"/>
          </a:p>
        </p:txBody>
      </p:sp>
    </p:spTree>
    <p:extLst>
      <p:ext uri="{BB962C8B-B14F-4D97-AF65-F5344CB8AC3E}">
        <p14:creationId xmlns:p14="http://schemas.microsoft.com/office/powerpoint/2010/main" val="1302851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68340" cy="356357"/>
          </a:xfrm>
          <a:prstGeom prst="rect">
            <a:avLst/>
          </a:prstGeom>
        </p:spPr>
        <p:txBody>
          <a:bodyPr vert="horz" lIns="94222" tIns="47111" rIns="94222" bIns="47111" rtlCol="0"/>
          <a:lstStyle>
            <a:lvl1pPr algn="l">
              <a:defRPr sz="1200"/>
            </a:lvl1pPr>
          </a:lstStyle>
          <a:p>
            <a:endParaRPr lang="en-US"/>
          </a:p>
        </p:txBody>
      </p:sp>
      <p:sp>
        <p:nvSpPr>
          <p:cNvPr id="3" name="Date Placeholder 2"/>
          <p:cNvSpPr>
            <a:spLocks noGrp="1"/>
          </p:cNvSpPr>
          <p:nvPr>
            <p:ph type="dt" idx="1"/>
          </p:nvPr>
        </p:nvSpPr>
        <p:spPr>
          <a:xfrm>
            <a:off x="5317964" y="0"/>
            <a:ext cx="4068340" cy="356357"/>
          </a:xfrm>
          <a:prstGeom prst="rect">
            <a:avLst/>
          </a:prstGeom>
        </p:spPr>
        <p:txBody>
          <a:bodyPr vert="horz" lIns="94222" tIns="47111" rIns="94222" bIns="47111" rtlCol="0"/>
          <a:lstStyle>
            <a:lvl1pPr algn="r">
              <a:defRPr sz="1200"/>
            </a:lvl1pPr>
          </a:lstStyle>
          <a:p>
            <a:fld id="{B048B65D-4972-4072-A0EB-5803DD0EFEEF}" type="datetimeFigureOut">
              <a:rPr lang="en-US" smtClean="0"/>
              <a:t>2/27/2016</a:t>
            </a:fld>
            <a:endParaRPr lang="en-US"/>
          </a:p>
        </p:txBody>
      </p:sp>
      <p:sp>
        <p:nvSpPr>
          <p:cNvPr id="4" name="Slide Image Placeholder 3"/>
          <p:cNvSpPr>
            <a:spLocks noGrp="1" noRot="1" noChangeAspect="1"/>
          </p:cNvSpPr>
          <p:nvPr>
            <p:ph type="sldImg" idx="2"/>
          </p:nvPr>
        </p:nvSpPr>
        <p:spPr>
          <a:xfrm>
            <a:off x="2776538" y="887413"/>
            <a:ext cx="3835400" cy="2398712"/>
          </a:xfrm>
          <a:prstGeom prst="rect">
            <a:avLst/>
          </a:prstGeom>
          <a:noFill/>
          <a:ln w="12700">
            <a:solidFill>
              <a:prstClr val="black"/>
            </a:solidFill>
          </a:ln>
        </p:spPr>
        <p:txBody>
          <a:bodyPr vert="horz" lIns="94222" tIns="47111" rIns="94222" bIns="47111" rtlCol="0" anchor="ctr"/>
          <a:lstStyle/>
          <a:p>
            <a:endParaRPr lang="en-US"/>
          </a:p>
        </p:txBody>
      </p:sp>
      <p:sp>
        <p:nvSpPr>
          <p:cNvPr id="5" name="Notes Placeholder 4"/>
          <p:cNvSpPr>
            <a:spLocks noGrp="1"/>
          </p:cNvSpPr>
          <p:nvPr>
            <p:ph type="body" sz="quarter" idx="3"/>
          </p:nvPr>
        </p:nvSpPr>
        <p:spPr>
          <a:xfrm>
            <a:off x="938848" y="3418066"/>
            <a:ext cx="7510780" cy="2796599"/>
          </a:xfrm>
          <a:prstGeom prst="rect">
            <a:avLst/>
          </a:prstGeom>
        </p:spPr>
        <p:txBody>
          <a:bodyPr vert="horz" lIns="94222" tIns="47111" rIns="94222" bIns="4711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746120"/>
            <a:ext cx="4068340" cy="356356"/>
          </a:xfrm>
          <a:prstGeom prst="rect">
            <a:avLst/>
          </a:prstGeom>
        </p:spPr>
        <p:txBody>
          <a:bodyPr vert="horz" lIns="94222" tIns="47111" rIns="94222" bIns="47111" rtlCol="0" anchor="b"/>
          <a:lstStyle>
            <a:lvl1pPr algn="l">
              <a:defRPr sz="1200"/>
            </a:lvl1pPr>
          </a:lstStyle>
          <a:p>
            <a:endParaRPr lang="en-US"/>
          </a:p>
        </p:txBody>
      </p:sp>
      <p:sp>
        <p:nvSpPr>
          <p:cNvPr id="7" name="Slide Number Placeholder 6"/>
          <p:cNvSpPr>
            <a:spLocks noGrp="1"/>
          </p:cNvSpPr>
          <p:nvPr>
            <p:ph type="sldNum" sz="quarter" idx="5"/>
          </p:nvPr>
        </p:nvSpPr>
        <p:spPr>
          <a:xfrm>
            <a:off x="5317964" y="6746120"/>
            <a:ext cx="4068340" cy="356356"/>
          </a:xfrm>
          <a:prstGeom prst="rect">
            <a:avLst/>
          </a:prstGeom>
        </p:spPr>
        <p:txBody>
          <a:bodyPr vert="horz" lIns="94222" tIns="47111" rIns="94222" bIns="47111" rtlCol="0" anchor="b"/>
          <a:lstStyle>
            <a:lvl1pPr algn="r">
              <a:defRPr sz="1200"/>
            </a:lvl1pPr>
          </a:lstStyle>
          <a:p>
            <a:fld id="{0B8FE52C-4B9C-40A3-AEE8-F0F38653607D}" type="slidenum">
              <a:rPr lang="en-US" smtClean="0"/>
              <a:t>‹#›</a:t>
            </a:fld>
            <a:endParaRPr lang="en-US"/>
          </a:p>
        </p:txBody>
      </p:sp>
    </p:spTree>
    <p:extLst>
      <p:ext uri="{BB962C8B-B14F-4D97-AF65-F5344CB8AC3E}">
        <p14:creationId xmlns:p14="http://schemas.microsoft.com/office/powerpoint/2010/main" val="2152826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3720024"/>
            <a:ext cx="6858000" cy="1367908"/>
          </a:xfrm>
        </p:spPr>
        <p:txBody>
          <a:bodyPr wrap="none" anchor="t">
            <a:normAutofit/>
          </a:bodyPr>
          <a:lstStyle>
            <a:lvl1pPr algn="r">
              <a:defRPr sz="7200" b="0" spc="-225">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657349" y="3078646"/>
            <a:ext cx="6858000" cy="628354"/>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A1D5703-6475-4E0A-AC42-37C2C4DFA938}" type="datetimeFigureOut">
              <a:rPr lang="en-US" smtClean="0"/>
              <a:t>2/27/2016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2060049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39300"/>
            <a:ext cx="7886700" cy="682796"/>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29841" y="822855"/>
            <a:ext cx="7886700" cy="2816446"/>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4322097"/>
            <a:ext cx="7885509" cy="568727"/>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D5703-6475-4E0A-AC42-37C2C4DFA938}" type="datetimeFigureOut">
              <a:rPr lang="en-US" smtClean="0"/>
              <a:t>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3735268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2945287"/>
          </a:xfrm>
        </p:spPr>
        <p:txBody>
          <a:bodyPr anchor="ctr"/>
          <a:lstStyle>
            <a:lvl1pPr>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3741166"/>
            <a:ext cx="7885509" cy="1251522"/>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D5703-6475-4E0A-AC42-37C2C4DFA938}" type="datetimeFigureOut">
              <a:rPr lang="en-US" smtClean="0"/>
              <a:t>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2105028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04271"/>
            <a:ext cx="6977064" cy="2494087"/>
          </a:xfrm>
        </p:spPr>
        <p:txBody>
          <a:bodyPr anchor="ctr"/>
          <a:lstStyle>
            <a:lvl1pPr>
              <a:defRPr sz="33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2804631"/>
            <a:ext cx="6564224" cy="457473"/>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4" name="Text Placeholder 3"/>
          <p:cNvSpPr>
            <a:spLocks noGrp="1"/>
          </p:cNvSpPr>
          <p:nvPr>
            <p:ph type="body" sz="half" idx="2"/>
          </p:nvPr>
        </p:nvSpPr>
        <p:spPr>
          <a:xfrm>
            <a:off x="628650" y="3751441"/>
            <a:ext cx="7884318" cy="1241247"/>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D5703-6475-4E0A-AC42-37C2C4DFA938}" type="datetimeFigureOut">
              <a:rPr lang="en-US" smtClean="0"/>
              <a:t>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D9CAC-1A2F-4061-B2B1-5AB4BFBF18E9}" type="slidenum">
              <a:rPr lang="en-US" smtClean="0"/>
              <a:t>‹#›</a:t>
            </a:fld>
            <a:endParaRPr lang="en-US"/>
          </a:p>
        </p:txBody>
      </p:sp>
      <p:sp>
        <p:nvSpPr>
          <p:cNvPr id="9" name="TextBox 8"/>
          <p:cNvSpPr txBox="1"/>
          <p:nvPr/>
        </p:nvSpPr>
        <p:spPr>
          <a:xfrm>
            <a:off x="833283" y="655687"/>
            <a:ext cx="457200" cy="487313"/>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286000"/>
            <a:ext cx="457200" cy="487313"/>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295047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1939140"/>
            <a:ext cx="7886700" cy="2093196"/>
          </a:xfrm>
        </p:spPr>
        <p:txBody>
          <a:bodyPr anchor="b">
            <a:normAutofit/>
          </a:bodyPr>
          <a:lstStyle>
            <a:lvl1pPr>
              <a:defRPr sz="405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042151"/>
            <a:ext cx="7885509" cy="950537"/>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D5703-6475-4E0A-AC42-37C2C4DFA938}" type="datetimeFigureOut">
              <a:rPr lang="en-US" smtClean="0"/>
              <a:t>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3573032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04271"/>
            <a:ext cx="7886700" cy="1104636"/>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002961" y="1571625"/>
            <a:ext cx="2210150" cy="480218"/>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Text Placeholder 3"/>
          <p:cNvSpPr>
            <a:spLocks noGrp="1"/>
          </p:cNvSpPr>
          <p:nvPr>
            <p:ph type="body" sz="half" idx="15"/>
          </p:nvPr>
        </p:nvSpPr>
        <p:spPr>
          <a:xfrm>
            <a:off x="1017598" y="2143125"/>
            <a:ext cx="2195513"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9" name="Text Placeholder 4"/>
          <p:cNvSpPr>
            <a:spLocks noGrp="1"/>
          </p:cNvSpPr>
          <p:nvPr>
            <p:ph type="body" sz="quarter" idx="3"/>
          </p:nvPr>
        </p:nvSpPr>
        <p:spPr>
          <a:xfrm>
            <a:off x="3440996" y="1571625"/>
            <a:ext cx="2202181" cy="480218"/>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3433081" y="2143125"/>
            <a:ext cx="2210096"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1" name="Text Placeholder 4"/>
          <p:cNvSpPr>
            <a:spLocks noGrp="1"/>
          </p:cNvSpPr>
          <p:nvPr>
            <p:ph type="body" sz="quarter" idx="13"/>
          </p:nvPr>
        </p:nvSpPr>
        <p:spPr>
          <a:xfrm>
            <a:off x="5871777" y="1571625"/>
            <a:ext cx="2199085" cy="480218"/>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5871777" y="2143125"/>
            <a:ext cx="2199085"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A1D5703-6475-4E0A-AC42-37C2C4DFA938}" type="datetimeFigureOut">
              <a:rPr lang="en-US" smtClean="0"/>
              <a:t>2/27/2016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411566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04271"/>
            <a:ext cx="7886700" cy="1104636"/>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99064" y="3581253"/>
            <a:ext cx="2205038" cy="480218"/>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Picture Placeholder 2"/>
          <p:cNvSpPr>
            <a:spLocks noGrp="1" noChangeAspect="1"/>
          </p:cNvSpPr>
          <p:nvPr>
            <p:ph type="pic" idx="15"/>
          </p:nvPr>
        </p:nvSpPr>
        <p:spPr>
          <a:xfrm>
            <a:off x="999064" y="1880295"/>
            <a:ext cx="2205038"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1" name="Text Placeholder 3"/>
          <p:cNvSpPr>
            <a:spLocks noGrp="1"/>
          </p:cNvSpPr>
          <p:nvPr>
            <p:ph type="body" sz="half" idx="18"/>
          </p:nvPr>
        </p:nvSpPr>
        <p:spPr>
          <a:xfrm>
            <a:off x="999064" y="4061471"/>
            <a:ext cx="2205038"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2" name="Text Placeholder 4"/>
          <p:cNvSpPr>
            <a:spLocks noGrp="1"/>
          </p:cNvSpPr>
          <p:nvPr>
            <p:ph type="body" sz="quarter" idx="3"/>
          </p:nvPr>
        </p:nvSpPr>
        <p:spPr>
          <a:xfrm>
            <a:off x="3426748" y="3581253"/>
            <a:ext cx="2197894" cy="480218"/>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1880295"/>
            <a:ext cx="2197894"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4" name="Text Placeholder 3"/>
          <p:cNvSpPr>
            <a:spLocks noGrp="1"/>
          </p:cNvSpPr>
          <p:nvPr>
            <p:ph type="body" sz="half" idx="19"/>
          </p:nvPr>
        </p:nvSpPr>
        <p:spPr>
          <a:xfrm>
            <a:off x="3425733" y="4061471"/>
            <a:ext cx="2200805"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5" name="Text Placeholder 4"/>
          <p:cNvSpPr>
            <a:spLocks noGrp="1"/>
          </p:cNvSpPr>
          <p:nvPr>
            <p:ph type="body" sz="quarter" idx="13"/>
          </p:nvPr>
        </p:nvSpPr>
        <p:spPr>
          <a:xfrm>
            <a:off x="5853242" y="3581253"/>
            <a:ext cx="2199085" cy="480218"/>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6" name="Picture Placeholder 2"/>
          <p:cNvSpPr>
            <a:spLocks noGrp="1" noChangeAspect="1"/>
          </p:cNvSpPr>
          <p:nvPr>
            <p:ph type="pic" idx="22"/>
          </p:nvPr>
        </p:nvSpPr>
        <p:spPr>
          <a:xfrm>
            <a:off x="5853241" y="1880295"/>
            <a:ext cx="2199085"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7" name="Text Placeholder 3"/>
          <p:cNvSpPr>
            <a:spLocks noGrp="1"/>
          </p:cNvSpPr>
          <p:nvPr>
            <p:ph type="body" sz="half" idx="20"/>
          </p:nvPr>
        </p:nvSpPr>
        <p:spPr>
          <a:xfrm>
            <a:off x="5853148" y="4061469"/>
            <a:ext cx="2201998"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A1D5703-6475-4E0A-AC42-37C2C4DFA938}" type="datetimeFigureOut">
              <a:rPr lang="en-US" smtClean="0"/>
              <a:t>2/27/2016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1048341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1D5703-6475-4E0A-AC42-37C2C4DFA938}" type="datetimeFigureOut">
              <a:rPr lang="en-US" smtClean="0"/>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35172890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1D5703-6475-4E0A-AC42-37C2C4DFA938}" type="datetimeFigureOut">
              <a:rPr lang="en-US" smtClean="0"/>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1733375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1D5703-6475-4E0A-AC42-37C2C4DFA938}" type="datetimeFigureOut">
              <a:rPr lang="en-US" smtClean="0"/>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313620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3720024"/>
            <a:ext cx="6858000" cy="1367908"/>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640899" y="3078062"/>
            <a:ext cx="6858000" cy="628354"/>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1D5703-6475-4E0A-AC42-37C2C4DFA938}" type="datetimeFigureOut">
              <a:rPr lang="en-US" smtClean="0"/>
              <a:t>2/27/2016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3061344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0000" y="1521354"/>
            <a:ext cx="3768912"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39880" y="1521354"/>
            <a:ext cx="377547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1D5703-6475-4E0A-AC42-37C2C4DFA938}" type="datetimeFigureOut">
              <a:rPr lang="en-US" smtClean="0"/>
              <a:t>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194070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40000" y="1400969"/>
            <a:ext cx="3768912" cy="686593"/>
          </a:xfrm>
        </p:spPr>
        <p:txBody>
          <a:bodyPr anchor="b"/>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40000" y="2087563"/>
            <a:ext cx="3768912"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9880" y="1400969"/>
            <a:ext cx="3776661" cy="686593"/>
          </a:xfrm>
        </p:spPr>
        <p:txBody>
          <a:bodyPr vert="horz" lIns="91440" tIns="45720" rIns="91440" bIns="45720" rtlCol="0" anchor="b">
            <a:norm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4739880" y="2087563"/>
            <a:ext cx="3776661"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1D5703-6475-4E0A-AC42-37C2C4DFA938}" type="datetimeFigureOut">
              <a:rPr lang="en-US" smtClean="0"/>
              <a:t>2/27/2016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1055911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A1D5703-6475-4E0A-AC42-37C2C4DFA938}" type="datetimeFigureOut">
              <a:rPr lang="en-US" smtClean="0"/>
              <a:t>2/27/2016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2580677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D5703-6475-4E0A-AC42-37C2C4DFA938}" type="datetimeFigureOut">
              <a:rPr lang="en-US" smtClean="0"/>
              <a:t>2/27/2016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3332865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0000" y="1714500"/>
            <a:ext cx="2739019" cy="3176323"/>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D5703-6475-4E0A-AC42-37C2C4DFA938}" type="datetimeFigureOut">
              <a:rPr lang="en-US" smtClean="0"/>
              <a:t>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2816946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40000" y="1714500"/>
            <a:ext cx="2739019" cy="3176323"/>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D5703-6475-4E0A-AC42-37C2C4DFA938}" type="datetimeFigureOut">
              <a:rPr lang="en-US" smtClean="0"/>
              <a:t>2/27/2016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9D9CAC-1A2F-4061-B2B1-5AB4BFBF18E9}" type="slidenum">
              <a:rPr lang="en-US" smtClean="0"/>
              <a:t>‹#›</a:t>
            </a:fld>
            <a:endParaRPr lang="en-US"/>
          </a:p>
        </p:txBody>
      </p:sp>
    </p:spTree>
    <p:extLst>
      <p:ext uri="{BB962C8B-B14F-4D97-AF65-F5344CB8AC3E}">
        <p14:creationId xmlns:p14="http://schemas.microsoft.com/office/powerpoint/2010/main" val="1661369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0000" y="1521354"/>
            <a:ext cx="7675350" cy="36261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0A1D5703-6475-4E0A-AC42-37C2C4DFA938}" type="datetimeFigureOut">
              <a:rPr lang="en-US" smtClean="0"/>
              <a:t>2/27/2016</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949D9CAC-1A2F-4061-B2B1-5AB4BFBF18E9}" type="slidenum">
              <a:rPr lang="en-US" smtClean="0"/>
              <a:t>‹#›</a:t>
            </a:fld>
            <a:endParaRPr lang="en-US"/>
          </a:p>
        </p:txBody>
      </p:sp>
    </p:spTree>
    <p:extLst>
      <p:ext uri="{BB962C8B-B14F-4D97-AF65-F5344CB8AC3E}">
        <p14:creationId xmlns:p14="http://schemas.microsoft.com/office/powerpoint/2010/main" val="399865928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685800" rtl="0" eaLnBrk="1" latinLnBrk="0" hangingPunct="1">
        <a:lnSpc>
          <a:spcPct val="90000"/>
        </a:lnSpc>
        <a:spcBef>
          <a:spcPct val="0"/>
        </a:spcBef>
        <a:buNone/>
        <a:defRPr sz="405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823" y="0"/>
            <a:ext cx="8840897" cy="6518245"/>
          </a:xfrm>
        </p:spPr>
        <p:txBody>
          <a:bodyPr>
            <a:normAutofit/>
          </a:bodyPr>
          <a:lstStyle/>
          <a:p>
            <a:pPr marL="0" indent="0">
              <a:buNone/>
            </a:pPr>
            <a:r>
              <a:rPr lang="en-US" b="1" i="1" dirty="0" smtClean="0">
                <a:solidFill>
                  <a:srgbClr val="FFFF00"/>
                </a:solidFill>
              </a:rPr>
              <a:t>Lesson 3      Please Read…. Galatians 2:1-1</a:t>
            </a:r>
            <a:r>
              <a:rPr lang="en-US" b="1" dirty="0" smtClean="0">
                <a:solidFill>
                  <a:srgbClr val="FFFF00"/>
                </a:solidFill>
              </a:rPr>
              <a:t>0 </a:t>
            </a:r>
          </a:p>
          <a:p>
            <a:pPr marL="0" indent="0">
              <a:buNone/>
            </a:pPr>
            <a:r>
              <a:rPr lang="en-US" sz="2000" i="1" dirty="0" smtClean="0"/>
              <a:t>2:1 </a:t>
            </a:r>
            <a:r>
              <a:rPr lang="en-US" sz="2000" i="1" dirty="0"/>
              <a:t>Then after fourteen years I went up again to Jerusalem with Barnabas, and also took Titus with [me.]   2 And I went up by revelation, and </a:t>
            </a:r>
            <a:r>
              <a:rPr lang="en-US" sz="2000" i="1" dirty="0" smtClean="0"/>
              <a:t>communicated </a:t>
            </a:r>
            <a:r>
              <a:rPr lang="en-US" sz="2000" i="1" dirty="0"/>
              <a:t>to them that gospel which I preach among the Gentiles, but </a:t>
            </a:r>
            <a:r>
              <a:rPr lang="en-US" sz="2000" i="1" dirty="0" smtClean="0"/>
              <a:t>privately </a:t>
            </a:r>
            <a:r>
              <a:rPr lang="en-US" sz="2000" i="1" dirty="0"/>
              <a:t>to those who were of reputation, lest by any means I might run, or had run, in vain.   3 Yet not even Titus who [was] with me, being a Greek, was compelled to be circumcised.   4 And [this </a:t>
            </a:r>
            <a:r>
              <a:rPr lang="en-US" sz="2000" i="1" dirty="0" smtClean="0"/>
              <a:t>occurred</a:t>
            </a:r>
            <a:r>
              <a:rPr lang="en-US" sz="2000" i="1" dirty="0"/>
              <a:t>] because of false brethren </a:t>
            </a:r>
            <a:r>
              <a:rPr lang="en-US" sz="2000" i="1" dirty="0" smtClean="0"/>
              <a:t>secretly </a:t>
            </a:r>
            <a:r>
              <a:rPr lang="en-US" sz="2000" i="1" dirty="0"/>
              <a:t>brought in (who came in by stealth to spy out our liberty which we have in Christ Jesus, that they might bring us into bondage),   5 to whom we did not yield submission even for an hour, that the truth of the gospel might continue with you.   6 But from those who seemed to be something – what-ever they were, it makes no difference to me; God shows personal favoritism to no man -- for those who seemed [to be something] added nothing to me.   7 But on the contrary, when they saw that the gospel for the uncircumcised had been committed to me, as [the gospel] for the circumcised [was] to Peter   8 (for He who worked effectively in Peter for the apostleship to the circumcised also worked effectively in me toward the Gentiles),   9 and when James, </a:t>
            </a:r>
            <a:r>
              <a:rPr lang="en-US" sz="2000" i="1" dirty="0" err="1"/>
              <a:t>Cephas</a:t>
            </a:r>
            <a:r>
              <a:rPr lang="en-US" sz="2000" i="1" dirty="0"/>
              <a:t>, and John, who seemed to be pillars, perceived the grace that had been given to me, they gave me and </a:t>
            </a:r>
            <a:r>
              <a:rPr lang="en-US" sz="2000" i="1" dirty="0" smtClean="0"/>
              <a:t>Barnabas </a:t>
            </a:r>
            <a:r>
              <a:rPr lang="en-US" sz="2000" i="1" dirty="0"/>
              <a:t>the right hand of fellowship, that we [should go] to the Gentiles and they to the circumcised.   10 [They desired] only that we should remember the poor, the very thing which I also was eager to do.</a:t>
            </a:r>
            <a:endParaRPr lang="en-US" sz="2000" dirty="0"/>
          </a:p>
        </p:txBody>
      </p:sp>
    </p:spTree>
    <p:extLst>
      <p:ext uri="{BB962C8B-B14F-4D97-AF65-F5344CB8AC3E}">
        <p14:creationId xmlns:p14="http://schemas.microsoft.com/office/powerpoint/2010/main" val="4157103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523" y="95251"/>
            <a:ext cx="8840897" cy="2514600"/>
          </a:xfrm>
        </p:spPr>
        <p:txBody>
          <a:bodyPr>
            <a:normAutofit/>
          </a:bodyPr>
          <a:lstStyle/>
          <a:p>
            <a:pPr marL="0" indent="0">
              <a:buNone/>
            </a:pPr>
            <a:r>
              <a:rPr lang="en-US" sz="2400" i="1" dirty="0" smtClean="0">
                <a:solidFill>
                  <a:srgbClr val="FFFF00"/>
                </a:solidFill>
              </a:rPr>
              <a:t>Gal 2:1 </a:t>
            </a:r>
            <a:r>
              <a:rPr lang="en-US" sz="2400" i="1" dirty="0"/>
              <a:t>Then after fourteen years I went up again to Jerusalem with Barnabas, and also took Titus with [me.]   2 And </a:t>
            </a:r>
            <a:r>
              <a:rPr lang="en-US" sz="2400" i="1" dirty="0">
                <a:solidFill>
                  <a:srgbClr val="FFFF00"/>
                </a:solidFill>
              </a:rPr>
              <a:t>I went up by revelation</a:t>
            </a:r>
            <a:r>
              <a:rPr lang="en-US" sz="2400" i="1" dirty="0"/>
              <a:t>, and </a:t>
            </a:r>
            <a:r>
              <a:rPr lang="en-US" sz="2400" i="1" dirty="0" smtClean="0">
                <a:solidFill>
                  <a:srgbClr val="FFFF00"/>
                </a:solidFill>
              </a:rPr>
              <a:t>communicated </a:t>
            </a:r>
            <a:r>
              <a:rPr lang="en-US" sz="2400" i="1" dirty="0">
                <a:solidFill>
                  <a:srgbClr val="FFFF00"/>
                </a:solidFill>
              </a:rPr>
              <a:t>to them that gospel which I preach among the Gentiles</a:t>
            </a:r>
            <a:r>
              <a:rPr lang="en-US" sz="2400" i="1" dirty="0"/>
              <a:t>, but </a:t>
            </a:r>
            <a:r>
              <a:rPr lang="en-US" sz="2400" i="1" dirty="0" smtClean="0"/>
              <a:t>privately </a:t>
            </a:r>
            <a:r>
              <a:rPr lang="en-US" sz="2400" i="1" dirty="0"/>
              <a:t>to those who were of reputation, lest by any means I might run, or had run, in vain.   3 Yet </a:t>
            </a:r>
            <a:r>
              <a:rPr lang="en-US" sz="2400" i="1" dirty="0">
                <a:solidFill>
                  <a:srgbClr val="FFFF00"/>
                </a:solidFill>
              </a:rPr>
              <a:t>not even Titus who [was] with me, being a Greek, was compelled to be circumcised</a:t>
            </a:r>
            <a:r>
              <a:rPr lang="en-US" sz="2400" i="1" dirty="0"/>
              <a:t>.   </a:t>
            </a:r>
            <a:endParaRPr lang="en-US" sz="2400" dirty="0"/>
          </a:p>
        </p:txBody>
      </p:sp>
      <p:sp>
        <p:nvSpPr>
          <p:cNvPr id="4" name="Content Placeholder 2"/>
          <p:cNvSpPr txBox="1">
            <a:spLocks/>
          </p:cNvSpPr>
          <p:nvPr/>
        </p:nvSpPr>
        <p:spPr>
          <a:xfrm>
            <a:off x="266700" y="2581276"/>
            <a:ext cx="7984920" cy="3133724"/>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457200" indent="-457200">
              <a:buFont typeface="+mj-lt"/>
              <a:buAutoNum type="arabicPeriod"/>
            </a:pPr>
            <a:r>
              <a:rPr lang="en-US" sz="3200" b="1" i="1" dirty="0" smtClean="0">
                <a:solidFill>
                  <a:srgbClr val="FFFF00"/>
                </a:solidFill>
              </a:rPr>
              <a:t>Why this story now?</a:t>
            </a:r>
          </a:p>
          <a:p>
            <a:pPr>
              <a:buFont typeface="Wingdings" panose="05000000000000000000" pitchFamily="2" charset="2"/>
              <a:buChar char="Ø"/>
            </a:pPr>
            <a:r>
              <a:rPr lang="en-US" sz="2000" dirty="0" smtClean="0">
                <a:solidFill>
                  <a:prstClr val="white"/>
                </a:solidFill>
              </a:rPr>
              <a:t> “</a:t>
            </a:r>
            <a:r>
              <a:rPr lang="en-US" sz="2000" i="1" dirty="0" smtClean="0">
                <a:solidFill>
                  <a:prstClr val="white"/>
                </a:solidFill>
              </a:rPr>
              <a:t>not even Titus who [was] with me, being a Greek, was compelled to be circumcised”</a:t>
            </a:r>
            <a:endParaRPr lang="en-US" sz="3200" b="1" i="1" dirty="0" smtClean="0">
              <a:solidFill>
                <a:srgbClr val="FFFF00"/>
              </a:solidFill>
            </a:endParaRPr>
          </a:p>
          <a:p>
            <a:pPr marL="514350" indent="-514350">
              <a:buFont typeface="+mj-lt"/>
              <a:buAutoNum type="arabicPeriod" startAt="2"/>
            </a:pPr>
            <a:r>
              <a:rPr lang="en-US" sz="3200" b="1" i="1" dirty="0" smtClean="0">
                <a:solidFill>
                  <a:srgbClr val="FFFF00"/>
                </a:solidFill>
              </a:rPr>
              <a:t>Why did Paul even go to Jerusalem ?</a:t>
            </a:r>
          </a:p>
          <a:p>
            <a:pPr>
              <a:buFont typeface="Wingdings" panose="05000000000000000000" pitchFamily="2" charset="2"/>
              <a:buChar char="Ø"/>
            </a:pPr>
            <a:r>
              <a:rPr lang="en-US" sz="2000" dirty="0" smtClean="0">
                <a:solidFill>
                  <a:schemeClr val="tx1"/>
                </a:solidFill>
              </a:rPr>
              <a:t>“by revelation” </a:t>
            </a:r>
          </a:p>
          <a:p>
            <a:pPr>
              <a:buFont typeface="Wingdings" panose="05000000000000000000" pitchFamily="2" charset="2"/>
              <a:buChar char="Ø"/>
            </a:pPr>
            <a:r>
              <a:rPr lang="en-US" sz="2000" dirty="0" smtClean="0">
                <a:solidFill>
                  <a:schemeClr val="tx1"/>
                </a:solidFill>
              </a:rPr>
              <a:t>“</a:t>
            </a:r>
            <a:r>
              <a:rPr lang="en-US" sz="2000" i="1" dirty="0" smtClean="0">
                <a:solidFill>
                  <a:schemeClr val="tx1"/>
                </a:solidFill>
              </a:rPr>
              <a:t>communicated to them that gospel“</a:t>
            </a:r>
            <a:endParaRPr lang="en-US" sz="2000" dirty="0" smtClean="0">
              <a:solidFill>
                <a:schemeClr val="tx1"/>
              </a:solidFill>
            </a:endParaRPr>
          </a:p>
          <a:p>
            <a:pPr marL="457200" indent="-457200">
              <a:buFont typeface="+mj-lt"/>
              <a:buAutoNum type="arabicPeriod"/>
            </a:pPr>
            <a:endParaRPr lang="en-US" sz="3200" b="1" i="1" dirty="0" smtClean="0">
              <a:solidFill>
                <a:srgbClr val="FFFF00"/>
              </a:solidFill>
            </a:endParaRPr>
          </a:p>
          <a:p>
            <a:pPr marL="0" indent="0">
              <a:buFont typeface="Arial" panose="020B0604020202020204" pitchFamily="34" charset="0"/>
              <a:buNone/>
            </a:pPr>
            <a:endParaRPr lang="en-US" sz="2400" b="1" i="1" dirty="0" smtClean="0">
              <a:solidFill>
                <a:srgbClr val="FFFF00"/>
              </a:solidFill>
            </a:endParaRPr>
          </a:p>
        </p:txBody>
      </p:sp>
    </p:spTree>
    <p:extLst>
      <p:ext uri="{BB962C8B-B14F-4D97-AF65-F5344CB8AC3E}">
        <p14:creationId xmlns:p14="http://schemas.microsoft.com/office/powerpoint/2010/main" val="395782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9974" y="302154"/>
            <a:ext cx="8008725" cy="4879446"/>
          </a:xfrm>
        </p:spPr>
        <p:txBody>
          <a:bodyPr>
            <a:normAutofit/>
          </a:bodyPr>
          <a:lstStyle/>
          <a:p>
            <a:pPr marL="0" indent="0">
              <a:buNone/>
            </a:pPr>
            <a:r>
              <a:rPr lang="en-US" dirty="0" smtClean="0">
                <a:solidFill>
                  <a:srgbClr val="FFFF00"/>
                </a:solidFill>
              </a:rPr>
              <a:t>Acts 15</a:t>
            </a:r>
            <a:r>
              <a:rPr lang="en-US" dirty="0"/>
              <a:t> And </a:t>
            </a:r>
            <a:r>
              <a:rPr lang="en-US" u="sng" dirty="0"/>
              <a:t>certain </a:t>
            </a:r>
            <a:r>
              <a:rPr lang="en-US" i="1" u="sng" dirty="0"/>
              <a:t>men</a:t>
            </a:r>
            <a:r>
              <a:rPr lang="en-US" u="sng" dirty="0"/>
              <a:t> came down from Judea and taught the brethren, “Unless you are circumcised according to the custom of Moses, you cannot be saved.”</a:t>
            </a:r>
            <a:r>
              <a:rPr lang="en-US" dirty="0"/>
              <a:t> </a:t>
            </a:r>
            <a:r>
              <a:rPr lang="en-US" baseline="30000" dirty="0"/>
              <a:t>2 </a:t>
            </a:r>
            <a:r>
              <a:rPr lang="en-US" dirty="0"/>
              <a:t>Therefore, when Paul and Barnabas had no small dissension and dispute with them, they determined that Paul and Barnabas and certain others of them should go up to Jerusalem, to the apostles and elders, about this question.</a:t>
            </a:r>
          </a:p>
          <a:p>
            <a:pPr marL="0" indent="0">
              <a:buNone/>
            </a:pPr>
            <a:r>
              <a:rPr lang="en-US" baseline="30000" dirty="0"/>
              <a:t>3 </a:t>
            </a:r>
            <a:r>
              <a:rPr lang="en-US" dirty="0"/>
              <a:t>So, being sent on their way by the church, they passed through Phoenicia and Samaria, describing the conversion of the Gentiles; and they caused great joy to all the brethren. </a:t>
            </a:r>
            <a:r>
              <a:rPr lang="en-US" baseline="30000" dirty="0"/>
              <a:t>4 </a:t>
            </a:r>
            <a:r>
              <a:rPr lang="en-US" dirty="0"/>
              <a:t>And when they had come to Jerusalem, they were received by the church and the apostles and the elders; and they reported all things that God had done with them. </a:t>
            </a:r>
            <a:r>
              <a:rPr lang="en-US" baseline="30000" dirty="0"/>
              <a:t>5 </a:t>
            </a:r>
            <a:r>
              <a:rPr lang="en-US" u="sng" dirty="0"/>
              <a:t>But some of the sect of the Pharisees who believed rose up, saying, “It is necessary to circumcise them, and to command </a:t>
            </a:r>
            <a:r>
              <a:rPr lang="en-US" i="1" u="sng" dirty="0"/>
              <a:t>them</a:t>
            </a:r>
            <a:r>
              <a:rPr lang="en-US" u="sng" dirty="0"/>
              <a:t> to keep the law of Moses.”</a:t>
            </a:r>
          </a:p>
          <a:p>
            <a:endParaRPr lang="en-US" dirty="0"/>
          </a:p>
        </p:txBody>
      </p:sp>
    </p:spTree>
    <p:extLst>
      <p:ext uri="{BB962C8B-B14F-4D97-AF65-F5344CB8AC3E}">
        <p14:creationId xmlns:p14="http://schemas.microsoft.com/office/powerpoint/2010/main" val="2040701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266701"/>
            <a:ext cx="7984920" cy="5343524"/>
          </a:xfrm>
        </p:spPr>
        <p:txBody>
          <a:bodyPr>
            <a:normAutofit/>
          </a:bodyPr>
          <a:lstStyle/>
          <a:p>
            <a:pPr marL="457200" indent="-457200">
              <a:buFont typeface="+mj-lt"/>
              <a:buAutoNum type="arabicPeriod"/>
            </a:pPr>
            <a:r>
              <a:rPr lang="en-US" sz="3200" b="1" i="1" dirty="0">
                <a:solidFill>
                  <a:srgbClr val="FFFF00"/>
                </a:solidFill>
              </a:rPr>
              <a:t>Why this story now</a:t>
            </a:r>
            <a:r>
              <a:rPr lang="en-US" sz="3200" b="1" i="1" dirty="0" smtClean="0">
                <a:solidFill>
                  <a:srgbClr val="FFFF00"/>
                </a:solidFill>
              </a:rPr>
              <a:t>?</a:t>
            </a:r>
          </a:p>
          <a:p>
            <a:pPr lvl="0">
              <a:buFont typeface="Wingdings" panose="05000000000000000000" pitchFamily="2" charset="2"/>
              <a:buChar char="Ø"/>
            </a:pPr>
            <a:r>
              <a:rPr lang="en-US" sz="2000" dirty="0" smtClean="0">
                <a:solidFill>
                  <a:prstClr val="white"/>
                </a:solidFill>
              </a:rPr>
              <a:t> “</a:t>
            </a:r>
            <a:r>
              <a:rPr lang="en-US" sz="2000" i="1" dirty="0" smtClean="0">
                <a:solidFill>
                  <a:prstClr val="white"/>
                </a:solidFill>
              </a:rPr>
              <a:t>not </a:t>
            </a:r>
            <a:r>
              <a:rPr lang="en-US" sz="2000" i="1" dirty="0">
                <a:solidFill>
                  <a:prstClr val="white"/>
                </a:solidFill>
              </a:rPr>
              <a:t>even Titus who [was] with me, being a Greek, was compelled to be </a:t>
            </a:r>
            <a:r>
              <a:rPr lang="en-US" sz="2000" i="1" dirty="0" smtClean="0">
                <a:solidFill>
                  <a:prstClr val="white"/>
                </a:solidFill>
              </a:rPr>
              <a:t>circumcised”</a:t>
            </a:r>
          </a:p>
          <a:p>
            <a:pPr lvl="0">
              <a:buFont typeface="Wingdings" panose="05000000000000000000" pitchFamily="2" charset="2"/>
              <a:buChar char="Ø"/>
            </a:pPr>
            <a:r>
              <a:rPr lang="en-US" sz="2000" i="1" dirty="0">
                <a:solidFill>
                  <a:prstClr val="white"/>
                </a:solidFill>
              </a:rPr>
              <a:t>“But some of the sect of the Pharisees who believed rose up…”</a:t>
            </a:r>
          </a:p>
          <a:p>
            <a:pPr lvl="0">
              <a:buFont typeface="Wingdings" panose="05000000000000000000" pitchFamily="2" charset="2"/>
              <a:buChar char="Ø"/>
            </a:pPr>
            <a:endParaRPr lang="en-US" sz="2000" i="1" dirty="0">
              <a:solidFill>
                <a:prstClr val="white"/>
              </a:solidFill>
            </a:endParaRPr>
          </a:p>
          <a:p>
            <a:pPr marL="457200" indent="-457200">
              <a:buFont typeface="+mj-lt"/>
              <a:buAutoNum type="arabicPeriod"/>
            </a:pPr>
            <a:endParaRPr lang="en-US" sz="3200" b="1" i="1" dirty="0" smtClean="0">
              <a:solidFill>
                <a:srgbClr val="FFFF00"/>
              </a:solidFill>
            </a:endParaRPr>
          </a:p>
          <a:p>
            <a:pPr marL="457200" indent="-457200">
              <a:buFont typeface="+mj-lt"/>
              <a:buAutoNum type="arabicPeriod"/>
            </a:pPr>
            <a:endParaRPr lang="en-US" sz="3200" b="1" i="1" dirty="0">
              <a:solidFill>
                <a:srgbClr val="FFFF00"/>
              </a:solidFill>
            </a:endParaRPr>
          </a:p>
          <a:p>
            <a:pPr marL="514350" indent="-514350">
              <a:buFont typeface="+mj-lt"/>
              <a:buAutoNum type="arabicPeriod" startAt="2"/>
            </a:pPr>
            <a:r>
              <a:rPr lang="en-US" sz="3200" b="1" i="1" dirty="0" smtClean="0">
                <a:solidFill>
                  <a:srgbClr val="FFFF00"/>
                </a:solidFill>
              </a:rPr>
              <a:t>Why </a:t>
            </a:r>
            <a:r>
              <a:rPr lang="en-US" sz="3200" b="1" i="1" dirty="0">
                <a:solidFill>
                  <a:srgbClr val="FFFF00"/>
                </a:solidFill>
              </a:rPr>
              <a:t>did Paul even go to Jerusalem </a:t>
            </a:r>
            <a:r>
              <a:rPr lang="en-US" sz="3200" b="1" i="1" dirty="0" smtClean="0">
                <a:solidFill>
                  <a:srgbClr val="FFFF00"/>
                </a:solidFill>
              </a:rPr>
              <a:t>?</a:t>
            </a:r>
          </a:p>
          <a:p>
            <a:pPr>
              <a:buFont typeface="Wingdings" panose="05000000000000000000" pitchFamily="2" charset="2"/>
              <a:buChar char="Ø"/>
            </a:pPr>
            <a:r>
              <a:rPr lang="en-US" sz="2000" dirty="0" smtClean="0">
                <a:solidFill>
                  <a:schemeClr val="tx1"/>
                </a:solidFill>
              </a:rPr>
              <a:t>“by revelation” </a:t>
            </a:r>
          </a:p>
          <a:p>
            <a:pPr>
              <a:buFont typeface="Wingdings" panose="05000000000000000000" pitchFamily="2" charset="2"/>
              <a:buChar char="Ø"/>
            </a:pPr>
            <a:r>
              <a:rPr lang="en-US" sz="2000" dirty="0" smtClean="0">
                <a:solidFill>
                  <a:schemeClr val="tx1"/>
                </a:solidFill>
              </a:rPr>
              <a:t>“</a:t>
            </a:r>
            <a:r>
              <a:rPr lang="en-US" sz="2000" i="1" dirty="0" smtClean="0">
                <a:solidFill>
                  <a:schemeClr val="tx1"/>
                </a:solidFill>
              </a:rPr>
              <a:t>communicated </a:t>
            </a:r>
            <a:r>
              <a:rPr lang="en-US" sz="2000" i="1" dirty="0">
                <a:solidFill>
                  <a:schemeClr val="tx1"/>
                </a:solidFill>
              </a:rPr>
              <a:t>to them that </a:t>
            </a:r>
            <a:r>
              <a:rPr lang="en-US" sz="2000" i="1" dirty="0" smtClean="0">
                <a:solidFill>
                  <a:schemeClr val="tx1"/>
                </a:solidFill>
              </a:rPr>
              <a:t>gospel“</a:t>
            </a:r>
            <a:endParaRPr lang="en-US" sz="2000" dirty="0" smtClean="0">
              <a:solidFill>
                <a:schemeClr val="tx1"/>
              </a:solidFill>
            </a:endParaRPr>
          </a:p>
          <a:p>
            <a:pPr marL="457200" indent="-457200">
              <a:buFont typeface="+mj-lt"/>
              <a:buAutoNum type="arabicPeriod"/>
            </a:pPr>
            <a:endParaRPr lang="en-US" sz="3200" b="1" i="1" dirty="0">
              <a:solidFill>
                <a:srgbClr val="FFFF00"/>
              </a:solidFill>
            </a:endParaRPr>
          </a:p>
          <a:p>
            <a:pPr marL="0" indent="0">
              <a:buNone/>
            </a:pPr>
            <a:endParaRPr lang="en-US" sz="2400" b="1" i="1" dirty="0" smtClean="0">
              <a:solidFill>
                <a:srgbClr val="FFFF00"/>
              </a:solidFill>
            </a:endParaRPr>
          </a:p>
        </p:txBody>
      </p:sp>
    </p:spTree>
    <p:extLst>
      <p:ext uri="{BB962C8B-B14F-4D97-AF65-F5344CB8AC3E}">
        <p14:creationId xmlns:p14="http://schemas.microsoft.com/office/powerpoint/2010/main" val="688894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823" y="0"/>
            <a:ext cx="8840897" cy="6518245"/>
          </a:xfrm>
        </p:spPr>
        <p:txBody>
          <a:bodyPr>
            <a:normAutofit/>
          </a:bodyPr>
          <a:lstStyle/>
          <a:p>
            <a:pPr marL="0" indent="0">
              <a:buNone/>
            </a:pPr>
            <a:r>
              <a:rPr lang="en-US" b="1" i="1" dirty="0">
                <a:solidFill>
                  <a:srgbClr val="FFFF00"/>
                </a:solidFill>
              </a:rPr>
              <a:t>Why share this story now? Why did he go to Jerusalem?</a:t>
            </a:r>
          </a:p>
          <a:p>
            <a:pPr marL="0" indent="0">
              <a:buNone/>
            </a:pPr>
            <a:r>
              <a:rPr lang="en-US" sz="2000" i="1" dirty="0" smtClean="0">
                <a:solidFill>
                  <a:srgbClr val="FFFF00"/>
                </a:solidFill>
              </a:rPr>
              <a:t>Gal 2:4 </a:t>
            </a:r>
            <a:r>
              <a:rPr lang="en-US" sz="2000" i="1" dirty="0"/>
              <a:t>And [this </a:t>
            </a:r>
            <a:r>
              <a:rPr lang="en-US" sz="2000" i="1" dirty="0" smtClean="0"/>
              <a:t>occurred</a:t>
            </a:r>
            <a:r>
              <a:rPr lang="en-US" sz="2000" i="1" dirty="0"/>
              <a:t>] because of false brethren </a:t>
            </a:r>
            <a:r>
              <a:rPr lang="en-US" sz="2000" i="1" dirty="0" smtClean="0"/>
              <a:t>secretly </a:t>
            </a:r>
            <a:r>
              <a:rPr lang="en-US" sz="2000" i="1" dirty="0"/>
              <a:t>brought in (who came in by stealth to spy out our liberty which we have in Christ Jesus, that they might bring us into bondage),   5 to whom we did not yield submission even for an hour, that the truth of the gospel might continue with you.   6 But from those who seemed to be something – what-ever they were, it makes no difference to me; God shows personal favoritism to no man -- for those who seemed [to be something] added nothing to me.   7 But on the contrary, when they saw that the gospel for the uncircumcised had been committed to me, as [the gospel] for the circumcised [was] to Peter   8 (for He who worked effectively in Peter for the apostleship to the circumcised also worked effectively in me toward the Gentiles),   9 and when James, </a:t>
            </a:r>
            <a:r>
              <a:rPr lang="en-US" sz="2000" i="1" dirty="0" err="1"/>
              <a:t>Cephas</a:t>
            </a:r>
            <a:r>
              <a:rPr lang="en-US" sz="2000" i="1" dirty="0"/>
              <a:t>, and John, who seemed to be pillars, perceived the grace that had been given to me, they gave me and </a:t>
            </a:r>
            <a:r>
              <a:rPr lang="en-US" sz="2000" i="1" dirty="0" smtClean="0"/>
              <a:t>Barnabas </a:t>
            </a:r>
            <a:r>
              <a:rPr lang="en-US" sz="2000" i="1" dirty="0"/>
              <a:t>the right hand of fellowship, that we [should go] to the Gentiles and they to the circumcised.   10 [They desired] only that we should remember the poor, the very thing which I also was eager to do.</a:t>
            </a:r>
            <a:endParaRPr lang="en-US" sz="2000" dirty="0"/>
          </a:p>
        </p:txBody>
      </p:sp>
    </p:spTree>
    <p:extLst>
      <p:ext uri="{BB962C8B-B14F-4D97-AF65-F5344CB8AC3E}">
        <p14:creationId xmlns:p14="http://schemas.microsoft.com/office/powerpoint/2010/main" val="28928689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823" y="0"/>
            <a:ext cx="8840897" cy="6518245"/>
          </a:xfrm>
        </p:spPr>
        <p:txBody>
          <a:bodyPr>
            <a:normAutofit/>
          </a:bodyPr>
          <a:lstStyle/>
          <a:p>
            <a:pPr marL="0" indent="0">
              <a:buNone/>
            </a:pPr>
            <a:r>
              <a:rPr lang="en-US" b="1" i="1" dirty="0">
                <a:solidFill>
                  <a:srgbClr val="FFFF00"/>
                </a:solidFill>
              </a:rPr>
              <a:t>Why share this story now? Why did he go to Jerusalem?</a:t>
            </a:r>
          </a:p>
          <a:p>
            <a:pPr marL="0" indent="0">
              <a:buNone/>
            </a:pPr>
            <a:r>
              <a:rPr lang="en-US" sz="2000" i="1" dirty="0" smtClean="0">
                <a:solidFill>
                  <a:srgbClr val="FFFF00"/>
                </a:solidFill>
              </a:rPr>
              <a:t>Gal 2:4 </a:t>
            </a:r>
            <a:r>
              <a:rPr lang="en-US" sz="2000" i="1" dirty="0"/>
              <a:t>And [</a:t>
            </a:r>
            <a:r>
              <a:rPr lang="en-US" sz="2000" i="1" dirty="0">
                <a:solidFill>
                  <a:srgbClr val="FFFF00"/>
                </a:solidFill>
              </a:rPr>
              <a:t>this </a:t>
            </a:r>
            <a:r>
              <a:rPr lang="en-US" sz="2000" i="1" dirty="0" smtClean="0">
                <a:solidFill>
                  <a:srgbClr val="FFFF00"/>
                </a:solidFill>
              </a:rPr>
              <a:t>occurred</a:t>
            </a:r>
            <a:r>
              <a:rPr lang="en-US" sz="2000" i="1" dirty="0">
                <a:solidFill>
                  <a:srgbClr val="FFFF00"/>
                </a:solidFill>
              </a:rPr>
              <a:t>] because of false brethren </a:t>
            </a:r>
            <a:r>
              <a:rPr lang="en-US" sz="2000" i="1" dirty="0" smtClean="0">
                <a:solidFill>
                  <a:srgbClr val="FFFF00"/>
                </a:solidFill>
              </a:rPr>
              <a:t>secretly </a:t>
            </a:r>
            <a:r>
              <a:rPr lang="en-US" sz="2000" i="1" dirty="0">
                <a:solidFill>
                  <a:srgbClr val="FFFF00"/>
                </a:solidFill>
              </a:rPr>
              <a:t>brought in (who came in by stealth to spy out our liberty which we have in Christ Jesus, that they might bring us into bondage),   </a:t>
            </a:r>
            <a:r>
              <a:rPr lang="en-US" sz="2000" i="1" dirty="0"/>
              <a:t>5 to whom we did not yield submission even for an hour, that the truth of the gospel might continue with you.   6 But from those who seemed to be something – what-ever they were, it makes no difference to me; God shows personal favoritism to no man -- for those who seemed [to be something] added nothing to me.   7 But on the contrary, when they saw that the gospel for the uncircumcised had been committed to me, as [the gospel] for the circumcised [was] to Peter   8 (for He who worked effectively in Peter for the apostleship to the circumcised also worked effectively in me toward the Gentiles),   9 and when James, </a:t>
            </a:r>
            <a:r>
              <a:rPr lang="en-US" sz="2000" i="1" dirty="0" err="1"/>
              <a:t>Cephas</a:t>
            </a:r>
            <a:r>
              <a:rPr lang="en-US" sz="2000" i="1" dirty="0"/>
              <a:t>, and John, who seemed to be pillars, perceived the grace that had been given to me, they gave me and </a:t>
            </a:r>
            <a:r>
              <a:rPr lang="en-US" sz="2000" i="1" dirty="0" smtClean="0"/>
              <a:t>Barnabas </a:t>
            </a:r>
            <a:r>
              <a:rPr lang="en-US" sz="2000" i="1" dirty="0"/>
              <a:t>the right hand of fellowship, that we [should go] to the Gentiles and they to the circumcised.   10 [They desired] only that we should remember the poor, the very thing which I also was eager to do.</a:t>
            </a:r>
            <a:endParaRPr lang="en-US" sz="2000" dirty="0"/>
          </a:p>
        </p:txBody>
      </p:sp>
    </p:spTree>
    <p:extLst>
      <p:ext uri="{BB962C8B-B14F-4D97-AF65-F5344CB8AC3E}">
        <p14:creationId xmlns:p14="http://schemas.microsoft.com/office/powerpoint/2010/main" val="14566544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266701"/>
            <a:ext cx="7984920" cy="5343524"/>
          </a:xfrm>
        </p:spPr>
        <p:txBody>
          <a:bodyPr>
            <a:normAutofit/>
          </a:bodyPr>
          <a:lstStyle/>
          <a:p>
            <a:pPr marL="457200" indent="-457200">
              <a:buFont typeface="+mj-lt"/>
              <a:buAutoNum type="arabicPeriod"/>
            </a:pPr>
            <a:r>
              <a:rPr lang="en-US" sz="3200" b="1" i="1" dirty="0">
                <a:solidFill>
                  <a:srgbClr val="FFFF00"/>
                </a:solidFill>
              </a:rPr>
              <a:t>Why this story now</a:t>
            </a:r>
            <a:r>
              <a:rPr lang="en-US" sz="3200" b="1" i="1" dirty="0" smtClean="0">
                <a:solidFill>
                  <a:srgbClr val="FFFF00"/>
                </a:solidFill>
              </a:rPr>
              <a:t>?</a:t>
            </a:r>
          </a:p>
          <a:p>
            <a:pPr lvl="0">
              <a:buFont typeface="Wingdings" panose="05000000000000000000" pitchFamily="2" charset="2"/>
              <a:buChar char="Ø"/>
            </a:pPr>
            <a:r>
              <a:rPr lang="en-US" sz="2000" dirty="0" smtClean="0">
                <a:solidFill>
                  <a:prstClr val="white"/>
                </a:solidFill>
              </a:rPr>
              <a:t>“</a:t>
            </a:r>
            <a:r>
              <a:rPr lang="en-US" i="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But some of the sect of the Pharisees who believed rose </a:t>
            </a:r>
            <a:r>
              <a:rPr lang="en-US" i="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up…</a:t>
            </a:r>
            <a:r>
              <a:rPr lang="en-US" sz="2000" dirty="0" smtClean="0">
                <a:solidFill>
                  <a:prstClr val="white"/>
                </a:solidFill>
              </a:rPr>
              <a:t>”</a:t>
            </a:r>
          </a:p>
          <a:p>
            <a:pPr lvl="0">
              <a:buFont typeface="Wingdings" panose="05000000000000000000" pitchFamily="2" charset="2"/>
              <a:buChar char="Ø"/>
            </a:pPr>
            <a:r>
              <a:rPr lang="en-US" sz="2000" dirty="0">
                <a:solidFill>
                  <a:prstClr val="white"/>
                </a:solidFill>
              </a:rPr>
              <a:t> </a:t>
            </a:r>
            <a:r>
              <a:rPr lang="en-US" sz="2000" dirty="0" smtClean="0">
                <a:solidFill>
                  <a:prstClr val="white"/>
                </a:solidFill>
              </a:rPr>
              <a:t>“</a:t>
            </a:r>
            <a:r>
              <a:rPr lang="en-US" sz="2000" i="1" dirty="0" smtClean="0">
                <a:solidFill>
                  <a:prstClr val="white"/>
                </a:solidFill>
              </a:rPr>
              <a:t>not </a:t>
            </a:r>
            <a:r>
              <a:rPr lang="en-US" sz="2000" i="1" dirty="0">
                <a:solidFill>
                  <a:prstClr val="white"/>
                </a:solidFill>
              </a:rPr>
              <a:t>even Titus who [was] with me, being a Greek, was compelled to be </a:t>
            </a:r>
            <a:r>
              <a:rPr lang="en-US" sz="2000" i="1" dirty="0" smtClean="0">
                <a:solidFill>
                  <a:prstClr val="white"/>
                </a:solidFill>
              </a:rPr>
              <a:t>circumcised”</a:t>
            </a:r>
          </a:p>
          <a:p>
            <a:pPr lvl="0">
              <a:buFont typeface="Wingdings" panose="05000000000000000000" pitchFamily="2" charset="2"/>
              <a:buChar char="Ø"/>
            </a:pPr>
            <a:r>
              <a:rPr lang="en-US" sz="2000" b="1" dirty="0" smtClean="0">
                <a:solidFill>
                  <a:srgbClr val="FFFF00"/>
                </a:solidFill>
              </a:rPr>
              <a:t>Again exposes the motivation of the fault teachers</a:t>
            </a:r>
            <a:endParaRPr lang="en-US" sz="3200" b="1" dirty="0" smtClean="0">
              <a:solidFill>
                <a:srgbClr val="FFFF00"/>
              </a:solidFill>
            </a:endParaRPr>
          </a:p>
          <a:p>
            <a:pPr marL="457200" indent="-457200">
              <a:buFont typeface="+mj-lt"/>
              <a:buAutoNum type="arabicPeriod"/>
            </a:pPr>
            <a:endParaRPr lang="en-US" sz="3200" b="1" i="1" dirty="0" smtClean="0">
              <a:solidFill>
                <a:srgbClr val="FFFF00"/>
              </a:solidFill>
            </a:endParaRPr>
          </a:p>
          <a:p>
            <a:pPr marL="457200" indent="-457200">
              <a:buFont typeface="+mj-lt"/>
              <a:buAutoNum type="arabicPeriod"/>
            </a:pPr>
            <a:endParaRPr lang="en-US" sz="3200" b="1" i="1" dirty="0">
              <a:solidFill>
                <a:srgbClr val="FFFF00"/>
              </a:solidFill>
            </a:endParaRPr>
          </a:p>
          <a:p>
            <a:pPr marL="514350" indent="-514350">
              <a:buFont typeface="+mj-lt"/>
              <a:buAutoNum type="arabicPeriod" startAt="2"/>
            </a:pPr>
            <a:r>
              <a:rPr lang="en-US" sz="3200" b="1" i="1" dirty="0" smtClean="0">
                <a:solidFill>
                  <a:srgbClr val="FFFF00"/>
                </a:solidFill>
              </a:rPr>
              <a:t>Why </a:t>
            </a:r>
            <a:r>
              <a:rPr lang="en-US" sz="3200" b="1" i="1" dirty="0">
                <a:solidFill>
                  <a:srgbClr val="FFFF00"/>
                </a:solidFill>
              </a:rPr>
              <a:t>did Paul even go to Jerusalem </a:t>
            </a:r>
            <a:r>
              <a:rPr lang="en-US" sz="3200" b="1" i="1" dirty="0" smtClean="0">
                <a:solidFill>
                  <a:srgbClr val="FFFF00"/>
                </a:solidFill>
              </a:rPr>
              <a:t>?</a:t>
            </a:r>
          </a:p>
          <a:p>
            <a:pPr>
              <a:buFont typeface="Wingdings" panose="05000000000000000000" pitchFamily="2" charset="2"/>
              <a:buChar char="Ø"/>
            </a:pPr>
            <a:r>
              <a:rPr lang="en-US" sz="2000" dirty="0" smtClean="0">
                <a:solidFill>
                  <a:schemeClr val="tx1"/>
                </a:solidFill>
              </a:rPr>
              <a:t>“by revelation” </a:t>
            </a:r>
          </a:p>
          <a:p>
            <a:pPr>
              <a:buFont typeface="Wingdings" panose="05000000000000000000" pitchFamily="2" charset="2"/>
              <a:buChar char="Ø"/>
            </a:pPr>
            <a:r>
              <a:rPr lang="en-US" sz="2000" dirty="0" smtClean="0">
                <a:solidFill>
                  <a:schemeClr val="tx1"/>
                </a:solidFill>
              </a:rPr>
              <a:t>“</a:t>
            </a:r>
            <a:r>
              <a:rPr lang="en-US" sz="2000" i="1" dirty="0" smtClean="0">
                <a:solidFill>
                  <a:schemeClr val="tx1"/>
                </a:solidFill>
              </a:rPr>
              <a:t>communicated </a:t>
            </a:r>
            <a:r>
              <a:rPr lang="en-US" sz="2000" i="1" dirty="0">
                <a:solidFill>
                  <a:schemeClr val="tx1"/>
                </a:solidFill>
              </a:rPr>
              <a:t>to them that gospel </a:t>
            </a:r>
            <a:r>
              <a:rPr lang="en-US" sz="2000" i="1" dirty="0" smtClean="0">
                <a:solidFill>
                  <a:schemeClr val="tx1"/>
                </a:solidFill>
              </a:rPr>
              <a:t>“</a:t>
            </a:r>
            <a:endParaRPr lang="en-US" sz="2000" dirty="0" smtClean="0">
              <a:solidFill>
                <a:schemeClr val="tx1"/>
              </a:solidFill>
            </a:endParaRPr>
          </a:p>
          <a:p>
            <a:pPr marL="457200" indent="-457200">
              <a:buFont typeface="+mj-lt"/>
              <a:buAutoNum type="arabicPeriod"/>
            </a:pPr>
            <a:endParaRPr lang="en-US" sz="3200" b="1" i="1" dirty="0">
              <a:solidFill>
                <a:srgbClr val="FFFF00"/>
              </a:solidFill>
            </a:endParaRPr>
          </a:p>
          <a:p>
            <a:pPr marL="0" indent="0">
              <a:buNone/>
            </a:pPr>
            <a:endParaRPr lang="en-US" sz="2400" b="1" i="1" dirty="0" smtClean="0">
              <a:solidFill>
                <a:srgbClr val="FFFF00"/>
              </a:solidFill>
            </a:endParaRPr>
          </a:p>
        </p:txBody>
      </p:sp>
    </p:spTree>
    <p:extLst>
      <p:ext uri="{BB962C8B-B14F-4D97-AF65-F5344CB8AC3E}">
        <p14:creationId xmlns:p14="http://schemas.microsoft.com/office/powerpoint/2010/main" val="42784364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823" y="0"/>
            <a:ext cx="8840897" cy="6518245"/>
          </a:xfrm>
        </p:spPr>
        <p:txBody>
          <a:bodyPr>
            <a:normAutofit/>
          </a:bodyPr>
          <a:lstStyle/>
          <a:p>
            <a:pPr marL="0" indent="0">
              <a:buNone/>
            </a:pPr>
            <a:r>
              <a:rPr lang="en-US" b="1" i="1" dirty="0">
                <a:solidFill>
                  <a:srgbClr val="FFFF00"/>
                </a:solidFill>
              </a:rPr>
              <a:t>Why share this story now? Why did he go to Jerusalem?</a:t>
            </a:r>
          </a:p>
          <a:p>
            <a:pPr marL="0" indent="0">
              <a:buNone/>
            </a:pPr>
            <a:r>
              <a:rPr lang="en-US" sz="2000" i="1" dirty="0" smtClean="0">
                <a:solidFill>
                  <a:srgbClr val="FFFF00"/>
                </a:solidFill>
              </a:rPr>
              <a:t>Gal 2:4 </a:t>
            </a:r>
            <a:r>
              <a:rPr lang="en-US" sz="2000" i="1" dirty="0"/>
              <a:t>And [this </a:t>
            </a:r>
            <a:r>
              <a:rPr lang="en-US" sz="2000" i="1" dirty="0" smtClean="0"/>
              <a:t>occurred</a:t>
            </a:r>
            <a:r>
              <a:rPr lang="en-US" sz="2000" i="1" dirty="0"/>
              <a:t>] because of false brethren </a:t>
            </a:r>
            <a:r>
              <a:rPr lang="en-US" sz="2000" i="1" dirty="0" smtClean="0"/>
              <a:t>secretly </a:t>
            </a:r>
            <a:r>
              <a:rPr lang="en-US" sz="2000" i="1" dirty="0"/>
              <a:t>brought in (who came in by stealth to spy out our liberty which we have in Christ Jesus, that they might bring us into bondage),   5 to whom we did not yield submission even for an hour, that the truth of the gospel might continue with you.   </a:t>
            </a:r>
            <a:r>
              <a:rPr lang="en-US" sz="2000" i="1" dirty="0">
                <a:solidFill>
                  <a:srgbClr val="FFFF00"/>
                </a:solidFill>
              </a:rPr>
              <a:t>6 But from those who seemed to be something – what-ever they were, it makes no difference to me; God shows personal favoritism to no man -- for those who seemed [to be something] added nothing to me.   7 But on the contrary, when they saw that the gospel for the uncircumcised had been committed to me, as [the gospel] for the circumcised [was] to Peter   8 (for He who worked effectively in Peter for the apostleship to the circumcised also worked effectively in me toward the Gentiles),   </a:t>
            </a:r>
            <a:r>
              <a:rPr lang="en-US" sz="2000" i="1" dirty="0"/>
              <a:t>9 and when James, </a:t>
            </a:r>
            <a:r>
              <a:rPr lang="en-US" sz="2000" i="1" dirty="0" err="1"/>
              <a:t>Cephas</a:t>
            </a:r>
            <a:r>
              <a:rPr lang="en-US" sz="2000" i="1" dirty="0"/>
              <a:t>, and John, who seemed to be pillars, perceived the grace that had been given to me, they gave me and </a:t>
            </a:r>
            <a:r>
              <a:rPr lang="en-US" sz="2000" i="1" dirty="0" smtClean="0"/>
              <a:t>Barnabas </a:t>
            </a:r>
            <a:r>
              <a:rPr lang="en-US" sz="2000" i="1" dirty="0"/>
              <a:t>the right hand of fellowship, that we [should go] to the Gentiles and they to the circumcised.   10 [They desired] only that we should remember the poor, the very thing which I also was eager to do.</a:t>
            </a:r>
            <a:endParaRPr lang="en-US" sz="2000" dirty="0"/>
          </a:p>
        </p:txBody>
      </p:sp>
    </p:spTree>
    <p:extLst>
      <p:ext uri="{BB962C8B-B14F-4D97-AF65-F5344CB8AC3E}">
        <p14:creationId xmlns:p14="http://schemas.microsoft.com/office/powerpoint/2010/main" val="35553810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266701"/>
            <a:ext cx="7984920" cy="5343524"/>
          </a:xfrm>
        </p:spPr>
        <p:txBody>
          <a:bodyPr>
            <a:normAutofit/>
          </a:bodyPr>
          <a:lstStyle/>
          <a:p>
            <a:pPr marL="457200" indent="-457200">
              <a:buFont typeface="+mj-lt"/>
              <a:buAutoNum type="arabicPeriod"/>
            </a:pPr>
            <a:r>
              <a:rPr lang="en-US" sz="3200" b="1" i="1" dirty="0">
                <a:solidFill>
                  <a:srgbClr val="FFFF00"/>
                </a:solidFill>
              </a:rPr>
              <a:t>Why this story now</a:t>
            </a:r>
            <a:r>
              <a:rPr lang="en-US" sz="3200" b="1" i="1" dirty="0" smtClean="0">
                <a:solidFill>
                  <a:srgbClr val="FFFF00"/>
                </a:solidFill>
              </a:rPr>
              <a:t>?</a:t>
            </a:r>
          </a:p>
          <a:p>
            <a:pPr lvl="0">
              <a:buFont typeface="Wingdings" panose="05000000000000000000" pitchFamily="2" charset="2"/>
              <a:buChar char="Ø"/>
            </a:pPr>
            <a:r>
              <a:rPr lang="en-US" sz="2000" dirty="0" smtClean="0">
                <a:solidFill>
                  <a:prstClr val="white"/>
                </a:solidFill>
              </a:rPr>
              <a:t>“</a:t>
            </a:r>
            <a:r>
              <a:rPr lang="en-US" i="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But some of the sect of the Pharisees who believed rose </a:t>
            </a:r>
            <a:r>
              <a:rPr lang="en-US" i="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up…</a:t>
            </a:r>
            <a:r>
              <a:rPr lang="en-US" sz="2000" dirty="0" smtClean="0">
                <a:solidFill>
                  <a:prstClr val="white"/>
                </a:solidFill>
              </a:rPr>
              <a:t>”</a:t>
            </a:r>
          </a:p>
          <a:p>
            <a:pPr lvl="0">
              <a:buFont typeface="Wingdings" panose="05000000000000000000" pitchFamily="2" charset="2"/>
              <a:buChar char="Ø"/>
            </a:pPr>
            <a:r>
              <a:rPr lang="en-US" sz="2000" dirty="0">
                <a:solidFill>
                  <a:prstClr val="white"/>
                </a:solidFill>
              </a:rPr>
              <a:t> </a:t>
            </a:r>
            <a:r>
              <a:rPr lang="en-US" sz="2000" dirty="0" smtClean="0">
                <a:solidFill>
                  <a:prstClr val="white"/>
                </a:solidFill>
              </a:rPr>
              <a:t>“</a:t>
            </a:r>
            <a:r>
              <a:rPr lang="en-US" sz="2000" i="1" dirty="0" smtClean="0">
                <a:solidFill>
                  <a:prstClr val="white"/>
                </a:solidFill>
              </a:rPr>
              <a:t>not </a:t>
            </a:r>
            <a:r>
              <a:rPr lang="en-US" sz="2000" i="1" dirty="0">
                <a:solidFill>
                  <a:prstClr val="white"/>
                </a:solidFill>
              </a:rPr>
              <a:t>even Titus who [was] with me, being a Greek, was compelled to be </a:t>
            </a:r>
            <a:r>
              <a:rPr lang="en-US" sz="2000" i="1" dirty="0" smtClean="0">
                <a:solidFill>
                  <a:prstClr val="white"/>
                </a:solidFill>
              </a:rPr>
              <a:t>circumcised”</a:t>
            </a:r>
          </a:p>
          <a:p>
            <a:pPr lvl="0">
              <a:buFont typeface="Wingdings" panose="05000000000000000000" pitchFamily="2" charset="2"/>
              <a:buChar char="Ø"/>
            </a:pPr>
            <a:r>
              <a:rPr lang="en-US" sz="2000" dirty="0" smtClean="0">
                <a:solidFill>
                  <a:schemeClr val="tx1"/>
                </a:solidFill>
              </a:rPr>
              <a:t>Again exposes the motivation of the fault teachers</a:t>
            </a:r>
          </a:p>
          <a:p>
            <a:pPr lvl="0">
              <a:buFont typeface="Wingdings" panose="05000000000000000000" pitchFamily="2" charset="2"/>
              <a:buChar char="Ø"/>
            </a:pPr>
            <a:r>
              <a:rPr lang="en-US" sz="2000" b="1" dirty="0" smtClean="0">
                <a:solidFill>
                  <a:srgbClr val="FFFF00"/>
                </a:solidFill>
              </a:rPr>
              <a:t>These folks you say are the </a:t>
            </a:r>
            <a:r>
              <a:rPr lang="en-US" sz="2000" b="1" i="1" dirty="0" smtClean="0">
                <a:solidFill>
                  <a:srgbClr val="FFFF00"/>
                </a:solidFill>
              </a:rPr>
              <a:t>‘true Apostles’ … </a:t>
            </a:r>
            <a:r>
              <a:rPr lang="en-US" sz="2000" b="1" dirty="0" smtClean="0">
                <a:solidFill>
                  <a:srgbClr val="FFFF00"/>
                </a:solidFill>
              </a:rPr>
              <a:t>are actually saying the same thing I am</a:t>
            </a:r>
            <a:endParaRPr lang="en-US" sz="3200" b="1" dirty="0" smtClean="0">
              <a:solidFill>
                <a:srgbClr val="FFFF00"/>
              </a:solidFill>
            </a:endParaRPr>
          </a:p>
          <a:p>
            <a:pPr marL="457200" indent="-457200">
              <a:buFont typeface="+mj-lt"/>
              <a:buAutoNum type="arabicPeriod"/>
            </a:pPr>
            <a:endParaRPr lang="en-US" sz="3200" b="1" i="1" dirty="0">
              <a:solidFill>
                <a:srgbClr val="FFFF00"/>
              </a:solidFill>
            </a:endParaRPr>
          </a:p>
          <a:p>
            <a:pPr marL="514350" indent="-514350">
              <a:buFont typeface="+mj-lt"/>
              <a:buAutoNum type="arabicPeriod" startAt="2"/>
            </a:pPr>
            <a:r>
              <a:rPr lang="en-US" sz="3200" b="1" i="1" dirty="0" smtClean="0">
                <a:solidFill>
                  <a:srgbClr val="FFFF00"/>
                </a:solidFill>
              </a:rPr>
              <a:t>Why </a:t>
            </a:r>
            <a:r>
              <a:rPr lang="en-US" sz="3200" b="1" i="1" dirty="0">
                <a:solidFill>
                  <a:srgbClr val="FFFF00"/>
                </a:solidFill>
              </a:rPr>
              <a:t>did Paul even go to Jerusalem </a:t>
            </a:r>
            <a:r>
              <a:rPr lang="en-US" sz="3200" b="1" i="1" dirty="0" smtClean="0">
                <a:solidFill>
                  <a:srgbClr val="FFFF00"/>
                </a:solidFill>
              </a:rPr>
              <a:t>?</a:t>
            </a:r>
          </a:p>
          <a:p>
            <a:pPr>
              <a:buFont typeface="Wingdings" panose="05000000000000000000" pitchFamily="2" charset="2"/>
              <a:buChar char="Ø"/>
            </a:pPr>
            <a:r>
              <a:rPr lang="en-US" sz="2000" dirty="0" smtClean="0">
                <a:solidFill>
                  <a:schemeClr val="tx1"/>
                </a:solidFill>
              </a:rPr>
              <a:t>“by revelation” </a:t>
            </a:r>
          </a:p>
          <a:p>
            <a:pPr>
              <a:buFont typeface="Wingdings" panose="05000000000000000000" pitchFamily="2" charset="2"/>
              <a:buChar char="Ø"/>
            </a:pPr>
            <a:r>
              <a:rPr lang="en-US" sz="2000" dirty="0" smtClean="0">
                <a:solidFill>
                  <a:schemeClr val="tx1"/>
                </a:solidFill>
              </a:rPr>
              <a:t>“</a:t>
            </a:r>
            <a:r>
              <a:rPr lang="en-US" sz="2000" i="1" dirty="0" smtClean="0">
                <a:solidFill>
                  <a:schemeClr val="tx1"/>
                </a:solidFill>
              </a:rPr>
              <a:t>communicated </a:t>
            </a:r>
            <a:r>
              <a:rPr lang="en-US" sz="2000" i="1" dirty="0">
                <a:solidFill>
                  <a:schemeClr val="tx1"/>
                </a:solidFill>
              </a:rPr>
              <a:t>to them that gospel </a:t>
            </a:r>
            <a:r>
              <a:rPr lang="en-US" sz="2000" i="1" dirty="0" smtClean="0">
                <a:solidFill>
                  <a:schemeClr val="tx1"/>
                </a:solidFill>
              </a:rPr>
              <a:t>“</a:t>
            </a:r>
            <a:endParaRPr lang="en-US" sz="2000" dirty="0" smtClean="0">
              <a:solidFill>
                <a:schemeClr val="tx1"/>
              </a:solidFill>
            </a:endParaRPr>
          </a:p>
          <a:p>
            <a:pPr marL="457200" indent="-457200">
              <a:buFont typeface="+mj-lt"/>
              <a:buAutoNum type="arabicPeriod"/>
            </a:pPr>
            <a:endParaRPr lang="en-US" sz="3200" b="1" i="1" dirty="0">
              <a:solidFill>
                <a:srgbClr val="FFFF00"/>
              </a:solidFill>
            </a:endParaRPr>
          </a:p>
          <a:p>
            <a:pPr marL="0" indent="0">
              <a:buNone/>
            </a:pPr>
            <a:endParaRPr lang="en-US" sz="2400" b="1" i="1" dirty="0" smtClean="0">
              <a:solidFill>
                <a:srgbClr val="FFFF00"/>
              </a:solidFill>
            </a:endParaRPr>
          </a:p>
        </p:txBody>
      </p:sp>
    </p:spTree>
    <p:extLst>
      <p:ext uri="{BB962C8B-B14F-4D97-AF65-F5344CB8AC3E}">
        <p14:creationId xmlns:p14="http://schemas.microsoft.com/office/powerpoint/2010/main" val="3087998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266701"/>
            <a:ext cx="7984920" cy="5343524"/>
          </a:xfrm>
        </p:spPr>
        <p:txBody>
          <a:bodyPr>
            <a:normAutofit/>
          </a:bodyPr>
          <a:lstStyle/>
          <a:p>
            <a:pPr marL="457200" indent="-457200">
              <a:buFont typeface="+mj-lt"/>
              <a:buAutoNum type="arabicPeriod"/>
            </a:pPr>
            <a:r>
              <a:rPr lang="en-US" sz="3200" b="1" i="1" dirty="0">
                <a:solidFill>
                  <a:srgbClr val="FFFF00"/>
                </a:solidFill>
              </a:rPr>
              <a:t>Why this story now</a:t>
            </a:r>
            <a:r>
              <a:rPr lang="en-US" sz="3200" b="1" i="1" dirty="0" smtClean="0">
                <a:solidFill>
                  <a:srgbClr val="FFFF00"/>
                </a:solidFill>
              </a:rPr>
              <a:t>?</a:t>
            </a:r>
          </a:p>
          <a:p>
            <a:pPr lvl="0">
              <a:buFont typeface="Wingdings" panose="05000000000000000000" pitchFamily="2" charset="2"/>
              <a:buChar char="Ø"/>
            </a:pPr>
            <a:r>
              <a:rPr lang="en-US" sz="2000" dirty="0" smtClean="0">
                <a:solidFill>
                  <a:prstClr val="white"/>
                </a:solidFill>
              </a:rPr>
              <a:t>“</a:t>
            </a:r>
            <a:r>
              <a:rPr lang="en-US" i="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But some of the sect of the Pharisees who believed rose </a:t>
            </a:r>
            <a:r>
              <a:rPr lang="en-US" i="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up…</a:t>
            </a:r>
            <a:r>
              <a:rPr lang="en-US" sz="2000" dirty="0" smtClean="0">
                <a:solidFill>
                  <a:prstClr val="white"/>
                </a:solidFill>
              </a:rPr>
              <a:t>”</a:t>
            </a:r>
          </a:p>
          <a:p>
            <a:pPr lvl="0">
              <a:buFont typeface="Wingdings" panose="05000000000000000000" pitchFamily="2" charset="2"/>
              <a:buChar char="Ø"/>
            </a:pPr>
            <a:r>
              <a:rPr lang="en-US" sz="2000" dirty="0">
                <a:solidFill>
                  <a:prstClr val="white"/>
                </a:solidFill>
              </a:rPr>
              <a:t> </a:t>
            </a:r>
            <a:r>
              <a:rPr lang="en-US" sz="2000" dirty="0" smtClean="0">
                <a:solidFill>
                  <a:prstClr val="white"/>
                </a:solidFill>
              </a:rPr>
              <a:t>“</a:t>
            </a:r>
            <a:r>
              <a:rPr lang="en-US" sz="2000" i="1" dirty="0" smtClean="0">
                <a:solidFill>
                  <a:prstClr val="white"/>
                </a:solidFill>
              </a:rPr>
              <a:t>not </a:t>
            </a:r>
            <a:r>
              <a:rPr lang="en-US" sz="2000" i="1" dirty="0">
                <a:solidFill>
                  <a:prstClr val="white"/>
                </a:solidFill>
              </a:rPr>
              <a:t>even Titus who [was] with me, being a Greek, was compelled to be </a:t>
            </a:r>
            <a:r>
              <a:rPr lang="en-US" sz="2000" i="1" dirty="0" smtClean="0">
                <a:solidFill>
                  <a:prstClr val="white"/>
                </a:solidFill>
              </a:rPr>
              <a:t>circumcised”</a:t>
            </a:r>
          </a:p>
          <a:p>
            <a:pPr lvl="0">
              <a:buFont typeface="Wingdings" panose="05000000000000000000" pitchFamily="2" charset="2"/>
              <a:buChar char="Ø"/>
            </a:pPr>
            <a:r>
              <a:rPr lang="en-US" sz="2000" dirty="0" smtClean="0">
                <a:solidFill>
                  <a:schemeClr val="tx1"/>
                </a:solidFill>
              </a:rPr>
              <a:t>Again exposes the motivation of the fault teachers</a:t>
            </a:r>
          </a:p>
          <a:p>
            <a:pPr lvl="0">
              <a:buFont typeface="Wingdings" panose="05000000000000000000" pitchFamily="2" charset="2"/>
              <a:buChar char="Ø"/>
            </a:pPr>
            <a:r>
              <a:rPr lang="en-US" sz="2000" b="1" dirty="0" smtClean="0">
                <a:solidFill>
                  <a:srgbClr val="FFFF00"/>
                </a:solidFill>
              </a:rPr>
              <a:t>These folks you say are the </a:t>
            </a:r>
            <a:r>
              <a:rPr lang="en-US" sz="2000" b="1" i="1" dirty="0" smtClean="0">
                <a:solidFill>
                  <a:srgbClr val="FFFF00"/>
                </a:solidFill>
              </a:rPr>
              <a:t>‘true Apostles’ … </a:t>
            </a:r>
            <a:r>
              <a:rPr lang="en-US" sz="2000" b="1" dirty="0" smtClean="0">
                <a:solidFill>
                  <a:srgbClr val="FFFF00"/>
                </a:solidFill>
              </a:rPr>
              <a:t>are actually saying the same thing I am</a:t>
            </a:r>
            <a:endParaRPr lang="en-US" sz="3200" b="1" dirty="0" smtClean="0">
              <a:solidFill>
                <a:srgbClr val="FFFF00"/>
              </a:solidFill>
            </a:endParaRPr>
          </a:p>
          <a:p>
            <a:pPr marL="457200" indent="-457200">
              <a:buFont typeface="+mj-lt"/>
              <a:buAutoNum type="arabicPeriod"/>
            </a:pPr>
            <a:endParaRPr lang="en-US" sz="3200" b="1" i="1" dirty="0">
              <a:solidFill>
                <a:srgbClr val="FFFF00"/>
              </a:solidFill>
            </a:endParaRPr>
          </a:p>
          <a:p>
            <a:pPr marL="514350" indent="-514350">
              <a:buFont typeface="+mj-lt"/>
              <a:buAutoNum type="arabicPeriod" startAt="2"/>
            </a:pPr>
            <a:r>
              <a:rPr lang="en-US" sz="3200" b="1" i="1" dirty="0" smtClean="0">
                <a:solidFill>
                  <a:srgbClr val="FFFF00"/>
                </a:solidFill>
              </a:rPr>
              <a:t>Why </a:t>
            </a:r>
            <a:r>
              <a:rPr lang="en-US" sz="3200" b="1" i="1" dirty="0">
                <a:solidFill>
                  <a:srgbClr val="FFFF00"/>
                </a:solidFill>
              </a:rPr>
              <a:t>did Paul even go to Jerusalem </a:t>
            </a:r>
            <a:r>
              <a:rPr lang="en-US" sz="3200" b="1" i="1" dirty="0" smtClean="0">
                <a:solidFill>
                  <a:srgbClr val="FFFF00"/>
                </a:solidFill>
              </a:rPr>
              <a:t>?</a:t>
            </a:r>
          </a:p>
          <a:p>
            <a:pPr>
              <a:buFont typeface="Wingdings" panose="05000000000000000000" pitchFamily="2" charset="2"/>
              <a:buChar char="Ø"/>
            </a:pPr>
            <a:r>
              <a:rPr lang="en-US" sz="2000" dirty="0" smtClean="0">
                <a:solidFill>
                  <a:schemeClr val="tx1"/>
                </a:solidFill>
              </a:rPr>
              <a:t>“by revelation” </a:t>
            </a:r>
          </a:p>
          <a:p>
            <a:pPr>
              <a:buFont typeface="Wingdings" panose="05000000000000000000" pitchFamily="2" charset="2"/>
              <a:buChar char="Ø"/>
            </a:pPr>
            <a:r>
              <a:rPr lang="en-US" sz="2000" dirty="0" smtClean="0">
                <a:solidFill>
                  <a:schemeClr val="tx1"/>
                </a:solidFill>
              </a:rPr>
              <a:t>“</a:t>
            </a:r>
            <a:r>
              <a:rPr lang="en-US" sz="2000" i="1" dirty="0" smtClean="0">
                <a:solidFill>
                  <a:schemeClr val="tx1"/>
                </a:solidFill>
              </a:rPr>
              <a:t>communicated </a:t>
            </a:r>
            <a:r>
              <a:rPr lang="en-US" sz="2000" i="1" dirty="0">
                <a:solidFill>
                  <a:schemeClr val="tx1"/>
                </a:solidFill>
              </a:rPr>
              <a:t>to them that gospel </a:t>
            </a:r>
            <a:r>
              <a:rPr lang="en-US" sz="2000" i="1" dirty="0" smtClean="0">
                <a:solidFill>
                  <a:schemeClr val="tx1"/>
                </a:solidFill>
              </a:rPr>
              <a:t>“</a:t>
            </a:r>
            <a:endParaRPr lang="en-US" sz="2000" dirty="0" smtClean="0">
              <a:solidFill>
                <a:schemeClr val="tx1"/>
              </a:solidFill>
            </a:endParaRPr>
          </a:p>
          <a:p>
            <a:pPr marL="457200" indent="-457200">
              <a:buFont typeface="+mj-lt"/>
              <a:buAutoNum type="arabicPeriod"/>
            </a:pPr>
            <a:endParaRPr lang="en-US" sz="3200" b="1" i="1" dirty="0">
              <a:solidFill>
                <a:srgbClr val="FFFF00"/>
              </a:solidFill>
            </a:endParaRPr>
          </a:p>
          <a:p>
            <a:pPr marL="0" indent="0">
              <a:buNone/>
            </a:pPr>
            <a:endParaRPr lang="en-US" sz="2400" b="1" i="1" dirty="0" smtClean="0">
              <a:solidFill>
                <a:srgbClr val="FFFF00"/>
              </a:solidFill>
            </a:endParaRPr>
          </a:p>
        </p:txBody>
      </p:sp>
      <p:sp>
        <p:nvSpPr>
          <p:cNvPr id="2" name="TextBox 1"/>
          <p:cNvSpPr txBox="1"/>
          <p:nvPr/>
        </p:nvSpPr>
        <p:spPr>
          <a:xfrm>
            <a:off x="161925" y="2821900"/>
            <a:ext cx="8848726" cy="2893100"/>
          </a:xfrm>
          <a:prstGeom prst="rect">
            <a:avLst/>
          </a:prstGeom>
          <a:solidFill>
            <a:schemeClr val="accent1"/>
          </a:solidFill>
        </p:spPr>
        <p:txBody>
          <a:bodyPr wrap="square" rtlCol="0">
            <a:spAutoFit/>
          </a:bodyPr>
          <a:lstStyle/>
          <a:p>
            <a:r>
              <a:rPr lang="en-US" sz="2200" b="1" dirty="0">
                <a:solidFill>
                  <a:schemeClr val="bg1"/>
                </a:solidFill>
              </a:rPr>
              <a:t> </a:t>
            </a:r>
            <a:r>
              <a:rPr lang="en-US" sz="2600" b="1" dirty="0">
                <a:solidFill>
                  <a:schemeClr val="bg1"/>
                </a:solidFill>
              </a:rPr>
              <a:t>1. “The gospel for the uncircumcised had been committed to (Paul)” – 2:7.</a:t>
            </a:r>
          </a:p>
          <a:p>
            <a:endParaRPr lang="en-US" sz="2600" b="1" dirty="0">
              <a:solidFill>
                <a:schemeClr val="bg1"/>
              </a:solidFill>
            </a:endParaRPr>
          </a:p>
          <a:p>
            <a:r>
              <a:rPr lang="en-US" sz="2600" b="1" dirty="0">
                <a:solidFill>
                  <a:schemeClr val="bg1"/>
                </a:solidFill>
              </a:rPr>
              <a:t> </a:t>
            </a:r>
            <a:r>
              <a:rPr lang="en-US" sz="2600" b="1" dirty="0" smtClean="0">
                <a:solidFill>
                  <a:schemeClr val="bg1"/>
                </a:solidFill>
              </a:rPr>
              <a:t>2</a:t>
            </a:r>
            <a:r>
              <a:rPr lang="en-US" sz="2600" b="1" dirty="0">
                <a:solidFill>
                  <a:schemeClr val="bg1"/>
                </a:solidFill>
              </a:rPr>
              <a:t>. “The gospel for the circumcised was (committed) to Peter” – 2:7.</a:t>
            </a:r>
          </a:p>
          <a:p>
            <a:endParaRPr lang="en-US" sz="2600" b="1" dirty="0">
              <a:solidFill>
                <a:schemeClr val="bg1"/>
              </a:solidFill>
            </a:endParaRPr>
          </a:p>
          <a:p>
            <a:r>
              <a:rPr lang="en-US" sz="2600" b="1" dirty="0">
                <a:solidFill>
                  <a:schemeClr val="bg1"/>
                </a:solidFill>
              </a:rPr>
              <a:t> </a:t>
            </a:r>
            <a:r>
              <a:rPr lang="en-US" sz="2600" b="1" dirty="0" smtClean="0">
                <a:solidFill>
                  <a:schemeClr val="bg1"/>
                </a:solidFill>
              </a:rPr>
              <a:t>3</a:t>
            </a:r>
            <a:r>
              <a:rPr lang="en-US" sz="2600" b="1" dirty="0">
                <a:solidFill>
                  <a:schemeClr val="bg1"/>
                </a:solidFill>
              </a:rPr>
              <a:t>. The same God was working </a:t>
            </a:r>
            <a:r>
              <a:rPr lang="en-US" sz="2600" b="1" dirty="0" smtClean="0">
                <a:solidFill>
                  <a:schemeClr val="bg1"/>
                </a:solidFill>
              </a:rPr>
              <a:t>through </a:t>
            </a:r>
            <a:r>
              <a:rPr lang="en-US" sz="2600" b="1" dirty="0">
                <a:solidFill>
                  <a:schemeClr val="bg1"/>
                </a:solidFill>
              </a:rPr>
              <a:t>both – 2:8.</a:t>
            </a:r>
          </a:p>
        </p:txBody>
      </p:sp>
    </p:spTree>
    <p:extLst>
      <p:ext uri="{BB962C8B-B14F-4D97-AF65-F5344CB8AC3E}">
        <p14:creationId xmlns:p14="http://schemas.microsoft.com/office/powerpoint/2010/main" val="138404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823" y="0"/>
            <a:ext cx="8840897" cy="6518245"/>
          </a:xfrm>
        </p:spPr>
        <p:txBody>
          <a:bodyPr>
            <a:normAutofit/>
          </a:bodyPr>
          <a:lstStyle/>
          <a:p>
            <a:pPr marL="0" indent="0">
              <a:buNone/>
            </a:pPr>
            <a:r>
              <a:rPr lang="en-US" b="1" i="1" dirty="0">
                <a:solidFill>
                  <a:srgbClr val="FFFF00"/>
                </a:solidFill>
              </a:rPr>
              <a:t>Why share this story now? Why did he go to Jerusalem?</a:t>
            </a:r>
          </a:p>
          <a:p>
            <a:pPr marL="0" indent="0">
              <a:buNone/>
            </a:pPr>
            <a:r>
              <a:rPr lang="en-US" sz="2000" i="1" dirty="0" smtClean="0">
                <a:solidFill>
                  <a:srgbClr val="FFFF00"/>
                </a:solidFill>
              </a:rPr>
              <a:t>Gal 2:4 </a:t>
            </a:r>
            <a:r>
              <a:rPr lang="en-US" sz="2000" i="1" dirty="0"/>
              <a:t>And [this </a:t>
            </a:r>
            <a:r>
              <a:rPr lang="en-US" sz="2000" i="1" dirty="0" smtClean="0"/>
              <a:t>occurred</a:t>
            </a:r>
            <a:r>
              <a:rPr lang="en-US" sz="2000" i="1" dirty="0"/>
              <a:t>] because of false brethren </a:t>
            </a:r>
            <a:r>
              <a:rPr lang="en-US" sz="2000" i="1" dirty="0" smtClean="0"/>
              <a:t>secretly </a:t>
            </a:r>
            <a:r>
              <a:rPr lang="en-US" sz="2000" i="1" dirty="0"/>
              <a:t>brought in (who came in by stealth to spy out our liberty which we have in Christ Jesus, that they might bring us into bondage),   5 to whom we did not yield submission even for an hour, that the truth of the gospel might continue with you.  </a:t>
            </a:r>
            <a:r>
              <a:rPr lang="en-US" sz="2000" i="1" dirty="0">
                <a:solidFill>
                  <a:schemeClr val="tx1"/>
                </a:solidFill>
              </a:rPr>
              <a:t> 6 But from those who seemed to be something – what-ever they were, it makes no difference to me; God shows personal favoritism to no man -- for those who seemed [to be something] added nothing to me.   7 But on the contrary, when they saw that the gospel for the uncircumcised had been committed to me, as [the gospel] for the circumcised [was] to Peter   8 (for He who worked effectively in Peter for the apostleship to the circumcised also worked effectively in me toward the Gentiles),   </a:t>
            </a:r>
            <a:r>
              <a:rPr lang="en-US" sz="2000" i="1" dirty="0">
                <a:solidFill>
                  <a:srgbClr val="FFFF00"/>
                </a:solidFill>
              </a:rPr>
              <a:t>9 and when James, </a:t>
            </a:r>
            <a:r>
              <a:rPr lang="en-US" sz="2000" i="1" dirty="0" err="1">
                <a:solidFill>
                  <a:srgbClr val="FFFF00"/>
                </a:solidFill>
              </a:rPr>
              <a:t>Cephas</a:t>
            </a:r>
            <a:r>
              <a:rPr lang="en-US" sz="2000" i="1" dirty="0">
                <a:solidFill>
                  <a:srgbClr val="FFFF00"/>
                </a:solidFill>
              </a:rPr>
              <a:t>, and John, who seemed to be pillars, perceived the grace that had been given to me, they gave me and </a:t>
            </a:r>
            <a:r>
              <a:rPr lang="en-US" sz="2000" i="1" dirty="0" smtClean="0">
                <a:solidFill>
                  <a:srgbClr val="FFFF00"/>
                </a:solidFill>
              </a:rPr>
              <a:t>Barnabas </a:t>
            </a:r>
            <a:r>
              <a:rPr lang="en-US" sz="2000" i="1" dirty="0">
                <a:solidFill>
                  <a:srgbClr val="FFFF00"/>
                </a:solidFill>
              </a:rPr>
              <a:t>the right hand of fellowship, that we [should go] to the Gentiles and they to the circumcised.</a:t>
            </a:r>
            <a:r>
              <a:rPr lang="en-US" sz="2000" i="1" dirty="0"/>
              <a:t>   10 [They desired] only that we should remember the poor, the very thing which I also was eager to do.</a:t>
            </a:r>
            <a:endParaRPr lang="en-US" sz="2000" dirty="0"/>
          </a:p>
        </p:txBody>
      </p:sp>
    </p:spTree>
    <p:extLst>
      <p:ext uri="{BB962C8B-B14F-4D97-AF65-F5344CB8AC3E}">
        <p14:creationId xmlns:p14="http://schemas.microsoft.com/office/powerpoint/2010/main" val="4120412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2983" y="2179142"/>
            <a:ext cx="4204813" cy="1367908"/>
          </a:xfrm>
        </p:spPr>
        <p:txBody>
          <a:bodyPr>
            <a:normAutofit fontScale="90000"/>
          </a:bodyPr>
          <a:lstStyle/>
          <a:p>
            <a:r>
              <a:rPr lang="en-US" sz="8000" b="1" dirty="0" smtClean="0"/>
              <a:t>Galatians</a:t>
            </a:r>
            <a:r>
              <a:rPr lang="en-US" sz="6000" b="1" dirty="0" smtClean="0"/>
              <a:t/>
            </a:r>
            <a:br>
              <a:rPr lang="en-US" sz="6000" b="1" dirty="0" smtClean="0"/>
            </a:br>
            <a:r>
              <a:rPr lang="en-US" sz="6000" b="1" dirty="0" smtClean="0"/>
              <a:t>-</a:t>
            </a:r>
            <a:r>
              <a:rPr lang="en-US" sz="4000" b="1" dirty="0" smtClean="0"/>
              <a:t>Lesson 3</a:t>
            </a:r>
            <a:endParaRPr lang="en-US" sz="4000" b="1" dirty="0"/>
          </a:p>
        </p:txBody>
      </p:sp>
    </p:spTree>
    <p:extLst>
      <p:ext uri="{BB962C8B-B14F-4D97-AF65-F5344CB8AC3E}">
        <p14:creationId xmlns:p14="http://schemas.microsoft.com/office/powerpoint/2010/main" val="32569869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266701"/>
            <a:ext cx="7984920" cy="5343524"/>
          </a:xfrm>
        </p:spPr>
        <p:txBody>
          <a:bodyPr>
            <a:normAutofit/>
          </a:bodyPr>
          <a:lstStyle/>
          <a:p>
            <a:pPr marL="457200" indent="-457200">
              <a:buFont typeface="+mj-lt"/>
              <a:buAutoNum type="arabicPeriod"/>
            </a:pPr>
            <a:r>
              <a:rPr lang="en-US" sz="3200" b="1" i="1" dirty="0">
                <a:solidFill>
                  <a:srgbClr val="FFFF00"/>
                </a:solidFill>
              </a:rPr>
              <a:t>Why this story now</a:t>
            </a:r>
            <a:r>
              <a:rPr lang="en-US" sz="3200" b="1" i="1" dirty="0" smtClean="0">
                <a:solidFill>
                  <a:srgbClr val="FFFF00"/>
                </a:solidFill>
              </a:rPr>
              <a:t>?</a:t>
            </a:r>
          </a:p>
          <a:p>
            <a:pPr lvl="0">
              <a:buFont typeface="Wingdings" panose="05000000000000000000" pitchFamily="2" charset="2"/>
              <a:buChar char="Ø"/>
            </a:pPr>
            <a:r>
              <a:rPr lang="en-US" sz="2000" dirty="0" smtClean="0">
                <a:solidFill>
                  <a:prstClr val="white"/>
                </a:solidFill>
              </a:rPr>
              <a:t>“</a:t>
            </a:r>
            <a:r>
              <a:rPr lang="en-US" i="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But some of the sect of the Pharisees who believed rose </a:t>
            </a:r>
            <a:r>
              <a:rPr lang="en-US" i="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up…</a:t>
            </a:r>
            <a:r>
              <a:rPr lang="en-US" sz="2000" dirty="0" smtClean="0">
                <a:solidFill>
                  <a:prstClr val="white"/>
                </a:solidFill>
              </a:rPr>
              <a:t>”</a:t>
            </a:r>
          </a:p>
          <a:p>
            <a:pPr lvl="0">
              <a:buFont typeface="Wingdings" panose="05000000000000000000" pitchFamily="2" charset="2"/>
              <a:buChar char="Ø"/>
            </a:pPr>
            <a:r>
              <a:rPr lang="en-US" sz="2000" dirty="0">
                <a:solidFill>
                  <a:prstClr val="white"/>
                </a:solidFill>
              </a:rPr>
              <a:t> </a:t>
            </a:r>
            <a:r>
              <a:rPr lang="en-US" sz="2000" dirty="0" smtClean="0">
                <a:solidFill>
                  <a:prstClr val="white"/>
                </a:solidFill>
              </a:rPr>
              <a:t>“</a:t>
            </a:r>
            <a:r>
              <a:rPr lang="en-US" sz="2000" i="1" dirty="0" smtClean="0">
                <a:solidFill>
                  <a:prstClr val="white"/>
                </a:solidFill>
              </a:rPr>
              <a:t>not </a:t>
            </a:r>
            <a:r>
              <a:rPr lang="en-US" sz="2000" i="1" dirty="0">
                <a:solidFill>
                  <a:prstClr val="white"/>
                </a:solidFill>
              </a:rPr>
              <a:t>even Titus who [was] with me, being a Greek, was compelled to be </a:t>
            </a:r>
            <a:r>
              <a:rPr lang="en-US" sz="2000" i="1" dirty="0" smtClean="0">
                <a:solidFill>
                  <a:prstClr val="white"/>
                </a:solidFill>
              </a:rPr>
              <a:t>circumcised”</a:t>
            </a:r>
          </a:p>
          <a:p>
            <a:pPr lvl="0">
              <a:buFont typeface="Wingdings" panose="05000000000000000000" pitchFamily="2" charset="2"/>
              <a:buChar char="Ø"/>
            </a:pPr>
            <a:r>
              <a:rPr lang="en-US" sz="2000" dirty="0" smtClean="0">
                <a:solidFill>
                  <a:schemeClr val="tx1"/>
                </a:solidFill>
              </a:rPr>
              <a:t>Again exposes the motivation of the fault teachers</a:t>
            </a:r>
          </a:p>
          <a:p>
            <a:pPr lvl="0">
              <a:buFont typeface="Wingdings" panose="05000000000000000000" pitchFamily="2" charset="2"/>
              <a:buChar char="Ø"/>
            </a:pPr>
            <a:r>
              <a:rPr lang="en-US" sz="2000" b="1" dirty="0" smtClean="0">
                <a:solidFill>
                  <a:schemeClr val="tx1"/>
                </a:solidFill>
              </a:rPr>
              <a:t>These folks you say are the </a:t>
            </a:r>
            <a:r>
              <a:rPr lang="en-US" sz="2000" b="1" i="1" dirty="0" smtClean="0">
                <a:solidFill>
                  <a:schemeClr val="tx1"/>
                </a:solidFill>
              </a:rPr>
              <a:t>‘true Apostles’ … </a:t>
            </a:r>
            <a:r>
              <a:rPr lang="en-US" sz="2000" b="1" dirty="0" smtClean="0">
                <a:solidFill>
                  <a:schemeClr val="tx1"/>
                </a:solidFill>
              </a:rPr>
              <a:t>are actually saying the same thing I am</a:t>
            </a:r>
            <a:endParaRPr lang="en-US" sz="3200" b="1" dirty="0" smtClean="0">
              <a:solidFill>
                <a:schemeClr val="tx1"/>
              </a:solidFill>
            </a:endParaRPr>
          </a:p>
          <a:p>
            <a:pPr marL="457200" indent="-457200">
              <a:buFont typeface="+mj-lt"/>
              <a:buAutoNum type="arabicPeriod"/>
            </a:pPr>
            <a:endParaRPr lang="en-US" sz="3200" b="1" i="1" dirty="0">
              <a:solidFill>
                <a:srgbClr val="FFFF00"/>
              </a:solidFill>
            </a:endParaRPr>
          </a:p>
          <a:p>
            <a:pPr marL="514350" indent="-514350">
              <a:buFont typeface="+mj-lt"/>
              <a:buAutoNum type="arabicPeriod" startAt="2"/>
            </a:pPr>
            <a:r>
              <a:rPr lang="en-US" sz="3200" b="1" i="1" dirty="0" smtClean="0">
                <a:solidFill>
                  <a:srgbClr val="FFFF00"/>
                </a:solidFill>
              </a:rPr>
              <a:t>Why </a:t>
            </a:r>
            <a:r>
              <a:rPr lang="en-US" sz="3200" b="1" i="1" dirty="0">
                <a:solidFill>
                  <a:srgbClr val="FFFF00"/>
                </a:solidFill>
              </a:rPr>
              <a:t>did Paul even go to Jerusalem </a:t>
            </a:r>
            <a:r>
              <a:rPr lang="en-US" sz="3200" b="1" i="1" dirty="0" smtClean="0">
                <a:solidFill>
                  <a:srgbClr val="FFFF00"/>
                </a:solidFill>
              </a:rPr>
              <a:t>?</a:t>
            </a:r>
          </a:p>
          <a:p>
            <a:pPr>
              <a:buFont typeface="Wingdings" panose="05000000000000000000" pitchFamily="2" charset="2"/>
              <a:buChar char="Ø"/>
            </a:pPr>
            <a:r>
              <a:rPr lang="en-US" sz="2000" dirty="0" smtClean="0">
                <a:solidFill>
                  <a:schemeClr val="tx1"/>
                </a:solidFill>
              </a:rPr>
              <a:t>“by revelation” </a:t>
            </a:r>
          </a:p>
          <a:p>
            <a:pPr>
              <a:buFont typeface="Wingdings" panose="05000000000000000000" pitchFamily="2" charset="2"/>
              <a:buChar char="Ø"/>
            </a:pPr>
            <a:r>
              <a:rPr lang="en-US" sz="2000" dirty="0" smtClean="0">
                <a:solidFill>
                  <a:schemeClr val="tx1"/>
                </a:solidFill>
              </a:rPr>
              <a:t>“</a:t>
            </a:r>
            <a:r>
              <a:rPr lang="en-US" sz="2000" i="1" dirty="0" smtClean="0">
                <a:solidFill>
                  <a:schemeClr val="tx1"/>
                </a:solidFill>
              </a:rPr>
              <a:t>communicated </a:t>
            </a:r>
            <a:r>
              <a:rPr lang="en-US" sz="2000" i="1" dirty="0">
                <a:solidFill>
                  <a:schemeClr val="tx1"/>
                </a:solidFill>
              </a:rPr>
              <a:t>to them that gospel </a:t>
            </a:r>
            <a:r>
              <a:rPr lang="en-US" sz="2000" i="1" dirty="0" smtClean="0">
                <a:solidFill>
                  <a:schemeClr val="tx1"/>
                </a:solidFill>
              </a:rPr>
              <a:t>“</a:t>
            </a:r>
          </a:p>
          <a:p>
            <a:pPr>
              <a:buFont typeface="Wingdings" panose="05000000000000000000" pitchFamily="2" charset="2"/>
              <a:buChar char="Ø"/>
            </a:pPr>
            <a:r>
              <a:rPr lang="en-US" sz="2000" b="1" i="1" dirty="0" smtClean="0">
                <a:solidFill>
                  <a:srgbClr val="FFFF00"/>
                </a:solidFill>
              </a:rPr>
              <a:t>Edified, buildup, encouraged in what they were already doing</a:t>
            </a:r>
            <a:endParaRPr lang="en-US" sz="2000" b="1" dirty="0" smtClean="0">
              <a:solidFill>
                <a:srgbClr val="FFFF00"/>
              </a:solidFill>
            </a:endParaRPr>
          </a:p>
          <a:p>
            <a:pPr marL="457200" indent="-457200">
              <a:buFont typeface="+mj-lt"/>
              <a:buAutoNum type="arabicPeriod"/>
            </a:pPr>
            <a:endParaRPr lang="en-US" sz="3200" b="1" i="1" dirty="0">
              <a:solidFill>
                <a:srgbClr val="FFFF00"/>
              </a:solidFill>
            </a:endParaRPr>
          </a:p>
          <a:p>
            <a:pPr marL="0" indent="0">
              <a:buNone/>
            </a:pPr>
            <a:endParaRPr lang="en-US" sz="2400" b="1" i="1" dirty="0" smtClean="0">
              <a:solidFill>
                <a:srgbClr val="FFFF00"/>
              </a:solidFill>
            </a:endParaRPr>
          </a:p>
        </p:txBody>
      </p:sp>
    </p:spTree>
    <p:extLst>
      <p:ext uri="{BB962C8B-B14F-4D97-AF65-F5344CB8AC3E}">
        <p14:creationId xmlns:p14="http://schemas.microsoft.com/office/powerpoint/2010/main" val="18194562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823" y="0"/>
            <a:ext cx="8840897" cy="6518245"/>
          </a:xfrm>
        </p:spPr>
        <p:txBody>
          <a:bodyPr>
            <a:normAutofit/>
          </a:bodyPr>
          <a:lstStyle/>
          <a:p>
            <a:pPr marL="0" indent="0">
              <a:buNone/>
            </a:pPr>
            <a:r>
              <a:rPr lang="en-US" b="1" i="1" dirty="0">
                <a:solidFill>
                  <a:srgbClr val="FFFF00"/>
                </a:solidFill>
              </a:rPr>
              <a:t>Why share this story now? Why did he go to Jerusalem?</a:t>
            </a:r>
          </a:p>
          <a:p>
            <a:pPr marL="0" indent="0">
              <a:buNone/>
            </a:pPr>
            <a:r>
              <a:rPr lang="en-US" sz="2000" i="1" dirty="0" smtClean="0">
                <a:solidFill>
                  <a:srgbClr val="FFFF00"/>
                </a:solidFill>
              </a:rPr>
              <a:t>Gal 2:4 </a:t>
            </a:r>
            <a:r>
              <a:rPr lang="en-US" sz="2000" i="1" dirty="0"/>
              <a:t>And [this </a:t>
            </a:r>
            <a:r>
              <a:rPr lang="en-US" sz="2000" i="1" dirty="0" smtClean="0"/>
              <a:t>occurred</a:t>
            </a:r>
            <a:r>
              <a:rPr lang="en-US" sz="2000" i="1" dirty="0"/>
              <a:t>] because of false brethren </a:t>
            </a:r>
            <a:r>
              <a:rPr lang="en-US" sz="2000" i="1" dirty="0" smtClean="0"/>
              <a:t>secretly </a:t>
            </a:r>
            <a:r>
              <a:rPr lang="en-US" sz="2000" i="1" dirty="0"/>
              <a:t>brought in (who came in by stealth to spy out our liberty which we have in Christ Jesus, that they might bring us into bondage),   5 to whom we did not yield submission even for an hour, that the truth of the gospel might continue with you.  </a:t>
            </a:r>
            <a:r>
              <a:rPr lang="en-US" sz="2000" i="1" dirty="0">
                <a:solidFill>
                  <a:schemeClr val="tx1"/>
                </a:solidFill>
              </a:rPr>
              <a:t> 6 But from those who seemed to be something – what-ever they were, it makes no difference to me; God shows personal favoritism to no man -- for those who seemed [to be something] added nothing to me.   7 But on the contrary, when they saw that the gospel for the uncircumcised had been committed to me, as [the gospel] for the circumcised [was] to Peter   8 (for He who worked effectively in Peter for the apostleship to the circumcised also worked effectively in me toward the Gentiles),   9 and when James, </a:t>
            </a:r>
            <a:r>
              <a:rPr lang="en-US" sz="2000" i="1" dirty="0" err="1">
                <a:solidFill>
                  <a:schemeClr val="tx1"/>
                </a:solidFill>
              </a:rPr>
              <a:t>Cephas</a:t>
            </a:r>
            <a:r>
              <a:rPr lang="en-US" sz="2000" i="1" dirty="0">
                <a:solidFill>
                  <a:schemeClr val="tx1"/>
                </a:solidFill>
              </a:rPr>
              <a:t>, and John, who seemed to be pillars, perceived the grace that had been given to me, they gave me and </a:t>
            </a:r>
            <a:r>
              <a:rPr lang="en-US" sz="2000" i="1" dirty="0" smtClean="0">
                <a:solidFill>
                  <a:schemeClr val="tx1"/>
                </a:solidFill>
              </a:rPr>
              <a:t>Barnabas </a:t>
            </a:r>
            <a:r>
              <a:rPr lang="en-US" sz="2000" i="1" dirty="0">
                <a:solidFill>
                  <a:schemeClr val="tx1"/>
                </a:solidFill>
              </a:rPr>
              <a:t>the right hand of fellowship, that we [should go] to the Gentiles and they to the circumcised.   </a:t>
            </a:r>
            <a:r>
              <a:rPr lang="en-US" sz="2000" i="1" dirty="0">
                <a:solidFill>
                  <a:srgbClr val="FFFF00"/>
                </a:solidFill>
              </a:rPr>
              <a:t>10 [They desired] only that we should remember the poor, the very thing which I also was eager to do.</a:t>
            </a:r>
            <a:endParaRPr lang="en-US" sz="2000" dirty="0">
              <a:solidFill>
                <a:srgbClr val="FFFF00"/>
              </a:solidFill>
            </a:endParaRPr>
          </a:p>
        </p:txBody>
      </p:sp>
    </p:spTree>
    <p:extLst>
      <p:ext uri="{BB962C8B-B14F-4D97-AF65-F5344CB8AC3E}">
        <p14:creationId xmlns:p14="http://schemas.microsoft.com/office/powerpoint/2010/main" val="37992357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266701"/>
            <a:ext cx="7984920" cy="5343524"/>
          </a:xfrm>
        </p:spPr>
        <p:txBody>
          <a:bodyPr>
            <a:normAutofit/>
          </a:bodyPr>
          <a:lstStyle/>
          <a:p>
            <a:pPr marL="457200" indent="-457200">
              <a:buFont typeface="+mj-lt"/>
              <a:buAutoNum type="arabicPeriod"/>
            </a:pPr>
            <a:r>
              <a:rPr lang="en-US" sz="3200" b="1" i="1" dirty="0">
                <a:solidFill>
                  <a:srgbClr val="FFFF00"/>
                </a:solidFill>
              </a:rPr>
              <a:t>Why this story now</a:t>
            </a:r>
            <a:r>
              <a:rPr lang="en-US" sz="3200" b="1" i="1" dirty="0" smtClean="0">
                <a:solidFill>
                  <a:srgbClr val="FFFF00"/>
                </a:solidFill>
              </a:rPr>
              <a:t>?</a:t>
            </a:r>
          </a:p>
          <a:p>
            <a:pPr lvl="0">
              <a:buFont typeface="Wingdings" panose="05000000000000000000" pitchFamily="2" charset="2"/>
              <a:buChar char="Ø"/>
            </a:pPr>
            <a:r>
              <a:rPr lang="en-US" sz="2000" dirty="0" smtClean="0">
                <a:solidFill>
                  <a:prstClr val="white"/>
                </a:solidFill>
              </a:rPr>
              <a:t>“</a:t>
            </a:r>
            <a:r>
              <a:rPr lang="en-US" i="1" dirty="0">
                <a:gradFill>
                  <a:gsLst>
                    <a:gs pos="34000">
                      <a:prstClr val="white">
                        <a:lumMod val="93000"/>
                      </a:prstClr>
                    </a:gs>
                    <a:gs pos="0">
                      <a:prstClr val="black">
                        <a:lumMod val="25000"/>
                        <a:lumOff val="75000"/>
                      </a:prstClr>
                    </a:gs>
                    <a:gs pos="100000">
                      <a:srgbClr val="94D7E4">
                        <a:lumMod val="0"/>
                        <a:lumOff val="100000"/>
                      </a:srgbClr>
                    </a:gs>
                  </a:gsLst>
                  <a:lin ang="4800000" scaled="0"/>
                </a:gradFill>
              </a:rPr>
              <a:t>But some of the sect of the Pharisees who believed rose </a:t>
            </a:r>
            <a:r>
              <a:rPr lang="en-US" i="1" dirty="0" smtClean="0">
                <a:gradFill>
                  <a:gsLst>
                    <a:gs pos="34000">
                      <a:prstClr val="white">
                        <a:lumMod val="93000"/>
                      </a:prstClr>
                    </a:gs>
                    <a:gs pos="0">
                      <a:prstClr val="black">
                        <a:lumMod val="25000"/>
                        <a:lumOff val="75000"/>
                      </a:prstClr>
                    </a:gs>
                    <a:gs pos="100000">
                      <a:srgbClr val="94D7E4">
                        <a:lumMod val="0"/>
                        <a:lumOff val="100000"/>
                      </a:srgbClr>
                    </a:gs>
                  </a:gsLst>
                  <a:lin ang="4800000" scaled="0"/>
                </a:gradFill>
              </a:rPr>
              <a:t>up…</a:t>
            </a:r>
            <a:r>
              <a:rPr lang="en-US" sz="2000" dirty="0" smtClean="0">
                <a:solidFill>
                  <a:prstClr val="white"/>
                </a:solidFill>
              </a:rPr>
              <a:t>”</a:t>
            </a:r>
          </a:p>
          <a:p>
            <a:pPr lvl="0">
              <a:buFont typeface="Wingdings" panose="05000000000000000000" pitchFamily="2" charset="2"/>
              <a:buChar char="Ø"/>
            </a:pPr>
            <a:r>
              <a:rPr lang="en-US" sz="2000" dirty="0">
                <a:solidFill>
                  <a:prstClr val="white"/>
                </a:solidFill>
              </a:rPr>
              <a:t> </a:t>
            </a:r>
            <a:r>
              <a:rPr lang="en-US" sz="2000" dirty="0" smtClean="0">
                <a:solidFill>
                  <a:prstClr val="white"/>
                </a:solidFill>
              </a:rPr>
              <a:t>“</a:t>
            </a:r>
            <a:r>
              <a:rPr lang="en-US" sz="2000" i="1" dirty="0" smtClean="0">
                <a:solidFill>
                  <a:prstClr val="white"/>
                </a:solidFill>
              </a:rPr>
              <a:t>not </a:t>
            </a:r>
            <a:r>
              <a:rPr lang="en-US" sz="2000" i="1" dirty="0">
                <a:solidFill>
                  <a:prstClr val="white"/>
                </a:solidFill>
              </a:rPr>
              <a:t>even Titus who [was] with me, being a Greek, was compelled to be </a:t>
            </a:r>
            <a:r>
              <a:rPr lang="en-US" sz="2000" i="1" dirty="0" smtClean="0">
                <a:solidFill>
                  <a:prstClr val="white"/>
                </a:solidFill>
              </a:rPr>
              <a:t>circumcised”</a:t>
            </a:r>
          </a:p>
          <a:p>
            <a:pPr lvl="0">
              <a:buFont typeface="Wingdings" panose="05000000000000000000" pitchFamily="2" charset="2"/>
              <a:buChar char="Ø"/>
            </a:pPr>
            <a:r>
              <a:rPr lang="en-US" sz="2000" dirty="0" smtClean="0">
                <a:solidFill>
                  <a:schemeClr val="tx1"/>
                </a:solidFill>
              </a:rPr>
              <a:t>Again exposes the motivation of the fault teachers</a:t>
            </a:r>
          </a:p>
          <a:p>
            <a:pPr lvl="0">
              <a:buFont typeface="Wingdings" panose="05000000000000000000" pitchFamily="2" charset="2"/>
              <a:buChar char="Ø"/>
            </a:pPr>
            <a:r>
              <a:rPr lang="en-US" sz="2000" b="1" dirty="0" smtClean="0">
                <a:solidFill>
                  <a:schemeClr val="tx1"/>
                </a:solidFill>
              </a:rPr>
              <a:t>These folks you say are the </a:t>
            </a:r>
            <a:r>
              <a:rPr lang="en-US" sz="2000" b="1" i="1" dirty="0" smtClean="0">
                <a:solidFill>
                  <a:schemeClr val="tx1"/>
                </a:solidFill>
              </a:rPr>
              <a:t>‘true Apostles’ … </a:t>
            </a:r>
            <a:r>
              <a:rPr lang="en-US" sz="2000" b="1" dirty="0" smtClean="0">
                <a:solidFill>
                  <a:schemeClr val="tx1"/>
                </a:solidFill>
              </a:rPr>
              <a:t>are actually saying the same thing I am</a:t>
            </a:r>
            <a:endParaRPr lang="en-US" sz="3200" b="1" dirty="0" smtClean="0">
              <a:solidFill>
                <a:schemeClr val="tx1"/>
              </a:solidFill>
            </a:endParaRPr>
          </a:p>
          <a:p>
            <a:pPr marL="457200" indent="-457200">
              <a:buFont typeface="+mj-lt"/>
              <a:buAutoNum type="arabicPeriod"/>
            </a:pPr>
            <a:endParaRPr lang="en-US" sz="3200" b="1" i="1" dirty="0">
              <a:solidFill>
                <a:srgbClr val="FFFF00"/>
              </a:solidFill>
            </a:endParaRPr>
          </a:p>
          <a:p>
            <a:pPr marL="514350" indent="-514350">
              <a:buFont typeface="+mj-lt"/>
              <a:buAutoNum type="arabicPeriod" startAt="2"/>
            </a:pPr>
            <a:r>
              <a:rPr lang="en-US" sz="3200" b="1" i="1" dirty="0" smtClean="0">
                <a:solidFill>
                  <a:srgbClr val="FFFF00"/>
                </a:solidFill>
              </a:rPr>
              <a:t>Why </a:t>
            </a:r>
            <a:r>
              <a:rPr lang="en-US" sz="3200" b="1" i="1" dirty="0">
                <a:solidFill>
                  <a:srgbClr val="FFFF00"/>
                </a:solidFill>
              </a:rPr>
              <a:t>did Paul even go to Jerusalem </a:t>
            </a:r>
            <a:r>
              <a:rPr lang="en-US" sz="3200" b="1" i="1" dirty="0" smtClean="0">
                <a:solidFill>
                  <a:srgbClr val="FFFF00"/>
                </a:solidFill>
              </a:rPr>
              <a:t>?</a:t>
            </a:r>
          </a:p>
          <a:p>
            <a:pPr>
              <a:buFont typeface="Wingdings" panose="05000000000000000000" pitchFamily="2" charset="2"/>
              <a:buChar char="Ø"/>
            </a:pPr>
            <a:r>
              <a:rPr lang="en-US" sz="2000" dirty="0" smtClean="0">
                <a:solidFill>
                  <a:schemeClr val="tx1"/>
                </a:solidFill>
              </a:rPr>
              <a:t>“by revelation” </a:t>
            </a:r>
          </a:p>
          <a:p>
            <a:pPr>
              <a:buFont typeface="Wingdings" panose="05000000000000000000" pitchFamily="2" charset="2"/>
              <a:buChar char="Ø"/>
            </a:pPr>
            <a:r>
              <a:rPr lang="en-US" sz="2000" dirty="0" smtClean="0">
                <a:solidFill>
                  <a:schemeClr val="tx1"/>
                </a:solidFill>
              </a:rPr>
              <a:t>“</a:t>
            </a:r>
            <a:r>
              <a:rPr lang="en-US" sz="2000" i="1" dirty="0" smtClean="0">
                <a:solidFill>
                  <a:schemeClr val="tx1"/>
                </a:solidFill>
              </a:rPr>
              <a:t>communicated </a:t>
            </a:r>
            <a:r>
              <a:rPr lang="en-US" sz="2000" i="1" dirty="0">
                <a:solidFill>
                  <a:schemeClr val="tx1"/>
                </a:solidFill>
              </a:rPr>
              <a:t>to them that gospel </a:t>
            </a:r>
            <a:r>
              <a:rPr lang="en-US" sz="2000" i="1" dirty="0" smtClean="0">
                <a:solidFill>
                  <a:schemeClr val="tx1"/>
                </a:solidFill>
              </a:rPr>
              <a:t>“</a:t>
            </a:r>
          </a:p>
          <a:p>
            <a:pPr>
              <a:buFont typeface="Wingdings" panose="05000000000000000000" pitchFamily="2" charset="2"/>
              <a:buChar char="Ø"/>
            </a:pPr>
            <a:r>
              <a:rPr lang="en-US" sz="2000" dirty="0" smtClean="0">
                <a:solidFill>
                  <a:schemeClr val="tx1"/>
                </a:solidFill>
              </a:rPr>
              <a:t>Edified, </a:t>
            </a:r>
            <a:r>
              <a:rPr lang="en-US" sz="2000" dirty="0" smtClean="0">
                <a:solidFill>
                  <a:schemeClr val="tx1"/>
                </a:solidFill>
              </a:rPr>
              <a:t>built-up, </a:t>
            </a:r>
            <a:r>
              <a:rPr lang="en-US" sz="2000" dirty="0" smtClean="0">
                <a:solidFill>
                  <a:schemeClr val="tx1"/>
                </a:solidFill>
              </a:rPr>
              <a:t>encouraged in what they were already doing</a:t>
            </a:r>
          </a:p>
          <a:p>
            <a:pPr>
              <a:buFont typeface="Wingdings" panose="05000000000000000000" pitchFamily="2" charset="2"/>
              <a:buChar char="Ø"/>
            </a:pPr>
            <a:r>
              <a:rPr lang="en-US" sz="2000" b="1" dirty="0" smtClean="0">
                <a:solidFill>
                  <a:srgbClr val="FFFF00"/>
                </a:solidFill>
              </a:rPr>
              <a:t>Admonished on other topics</a:t>
            </a:r>
          </a:p>
          <a:p>
            <a:pPr marL="457200" indent="-457200">
              <a:buFont typeface="+mj-lt"/>
              <a:buAutoNum type="arabicPeriod"/>
            </a:pPr>
            <a:endParaRPr lang="en-US" sz="3200" b="1" i="1" dirty="0">
              <a:solidFill>
                <a:srgbClr val="FFFF00"/>
              </a:solidFill>
            </a:endParaRPr>
          </a:p>
          <a:p>
            <a:pPr marL="0" indent="0">
              <a:buNone/>
            </a:pPr>
            <a:endParaRPr lang="en-US" sz="2400" b="1" i="1" dirty="0" smtClean="0">
              <a:solidFill>
                <a:srgbClr val="FFFF00"/>
              </a:solidFill>
            </a:endParaRPr>
          </a:p>
        </p:txBody>
      </p:sp>
    </p:spTree>
    <p:extLst>
      <p:ext uri="{BB962C8B-B14F-4D97-AF65-F5344CB8AC3E}">
        <p14:creationId xmlns:p14="http://schemas.microsoft.com/office/powerpoint/2010/main" val="8749010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369736" y="96526"/>
            <a:ext cx="8610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b="1" i="1" dirty="0">
                <a:solidFill>
                  <a:srgbClr val="FFFF00"/>
                </a:solidFill>
              </a:rPr>
              <a:t>Issue:</a:t>
            </a:r>
            <a:r>
              <a:rPr lang="en-US" b="1" i="1" dirty="0"/>
              <a:t>  Were Gentiles Required to keep the Law of Moses for Salvation?</a:t>
            </a:r>
          </a:p>
        </p:txBody>
      </p:sp>
      <p:sp>
        <p:nvSpPr>
          <p:cNvPr id="19460" name="Text Box 4"/>
          <p:cNvSpPr txBox="1">
            <a:spLocks noChangeArrowheads="1"/>
          </p:cNvSpPr>
          <p:nvPr/>
        </p:nvSpPr>
        <p:spPr bwMode="auto">
          <a:xfrm>
            <a:off x="369736" y="927523"/>
            <a:ext cx="8153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5425" indent="-225425"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b="1" dirty="0">
                <a:solidFill>
                  <a:srgbClr val="0ECCF2"/>
                </a:solidFill>
              </a:rPr>
              <a:t>Peter (v 7-11)  </a:t>
            </a:r>
          </a:p>
          <a:p>
            <a:pPr eaLnBrk="1" hangingPunct="1">
              <a:buFontTx/>
              <a:buChar char="•"/>
            </a:pPr>
            <a:r>
              <a:rPr lang="en-US" dirty="0"/>
              <a:t>God made a choice (Peter’s personal experience)</a:t>
            </a:r>
          </a:p>
          <a:p>
            <a:pPr eaLnBrk="1" hangingPunct="1">
              <a:buFontTx/>
              <a:buChar char="•"/>
            </a:pPr>
            <a:r>
              <a:rPr lang="en-US" dirty="0"/>
              <a:t>God acknowledged them (giving them the Holy Spirit)</a:t>
            </a:r>
          </a:p>
          <a:p>
            <a:pPr eaLnBrk="1" hangingPunct="1">
              <a:buFontTx/>
              <a:buChar char="•"/>
            </a:pPr>
            <a:r>
              <a:rPr lang="en-US" dirty="0"/>
              <a:t>God made no distinction (in method of salvation: faith)</a:t>
            </a:r>
          </a:p>
          <a:p>
            <a:pPr eaLnBrk="1" hangingPunct="1">
              <a:buFontTx/>
              <a:buChar char="•"/>
            </a:pPr>
            <a:endParaRPr lang="en-US" dirty="0"/>
          </a:p>
          <a:p>
            <a:pPr eaLnBrk="1" hangingPunct="1"/>
            <a:r>
              <a:rPr lang="en-US" b="1" dirty="0">
                <a:solidFill>
                  <a:srgbClr val="0ECCF2"/>
                </a:solidFill>
              </a:rPr>
              <a:t>Barnabas &amp; Paul (v 12)</a:t>
            </a:r>
          </a:p>
          <a:p>
            <a:pPr eaLnBrk="1" hangingPunct="1">
              <a:buFontTx/>
              <a:buChar char="•"/>
            </a:pPr>
            <a:r>
              <a:rPr lang="en-US" dirty="0"/>
              <a:t>God approved Barnabas &amp; </a:t>
            </a:r>
            <a:r>
              <a:rPr lang="en-US" dirty="0" smtClean="0"/>
              <a:t>Paul’s </a:t>
            </a:r>
            <a:r>
              <a:rPr lang="en-US" dirty="0"/>
              <a:t>teaching (by signs)</a:t>
            </a:r>
          </a:p>
          <a:p>
            <a:pPr eaLnBrk="1" hangingPunct="1">
              <a:buFontTx/>
              <a:buChar char="•"/>
            </a:pPr>
            <a:endParaRPr lang="en-US" dirty="0"/>
          </a:p>
          <a:p>
            <a:pPr eaLnBrk="1" hangingPunct="1"/>
            <a:r>
              <a:rPr lang="en-US" b="1" dirty="0">
                <a:solidFill>
                  <a:srgbClr val="0ECCF2"/>
                </a:solidFill>
              </a:rPr>
              <a:t>James (v 13)</a:t>
            </a:r>
          </a:p>
          <a:p>
            <a:pPr eaLnBrk="1" hangingPunct="1">
              <a:buFontTx/>
              <a:buChar char="•"/>
            </a:pPr>
            <a:r>
              <a:rPr lang="en-US" dirty="0"/>
              <a:t>[Inspired] Prophecies consistent with Peter’s </a:t>
            </a:r>
            <a:r>
              <a:rPr lang="en-US" dirty="0" smtClean="0"/>
              <a:t>Experience 		(</a:t>
            </a:r>
            <a:r>
              <a:rPr lang="en-US" sz="2000" dirty="0" smtClean="0"/>
              <a:t>Amos 9:11-12)</a:t>
            </a:r>
            <a:endParaRPr lang="en-US" sz="2000" dirty="0"/>
          </a:p>
        </p:txBody>
      </p:sp>
    </p:spTree>
    <p:extLst>
      <p:ext uri="{BB962C8B-B14F-4D97-AF65-F5344CB8AC3E}">
        <p14:creationId xmlns:p14="http://schemas.microsoft.com/office/powerpoint/2010/main" val="356803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6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6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6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46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46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460">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46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369736" y="96526"/>
            <a:ext cx="8610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b="1" i="1" dirty="0" smtClean="0">
                <a:solidFill>
                  <a:srgbClr val="FFFF00"/>
                </a:solidFill>
              </a:rPr>
              <a:t>Summary Conclusions:</a:t>
            </a:r>
            <a:r>
              <a:rPr lang="en-US" b="1" i="1" dirty="0" smtClean="0"/>
              <a:t>  How was God’s will determined?</a:t>
            </a:r>
            <a:endParaRPr lang="en-US" b="1" i="1" dirty="0"/>
          </a:p>
        </p:txBody>
      </p:sp>
      <p:sp>
        <p:nvSpPr>
          <p:cNvPr id="19460" name="Text Box 4"/>
          <p:cNvSpPr txBox="1">
            <a:spLocks noChangeArrowheads="1"/>
          </p:cNvSpPr>
          <p:nvPr/>
        </p:nvSpPr>
        <p:spPr bwMode="auto">
          <a:xfrm>
            <a:off x="369736" y="927523"/>
            <a:ext cx="81534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5425" indent="-225425"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b="1" dirty="0">
                <a:solidFill>
                  <a:srgbClr val="0ECCF2"/>
                </a:solidFill>
              </a:rPr>
              <a:t>Peter (v 7-11</a:t>
            </a:r>
            <a:r>
              <a:rPr lang="en-US" b="1" dirty="0" smtClean="0">
                <a:solidFill>
                  <a:srgbClr val="0ECCF2"/>
                </a:solidFill>
              </a:rPr>
              <a:t>)</a:t>
            </a:r>
          </a:p>
          <a:p>
            <a:pPr marL="342900" indent="-342900" eaLnBrk="1" hangingPunct="1">
              <a:buFont typeface="Wingdings" panose="05000000000000000000" pitchFamily="2" charset="2"/>
              <a:buChar char="Ø"/>
            </a:pPr>
            <a:r>
              <a:rPr lang="en-US" dirty="0"/>
              <a:t>Direct </a:t>
            </a:r>
            <a:r>
              <a:rPr lang="en-US" dirty="0" smtClean="0"/>
              <a:t>Revelation</a:t>
            </a:r>
          </a:p>
          <a:p>
            <a:pPr marL="342900" indent="-342900" eaLnBrk="1" hangingPunct="1">
              <a:buFont typeface="Wingdings" panose="05000000000000000000" pitchFamily="2" charset="2"/>
              <a:buChar char="Ø"/>
            </a:pPr>
            <a:r>
              <a:rPr lang="en-US" dirty="0"/>
              <a:t>Implication of God-Controlled </a:t>
            </a:r>
            <a:r>
              <a:rPr lang="en-US" dirty="0" smtClean="0"/>
              <a:t>Events</a:t>
            </a:r>
          </a:p>
          <a:p>
            <a:pPr eaLnBrk="1" hangingPunct="1"/>
            <a:endParaRPr lang="en-US" dirty="0"/>
          </a:p>
          <a:p>
            <a:pPr eaLnBrk="1" hangingPunct="1"/>
            <a:r>
              <a:rPr lang="en-US" b="1" dirty="0">
                <a:solidFill>
                  <a:srgbClr val="0ECCF2"/>
                </a:solidFill>
              </a:rPr>
              <a:t>Barnabas &amp; Paul (v 12)</a:t>
            </a:r>
          </a:p>
          <a:p>
            <a:pPr marL="342900" indent="-342900" eaLnBrk="1" hangingPunct="1">
              <a:buFont typeface="Wingdings" panose="05000000000000000000" pitchFamily="2" charset="2"/>
              <a:buChar char="Ø"/>
            </a:pPr>
            <a:r>
              <a:rPr lang="en-US" dirty="0"/>
              <a:t>Approved Apostolic </a:t>
            </a:r>
            <a:r>
              <a:rPr lang="en-US" dirty="0" smtClean="0"/>
              <a:t>Example</a:t>
            </a:r>
          </a:p>
          <a:p>
            <a:pPr marL="0" indent="0" eaLnBrk="1" hangingPunct="1"/>
            <a:endParaRPr lang="en-US" dirty="0"/>
          </a:p>
          <a:p>
            <a:pPr eaLnBrk="1" hangingPunct="1"/>
            <a:r>
              <a:rPr lang="en-US" b="1" dirty="0">
                <a:solidFill>
                  <a:srgbClr val="0ECCF2"/>
                </a:solidFill>
              </a:rPr>
              <a:t>James (v 13)</a:t>
            </a:r>
          </a:p>
          <a:p>
            <a:pPr marL="342900" indent="-342900" eaLnBrk="1" hangingPunct="1">
              <a:buFont typeface="Wingdings" panose="05000000000000000000" pitchFamily="2" charset="2"/>
              <a:buChar char="Ø"/>
            </a:pPr>
            <a:r>
              <a:rPr lang="en-US" dirty="0"/>
              <a:t>Direct Statement of Scripture</a:t>
            </a:r>
          </a:p>
        </p:txBody>
      </p:sp>
    </p:spTree>
    <p:extLst>
      <p:ext uri="{BB962C8B-B14F-4D97-AF65-F5344CB8AC3E}">
        <p14:creationId xmlns:p14="http://schemas.microsoft.com/office/powerpoint/2010/main" val="1539630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6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6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6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46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460">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46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14685" y="190500"/>
            <a:ext cx="8523558" cy="508000"/>
          </a:xfrm>
        </p:spPr>
        <p:txBody>
          <a:bodyPr>
            <a:normAutofit fontScale="90000"/>
          </a:bodyPr>
          <a:lstStyle/>
          <a:p>
            <a:pPr eaLnBrk="1" hangingPunct="1"/>
            <a:r>
              <a:rPr lang="en-US" dirty="0" smtClean="0">
                <a:solidFill>
                  <a:srgbClr val="00B0F0"/>
                </a:solidFill>
              </a:rPr>
              <a:t>What was done with this Doctrine</a:t>
            </a:r>
            <a:r>
              <a:rPr lang="en-US" sz="4000" dirty="0" smtClean="0">
                <a:solidFill>
                  <a:srgbClr val="00B0F0"/>
                </a:solidFill>
              </a:rPr>
              <a:t>?</a:t>
            </a:r>
            <a:r>
              <a:rPr lang="en-US" sz="1800" dirty="0" smtClean="0">
                <a:solidFill>
                  <a:srgbClr val="FFFF00"/>
                </a:solidFill>
              </a:rPr>
              <a:t>(Acts 15:22-35)</a:t>
            </a:r>
          </a:p>
        </p:txBody>
      </p:sp>
      <p:sp>
        <p:nvSpPr>
          <p:cNvPr id="21507" name="Text Box 4"/>
          <p:cNvSpPr txBox="1">
            <a:spLocks noChangeArrowheads="1"/>
          </p:cNvSpPr>
          <p:nvPr/>
        </p:nvSpPr>
        <p:spPr bwMode="auto">
          <a:xfrm>
            <a:off x="304800" y="684415"/>
            <a:ext cx="8610600" cy="496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5425" indent="-225425"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lnSpc>
                <a:spcPct val="110000"/>
              </a:lnSpc>
              <a:buFontTx/>
              <a:buChar char="•"/>
            </a:pPr>
            <a:r>
              <a:rPr lang="en-US" b="1" dirty="0"/>
              <a:t>Written down (</a:t>
            </a:r>
            <a:r>
              <a:rPr lang="en-US" b="1" dirty="0" err="1"/>
              <a:t>vs</a:t>
            </a:r>
            <a:r>
              <a:rPr lang="en-US" b="1" dirty="0"/>
              <a:t> 23)</a:t>
            </a:r>
          </a:p>
          <a:p>
            <a:pPr eaLnBrk="1" hangingPunct="1">
              <a:lnSpc>
                <a:spcPct val="110000"/>
              </a:lnSpc>
              <a:buFontTx/>
              <a:buChar char="•"/>
            </a:pPr>
            <a:r>
              <a:rPr lang="en-US" b="1" dirty="0">
                <a:solidFill>
                  <a:srgbClr val="00B0F0"/>
                </a:solidFill>
              </a:rPr>
              <a:t>Sent to Churches (</a:t>
            </a:r>
            <a:r>
              <a:rPr lang="en-US" b="1" dirty="0" err="1">
                <a:solidFill>
                  <a:srgbClr val="00B0F0"/>
                </a:solidFill>
              </a:rPr>
              <a:t>vs</a:t>
            </a:r>
            <a:r>
              <a:rPr lang="en-US" b="1" dirty="0">
                <a:solidFill>
                  <a:srgbClr val="00B0F0"/>
                </a:solidFill>
              </a:rPr>
              <a:t> 23, 30) – As authoritative</a:t>
            </a:r>
          </a:p>
          <a:p>
            <a:pPr eaLnBrk="1" hangingPunct="1">
              <a:lnSpc>
                <a:spcPct val="110000"/>
              </a:lnSpc>
              <a:buFontTx/>
              <a:buChar char="•"/>
            </a:pPr>
            <a:r>
              <a:rPr lang="en-US" b="1" dirty="0"/>
              <a:t>Read by Christians (</a:t>
            </a:r>
            <a:r>
              <a:rPr lang="en-US" b="1" dirty="0" err="1"/>
              <a:t>vs</a:t>
            </a:r>
            <a:r>
              <a:rPr lang="en-US" b="1" dirty="0"/>
              <a:t> 31)</a:t>
            </a:r>
          </a:p>
          <a:p>
            <a:pPr eaLnBrk="1" hangingPunct="1">
              <a:lnSpc>
                <a:spcPct val="110000"/>
              </a:lnSpc>
              <a:buFontTx/>
              <a:buChar char="•"/>
            </a:pPr>
            <a:r>
              <a:rPr lang="en-US" b="1" dirty="0">
                <a:solidFill>
                  <a:srgbClr val="00B0F0"/>
                </a:solidFill>
              </a:rPr>
              <a:t>Confirmed by Prophets (</a:t>
            </a:r>
            <a:r>
              <a:rPr lang="en-US" b="1" dirty="0" err="1">
                <a:solidFill>
                  <a:srgbClr val="00B0F0"/>
                </a:solidFill>
              </a:rPr>
              <a:t>vs</a:t>
            </a:r>
            <a:r>
              <a:rPr lang="en-US" b="1" dirty="0">
                <a:solidFill>
                  <a:srgbClr val="00B0F0"/>
                </a:solidFill>
              </a:rPr>
              <a:t> 32)</a:t>
            </a:r>
          </a:p>
          <a:p>
            <a:pPr eaLnBrk="1" hangingPunct="1">
              <a:lnSpc>
                <a:spcPct val="110000"/>
              </a:lnSpc>
              <a:buFontTx/>
              <a:buChar char="•"/>
            </a:pPr>
            <a:r>
              <a:rPr lang="en-US" b="1" dirty="0"/>
              <a:t>Continued to be Taught (</a:t>
            </a:r>
            <a:r>
              <a:rPr lang="en-US" b="1" dirty="0" err="1"/>
              <a:t>vs</a:t>
            </a:r>
            <a:r>
              <a:rPr lang="en-US" b="1" dirty="0"/>
              <a:t> 34)</a:t>
            </a:r>
          </a:p>
          <a:p>
            <a:pPr eaLnBrk="1" hangingPunct="1">
              <a:lnSpc>
                <a:spcPct val="110000"/>
              </a:lnSpc>
              <a:buFontTx/>
              <a:buChar char="•"/>
            </a:pPr>
            <a:r>
              <a:rPr lang="en-US" b="1" dirty="0">
                <a:solidFill>
                  <a:srgbClr val="00B0F0"/>
                </a:solidFill>
              </a:rPr>
              <a:t>Writings Quoted Later as Authoritative (Acts 21:25) </a:t>
            </a:r>
          </a:p>
          <a:p>
            <a:pPr eaLnBrk="1" hangingPunct="1">
              <a:lnSpc>
                <a:spcPct val="110000"/>
              </a:lnSpc>
              <a:buFontTx/>
              <a:buChar char="•"/>
            </a:pPr>
            <a:r>
              <a:rPr lang="en-US" b="1" dirty="0"/>
              <a:t>Those Opposed were called “False Brethren”: (Gal 2:4)</a:t>
            </a:r>
          </a:p>
          <a:p>
            <a:pPr eaLnBrk="1" hangingPunct="1">
              <a:lnSpc>
                <a:spcPct val="110000"/>
              </a:lnSpc>
              <a:buFontTx/>
              <a:buChar char="•"/>
            </a:pPr>
            <a:r>
              <a:rPr lang="en-US" b="1" dirty="0">
                <a:solidFill>
                  <a:srgbClr val="00B0F0"/>
                </a:solidFill>
              </a:rPr>
              <a:t>Clarified &amp; Expanded in Other Letters  (Galatians)</a:t>
            </a:r>
          </a:p>
          <a:p>
            <a:pPr eaLnBrk="1" hangingPunct="1">
              <a:lnSpc>
                <a:spcPct val="110000"/>
              </a:lnSpc>
              <a:buFontTx/>
              <a:buChar char="•"/>
            </a:pPr>
            <a:r>
              <a:rPr lang="en-US" b="1" dirty="0"/>
              <a:t>Part of what is called “Scripture,” and Wisdom Given by God  (II Pet 3:15,16)</a:t>
            </a:r>
          </a:p>
          <a:p>
            <a:pPr eaLnBrk="1" hangingPunct="1">
              <a:lnSpc>
                <a:spcPct val="110000"/>
              </a:lnSpc>
              <a:buFontTx/>
              <a:buChar char="•"/>
            </a:pPr>
            <a:endParaRPr lang="en-US" b="1" dirty="0"/>
          </a:p>
          <a:p>
            <a:pPr eaLnBrk="1" hangingPunct="1">
              <a:lnSpc>
                <a:spcPct val="110000"/>
              </a:lnSpc>
              <a:buFontTx/>
              <a:buChar char="•"/>
            </a:pPr>
            <a:endParaRPr lang="en-US" dirty="0"/>
          </a:p>
        </p:txBody>
      </p:sp>
      <p:sp>
        <p:nvSpPr>
          <p:cNvPr id="6" name="Down Arrow 5"/>
          <p:cNvSpPr/>
          <p:nvPr/>
        </p:nvSpPr>
        <p:spPr>
          <a:xfrm rot="16200000">
            <a:off x="5885295" y="4388303"/>
            <a:ext cx="508883" cy="12059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3" descr="C:\Users\Bmellor\AppData\Local\Microsoft\Windows\Temporary Internet Files\Content.IE5\1DMZECPA\MC900441734[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7225" y="3973402"/>
            <a:ext cx="1755356" cy="1755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030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50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1507">
                                            <p:txEl>
                                              <p:pRg st="8" end="8"/>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nodeType="afterEffect">
                                  <p:stCondLst>
                                    <p:cond delay="1000"/>
                                  </p:stCondLst>
                                  <p:childTnLst>
                                    <p:set>
                                      <p:cBhvr>
                                        <p:cTn id="4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5200" y="378354"/>
            <a:ext cx="8170650" cy="5127096"/>
          </a:xfrm>
        </p:spPr>
        <p:txBody>
          <a:bodyPr>
            <a:normAutofit/>
          </a:bodyPr>
          <a:lstStyle/>
          <a:p>
            <a:pPr marL="0" indent="0">
              <a:buNone/>
            </a:pPr>
            <a:r>
              <a:rPr lang="en-US" b="1" dirty="0">
                <a:solidFill>
                  <a:srgbClr val="FFFF00"/>
                </a:solidFill>
              </a:rPr>
              <a:t>Questions:</a:t>
            </a:r>
            <a:endParaRPr lang="en-US" dirty="0">
              <a:solidFill>
                <a:srgbClr val="FFFF00"/>
              </a:solidFill>
            </a:endParaRPr>
          </a:p>
          <a:p>
            <a:pPr marL="0" indent="0">
              <a:buNone/>
            </a:pPr>
            <a:r>
              <a:rPr lang="en-US" sz="3300" dirty="0" smtClean="0"/>
              <a:t> 1. Describe </a:t>
            </a:r>
            <a:r>
              <a:rPr lang="en-US" sz="3300" dirty="0"/>
              <a:t>the context of Paul’s observation:  </a:t>
            </a:r>
            <a:r>
              <a:rPr lang="en-US" sz="3300" i="1" dirty="0"/>
              <a:t>“God shows personal favoritism to no man.”</a:t>
            </a:r>
            <a:endParaRPr lang="en-US" sz="3300" dirty="0"/>
          </a:p>
          <a:p>
            <a:pPr marL="0" indent="0">
              <a:buNone/>
            </a:pPr>
            <a:endParaRPr lang="en-US" sz="3300" dirty="0"/>
          </a:p>
          <a:p>
            <a:pPr marL="0" indent="0">
              <a:buNone/>
            </a:pPr>
            <a:endParaRPr lang="en-US" sz="3300" dirty="0"/>
          </a:p>
          <a:p>
            <a:pPr marL="0" indent="0">
              <a:buNone/>
            </a:pPr>
            <a:r>
              <a:rPr lang="en-US" sz="3300" dirty="0" smtClean="0"/>
              <a:t>3. How </a:t>
            </a:r>
            <a:r>
              <a:rPr lang="en-US" sz="3300" dirty="0"/>
              <a:t>would you reconcile these two principles:  </a:t>
            </a:r>
            <a:r>
              <a:rPr lang="en-US" sz="3300" i="1" dirty="0"/>
              <a:t>“to whom we did not yield </a:t>
            </a:r>
            <a:r>
              <a:rPr lang="en-US" sz="3300" i="1" dirty="0" smtClean="0"/>
              <a:t>submission </a:t>
            </a:r>
            <a:r>
              <a:rPr lang="en-US" sz="3300" i="1" dirty="0"/>
              <a:t>even for an hour” </a:t>
            </a:r>
            <a:r>
              <a:rPr lang="en-US" sz="3300" dirty="0"/>
              <a:t>(Gal 2:5) and </a:t>
            </a:r>
            <a:r>
              <a:rPr lang="en-US" sz="3300" i="1" dirty="0"/>
              <a:t>“if food makes my brother stumble, I will never again eat </a:t>
            </a:r>
            <a:r>
              <a:rPr lang="en-US" sz="3300" i="1" dirty="0" smtClean="0"/>
              <a:t>meat</a:t>
            </a:r>
            <a:r>
              <a:rPr lang="en-US" sz="3300" i="1" dirty="0"/>
              <a:t>” </a:t>
            </a:r>
            <a:r>
              <a:rPr lang="en-US" sz="3300" dirty="0"/>
              <a:t>(1 </a:t>
            </a:r>
            <a:r>
              <a:rPr lang="en-US" sz="3300" dirty="0" err="1"/>
              <a:t>Cor</a:t>
            </a:r>
            <a:r>
              <a:rPr lang="en-US" sz="3300" dirty="0"/>
              <a:t> 9:22)?</a:t>
            </a:r>
          </a:p>
          <a:p>
            <a:pPr marL="0" indent="0">
              <a:buNone/>
            </a:pPr>
            <a:endParaRPr lang="en-US" dirty="0"/>
          </a:p>
        </p:txBody>
      </p:sp>
    </p:spTree>
    <p:extLst>
      <p:ext uri="{BB962C8B-B14F-4D97-AF65-F5344CB8AC3E}">
        <p14:creationId xmlns:p14="http://schemas.microsoft.com/office/powerpoint/2010/main" val="2327047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953422305"/>
              </p:ext>
            </p:extLst>
          </p:nvPr>
        </p:nvGraphicFramePr>
        <p:xfrm>
          <a:off x="2374084" y="25168"/>
          <a:ext cx="6040074" cy="5689832"/>
        </p:xfrm>
        <a:graphic>
          <a:graphicData uri="http://schemas.openxmlformats.org/drawingml/2006/table">
            <a:tbl>
              <a:tblPr firstRow="1" firstCol="1" bandRow="1">
                <a:tableStyleId>{5C22544A-7EE6-4342-B048-85BDC9FD1C3A}</a:tableStyleId>
              </a:tblPr>
              <a:tblGrid>
                <a:gridCol w="627783"/>
                <a:gridCol w="2887802"/>
                <a:gridCol w="1141417"/>
                <a:gridCol w="1383072"/>
              </a:tblGrid>
              <a:tr h="275404">
                <a:tc>
                  <a:txBody>
                    <a:bodyPr/>
                    <a:lstStyle/>
                    <a:p>
                      <a:pPr marL="0" marR="0" algn="ctr">
                        <a:spcBef>
                          <a:spcPts val="0"/>
                        </a:spcBef>
                        <a:spcAft>
                          <a:spcPts val="0"/>
                        </a:spcAft>
                      </a:pPr>
                      <a:r>
                        <a:rPr lang="en-US" sz="1100" dirty="0">
                          <a:effectLst/>
                        </a:rPr>
                        <a:t>         </a:t>
                      </a:r>
                      <a:endParaRPr lang="en-US" sz="800" dirty="0">
                        <a:effectLst/>
                        <a:latin typeface="Calibri"/>
                        <a:ea typeface="Calibri"/>
                        <a:cs typeface="Times New Roman"/>
                      </a:endParaRPr>
                    </a:p>
                  </a:txBody>
                  <a:tcPr marL="48582" marR="48582" marT="0" marB="0"/>
                </a:tc>
                <a:tc>
                  <a:txBody>
                    <a:bodyPr/>
                    <a:lstStyle/>
                    <a:p>
                      <a:pPr marL="0" marR="0" algn="ctr">
                        <a:spcBef>
                          <a:spcPts val="0"/>
                        </a:spcBef>
                        <a:spcAft>
                          <a:spcPts val="0"/>
                        </a:spcAft>
                      </a:pPr>
                      <a:r>
                        <a:rPr lang="en-US" sz="1100">
                          <a:effectLst/>
                        </a:rPr>
                        <a:t>Title</a:t>
                      </a:r>
                      <a:endParaRPr lang="en-US" sz="800">
                        <a:effectLst/>
                        <a:latin typeface="Calibri"/>
                        <a:ea typeface="Calibri"/>
                        <a:cs typeface="Times New Roman"/>
                      </a:endParaRPr>
                    </a:p>
                  </a:txBody>
                  <a:tcPr marL="48582" marR="48582" marT="0" marB="0"/>
                </a:tc>
                <a:tc>
                  <a:txBody>
                    <a:bodyPr/>
                    <a:lstStyle/>
                    <a:p>
                      <a:pPr marL="0" marR="0" algn="ctr">
                        <a:spcBef>
                          <a:spcPts val="0"/>
                        </a:spcBef>
                        <a:spcAft>
                          <a:spcPts val="0"/>
                        </a:spcAft>
                      </a:pPr>
                      <a:r>
                        <a:rPr lang="en-US" sz="1100">
                          <a:effectLst/>
                        </a:rPr>
                        <a:t>Day</a:t>
                      </a:r>
                      <a:endParaRPr lang="en-US" sz="800">
                        <a:effectLst/>
                        <a:latin typeface="Calibri"/>
                        <a:ea typeface="Calibri"/>
                        <a:cs typeface="Times New Roman"/>
                      </a:endParaRPr>
                    </a:p>
                  </a:txBody>
                  <a:tcPr marL="48582" marR="48582" marT="0" marB="0"/>
                </a:tc>
                <a:tc>
                  <a:txBody>
                    <a:bodyPr/>
                    <a:lstStyle/>
                    <a:p>
                      <a:pPr marL="0" marR="0" algn="ctr">
                        <a:spcBef>
                          <a:spcPts val="0"/>
                        </a:spcBef>
                        <a:spcAft>
                          <a:spcPts val="0"/>
                        </a:spcAft>
                      </a:pPr>
                      <a:r>
                        <a:rPr lang="en-US" sz="1100">
                          <a:effectLst/>
                        </a:rPr>
                        <a:t>Date</a:t>
                      </a:r>
                      <a:endParaRPr lang="en-US" sz="800">
                        <a:effectLst/>
                        <a:latin typeface="Calibri"/>
                        <a:ea typeface="Calibri"/>
                        <a:cs typeface="Times New Roman"/>
                      </a:endParaRPr>
                    </a:p>
                  </a:txBody>
                  <a:tcPr marL="48582" marR="48582" marT="0" marB="0"/>
                </a:tc>
              </a:tr>
              <a:tr h="244030">
                <a:tc>
                  <a:txBody>
                    <a:bodyPr/>
                    <a:lstStyle/>
                    <a:p>
                      <a:pPr marL="0" marR="0" algn="ctr">
                        <a:spcBef>
                          <a:spcPts val="0"/>
                        </a:spcBef>
                        <a:spcAft>
                          <a:spcPts val="0"/>
                        </a:spcAft>
                      </a:pPr>
                      <a:r>
                        <a:rPr lang="en-US" sz="900">
                          <a:effectLst/>
                        </a:rPr>
                        <a:t>1</a:t>
                      </a:r>
                      <a:endParaRPr lang="en-US" sz="80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dirty="0">
                          <a:effectLst/>
                        </a:rPr>
                        <a:t>Gal 1:1-10 – Turning to Another Gospel</a:t>
                      </a:r>
                      <a:endParaRPr lang="en-US" sz="1000" b="1" dirty="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Sunday</a:t>
                      </a:r>
                      <a:endParaRPr lang="en-US" sz="1000" b="1">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Feb 21, 2016</a:t>
                      </a:r>
                      <a:endParaRPr lang="en-US" sz="1000" b="1">
                        <a:effectLst/>
                        <a:latin typeface="Calibri"/>
                        <a:ea typeface="Calibri"/>
                        <a:cs typeface="Times New Roman"/>
                      </a:endParaRPr>
                    </a:p>
                  </a:txBody>
                  <a:tcPr marL="48582" marR="48582" marT="0" marB="0" anchor="ctr"/>
                </a:tc>
              </a:tr>
              <a:tr h="545232">
                <a:tc>
                  <a:txBody>
                    <a:bodyPr/>
                    <a:lstStyle/>
                    <a:p>
                      <a:pPr marL="0" marR="0" algn="ctr">
                        <a:spcBef>
                          <a:spcPts val="0"/>
                        </a:spcBef>
                        <a:spcAft>
                          <a:spcPts val="0"/>
                        </a:spcAft>
                      </a:pPr>
                      <a:r>
                        <a:rPr lang="en-US" sz="900">
                          <a:effectLst/>
                        </a:rPr>
                        <a:t>2</a:t>
                      </a:r>
                      <a:endParaRPr lang="en-US" sz="80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dirty="0">
                          <a:effectLst/>
                        </a:rPr>
                        <a:t>Gal 1:11-24 – The Legitimacy of Paul’s Apostleship</a:t>
                      </a:r>
                      <a:endParaRPr lang="en-US" sz="1000" b="1" dirty="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Wednesday</a:t>
                      </a:r>
                      <a:endParaRPr lang="en-US" sz="1000" b="1">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Feb 24, 2016</a:t>
                      </a:r>
                      <a:endParaRPr lang="en-US" sz="1000" b="1">
                        <a:effectLst/>
                        <a:latin typeface="Calibri"/>
                        <a:ea typeface="Calibri"/>
                        <a:cs typeface="Times New Roman"/>
                      </a:endParaRPr>
                    </a:p>
                  </a:txBody>
                  <a:tcPr marL="48582" marR="48582" marT="0" marB="0" anchor="ctr"/>
                </a:tc>
              </a:tr>
              <a:tr h="244030">
                <a:tc>
                  <a:txBody>
                    <a:bodyPr/>
                    <a:lstStyle/>
                    <a:p>
                      <a:pPr marL="0" marR="0" algn="ctr">
                        <a:spcBef>
                          <a:spcPts val="0"/>
                        </a:spcBef>
                        <a:spcAft>
                          <a:spcPts val="0"/>
                        </a:spcAft>
                      </a:pPr>
                      <a:r>
                        <a:rPr lang="en-US" sz="900">
                          <a:effectLst/>
                        </a:rPr>
                        <a:t>3</a:t>
                      </a:r>
                      <a:endParaRPr lang="en-US" sz="80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dirty="0">
                          <a:effectLst/>
                        </a:rPr>
                        <a:t>Gal 2:1-10 – The Jerusalem Conference</a:t>
                      </a:r>
                      <a:endParaRPr lang="en-US" sz="1000" b="1" dirty="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Sunday</a:t>
                      </a:r>
                      <a:endParaRPr lang="en-US" sz="1000" b="1">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Feb 28, 2016</a:t>
                      </a:r>
                      <a:endParaRPr lang="en-US" sz="1000" b="1">
                        <a:effectLst/>
                        <a:latin typeface="Calibri"/>
                        <a:ea typeface="Calibri"/>
                        <a:cs typeface="Times New Roman"/>
                      </a:endParaRPr>
                    </a:p>
                  </a:txBody>
                  <a:tcPr marL="48582" marR="48582" marT="0" marB="0" anchor="ctr"/>
                </a:tc>
              </a:tr>
              <a:tr h="444831">
                <a:tc>
                  <a:txBody>
                    <a:bodyPr/>
                    <a:lstStyle/>
                    <a:p>
                      <a:pPr marL="0" marR="0" algn="ctr">
                        <a:spcBef>
                          <a:spcPts val="0"/>
                        </a:spcBef>
                        <a:spcAft>
                          <a:spcPts val="0"/>
                        </a:spcAft>
                      </a:pPr>
                      <a:r>
                        <a:rPr lang="en-US" sz="900">
                          <a:effectLst/>
                        </a:rPr>
                        <a:t>4</a:t>
                      </a:r>
                      <a:endParaRPr lang="en-US" sz="80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dirty="0">
                          <a:effectLst/>
                        </a:rPr>
                        <a:t>Gal 2:11-21 – Standing Up to Peter</a:t>
                      </a:r>
                      <a:endParaRPr lang="en-US" sz="1000" b="1" dirty="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Wednesday</a:t>
                      </a:r>
                      <a:endParaRPr lang="en-US" sz="1000" b="1">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March 2, 2016</a:t>
                      </a:r>
                      <a:endParaRPr lang="en-US" sz="1000" b="1">
                        <a:effectLst/>
                        <a:latin typeface="Calibri"/>
                        <a:ea typeface="Calibri"/>
                        <a:cs typeface="Times New Roman"/>
                      </a:endParaRPr>
                    </a:p>
                  </a:txBody>
                  <a:tcPr marL="48582" marR="48582" marT="0" marB="0" anchor="ctr"/>
                </a:tc>
              </a:tr>
              <a:tr h="437859">
                <a:tc>
                  <a:txBody>
                    <a:bodyPr/>
                    <a:lstStyle/>
                    <a:p>
                      <a:pPr marL="0" marR="0" algn="ctr">
                        <a:spcBef>
                          <a:spcPts val="0"/>
                        </a:spcBef>
                        <a:spcAft>
                          <a:spcPts val="0"/>
                        </a:spcAft>
                      </a:pPr>
                      <a:r>
                        <a:rPr lang="en-US" sz="900">
                          <a:effectLst/>
                        </a:rPr>
                        <a:t>5</a:t>
                      </a:r>
                      <a:endParaRPr lang="en-US" sz="80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dirty="0">
                          <a:effectLst/>
                        </a:rPr>
                        <a:t>Gal 3:1-18 – The Just Shall Live by Faith</a:t>
                      </a:r>
                      <a:endParaRPr lang="en-US" sz="1000" b="1" dirty="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Sunday</a:t>
                      </a:r>
                      <a:endParaRPr lang="en-US" sz="1000" b="1">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March 6, 2016</a:t>
                      </a:r>
                      <a:endParaRPr lang="en-US" sz="1000" b="1">
                        <a:effectLst/>
                        <a:latin typeface="Calibri"/>
                        <a:ea typeface="Calibri"/>
                        <a:cs typeface="Times New Roman"/>
                      </a:endParaRPr>
                    </a:p>
                  </a:txBody>
                  <a:tcPr marL="48582" marR="48582" marT="0" marB="0" anchor="ctr"/>
                </a:tc>
              </a:tr>
              <a:tr h="481784">
                <a:tc>
                  <a:txBody>
                    <a:bodyPr/>
                    <a:lstStyle/>
                    <a:p>
                      <a:pPr marL="0" marR="0" algn="ctr">
                        <a:spcBef>
                          <a:spcPts val="0"/>
                        </a:spcBef>
                        <a:spcAft>
                          <a:spcPts val="0"/>
                        </a:spcAft>
                      </a:pPr>
                      <a:r>
                        <a:rPr lang="en-US" sz="900">
                          <a:effectLst/>
                        </a:rPr>
                        <a:t>6</a:t>
                      </a:r>
                      <a:endParaRPr lang="en-US" sz="80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dirty="0">
                          <a:effectLst/>
                        </a:rPr>
                        <a:t>Gal 3:19-4:7 – The Purpose of the Law of Moses</a:t>
                      </a:r>
                      <a:endParaRPr lang="en-US" sz="1000" b="1" dirty="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Wednesday</a:t>
                      </a:r>
                      <a:endParaRPr lang="en-US" sz="1000" b="1">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March 9, 2016</a:t>
                      </a:r>
                      <a:endParaRPr lang="en-US" sz="1000" b="1">
                        <a:effectLst/>
                        <a:latin typeface="Calibri"/>
                        <a:ea typeface="Calibri"/>
                        <a:cs typeface="Times New Roman"/>
                      </a:endParaRPr>
                    </a:p>
                  </a:txBody>
                  <a:tcPr marL="48582" marR="48582" marT="0" marB="0" anchor="ctr"/>
                </a:tc>
              </a:tr>
              <a:tr h="431583">
                <a:tc>
                  <a:txBody>
                    <a:bodyPr/>
                    <a:lstStyle/>
                    <a:p>
                      <a:pPr marL="0" marR="0" algn="ctr">
                        <a:spcBef>
                          <a:spcPts val="0"/>
                        </a:spcBef>
                        <a:spcAft>
                          <a:spcPts val="0"/>
                        </a:spcAft>
                      </a:pPr>
                      <a:r>
                        <a:rPr lang="en-US" sz="900">
                          <a:effectLst/>
                        </a:rPr>
                        <a:t>7</a:t>
                      </a:r>
                      <a:endParaRPr lang="en-US" sz="80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dirty="0">
                          <a:effectLst/>
                        </a:rPr>
                        <a:t>Gal 4:8-31 – The Jerusalem Above</a:t>
                      </a:r>
                      <a:endParaRPr lang="en-US" sz="1000" b="1" dirty="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Sunday</a:t>
                      </a:r>
                      <a:endParaRPr lang="en-US" sz="1000" b="1">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March 13, 2016</a:t>
                      </a:r>
                      <a:endParaRPr lang="en-US" sz="1000" b="1">
                        <a:effectLst/>
                        <a:latin typeface="Calibri"/>
                        <a:ea typeface="Calibri"/>
                        <a:cs typeface="Times New Roman"/>
                      </a:endParaRPr>
                    </a:p>
                  </a:txBody>
                  <a:tcPr marL="48582" marR="48582" marT="0" marB="0" anchor="ctr"/>
                </a:tc>
              </a:tr>
              <a:tr h="425189">
                <a:tc>
                  <a:txBody>
                    <a:bodyPr/>
                    <a:lstStyle/>
                    <a:p>
                      <a:pPr marL="0" marR="0" algn="ctr">
                        <a:spcBef>
                          <a:spcPts val="0"/>
                        </a:spcBef>
                        <a:spcAft>
                          <a:spcPts val="0"/>
                        </a:spcAft>
                      </a:pPr>
                      <a:r>
                        <a:rPr lang="en-US" sz="900">
                          <a:effectLst/>
                        </a:rPr>
                        <a:t>8</a:t>
                      </a:r>
                      <a:endParaRPr lang="en-US" sz="80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dirty="0">
                          <a:effectLst/>
                        </a:rPr>
                        <a:t>Gal 5:1-15 – Faith Working Through Love</a:t>
                      </a:r>
                      <a:endParaRPr lang="en-US" sz="1000" b="1" dirty="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Wednesday</a:t>
                      </a:r>
                      <a:endParaRPr lang="en-US" sz="1000" b="1">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March 16, 2016</a:t>
                      </a:r>
                      <a:endParaRPr lang="en-US" sz="1000" b="1">
                        <a:effectLst/>
                        <a:latin typeface="Calibri"/>
                        <a:ea typeface="Calibri"/>
                        <a:cs typeface="Times New Roman"/>
                      </a:endParaRPr>
                    </a:p>
                  </a:txBody>
                  <a:tcPr marL="48582" marR="48582" marT="0" marB="0" anchor="ctr"/>
                </a:tc>
              </a:tr>
              <a:tr h="382079">
                <a:tc>
                  <a:txBody>
                    <a:bodyPr/>
                    <a:lstStyle/>
                    <a:p>
                      <a:pPr marL="0" marR="0" algn="ctr">
                        <a:spcBef>
                          <a:spcPts val="0"/>
                        </a:spcBef>
                        <a:spcAft>
                          <a:spcPts val="0"/>
                        </a:spcAft>
                      </a:pPr>
                      <a:r>
                        <a:rPr lang="en-US" sz="900">
                          <a:effectLst/>
                        </a:rPr>
                        <a:t>9</a:t>
                      </a:r>
                      <a:endParaRPr lang="en-US" sz="80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dirty="0">
                          <a:effectLst/>
                        </a:rPr>
                        <a:t>Gal 5:16-21 – Works of the Flesh</a:t>
                      </a:r>
                      <a:endParaRPr lang="en-US" sz="1000" b="1" dirty="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Sunday</a:t>
                      </a:r>
                      <a:endParaRPr lang="en-US" sz="1000" b="1">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March 20, 2016</a:t>
                      </a:r>
                      <a:endParaRPr lang="en-US" sz="1000" b="1">
                        <a:effectLst/>
                        <a:latin typeface="Calibri"/>
                        <a:ea typeface="Calibri"/>
                        <a:cs typeface="Times New Roman"/>
                      </a:endParaRPr>
                    </a:p>
                  </a:txBody>
                  <a:tcPr marL="48582" marR="48582" marT="0" marB="0" anchor="ctr"/>
                </a:tc>
              </a:tr>
              <a:tr h="244030">
                <a:tc>
                  <a:txBody>
                    <a:bodyPr/>
                    <a:lstStyle/>
                    <a:p>
                      <a:endParaRPr lang="en-US" sz="800">
                        <a:effectLst/>
                        <a:latin typeface="Calibri"/>
                        <a:cs typeface="Times New Roman"/>
                      </a:endParaRPr>
                    </a:p>
                  </a:txBody>
                  <a:tcPr marL="48582" marR="48582" marT="0" marB="0" anchor="ctr"/>
                </a:tc>
                <a:tc>
                  <a:txBody>
                    <a:bodyPr/>
                    <a:lstStyle/>
                    <a:p>
                      <a:pPr marL="0" marR="0" algn="ctr">
                        <a:spcBef>
                          <a:spcPts val="0"/>
                        </a:spcBef>
                        <a:spcAft>
                          <a:spcPts val="0"/>
                        </a:spcAft>
                      </a:pPr>
                      <a:r>
                        <a:rPr lang="en-US" sz="1000" b="1" dirty="0">
                          <a:effectLst/>
                          <a:highlight>
                            <a:srgbClr val="FFFF00"/>
                          </a:highlight>
                        </a:rPr>
                        <a:t>Gospel Meeting</a:t>
                      </a:r>
                      <a:endParaRPr lang="en-US" sz="1000" b="1" dirty="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highlight>
                            <a:srgbClr val="FFFF00"/>
                          </a:highlight>
                        </a:rPr>
                        <a:t>Wednesday</a:t>
                      </a:r>
                      <a:endParaRPr lang="en-US" sz="1000" b="1">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dirty="0">
                          <a:effectLst/>
                          <a:highlight>
                            <a:srgbClr val="FFFF00"/>
                          </a:highlight>
                        </a:rPr>
                        <a:t>March 23, 2016</a:t>
                      </a:r>
                      <a:endParaRPr lang="en-US" sz="1000" b="1" dirty="0">
                        <a:effectLst/>
                        <a:latin typeface="Calibri"/>
                        <a:ea typeface="Calibri"/>
                        <a:cs typeface="Times New Roman"/>
                      </a:endParaRPr>
                    </a:p>
                  </a:txBody>
                  <a:tcPr marL="48582" marR="48582" marT="0" marB="0" anchor="ctr"/>
                </a:tc>
              </a:tr>
              <a:tr h="244030">
                <a:tc>
                  <a:txBody>
                    <a:bodyPr/>
                    <a:lstStyle/>
                    <a:p>
                      <a:pPr marL="0" marR="0" algn="ctr">
                        <a:spcBef>
                          <a:spcPts val="0"/>
                        </a:spcBef>
                        <a:spcAft>
                          <a:spcPts val="0"/>
                        </a:spcAft>
                      </a:pPr>
                      <a:r>
                        <a:rPr lang="en-US" sz="900">
                          <a:effectLst/>
                        </a:rPr>
                        <a:t>10</a:t>
                      </a:r>
                      <a:endParaRPr lang="en-US" sz="80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dirty="0">
                          <a:effectLst/>
                        </a:rPr>
                        <a:t>Gal 5:22-26 – Fruit of the Spirit</a:t>
                      </a:r>
                      <a:endParaRPr lang="en-US" sz="1000" b="1" dirty="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dirty="0">
                          <a:effectLst/>
                        </a:rPr>
                        <a:t>Sunday</a:t>
                      </a:r>
                      <a:endParaRPr lang="en-US" sz="1000" b="1" dirty="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March 27, 2016</a:t>
                      </a:r>
                      <a:endParaRPr lang="en-US" sz="1000" b="1">
                        <a:effectLst/>
                        <a:latin typeface="Calibri"/>
                        <a:ea typeface="Calibri"/>
                        <a:cs typeface="Times New Roman"/>
                      </a:endParaRPr>
                    </a:p>
                  </a:txBody>
                  <a:tcPr marL="48582" marR="48582" marT="0" marB="0" anchor="ctr"/>
                </a:tc>
              </a:tr>
              <a:tr h="425189">
                <a:tc>
                  <a:txBody>
                    <a:bodyPr/>
                    <a:lstStyle/>
                    <a:p>
                      <a:pPr marL="0" marR="0" algn="ctr">
                        <a:spcBef>
                          <a:spcPts val="0"/>
                        </a:spcBef>
                        <a:spcAft>
                          <a:spcPts val="0"/>
                        </a:spcAft>
                      </a:pPr>
                      <a:r>
                        <a:rPr lang="en-US" sz="900">
                          <a:effectLst/>
                        </a:rPr>
                        <a:t>11</a:t>
                      </a:r>
                      <a:endParaRPr lang="en-US" sz="80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Gal 6:1-5 – Bear One Another’s Burdens</a:t>
                      </a:r>
                      <a:endParaRPr lang="en-US" sz="1000" b="1">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dirty="0">
                          <a:effectLst/>
                        </a:rPr>
                        <a:t>Wednesday</a:t>
                      </a:r>
                      <a:endParaRPr lang="en-US" sz="1000" b="1" dirty="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March 30, 2016</a:t>
                      </a:r>
                      <a:endParaRPr lang="en-US" sz="1000" b="1">
                        <a:effectLst/>
                        <a:latin typeface="Calibri"/>
                        <a:ea typeface="Calibri"/>
                        <a:cs typeface="Times New Roman"/>
                      </a:endParaRPr>
                    </a:p>
                  </a:txBody>
                  <a:tcPr marL="48582" marR="48582" marT="0" marB="0" anchor="ctr"/>
                </a:tc>
              </a:tr>
              <a:tr h="432281">
                <a:tc>
                  <a:txBody>
                    <a:bodyPr/>
                    <a:lstStyle/>
                    <a:p>
                      <a:pPr marL="0" marR="0" algn="ctr">
                        <a:spcBef>
                          <a:spcPts val="0"/>
                        </a:spcBef>
                        <a:spcAft>
                          <a:spcPts val="0"/>
                        </a:spcAft>
                      </a:pPr>
                      <a:r>
                        <a:rPr lang="en-US" sz="900">
                          <a:effectLst/>
                        </a:rPr>
                        <a:t>12</a:t>
                      </a:r>
                      <a:endParaRPr lang="en-US" sz="80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Gal 6:6-18 – Sowing to the Spirit</a:t>
                      </a:r>
                      <a:endParaRPr lang="en-US" sz="1000" b="1">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dirty="0">
                          <a:effectLst/>
                        </a:rPr>
                        <a:t>Sunday</a:t>
                      </a:r>
                      <a:endParaRPr lang="en-US" sz="1000" b="1" dirty="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April 3, 2016</a:t>
                      </a:r>
                      <a:endParaRPr lang="en-US" sz="1000" b="1">
                        <a:effectLst/>
                        <a:latin typeface="Calibri"/>
                        <a:ea typeface="Calibri"/>
                        <a:cs typeface="Times New Roman"/>
                      </a:endParaRPr>
                    </a:p>
                  </a:txBody>
                  <a:tcPr marL="48582" marR="48582" marT="0" marB="0" anchor="ctr"/>
                </a:tc>
              </a:tr>
              <a:tr h="432281">
                <a:tc>
                  <a:txBody>
                    <a:bodyPr/>
                    <a:lstStyle/>
                    <a:p>
                      <a:pPr marL="0" marR="0" algn="ctr">
                        <a:spcBef>
                          <a:spcPts val="0"/>
                        </a:spcBef>
                        <a:spcAft>
                          <a:spcPts val="0"/>
                        </a:spcAft>
                      </a:pPr>
                      <a:r>
                        <a:rPr lang="en-US" sz="900">
                          <a:effectLst/>
                        </a:rPr>
                        <a:t>13</a:t>
                      </a:r>
                      <a:endParaRPr lang="en-US" sz="80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a:effectLst/>
                        </a:rPr>
                        <a:t>Words and Terms of Interest in Galatians</a:t>
                      </a:r>
                      <a:endParaRPr lang="en-US" sz="1000" b="1">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dirty="0">
                          <a:effectLst/>
                        </a:rPr>
                        <a:t>Wednesday</a:t>
                      </a:r>
                      <a:endParaRPr lang="en-US" sz="1000" b="1" dirty="0">
                        <a:effectLst/>
                        <a:latin typeface="Calibri"/>
                        <a:ea typeface="Calibri"/>
                        <a:cs typeface="Times New Roman"/>
                      </a:endParaRPr>
                    </a:p>
                  </a:txBody>
                  <a:tcPr marL="48582" marR="48582" marT="0" marB="0" anchor="ctr"/>
                </a:tc>
                <a:tc>
                  <a:txBody>
                    <a:bodyPr/>
                    <a:lstStyle/>
                    <a:p>
                      <a:pPr marL="0" marR="0" algn="ctr">
                        <a:spcBef>
                          <a:spcPts val="0"/>
                        </a:spcBef>
                        <a:spcAft>
                          <a:spcPts val="0"/>
                        </a:spcAft>
                      </a:pPr>
                      <a:r>
                        <a:rPr lang="en-US" sz="1000" b="1" dirty="0">
                          <a:effectLst/>
                        </a:rPr>
                        <a:t>April 6,</a:t>
                      </a:r>
                    </a:p>
                    <a:p>
                      <a:pPr marL="0" marR="0" algn="ctr">
                        <a:spcBef>
                          <a:spcPts val="0"/>
                        </a:spcBef>
                        <a:spcAft>
                          <a:spcPts val="0"/>
                        </a:spcAft>
                      </a:pPr>
                      <a:r>
                        <a:rPr lang="en-US" sz="1000" b="1" dirty="0">
                          <a:effectLst/>
                        </a:rPr>
                        <a:t>2016</a:t>
                      </a:r>
                      <a:endParaRPr lang="en-US" sz="1000" b="1" dirty="0">
                        <a:effectLst/>
                        <a:latin typeface="Calibri"/>
                        <a:ea typeface="Calibri"/>
                        <a:cs typeface="Times New Roman"/>
                      </a:endParaRPr>
                    </a:p>
                  </a:txBody>
                  <a:tcPr marL="48582" marR="48582" marT="0" marB="0" anchor="ctr"/>
                </a:tc>
              </a:tr>
            </a:tbl>
          </a:graphicData>
        </a:graphic>
      </p:graphicFrame>
      <p:sp>
        <p:nvSpPr>
          <p:cNvPr id="7" name="Rectangle 1"/>
          <p:cNvSpPr>
            <a:spLocks noChangeArrowheads="1"/>
          </p:cNvSpPr>
          <p:nvPr/>
        </p:nvSpPr>
        <p:spPr bwMode="auto">
          <a:xfrm>
            <a:off x="-648274" y="1587340"/>
            <a:ext cx="2975879"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effectLst/>
                <a:latin typeface="Calibri" pitchFamily="34" charset="0"/>
                <a:ea typeface="Times New Roman" pitchFamily="18" charset="0"/>
                <a:cs typeface="Times New Roman" pitchFamily="18" charset="0"/>
              </a:rPr>
              <a:t>Galatians</a:t>
            </a:r>
            <a:endParaRPr kumimoji="0" lang="en-US" sz="3600" b="0" i="0" u="none" strike="noStrike" cap="none" normalizeH="0" baseline="0" dirty="0" smtClean="0">
              <a:ln>
                <a:noFill/>
              </a:ln>
              <a:effectLst/>
              <a:latin typeface="Arial" pitchFamily="34" charset="0"/>
              <a:cs typeface="Arial" pitchFamily="34" charset="0"/>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Calibri" pitchFamily="34" charset="0"/>
                <a:ea typeface="Times New Roman" pitchFamily="18" charset="0"/>
                <a:cs typeface="Times New Roman" pitchFamily="18" charset="0"/>
              </a:rPr>
              <a:t>Schedule </a:t>
            </a: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effectLst/>
                <a:latin typeface="Calibri" pitchFamily="34" charset="0"/>
                <a:ea typeface="Times New Roman" pitchFamily="18" charset="0"/>
                <a:cs typeface="Times New Roman" pitchFamily="18" charset="0"/>
              </a:rPr>
              <a:t>of Lessons</a:t>
            </a:r>
            <a:endParaRPr kumimoji="0" lang="en-US" sz="2400" b="0" i="0" u="none" strike="noStrike" cap="none" normalizeH="0" baseline="0" dirty="0" smtClean="0">
              <a:ln>
                <a:noFill/>
              </a:ln>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ight Arrow 7"/>
          <p:cNvSpPr/>
          <p:nvPr/>
        </p:nvSpPr>
        <p:spPr>
          <a:xfrm>
            <a:off x="839666" y="1027994"/>
            <a:ext cx="1501630" cy="43622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405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3200400" y="1778001"/>
            <a:ext cx="56388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800" b="1" dirty="0">
                <a:solidFill>
                  <a:srgbClr val="FF0000"/>
                </a:solidFill>
              </a:rPr>
              <a:t>Authenticity of Paul’s apostleship  and his gospel defended</a:t>
            </a:r>
            <a:r>
              <a:rPr lang="en-US" altLang="en-US" sz="2800" dirty="0">
                <a:solidFill>
                  <a:srgbClr val="FF0000"/>
                </a:solidFill>
              </a:rPr>
              <a:t>.</a:t>
            </a:r>
          </a:p>
        </p:txBody>
      </p:sp>
      <p:sp>
        <p:nvSpPr>
          <p:cNvPr id="6148" name="Text Box 4"/>
          <p:cNvSpPr txBox="1">
            <a:spLocks noChangeArrowheads="1"/>
          </p:cNvSpPr>
          <p:nvPr/>
        </p:nvSpPr>
        <p:spPr bwMode="auto">
          <a:xfrm>
            <a:off x="1600200" y="254001"/>
            <a:ext cx="63246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sz="4400" b="1" i="1" u="sng"/>
              <a:t>Structure of Galatians</a:t>
            </a:r>
          </a:p>
        </p:txBody>
      </p:sp>
      <p:pic>
        <p:nvPicPr>
          <p:cNvPr id="6149"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333501"/>
            <a:ext cx="2247900"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Text Box 7"/>
          <p:cNvSpPr txBox="1">
            <a:spLocks noChangeArrowheads="1"/>
          </p:cNvSpPr>
          <p:nvPr/>
        </p:nvSpPr>
        <p:spPr bwMode="auto">
          <a:xfrm>
            <a:off x="838200" y="1333501"/>
            <a:ext cx="1752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t>Chapters</a:t>
            </a:r>
          </a:p>
        </p:txBody>
      </p:sp>
      <p:sp>
        <p:nvSpPr>
          <p:cNvPr id="6152" name="Text Box 8"/>
          <p:cNvSpPr txBox="1">
            <a:spLocks noChangeArrowheads="1"/>
          </p:cNvSpPr>
          <p:nvPr/>
        </p:nvSpPr>
        <p:spPr bwMode="auto">
          <a:xfrm>
            <a:off x="1066800" y="1968501"/>
            <a:ext cx="1371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3200" b="1" dirty="0">
                <a:solidFill>
                  <a:srgbClr val="FF0000"/>
                </a:solidFill>
              </a:rPr>
              <a:t>1      2</a:t>
            </a:r>
          </a:p>
        </p:txBody>
      </p:sp>
      <p:sp>
        <p:nvSpPr>
          <p:cNvPr id="6157" name="Text Box 13"/>
          <p:cNvSpPr txBox="1">
            <a:spLocks noChangeArrowheads="1"/>
          </p:cNvSpPr>
          <p:nvPr/>
        </p:nvSpPr>
        <p:spPr bwMode="auto">
          <a:xfrm>
            <a:off x="214312" y="3491462"/>
            <a:ext cx="9096376" cy="26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342900" indent="-342900" eaLnBrk="1" hangingPunct="1">
              <a:spcBef>
                <a:spcPct val="50000"/>
              </a:spcBef>
              <a:buFont typeface="Arial" panose="020B0604020202020204" pitchFamily="34" charset="0"/>
              <a:buChar char="•"/>
            </a:pPr>
            <a:r>
              <a:rPr lang="en-US" altLang="en-US" sz="1900" b="1" dirty="0"/>
              <a:t>Paul is a true </a:t>
            </a:r>
            <a:r>
              <a:rPr lang="en-US" altLang="en-US" sz="1900" b="1" dirty="0" smtClean="0"/>
              <a:t>and </a:t>
            </a:r>
            <a:r>
              <a:rPr lang="en-US" altLang="en-US" sz="1900" b="1" dirty="0"/>
              <a:t>legitimate apostle having been made so by Jesus and the </a:t>
            </a:r>
            <a:r>
              <a:rPr lang="en-US" altLang="en-US" sz="1900" b="1" dirty="0" smtClean="0"/>
              <a:t>Father</a:t>
            </a:r>
          </a:p>
          <a:p>
            <a:pPr marL="342900" indent="-342900" eaLnBrk="1" hangingPunct="1">
              <a:spcBef>
                <a:spcPct val="50000"/>
              </a:spcBef>
              <a:buFont typeface="Arial" panose="020B0604020202020204" pitchFamily="34" charset="0"/>
              <a:buChar char="•"/>
            </a:pPr>
            <a:r>
              <a:rPr lang="en-US" altLang="en-US" sz="1900" b="1" dirty="0" smtClean="0"/>
              <a:t>To his surprise , due to false teaching, they </a:t>
            </a:r>
            <a:r>
              <a:rPr lang="en-US" altLang="en-US" sz="1900" b="1" dirty="0" err="1" smtClean="0"/>
              <a:t>are</a:t>
            </a:r>
            <a:r>
              <a:rPr lang="en-US" sz="2000" b="1" i="1" dirty="0" err="1" smtClean="0">
                <a:solidFill>
                  <a:schemeClr val="accent5"/>
                </a:solidFill>
              </a:rPr>
              <a:t>“turning</a:t>
            </a:r>
            <a:r>
              <a:rPr lang="en-US" sz="2000" b="1" i="1" dirty="0" smtClean="0">
                <a:solidFill>
                  <a:schemeClr val="accent5"/>
                </a:solidFill>
              </a:rPr>
              <a:t> </a:t>
            </a:r>
            <a:r>
              <a:rPr lang="en-US" sz="2000" b="1" i="1" dirty="0">
                <a:solidFill>
                  <a:schemeClr val="accent5"/>
                </a:solidFill>
              </a:rPr>
              <a:t>away … from Him who </a:t>
            </a:r>
            <a:r>
              <a:rPr lang="en-US" sz="2000" b="1" i="1" dirty="0" smtClean="0">
                <a:solidFill>
                  <a:schemeClr val="accent5"/>
                </a:solidFill>
              </a:rPr>
              <a:t>called you</a:t>
            </a:r>
            <a:r>
              <a:rPr lang="en-US" sz="2000" b="1" i="1" dirty="0">
                <a:solidFill>
                  <a:schemeClr val="accent5"/>
                </a:solidFill>
              </a:rPr>
              <a:t>.” </a:t>
            </a:r>
            <a:endParaRPr lang="en-US" sz="2000" b="1" i="1" dirty="0" smtClean="0">
              <a:solidFill>
                <a:schemeClr val="accent5"/>
              </a:solidFill>
            </a:endParaRPr>
          </a:p>
          <a:p>
            <a:pPr marL="342900" indent="-342900" eaLnBrk="1" hangingPunct="1">
              <a:spcBef>
                <a:spcPct val="50000"/>
              </a:spcBef>
              <a:buFont typeface="Arial" panose="020B0604020202020204" pitchFamily="34" charset="0"/>
              <a:buChar char="•"/>
            </a:pPr>
            <a:r>
              <a:rPr lang="en-US" altLang="en-US" sz="2000" b="1" dirty="0" smtClean="0"/>
              <a:t>You have the full true and need nothing </a:t>
            </a:r>
            <a:r>
              <a:rPr lang="en-US" altLang="en-US" sz="2000" b="1" dirty="0"/>
              <a:t>more </a:t>
            </a:r>
            <a:r>
              <a:rPr lang="en-US" altLang="en-US" sz="2000" b="1" i="1" dirty="0">
                <a:solidFill>
                  <a:srgbClr val="FFFF00"/>
                </a:solidFill>
              </a:rPr>
              <a:t>“even if we, or an angel from </a:t>
            </a:r>
            <a:r>
              <a:rPr lang="en-US" altLang="en-US" sz="2000" b="1" i="1" dirty="0" smtClean="0">
                <a:solidFill>
                  <a:srgbClr val="FFFF00"/>
                </a:solidFill>
              </a:rPr>
              <a:t>heaven</a:t>
            </a:r>
            <a:r>
              <a:rPr lang="en-US" altLang="en-US" sz="2000" b="1" i="1" dirty="0">
                <a:solidFill>
                  <a:srgbClr val="FFFF00"/>
                </a:solidFill>
              </a:rPr>
              <a:t>, preach any other gospel to you than what we have preached to you, let him be accursed.”</a:t>
            </a:r>
            <a:endParaRPr lang="en-US" altLang="en-US" sz="1900" b="1" dirty="0" smtClean="0"/>
          </a:p>
          <a:p>
            <a:pPr eaLnBrk="1" hangingPunct="1">
              <a:spcBef>
                <a:spcPct val="50000"/>
              </a:spcBef>
            </a:pPr>
            <a:endParaRPr lang="en-US" altLang="en-US" sz="1900" b="1" dirty="0"/>
          </a:p>
        </p:txBody>
      </p:sp>
      <p:sp>
        <p:nvSpPr>
          <p:cNvPr id="4" name="Down Arrow 3"/>
          <p:cNvSpPr/>
          <p:nvPr/>
        </p:nvSpPr>
        <p:spPr>
          <a:xfrm>
            <a:off x="942974" y="2857500"/>
            <a:ext cx="485775" cy="6339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23123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500"/>
                                  </p:stCondLst>
                                  <p:childTnLst>
                                    <p:set>
                                      <p:cBhvr>
                                        <p:cTn id="11" dur="1" fill="hold">
                                          <p:stCondLst>
                                            <p:cond delay="0"/>
                                          </p:stCondLst>
                                        </p:cTn>
                                        <p:tgtEl>
                                          <p:spTgt spid="6157">
                                            <p:txEl>
                                              <p:pRg st="0" end="0"/>
                                            </p:txEl>
                                          </p:spTgt>
                                        </p:tgtEl>
                                        <p:attrNameLst>
                                          <p:attrName>style.visibility</p:attrName>
                                        </p:attrNameLst>
                                      </p:cBhvr>
                                      <p:to>
                                        <p:strVal val="visible"/>
                                      </p:to>
                                    </p:set>
                                  </p:childTnLst>
                                </p:cTn>
                              </p:par>
                            </p:childTnLst>
                          </p:cTn>
                        </p:par>
                        <p:par>
                          <p:cTn id="12" fill="hold">
                            <p:stCondLst>
                              <p:cond delay="1000"/>
                            </p:stCondLst>
                            <p:childTnLst>
                              <p:par>
                                <p:cTn id="13" presetID="22" presetClass="entr" presetSubtype="8" fill="hold" grpId="0" nodeType="afterEffect">
                                  <p:stCondLst>
                                    <p:cond delay="1000"/>
                                  </p:stCondLst>
                                  <p:childTnLst>
                                    <p:set>
                                      <p:cBhvr>
                                        <p:cTn id="14" dur="1" fill="hold">
                                          <p:stCondLst>
                                            <p:cond delay="0"/>
                                          </p:stCondLst>
                                        </p:cTn>
                                        <p:tgtEl>
                                          <p:spTgt spid="6157"/>
                                        </p:tgtEl>
                                        <p:attrNameLst>
                                          <p:attrName>style.visibility</p:attrName>
                                        </p:attrNameLst>
                                      </p:cBhvr>
                                      <p:to>
                                        <p:strVal val="visible"/>
                                      </p:to>
                                    </p:set>
                                    <p:animEffect transition="in" filter="wipe(left)">
                                      <p:cBhvr>
                                        <p:cTn id="15" dur="1000"/>
                                        <p:tgtEl>
                                          <p:spTgt spid="6157"/>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6157">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615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7" grpId="0" autoUpdateAnimBg="0"/>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3200400" y="1778001"/>
            <a:ext cx="56388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800" b="1" dirty="0">
                <a:solidFill>
                  <a:srgbClr val="FF0000"/>
                </a:solidFill>
              </a:rPr>
              <a:t>Authenticity of Paul’s apostleship  and his gospel defended</a:t>
            </a:r>
            <a:r>
              <a:rPr lang="en-US" altLang="en-US" sz="2800" dirty="0">
                <a:solidFill>
                  <a:srgbClr val="FF0000"/>
                </a:solidFill>
              </a:rPr>
              <a:t>.</a:t>
            </a:r>
          </a:p>
        </p:txBody>
      </p:sp>
      <p:sp>
        <p:nvSpPr>
          <p:cNvPr id="6148" name="Text Box 4"/>
          <p:cNvSpPr txBox="1">
            <a:spLocks noChangeArrowheads="1"/>
          </p:cNvSpPr>
          <p:nvPr/>
        </p:nvSpPr>
        <p:spPr bwMode="auto">
          <a:xfrm>
            <a:off x="1600200" y="254001"/>
            <a:ext cx="63246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sz="4400" b="1" i="1" u="sng"/>
              <a:t>Structure of Galatians</a:t>
            </a:r>
          </a:p>
        </p:txBody>
      </p:sp>
      <p:pic>
        <p:nvPicPr>
          <p:cNvPr id="6149"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333501"/>
            <a:ext cx="2247900"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Text Box 7"/>
          <p:cNvSpPr txBox="1">
            <a:spLocks noChangeArrowheads="1"/>
          </p:cNvSpPr>
          <p:nvPr/>
        </p:nvSpPr>
        <p:spPr bwMode="auto">
          <a:xfrm>
            <a:off x="838200" y="1333501"/>
            <a:ext cx="1752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t>Chapters</a:t>
            </a:r>
          </a:p>
        </p:txBody>
      </p:sp>
      <p:sp>
        <p:nvSpPr>
          <p:cNvPr id="6152" name="Text Box 8"/>
          <p:cNvSpPr txBox="1">
            <a:spLocks noChangeArrowheads="1"/>
          </p:cNvSpPr>
          <p:nvPr/>
        </p:nvSpPr>
        <p:spPr bwMode="auto">
          <a:xfrm>
            <a:off x="1066800" y="1968501"/>
            <a:ext cx="1371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3200" b="1" dirty="0">
                <a:solidFill>
                  <a:srgbClr val="FF0000"/>
                </a:solidFill>
              </a:rPr>
              <a:t>1      2</a:t>
            </a:r>
          </a:p>
        </p:txBody>
      </p:sp>
      <p:pic>
        <p:nvPicPr>
          <p:cNvPr id="2"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508251"/>
            <a:ext cx="2247900"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Text Box 10"/>
          <p:cNvSpPr txBox="1">
            <a:spLocks noChangeArrowheads="1"/>
          </p:cNvSpPr>
          <p:nvPr/>
        </p:nvSpPr>
        <p:spPr bwMode="auto">
          <a:xfrm>
            <a:off x="1066800" y="3175001"/>
            <a:ext cx="1371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3200" b="1" dirty="0">
                <a:solidFill>
                  <a:srgbClr val="00B050"/>
                </a:solidFill>
              </a:rPr>
              <a:t>3      4</a:t>
            </a:r>
          </a:p>
        </p:txBody>
      </p:sp>
      <p:pic>
        <p:nvPicPr>
          <p:cNvPr id="3"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3683001"/>
            <a:ext cx="2247900"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5" name="Text Box 11"/>
          <p:cNvSpPr txBox="1">
            <a:spLocks noChangeArrowheads="1"/>
          </p:cNvSpPr>
          <p:nvPr/>
        </p:nvSpPr>
        <p:spPr bwMode="auto">
          <a:xfrm>
            <a:off x="1066800" y="4381501"/>
            <a:ext cx="1371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3200" b="1" dirty="0">
                <a:solidFill>
                  <a:schemeClr val="bg1"/>
                </a:solidFill>
              </a:rPr>
              <a:t>5      6</a:t>
            </a:r>
          </a:p>
        </p:txBody>
      </p:sp>
      <p:sp>
        <p:nvSpPr>
          <p:cNvPr id="6157" name="Text Box 13"/>
          <p:cNvSpPr txBox="1">
            <a:spLocks noChangeArrowheads="1"/>
          </p:cNvSpPr>
          <p:nvPr/>
        </p:nvSpPr>
        <p:spPr bwMode="auto">
          <a:xfrm>
            <a:off x="3200400" y="2983178"/>
            <a:ext cx="56388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800" b="1" dirty="0">
                <a:solidFill>
                  <a:srgbClr val="FFFF00"/>
                </a:solidFill>
              </a:rPr>
              <a:t>Principle of justification by faith (apart from law) defended</a:t>
            </a:r>
          </a:p>
        </p:txBody>
      </p:sp>
      <p:sp>
        <p:nvSpPr>
          <p:cNvPr id="6158" name="Text Box 14"/>
          <p:cNvSpPr txBox="1">
            <a:spLocks noChangeArrowheads="1"/>
          </p:cNvSpPr>
          <p:nvPr/>
        </p:nvSpPr>
        <p:spPr bwMode="auto">
          <a:xfrm>
            <a:off x="3200400" y="4267729"/>
            <a:ext cx="533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800" b="1" dirty="0"/>
              <a:t>Practical applications of a          faithful life</a:t>
            </a:r>
          </a:p>
        </p:txBody>
      </p:sp>
    </p:spTree>
    <p:extLst>
      <p:ext uri="{BB962C8B-B14F-4D97-AF65-F5344CB8AC3E}">
        <p14:creationId xmlns:p14="http://schemas.microsoft.com/office/powerpoint/2010/main" val="3726473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7055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2450" y="205419"/>
            <a:ext cx="7675350" cy="3626115"/>
          </a:xfrm>
        </p:spPr>
        <p:txBody>
          <a:bodyPr>
            <a:normAutofit/>
          </a:bodyPr>
          <a:lstStyle/>
          <a:p>
            <a:pPr marL="0" indent="0">
              <a:buNone/>
            </a:pPr>
            <a:r>
              <a:rPr lang="en-US" sz="2800" b="1" u="sng" dirty="0" smtClean="0">
                <a:solidFill>
                  <a:schemeClr val="tx1"/>
                </a:solidFill>
              </a:rPr>
              <a:t>Unequivocal</a:t>
            </a:r>
            <a:r>
              <a:rPr lang="en-US" sz="2800" b="1" u="sng" dirty="0">
                <a:solidFill>
                  <a:schemeClr val="tx1"/>
                </a:solidFill>
              </a:rPr>
              <a:t>, </a:t>
            </a:r>
            <a:r>
              <a:rPr lang="en-US" sz="2800" b="1" u="sng" dirty="0" smtClean="0">
                <a:solidFill>
                  <a:schemeClr val="tx1"/>
                </a:solidFill>
              </a:rPr>
              <a:t>absolute declaration 1:8-9</a:t>
            </a:r>
            <a:r>
              <a:rPr lang="en-US" sz="2800" b="1" u="sng" dirty="0">
                <a:solidFill>
                  <a:schemeClr val="tx1"/>
                </a:solidFill>
              </a:rPr>
              <a:t>:  </a:t>
            </a:r>
            <a:endParaRPr lang="en-US" sz="2800" b="1" u="sng" dirty="0" smtClean="0">
              <a:solidFill>
                <a:schemeClr val="tx1"/>
              </a:solidFill>
            </a:endParaRPr>
          </a:p>
          <a:p>
            <a:pPr marL="0" indent="0">
              <a:buNone/>
            </a:pPr>
            <a:r>
              <a:rPr lang="en-US" i="1" dirty="0" smtClean="0">
                <a:solidFill>
                  <a:srgbClr val="FFFF00"/>
                </a:solidFill>
              </a:rPr>
              <a:t>“</a:t>
            </a:r>
            <a:r>
              <a:rPr lang="en-US" i="1" dirty="0">
                <a:solidFill>
                  <a:srgbClr val="FFFF00"/>
                </a:solidFill>
              </a:rPr>
              <a:t>anyone </a:t>
            </a:r>
            <a:r>
              <a:rPr lang="en-US" dirty="0">
                <a:solidFill>
                  <a:schemeClr val="tx1"/>
                </a:solidFill>
              </a:rPr>
              <a:t>(angel or apostle </a:t>
            </a:r>
            <a:r>
              <a:rPr lang="en-US" dirty="0" smtClean="0">
                <a:solidFill>
                  <a:schemeClr val="tx1"/>
                </a:solidFill>
              </a:rPr>
              <a:t> or </a:t>
            </a:r>
            <a:r>
              <a:rPr lang="en-US" dirty="0">
                <a:solidFill>
                  <a:schemeClr val="tx1"/>
                </a:solidFill>
              </a:rPr>
              <a:t>man) </a:t>
            </a:r>
            <a:r>
              <a:rPr lang="en-US" i="1" dirty="0">
                <a:solidFill>
                  <a:srgbClr val="FFFF00"/>
                </a:solidFill>
              </a:rPr>
              <a:t>who preaches anything that contradicts what we have previously taught </a:t>
            </a:r>
            <a:r>
              <a:rPr lang="en-US" i="1" dirty="0" smtClean="0">
                <a:solidFill>
                  <a:srgbClr val="FFFF00"/>
                </a:solidFill>
              </a:rPr>
              <a:t>you </a:t>
            </a:r>
            <a:r>
              <a:rPr lang="en-US" i="1" dirty="0">
                <a:solidFill>
                  <a:srgbClr val="FFFF00"/>
                </a:solidFill>
              </a:rPr>
              <a:t>is accursed</a:t>
            </a:r>
            <a:r>
              <a:rPr lang="en-US" i="1" dirty="0" smtClean="0">
                <a:solidFill>
                  <a:srgbClr val="FFFF00"/>
                </a:solidFill>
              </a:rPr>
              <a:t>.”</a:t>
            </a:r>
          </a:p>
          <a:p>
            <a:pPr marL="0" indent="0">
              <a:buNone/>
            </a:pPr>
            <a:r>
              <a:rPr lang="en-US" dirty="0" smtClean="0"/>
              <a:t>1</a:t>
            </a:r>
            <a:r>
              <a:rPr lang="en-US" dirty="0"/>
              <a:t>) We are the legitimate </a:t>
            </a:r>
            <a:r>
              <a:rPr lang="en-US" dirty="0" smtClean="0"/>
              <a:t>conveyors </a:t>
            </a:r>
            <a:r>
              <a:rPr lang="en-US" dirty="0"/>
              <a:t>of the gospel </a:t>
            </a:r>
            <a:r>
              <a:rPr lang="en-US" dirty="0" smtClean="0"/>
              <a:t>message </a:t>
            </a:r>
          </a:p>
          <a:p>
            <a:pPr marL="0" indent="0">
              <a:buNone/>
            </a:pPr>
            <a:r>
              <a:rPr lang="en-US" dirty="0" smtClean="0"/>
              <a:t>2</a:t>
            </a:r>
            <a:r>
              <a:rPr lang="en-US" dirty="0"/>
              <a:t>) </a:t>
            </a:r>
            <a:r>
              <a:rPr lang="en-US" dirty="0" smtClean="0"/>
              <a:t>We </a:t>
            </a:r>
            <a:r>
              <a:rPr lang="en-US" dirty="0"/>
              <a:t>have done our job completely and </a:t>
            </a:r>
            <a:r>
              <a:rPr lang="en-US" dirty="0" smtClean="0"/>
              <a:t>properly </a:t>
            </a:r>
          </a:p>
          <a:p>
            <a:pPr marL="0" indent="0">
              <a:buNone/>
            </a:pPr>
            <a:r>
              <a:rPr lang="en-US" dirty="0" smtClean="0"/>
              <a:t>3</a:t>
            </a:r>
            <a:r>
              <a:rPr lang="en-US" dirty="0"/>
              <a:t>) Y</a:t>
            </a:r>
            <a:r>
              <a:rPr lang="en-US" dirty="0" smtClean="0"/>
              <a:t>ou </a:t>
            </a:r>
            <a:r>
              <a:rPr lang="en-US" dirty="0"/>
              <a:t>have received the full measure of the </a:t>
            </a:r>
            <a:r>
              <a:rPr lang="en-US" dirty="0" smtClean="0"/>
              <a:t>gospel </a:t>
            </a:r>
          </a:p>
          <a:p>
            <a:pPr marL="0" indent="0">
              <a:buNone/>
            </a:pPr>
            <a:r>
              <a:rPr lang="en-US" dirty="0" smtClean="0"/>
              <a:t>4</a:t>
            </a:r>
            <a:r>
              <a:rPr lang="en-US" dirty="0"/>
              <a:t>) </a:t>
            </a:r>
            <a:r>
              <a:rPr lang="en-US" dirty="0" smtClean="0"/>
              <a:t>There </a:t>
            </a:r>
            <a:r>
              <a:rPr lang="en-US" dirty="0"/>
              <a:t>is no room for additions or </a:t>
            </a:r>
            <a:r>
              <a:rPr lang="en-US" dirty="0" smtClean="0"/>
              <a:t>substitutions</a:t>
            </a:r>
          </a:p>
          <a:p>
            <a:pPr marL="0" indent="0">
              <a:buNone/>
            </a:pPr>
            <a:r>
              <a:rPr lang="en-US" dirty="0" smtClean="0"/>
              <a:t>5</a:t>
            </a:r>
            <a:r>
              <a:rPr lang="en-US" dirty="0"/>
              <a:t>) </a:t>
            </a:r>
            <a:r>
              <a:rPr lang="en-US" dirty="0" smtClean="0"/>
              <a:t>Any </a:t>
            </a:r>
            <a:r>
              <a:rPr lang="en-US" dirty="0"/>
              <a:t>substantive changes is </a:t>
            </a:r>
            <a:r>
              <a:rPr lang="en-US" dirty="0" smtClean="0"/>
              <a:t>easy</a:t>
            </a:r>
            <a:r>
              <a:rPr lang="en-US" i="1" dirty="0" smtClean="0"/>
              <a:t> </a:t>
            </a:r>
            <a:r>
              <a:rPr lang="en-US" dirty="0" smtClean="0"/>
              <a:t>evidence </a:t>
            </a:r>
            <a:r>
              <a:rPr lang="en-US" dirty="0"/>
              <a:t>of </a:t>
            </a:r>
            <a:r>
              <a:rPr lang="en-US" dirty="0" smtClean="0"/>
              <a:t>falsehood and </a:t>
            </a:r>
            <a:r>
              <a:rPr lang="en-US" dirty="0"/>
              <a:t>consequent condemnation</a:t>
            </a:r>
            <a:r>
              <a:rPr lang="en-US" dirty="0" smtClean="0"/>
              <a:t>.</a:t>
            </a:r>
            <a:endParaRPr lang="en-US" dirty="0"/>
          </a:p>
        </p:txBody>
      </p:sp>
      <p:sp>
        <p:nvSpPr>
          <p:cNvPr id="5" name="Content Placeholder 2"/>
          <p:cNvSpPr txBox="1">
            <a:spLocks/>
          </p:cNvSpPr>
          <p:nvPr/>
        </p:nvSpPr>
        <p:spPr>
          <a:xfrm>
            <a:off x="552450" y="3752850"/>
            <a:ext cx="7984920" cy="212407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457200" indent="-457200">
              <a:buFont typeface="+mj-lt"/>
              <a:buAutoNum type="arabicPeriod"/>
            </a:pPr>
            <a:r>
              <a:rPr lang="en-US" sz="3200" b="1" i="1" dirty="0" smtClean="0">
                <a:solidFill>
                  <a:srgbClr val="FFFF00"/>
                </a:solidFill>
              </a:rPr>
              <a:t>Why this story now?</a:t>
            </a:r>
          </a:p>
          <a:p>
            <a:pPr marL="457200" indent="-457200">
              <a:buFont typeface="+mj-lt"/>
              <a:buAutoNum type="arabicPeriod"/>
            </a:pPr>
            <a:endParaRPr lang="en-US" sz="3200" b="1" i="1" dirty="0" smtClean="0">
              <a:solidFill>
                <a:srgbClr val="FFFF00"/>
              </a:solidFill>
            </a:endParaRPr>
          </a:p>
          <a:p>
            <a:pPr marL="457200" indent="-457200">
              <a:buFont typeface="+mj-lt"/>
              <a:buAutoNum type="arabicPeriod"/>
            </a:pPr>
            <a:r>
              <a:rPr lang="en-US" sz="3200" b="1" i="1" dirty="0" smtClean="0">
                <a:solidFill>
                  <a:srgbClr val="FFFF00"/>
                </a:solidFill>
              </a:rPr>
              <a:t>Why did Paul even go to Jerusalem ?</a:t>
            </a:r>
          </a:p>
          <a:p>
            <a:pPr marL="457200" indent="-457200">
              <a:buFont typeface="+mj-lt"/>
              <a:buAutoNum type="arabicPeriod"/>
            </a:pPr>
            <a:endParaRPr lang="en-US" sz="3200" b="1" i="1" dirty="0" smtClean="0">
              <a:solidFill>
                <a:srgbClr val="FFFF00"/>
              </a:solidFill>
            </a:endParaRPr>
          </a:p>
          <a:p>
            <a:pPr marL="0" indent="0">
              <a:buFont typeface="Arial" panose="020B0604020202020204" pitchFamily="34" charset="0"/>
              <a:buNone/>
            </a:pPr>
            <a:endParaRPr lang="en-US" sz="2400" b="1" i="1" dirty="0" smtClean="0">
              <a:solidFill>
                <a:srgbClr val="FFFF00"/>
              </a:solidFill>
            </a:endParaRPr>
          </a:p>
        </p:txBody>
      </p:sp>
    </p:spTree>
    <p:extLst>
      <p:ext uri="{BB962C8B-B14F-4D97-AF65-F5344CB8AC3E}">
        <p14:creationId xmlns:p14="http://schemas.microsoft.com/office/powerpoint/2010/main" val="253522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823" y="0"/>
            <a:ext cx="8840897" cy="6518245"/>
          </a:xfrm>
        </p:spPr>
        <p:txBody>
          <a:bodyPr>
            <a:normAutofit/>
          </a:bodyPr>
          <a:lstStyle/>
          <a:p>
            <a:pPr marL="0" indent="0">
              <a:buNone/>
            </a:pPr>
            <a:r>
              <a:rPr lang="en-US" b="1" i="1" dirty="0" smtClean="0">
                <a:solidFill>
                  <a:srgbClr val="FFFF00"/>
                </a:solidFill>
              </a:rPr>
              <a:t>Why </a:t>
            </a:r>
            <a:r>
              <a:rPr lang="en-US" b="1" i="1" dirty="0">
                <a:solidFill>
                  <a:srgbClr val="FFFF00"/>
                </a:solidFill>
              </a:rPr>
              <a:t>share this story now? Why did he </a:t>
            </a:r>
            <a:r>
              <a:rPr lang="en-US" b="1" i="1" dirty="0" smtClean="0">
                <a:solidFill>
                  <a:srgbClr val="FFFF00"/>
                </a:solidFill>
              </a:rPr>
              <a:t>go to Jerusalem?</a:t>
            </a:r>
            <a:endParaRPr lang="en-US" dirty="0" smtClean="0">
              <a:solidFill>
                <a:srgbClr val="FFFF00"/>
              </a:solidFill>
            </a:endParaRPr>
          </a:p>
          <a:p>
            <a:pPr marL="0" indent="0">
              <a:buNone/>
            </a:pPr>
            <a:r>
              <a:rPr lang="en-US" sz="2000" i="1" dirty="0" smtClean="0">
                <a:solidFill>
                  <a:srgbClr val="FFFF00"/>
                </a:solidFill>
              </a:rPr>
              <a:t>Gal 2:1 </a:t>
            </a:r>
            <a:r>
              <a:rPr lang="en-US" sz="2000" i="1" dirty="0"/>
              <a:t>Then after fourteen years I went up again to Jerusalem with Barnabas, and also took Titus with [me.]   2 And I went up by revelation, and </a:t>
            </a:r>
            <a:r>
              <a:rPr lang="en-US" sz="2000" i="1" dirty="0" smtClean="0"/>
              <a:t>communicated </a:t>
            </a:r>
            <a:r>
              <a:rPr lang="en-US" sz="2000" i="1" dirty="0"/>
              <a:t>to them that gospel which I preach among the Gentiles, but </a:t>
            </a:r>
            <a:r>
              <a:rPr lang="en-US" sz="2000" i="1" dirty="0" smtClean="0"/>
              <a:t>privately </a:t>
            </a:r>
            <a:r>
              <a:rPr lang="en-US" sz="2000" i="1" dirty="0"/>
              <a:t>to those who were of reputation, lest by any means I might run, or had run, in vain.   3 Yet not even Titus who [was] with me, being a Greek, was compelled to be circumcised.   4 And [this </a:t>
            </a:r>
            <a:r>
              <a:rPr lang="en-US" sz="2000" i="1" dirty="0" smtClean="0"/>
              <a:t>occurred</a:t>
            </a:r>
            <a:r>
              <a:rPr lang="en-US" sz="2000" i="1" dirty="0"/>
              <a:t>] because of false brethren </a:t>
            </a:r>
            <a:r>
              <a:rPr lang="en-US" sz="2000" i="1" dirty="0" smtClean="0"/>
              <a:t>secretly </a:t>
            </a:r>
            <a:r>
              <a:rPr lang="en-US" sz="2000" i="1" dirty="0"/>
              <a:t>brought in (who came in by stealth to spy out our liberty which we have in Christ Jesus, that they might bring us into bondage),   5 to whom we did not yield submission even for an hour, that the truth of the gospel might continue with you.   6 But from those who seemed to be something – what-ever they were, it makes no difference to me; God shows personal favoritism to no man -- for those who seemed [to be something] added nothing to me.   7 But on the contrary, when they saw that the gospel for the uncircumcised had been committed to me, as [the gospel] for the circumcised [was] to Peter   8 (for He who worked effectively in Peter for the apostleship to the circumcised also worked effectively in me toward the Gentiles),   9 and when James, </a:t>
            </a:r>
            <a:r>
              <a:rPr lang="en-US" sz="2000" i="1" dirty="0" err="1"/>
              <a:t>Cephas</a:t>
            </a:r>
            <a:r>
              <a:rPr lang="en-US" sz="2000" i="1" dirty="0"/>
              <a:t>, and John, who seemed to be pillars, perceived the grace that had been given to me, they gave me and </a:t>
            </a:r>
            <a:r>
              <a:rPr lang="en-US" sz="2000" i="1" dirty="0" smtClean="0"/>
              <a:t>Barnabas </a:t>
            </a:r>
            <a:r>
              <a:rPr lang="en-US" sz="2000" i="1" dirty="0"/>
              <a:t>the right hand of fellowship, that we [should go] to the Gentiles and they to the circumcised.   10 [They desired] only that we should remember the poor, the very thing which I also was eager to do</a:t>
            </a:r>
            <a:r>
              <a:rPr lang="en-US" sz="2000" i="1" dirty="0" smtClean="0"/>
              <a:t>.   </a:t>
            </a:r>
            <a:endParaRPr lang="en-US" sz="2000" dirty="0"/>
          </a:p>
        </p:txBody>
      </p:sp>
    </p:spTree>
    <p:extLst>
      <p:ext uri="{BB962C8B-B14F-4D97-AF65-F5344CB8AC3E}">
        <p14:creationId xmlns:p14="http://schemas.microsoft.com/office/powerpoint/2010/main" val="36748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266701"/>
            <a:ext cx="7984920" cy="5343524"/>
          </a:xfrm>
        </p:spPr>
        <p:txBody>
          <a:bodyPr>
            <a:normAutofit/>
          </a:bodyPr>
          <a:lstStyle/>
          <a:p>
            <a:pPr marL="457200" indent="-457200">
              <a:buFont typeface="+mj-lt"/>
              <a:buAutoNum type="arabicPeriod"/>
            </a:pPr>
            <a:r>
              <a:rPr lang="en-US" sz="3200" b="1" i="1" dirty="0">
                <a:solidFill>
                  <a:srgbClr val="FFFF00"/>
                </a:solidFill>
              </a:rPr>
              <a:t>Why this story now</a:t>
            </a:r>
            <a:r>
              <a:rPr lang="en-US" sz="3200" b="1" i="1" dirty="0" smtClean="0">
                <a:solidFill>
                  <a:srgbClr val="FFFF00"/>
                </a:solidFill>
              </a:rPr>
              <a:t>?</a:t>
            </a:r>
          </a:p>
          <a:p>
            <a:pPr marL="457200" indent="-457200">
              <a:buFont typeface="+mj-lt"/>
              <a:buAutoNum type="arabicPeriod"/>
            </a:pPr>
            <a:endParaRPr lang="en-US" sz="3200" b="1" i="1" dirty="0">
              <a:solidFill>
                <a:srgbClr val="FFFF00"/>
              </a:solidFill>
            </a:endParaRPr>
          </a:p>
          <a:p>
            <a:pPr marL="457200" indent="-457200">
              <a:buFont typeface="+mj-lt"/>
              <a:buAutoNum type="arabicPeriod"/>
            </a:pPr>
            <a:endParaRPr lang="en-US" sz="3200" b="1" i="1" dirty="0" smtClean="0">
              <a:solidFill>
                <a:srgbClr val="FFFF00"/>
              </a:solidFill>
            </a:endParaRPr>
          </a:p>
          <a:p>
            <a:pPr marL="457200" indent="-457200">
              <a:buFont typeface="+mj-lt"/>
              <a:buAutoNum type="arabicPeriod"/>
            </a:pPr>
            <a:endParaRPr lang="en-US" sz="3200" b="1" i="1" dirty="0" smtClean="0">
              <a:solidFill>
                <a:srgbClr val="FFFF00"/>
              </a:solidFill>
            </a:endParaRPr>
          </a:p>
          <a:p>
            <a:pPr marL="457200" indent="-457200">
              <a:buFont typeface="+mj-lt"/>
              <a:buAutoNum type="arabicPeriod"/>
            </a:pPr>
            <a:endParaRPr lang="en-US" sz="3200" b="1" i="1" dirty="0">
              <a:solidFill>
                <a:srgbClr val="FFFF00"/>
              </a:solidFill>
            </a:endParaRPr>
          </a:p>
          <a:p>
            <a:pPr marL="457200" indent="-457200">
              <a:buFont typeface="+mj-lt"/>
              <a:buAutoNum type="arabicPeriod"/>
            </a:pPr>
            <a:r>
              <a:rPr lang="en-US" sz="3200" b="1" i="1" dirty="0" smtClean="0">
                <a:solidFill>
                  <a:srgbClr val="FFFF00"/>
                </a:solidFill>
              </a:rPr>
              <a:t>Why </a:t>
            </a:r>
            <a:r>
              <a:rPr lang="en-US" sz="3200" b="1" i="1" dirty="0">
                <a:solidFill>
                  <a:srgbClr val="FFFF00"/>
                </a:solidFill>
              </a:rPr>
              <a:t>did Paul even go to Jerusalem </a:t>
            </a:r>
            <a:r>
              <a:rPr lang="en-US" sz="3200" b="1" i="1" dirty="0" smtClean="0">
                <a:solidFill>
                  <a:srgbClr val="FFFF00"/>
                </a:solidFill>
              </a:rPr>
              <a:t>?</a:t>
            </a:r>
          </a:p>
          <a:p>
            <a:pPr marL="457200" indent="-457200">
              <a:buFont typeface="+mj-lt"/>
              <a:buAutoNum type="arabicPeriod"/>
            </a:pPr>
            <a:endParaRPr lang="en-US" sz="3200" b="1" i="1" dirty="0">
              <a:solidFill>
                <a:srgbClr val="FFFF00"/>
              </a:solidFill>
            </a:endParaRPr>
          </a:p>
          <a:p>
            <a:pPr marL="0" indent="0">
              <a:buNone/>
            </a:pPr>
            <a:endParaRPr lang="en-US" sz="2400" b="1" i="1" dirty="0" smtClean="0">
              <a:solidFill>
                <a:srgbClr val="FFFF00"/>
              </a:solidFill>
            </a:endParaRPr>
          </a:p>
        </p:txBody>
      </p:sp>
    </p:spTree>
    <p:extLst>
      <p:ext uri="{BB962C8B-B14F-4D97-AF65-F5344CB8AC3E}">
        <p14:creationId xmlns:p14="http://schemas.microsoft.com/office/powerpoint/2010/main" val="1474453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Depth</Template>
  <TotalTime>1128</TotalTime>
  <Words>3350</Words>
  <Application>Microsoft Office PowerPoint</Application>
  <PresentationFormat>On-screen Show (16:10)</PresentationFormat>
  <Paragraphs>217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Depth</vt:lpstr>
      <vt:lpstr>PowerPoint Presentation</vt:lpstr>
      <vt:lpstr>Galatians -Lesson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was done with this Doctrine?(Acts 15:22-35)</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God’s Will</dc:title>
  <dc:creator>Owner</dc:creator>
  <cp:lastModifiedBy>Blaine Mellor</cp:lastModifiedBy>
  <cp:revision>117</cp:revision>
  <cp:lastPrinted>2016-02-28T04:18:44Z</cp:lastPrinted>
  <dcterms:created xsi:type="dcterms:W3CDTF">2014-10-30T23:01:40Z</dcterms:created>
  <dcterms:modified xsi:type="dcterms:W3CDTF">2016-02-28T04:35:07Z</dcterms:modified>
</cp:coreProperties>
</file>