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1"/>
  </p:sldMasterIdLst>
  <p:notesMasterIdLst>
    <p:notesMasterId r:id="rId11"/>
  </p:notesMasterIdLst>
  <p:sldIdLst>
    <p:sldId id="274" r:id="rId2"/>
    <p:sldId id="272" r:id="rId3"/>
    <p:sldId id="268" r:id="rId4"/>
    <p:sldId id="280" r:id="rId5"/>
    <p:sldId id="261" r:id="rId6"/>
    <p:sldId id="275" r:id="rId7"/>
    <p:sldId id="278" r:id="rId8"/>
    <p:sldId id="277" r:id="rId9"/>
    <p:sldId id="279" r:id="rId10"/>
  </p:sldIdLst>
  <p:sldSz cx="9144000" cy="5715000" type="screen16x10"/>
  <p:notesSz cx="6858000" cy="9144000"/>
  <p:embeddedFontLst>
    <p:embeddedFont>
      <p:font typeface="High Tower Text" panose="02040502050506030303" pitchFamily="18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151" autoAdjust="0"/>
  </p:normalViewPr>
  <p:slideViewPr>
    <p:cSldViewPr snapToGrid="0">
      <p:cViewPr varScale="1">
        <p:scale>
          <a:sx n="103" d="100"/>
          <a:sy n="103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9BAD-D43E-4699-88BD-A9917573352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560B-F062-4250-8C5A-05182581C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1" dirty="0"/>
              <a:t>Remind of theme of series by showing Kingdom emphasis throughout Acts</a:t>
            </a:r>
          </a:p>
          <a:p>
            <a:pPr marL="342900" lvl="1" indent="0">
              <a:buFont typeface="+mj-lt"/>
              <a:buNone/>
            </a:pPr>
            <a:r>
              <a:rPr lang="en-US" b="1" dirty="0"/>
              <a:t>1.1-3</a:t>
            </a:r>
          </a:p>
          <a:p>
            <a:pPr marL="342900" lvl="1" indent="0">
              <a:buFont typeface="+mj-lt"/>
              <a:buNone/>
            </a:pPr>
            <a:r>
              <a:rPr lang="en-US" b="1" dirty="0"/>
              <a:t>28.30-31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5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6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Read and discuss details of events of</a:t>
            </a:r>
            <a:r>
              <a:rPr lang="en-US" baseline="0" dirty="0"/>
              <a:t> narrative up to v. 21 then…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Reveal point 1 and discuss related issues and doctrines then…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Read and discuss v. 22-24 then…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Reveal point 2 and emphasize the meaning and purpose of Jesus’ ministry (more than just sacrifice, but establishing the Kingdom rule) then…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Read and discuss v. 25-35 w/ emphasis on Davidic covenant and prophecies then…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Reveal points 3 and 4 with successive discussion and explanation then…</a:t>
            </a:r>
          </a:p>
          <a:p>
            <a:r>
              <a:rPr lang="en-US" baseline="0" dirty="0"/>
              <a:t>Reveal passage slide emphasizing the “</a:t>
            </a:r>
            <a:r>
              <a:rPr lang="en-US" i="1" baseline="0" dirty="0"/>
              <a:t>know for certain</a:t>
            </a:r>
            <a:r>
              <a:rPr lang="en-US" i="0" baseline="0" dirty="0"/>
              <a:t>” part of the quote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86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5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final appeal for why Jesus is worth it</a:t>
            </a:r>
            <a:r>
              <a:rPr lang="en-US" baseline="0" dirty="0"/>
              <a:t> after application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0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508001"/>
            <a:ext cx="6507167" cy="26670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0"/>
            <a:ext cx="6507167" cy="15875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0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944054"/>
            <a:ext cx="742950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776760"/>
            <a:ext cx="6169458" cy="26374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6336"/>
            <a:ext cx="7429500" cy="411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08001"/>
            <a:ext cx="7429499" cy="26034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508001"/>
            <a:ext cx="6972299" cy="22859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794000"/>
            <a:ext cx="6629402" cy="317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3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757151"/>
            <a:ext cx="7429500" cy="12240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981151"/>
            <a:ext cx="7429501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508001"/>
            <a:ext cx="6972299" cy="22859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238500"/>
            <a:ext cx="7429500" cy="7408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979333"/>
            <a:ext cx="7429500" cy="846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08001"/>
            <a:ext cx="7429499" cy="2285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21000"/>
            <a:ext cx="7429500" cy="6985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7429499" cy="158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508000"/>
            <a:ext cx="1657886" cy="4318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508000"/>
            <a:ext cx="5657850" cy="43180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7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2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757151"/>
            <a:ext cx="6515100" cy="12240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981151"/>
            <a:ext cx="6515101" cy="7170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22500"/>
            <a:ext cx="3657600" cy="26035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222500"/>
            <a:ext cx="3657600" cy="26035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215444"/>
            <a:ext cx="3441698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702719"/>
            <a:ext cx="3657600" cy="212328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222500"/>
            <a:ext cx="3453210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702719"/>
            <a:ext cx="3657601" cy="212328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6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8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333500"/>
            <a:ext cx="2661841" cy="1143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508001"/>
            <a:ext cx="4457701" cy="4318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476500"/>
            <a:ext cx="2661841" cy="152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1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333500"/>
            <a:ext cx="4000501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5240"/>
            <a:ext cx="2457449" cy="57531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476500"/>
            <a:ext cx="4000501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902730"/>
            <a:ext cx="685800" cy="304271"/>
          </a:xfrm>
        </p:spPr>
        <p:txBody>
          <a:bodyPr/>
          <a:lstStyle/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902730"/>
            <a:ext cx="382905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902730"/>
            <a:ext cx="241925" cy="304271"/>
          </a:xfrm>
        </p:spPr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7429499" cy="158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22500"/>
            <a:ext cx="7429499" cy="260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902730"/>
            <a:ext cx="12001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EFED72B-0ACD-4FC1-8F00-029F54EAB09F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902730"/>
            <a:ext cx="56578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902730"/>
            <a:ext cx="41337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5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3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0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0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435" y="268836"/>
            <a:ext cx="3663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High Tower Text" panose="02040502050506030303" pitchFamily="18" charset="0"/>
              </a:rPr>
              <a:t>Continuing The Kingdom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6300" y="3683002"/>
            <a:ext cx="7764678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4500" b="1" dirty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Knowing The King</a:t>
            </a:r>
          </a:p>
          <a:p>
            <a:pPr algn="r"/>
            <a:r>
              <a:rPr lang="en-US" sz="4500" b="1" dirty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(Acts 2)</a:t>
            </a:r>
          </a:p>
        </p:txBody>
      </p:sp>
    </p:spTree>
    <p:extLst>
      <p:ext uri="{BB962C8B-B14F-4D97-AF65-F5344CB8AC3E}">
        <p14:creationId xmlns:p14="http://schemas.microsoft.com/office/powerpoint/2010/main" val="31613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6" y="1414294"/>
            <a:ext cx="8257736" cy="2603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 reason for all that we are and all that we do is </a:t>
            </a:r>
            <a:r>
              <a:rPr lang="en-US" sz="4000" b="1" dirty="0">
                <a:solidFill>
                  <a:schemeClr val="accent1"/>
                </a:solidFill>
              </a:rPr>
              <a:t>the Reign of Jesus</a:t>
            </a:r>
            <a:r>
              <a:rPr lang="en-US" sz="4000" b="1" dirty="0"/>
              <a:t>.</a:t>
            </a:r>
          </a:p>
          <a:p>
            <a:pPr marL="0" indent="0" algn="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3882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02" y="1012875"/>
            <a:ext cx="7730379" cy="3924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Therefore let all the house of Israel know for certain that God has made Him both </a:t>
            </a:r>
            <a:r>
              <a:rPr lang="en-US" sz="3600" b="1" dirty="0">
                <a:solidFill>
                  <a:schemeClr val="accent1"/>
                </a:solidFill>
              </a:rPr>
              <a:t>Lord and Christ</a:t>
            </a:r>
            <a:r>
              <a:rPr lang="en-US" sz="3600" dirty="0"/>
              <a:t>—this Jesus whom you crucified.</a:t>
            </a:r>
            <a:endParaRPr lang="en-US" sz="3500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800" dirty="0"/>
              <a:t>Acts 2:36</a:t>
            </a:r>
          </a:p>
          <a:p>
            <a:pPr marL="0" indent="0" algn="r">
              <a:buNone/>
            </a:pPr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/>
              <a:t>Why should I believe that Jesus is King?</a:t>
            </a:r>
          </a:p>
          <a:p>
            <a:pPr marL="514350" indent="-514350">
              <a:buAutoNum type="arabicParenR"/>
            </a:pPr>
            <a:r>
              <a:rPr lang="en-US" sz="2800" dirty="0"/>
              <a:t>How should Jesus’ Kingship affect my life?</a:t>
            </a:r>
          </a:p>
        </p:txBody>
      </p:sp>
    </p:spTree>
    <p:extLst>
      <p:ext uri="{BB962C8B-B14F-4D97-AF65-F5344CB8AC3E}">
        <p14:creationId xmlns:p14="http://schemas.microsoft.com/office/powerpoint/2010/main" val="2574942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1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4782"/>
            <a:ext cx="8242218" cy="796693"/>
          </a:xfrm>
        </p:spPr>
        <p:txBody>
          <a:bodyPr>
            <a:noAutofit/>
          </a:bodyPr>
          <a:lstStyle/>
          <a:p>
            <a:r>
              <a:rPr lang="en-US" sz="3500" b="1" dirty="0"/>
              <a:t>How Can I know for 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1815"/>
            <a:ext cx="8242218" cy="4351549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/>
              <a:t>Outpouring of the Holy Spirit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350" dirty="0"/>
              <a:t>Demonstrative and Observable event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350" dirty="0"/>
              <a:t>Sign of “Tongues” = understandable languages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1" dirty="0"/>
              <a:t>Life &amp; Ministry of Jesus the Nazarene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1" dirty="0"/>
              <a:t>Fulfilled Messianic Prophecies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350" dirty="0"/>
              <a:t>Joel 2 – Spirit Coming in “the Day of the Lord”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350" dirty="0"/>
              <a:t>Psalm 16 – God Preserves the King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350" dirty="0"/>
              <a:t>Psalm 132 – Surety of the Davidic Covenant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350" dirty="0"/>
              <a:t>Psalm 110 – Reign of David’s “Lord”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1" dirty="0"/>
              <a:t>Resurrection &amp; Ascension of Jesus</a:t>
            </a:r>
          </a:p>
        </p:txBody>
      </p:sp>
    </p:spTree>
    <p:extLst>
      <p:ext uri="{BB962C8B-B14F-4D97-AF65-F5344CB8AC3E}">
        <p14:creationId xmlns:p14="http://schemas.microsoft.com/office/powerpoint/2010/main" val="2940465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02" y="1012875"/>
            <a:ext cx="7730379" cy="3924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Therefore let all the house of Israel </a:t>
            </a:r>
            <a:r>
              <a:rPr lang="en-US" sz="3600" b="1" dirty="0">
                <a:solidFill>
                  <a:schemeClr val="accent1"/>
                </a:solidFill>
              </a:rPr>
              <a:t>know for certain </a:t>
            </a:r>
            <a:r>
              <a:rPr lang="en-US" sz="3600" dirty="0"/>
              <a:t>that God has made Him both Lord and Christ—this Jesus whom you crucified.</a:t>
            </a:r>
            <a:endParaRPr lang="en-US" sz="3500" dirty="0"/>
          </a:p>
          <a:p>
            <a:pPr marL="0" indent="0" algn="r">
              <a:buNone/>
            </a:pPr>
            <a:r>
              <a:rPr lang="en-US" sz="2800" dirty="0"/>
              <a:t>Acts 2:36</a:t>
            </a:r>
          </a:p>
        </p:txBody>
      </p:sp>
    </p:spTree>
    <p:extLst>
      <p:ext uri="{BB962C8B-B14F-4D97-AF65-F5344CB8AC3E}">
        <p14:creationId xmlns:p14="http://schemas.microsoft.com/office/powerpoint/2010/main" val="10176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02" y="1012875"/>
            <a:ext cx="7730379" cy="3924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Now when the heard this, they were pierced to the heart, and said to Peter and the rest of the apostles, “Brethren, </a:t>
            </a:r>
            <a:r>
              <a:rPr lang="en-US" sz="3600" b="1" dirty="0">
                <a:solidFill>
                  <a:schemeClr val="accent1"/>
                </a:solidFill>
              </a:rPr>
              <a:t>what shall we do</a:t>
            </a:r>
            <a:r>
              <a:rPr lang="en-US" sz="3600" dirty="0"/>
              <a:t>?”</a:t>
            </a:r>
            <a:endParaRPr lang="en-US" sz="3500" dirty="0"/>
          </a:p>
          <a:p>
            <a:pPr marL="0" indent="0" algn="r">
              <a:buNone/>
            </a:pPr>
            <a:r>
              <a:rPr lang="en-US" sz="2800" dirty="0"/>
              <a:t>Acts 2:37</a:t>
            </a:r>
          </a:p>
        </p:txBody>
      </p:sp>
    </p:spTree>
    <p:extLst>
      <p:ext uri="{BB962C8B-B14F-4D97-AF65-F5344CB8AC3E}">
        <p14:creationId xmlns:p14="http://schemas.microsoft.com/office/powerpoint/2010/main" val="40621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37660"/>
            <a:ext cx="7429499" cy="729957"/>
          </a:xfrm>
        </p:spPr>
        <p:txBody>
          <a:bodyPr>
            <a:normAutofit/>
          </a:bodyPr>
          <a:lstStyle/>
          <a:p>
            <a:r>
              <a:rPr lang="en-US" sz="4000" b="1" dirty="0"/>
              <a:t>What Should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266089"/>
            <a:ext cx="8243668" cy="4135901"/>
          </a:xfrm>
        </p:spPr>
        <p:txBody>
          <a:bodyPr>
            <a:normAutofit/>
          </a:bodyPr>
          <a:lstStyle/>
          <a:p>
            <a:r>
              <a:rPr lang="en-US" sz="2500" dirty="0"/>
              <a:t>Commit to Christ </a:t>
            </a:r>
            <a:r>
              <a:rPr lang="en-US" sz="2500" b="1" u="sng" dirty="0">
                <a:solidFill>
                  <a:schemeClr val="accent1"/>
                </a:solidFill>
              </a:rPr>
              <a:t>Personally</a:t>
            </a:r>
            <a:r>
              <a:rPr lang="en-US" sz="2500" dirty="0"/>
              <a:t> (37-41)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/>
              <a:t>Repentance</a:t>
            </a:r>
            <a:r>
              <a:rPr lang="en-US" sz="2000" dirty="0"/>
              <a:t>: Turning control of your life over to God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/>
              <a:t>Baptism</a:t>
            </a:r>
            <a:r>
              <a:rPr lang="en-US" sz="2000" dirty="0"/>
              <a:t>: Burying your old life To starting a New one in Christ’s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“</a:t>
            </a:r>
            <a:r>
              <a:rPr lang="en-US" sz="2000" i="1" dirty="0"/>
              <a:t>for the forgiveness of your sins; and you will receive the gift of the Holy Spirit”</a:t>
            </a:r>
            <a:r>
              <a:rPr lang="en-US" sz="2000" dirty="0"/>
              <a:t> (2:38)</a:t>
            </a:r>
          </a:p>
          <a:p>
            <a:r>
              <a:rPr lang="en-US" sz="2500" dirty="0"/>
              <a:t>Commit to Christ </a:t>
            </a:r>
            <a:r>
              <a:rPr lang="en-US" sz="2500" b="1" u="sng" dirty="0">
                <a:solidFill>
                  <a:schemeClr val="accent1"/>
                </a:solidFill>
              </a:rPr>
              <a:t>Communally</a:t>
            </a:r>
            <a:r>
              <a:rPr lang="en-US" sz="2500" dirty="0"/>
              <a:t> (42-47)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Devotion to Mutually Beneficial, Collective, Spiritual activity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Sacrifice of personal goods for the benefit of others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Cultivation of Family bonds in each others’ homes</a:t>
            </a:r>
          </a:p>
        </p:txBody>
      </p:sp>
    </p:spTree>
    <p:extLst>
      <p:ext uri="{BB962C8B-B14F-4D97-AF65-F5344CB8AC3E}">
        <p14:creationId xmlns:p14="http://schemas.microsoft.com/office/powerpoint/2010/main" val="3763117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06120"/>
            <a:ext cx="7429499" cy="15875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How I can Know The King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5" y="1879552"/>
            <a:ext cx="8229599" cy="35224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chemeClr val="bg2"/>
                </a:solidFill>
              </a:rPr>
              <a:t>Research The Christ  (“</a:t>
            </a:r>
            <a:r>
              <a:rPr lang="en-US" sz="3000" b="1" i="1" dirty="0">
                <a:solidFill>
                  <a:schemeClr val="bg2"/>
                </a:solidFill>
              </a:rPr>
              <a:t>Ask…Seek…Knock</a:t>
            </a:r>
            <a:r>
              <a:rPr lang="en-US" sz="3000" b="1" dirty="0">
                <a:solidFill>
                  <a:schemeClr val="bg2"/>
                </a:solidFill>
              </a:rPr>
              <a:t>”)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chemeClr val="bg2"/>
                </a:solidFill>
              </a:rPr>
              <a:t>Repent of yourself  (“</a:t>
            </a:r>
            <a:r>
              <a:rPr lang="en-US" sz="3000" b="1" i="1" dirty="0">
                <a:solidFill>
                  <a:schemeClr val="bg2"/>
                </a:solidFill>
              </a:rPr>
              <a:t>Take up the Cross”</a:t>
            </a:r>
            <a:r>
              <a:rPr lang="en-US" sz="3000" b="1" dirty="0">
                <a:solidFill>
                  <a:schemeClr val="bg2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chemeClr val="bg2"/>
                </a:solidFill>
              </a:rPr>
              <a:t>Relate to other believers (“</a:t>
            </a:r>
            <a:r>
              <a:rPr lang="en-US" sz="3000" b="1" i="1" dirty="0">
                <a:solidFill>
                  <a:schemeClr val="bg2"/>
                </a:solidFill>
              </a:rPr>
              <a:t>You are brothers”</a:t>
            </a:r>
            <a:r>
              <a:rPr lang="en-US" sz="3000" b="1" dirty="0">
                <a:solidFill>
                  <a:schemeClr val="bg2"/>
                </a:solidFill>
              </a:rPr>
              <a:t>)</a:t>
            </a:r>
          </a:p>
          <a:p>
            <a:endParaRPr lang="en-US" sz="3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3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1891</TotalTime>
  <Words>464</Words>
  <Application>Microsoft Office PowerPoint</Application>
  <PresentationFormat>On-screen Show (16:10)</PresentationFormat>
  <Paragraphs>54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Courier New</vt:lpstr>
      <vt:lpstr>Arial</vt:lpstr>
      <vt:lpstr>High Tower Text</vt:lpstr>
      <vt:lpstr>Calibri</vt:lpstr>
      <vt:lpstr>Century Gothic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How Can I know for sure?</vt:lpstr>
      <vt:lpstr>PowerPoint Presentation</vt:lpstr>
      <vt:lpstr>PowerPoint Presentation</vt:lpstr>
      <vt:lpstr>What Should I do?</vt:lpstr>
      <vt:lpstr>How I can Know The King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BenHall</dc:creator>
  <cp:lastModifiedBy>Brad Beutjer</cp:lastModifiedBy>
  <cp:revision>90</cp:revision>
  <dcterms:created xsi:type="dcterms:W3CDTF">2016-03-04T22:06:47Z</dcterms:created>
  <dcterms:modified xsi:type="dcterms:W3CDTF">2016-03-13T12:57:34Z</dcterms:modified>
</cp:coreProperties>
</file>