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63" r:id="rId3"/>
    <p:sldId id="265" r:id="rId4"/>
    <p:sldId id="260" r:id="rId5"/>
    <p:sldId id="269" r:id="rId6"/>
    <p:sldId id="272" r:id="rId7"/>
    <p:sldId id="274" r:id="rId8"/>
    <p:sldId id="264" r:id="rId9"/>
    <p:sldId id="275" r:id="rId10"/>
    <p:sldId id="276" r:id="rId11"/>
    <p:sldId id="277" r:id="rId12"/>
    <p:sldId id="278" r:id="rId13"/>
    <p:sldId id="266" r:id="rId14"/>
    <p:sldId id="267" r:id="rId15"/>
    <p:sldId id="268" r:id="rId1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B5785"/>
    <a:srgbClr val="006666"/>
    <a:srgbClr val="660033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8852" autoAdjust="0"/>
  </p:normalViewPr>
  <p:slideViewPr>
    <p:cSldViewPr>
      <p:cViewPr>
        <p:scale>
          <a:sx n="135" d="100"/>
          <a:sy n="135" d="100"/>
        </p:scale>
        <p:origin x="-270" y="-1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6C05B2-CA23-4711-B1FF-23E803DBA58D}" type="datetimeFigureOut">
              <a:rPr lang="en-US"/>
              <a:pPr>
                <a:defRPr/>
              </a:pPr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7CEA23-4F7E-438F-B3E2-E76B9792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B529EB7-2114-4546-8CD7-D6166DED1833}" type="datetimeFigureOut">
              <a:rPr lang="en-US"/>
              <a:pPr>
                <a:defRPr/>
              </a:pPr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98258EB-62AF-4211-B61B-F614A349E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258EB-62AF-4211-B61B-F614A349E3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068C75-671D-4D68-A652-AC21D99AB4AE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518A-59C0-4072-AB64-2A53D1DF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204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395B-32F9-4C52-939C-4F2EC9C83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4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A575-7777-409A-B4E3-D02BAD1DE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15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0B94-41FB-4093-81F3-0D57C017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20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E3CA-6BF7-490E-879F-64DC972EE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4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527E-382C-4F0F-90AE-DAC94ECB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33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AF14-B966-4945-A139-10AE61380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19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EAA2-9BC4-4A0C-8430-3F216190A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67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8812D-2DCD-47CE-B4D9-96B5CD7CA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79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8377-CD9F-4321-A062-C3ABC51E0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53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9596-0805-4C46-81BE-D33961FFA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8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043A52-7A3E-4A77-B3AB-94DF31D4A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"/>
            <a:ext cx="8153400" cy="4051300"/>
          </a:xfrm>
        </p:spPr>
        <p:txBody>
          <a:bodyPr/>
          <a:lstStyle/>
          <a:p>
            <a:pPr marL="742950" indent="-742950">
              <a:buFontTx/>
              <a:buAutoNum type="arabicPeriod"/>
            </a:pPr>
            <a:r>
              <a:rPr lang="en-US" sz="4400" b="1" dirty="0" smtClean="0"/>
              <a:t>Be prepared to share a couple key learnings you have from chapters 1 &amp; 2</a:t>
            </a:r>
          </a:p>
          <a:p>
            <a:pPr marL="742950" indent="-742950">
              <a:buFontTx/>
              <a:buAutoNum type="arabicPeriod"/>
            </a:pPr>
            <a:endParaRPr lang="en-US" sz="4400" b="1" dirty="0" smtClean="0"/>
          </a:p>
          <a:p>
            <a:pPr marL="742950" indent="-742950">
              <a:buFontTx/>
              <a:buAutoNum type="arabicPeriod"/>
            </a:pPr>
            <a:r>
              <a:rPr lang="en-US" sz="4400" b="1" dirty="0" smtClean="0"/>
              <a:t>Read </a:t>
            </a:r>
            <a:r>
              <a:rPr lang="en-US" sz="4400" b="1" dirty="0" smtClean="0">
                <a:solidFill>
                  <a:srgbClr val="006666"/>
                </a:solidFill>
              </a:rPr>
              <a:t>Galatians 3:1-14</a:t>
            </a:r>
          </a:p>
          <a:p>
            <a:pPr marL="742950" indent="-742950">
              <a:buFontTx/>
              <a:buAutoNum type="arabicPeriod"/>
            </a:pPr>
            <a:endParaRPr lang="en-US" sz="4400" b="1" dirty="0" smtClean="0">
              <a:solidFill>
                <a:srgbClr val="006666"/>
              </a:solidFill>
            </a:endParaRPr>
          </a:p>
          <a:p>
            <a:pPr marL="742950" indent="-742950">
              <a:buFontTx/>
              <a:buAutoNum type="arabicPeriod"/>
            </a:pPr>
            <a:r>
              <a:rPr lang="en-US" sz="4400" b="1" dirty="0" smtClean="0"/>
              <a:t>Review Lesson 5 questions</a:t>
            </a:r>
            <a:endParaRPr lang="en-US" sz="4400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984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Origin of the Galatians’ Faith - 3:1-5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571500"/>
            <a:ext cx="4267200" cy="463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300" dirty="0" smtClean="0"/>
              <a:t> </a:t>
            </a:r>
            <a:r>
              <a:rPr lang="en-US" sz="2000" b="1" dirty="0" smtClean="0"/>
              <a:t>3:1</a:t>
            </a:r>
            <a:r>
              <a:rPr lang="en-US" sz="2000" dirty="0" smtClean="0"/>
              <a:t> O foolish Galatians! Who has be-witched you that you should not obey the truth, before whose eyes Jesus Christ was clearly portrayed among you as crucified?  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This only I want to learn from you: Did you receive the Spirit by the works of the law, or by the hearing of faith?   </a:t>
            </a:r>
            <a:r>
              <a:rPr lang="en-US" sz="2000" b="1" i="1" dirty="0" smtClean="0"/>
              <a:t>3</a:t>
            </a:r>
            <a:r>
              <a:rPr lang="en-US" sz="2000" i="1" dirty="0" smtClean="0"/>
              <a:t> </a:t>
            </a:r>
            <a:r>
              <a:rPr lang="en-US" sz="2000" dirty="0" smtClean="0"/>
              <a:t>Are you so foolish? Having begun in the Spirit, are you now being made perfect by the flesh?   </a:t>
            </a:r>
            <a:r>
              <a:rPr lang="en-US" sz="2000" b="1" i="1" dirty="0" smtClean="0"/>
              <a:t>4 </a:t>
            </a:r>
            <a:r>
              <a:rPr lang="en-US" sz="2000" dirty="0" smtClean="0"/>
              <a:t>Have you suffered so many things in vain -- if in-deed [it was] in vain?   </a:t>
            </a:r>
            <a:r>
              <a:rPr lang="en-US" sz="2000" b="1" i="1" dirty="0" smtClean="0"/>
              <a:t>5</a:t>
            </a:r>
            <a:r>
              <a:rPr lang="en-US" sz="2000" i="1" dirty="0" smtClean="0"/>
              <a:t> </a:t>
            </a:r>
            <a:r>
              <a:rPr lang="en-US" sz="2000" dirty="0" smtClean="0"/>
              <a:t>Therefore He who supplies the Spirit to you and works miracles among you, [does He do it] by the works of the law, or by the hearing of faith? --  </a:t>
            </a:r>
            <a:r>
              <a:rPr lang="en-US" sz="2200" dirty="0" smtClean="0"/>
              <a:t>  </a:t>
            </a:r>
            <a:endParaRPr lang="en-US" sz="2200" b="1" dirty="0" smtClean="0"/>
          </a:p>
        </p:txBody>
      </p:sp>
      <p:sp>
        <p:nvSpPr>
          <p:cNvPr id="2" name="Down Arrow 1"/>
          <p:cNvSpPr/>
          <p:nvPr/>
        </p:nvSpPr>
        <p:spPr>
          <a:xfrm rot="8404013">
            <a:off x="1616026" y="1723011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001" y="101512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Law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02083" y="3086100"/>
            <a:ext cx="198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20883" y="3385929"/>
            <a:ext cx="4118317" cy="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23228" y="3695700"/>
            <a:ext cx="3353972" cy="29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269780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Sprit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641503" y="1702236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75217" y="952500"/>
            <a:ext cx="150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Faith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808" y="3472334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1 Corinthians 12:13 </a:t>
            </a:r>
            <a:r>
              <a:rPr lang="en-US" sz="2000" dirty="0" smtClean="0"/>
              <a:t>For by one Spirit we were all baptized into one body—whether Jews or Greeks, whether slaves or free…</a:t>
            </a:r>
            <a:r>
              <a:rPr lang="en-US" sz="2000" u="sng" dirty="0" smtClean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155342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Origin of the Galatians’ Faith - 3:1-5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571500"/>
            <a:ext cx="4267200" cy="463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300" dirty="0" smtClean="0"/>
              <a:t> </a:t>
            </a:r>
            <a:r>
              <a:rPr lang="en-US" sz="2000" b="1" dirty="0" smtClean="0"/>
              <a:t>3:1</a:t>
            </a:r>
            <a:r>
              <a:rPr lang="en-US" sz="2000" dirty="0" smtClean="0"/>
              <a:t> O foolish Galatians! Who has be-witched you that you should not obey the truth, before whose eyes Jesus Christ was clearly portrayed among you as crucified?  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This only I want to learn from you: Did you receive the Spirit by the works of the law, or by the hearing of faith?   </a:t>
            </a:r>
            <a:r>
              <a:rPr lang="en-US" sz="2000" b="1" i="1" dirty="0" smtClean="0"/>
              <a:t>3</a:t>
            </a:r>
            <a:r>
              <a:rPr lang="en-US" sz="2000" i="1" dirty="0" smtClean="0"/>
              <a:t> </a:t>
            </a:r>
            <a:r>
              <a:rPr lang="en-US" sz="2000" dirty="0" smtClean="0"/>
              <a:t>Are you so foolish? Having begun in the Spirit, are you now being made perfect by the flesh?   </a:t>
            </a:r>
            <a:r>
              <a:rPr lang="en-US" sz="2000" i="1" dirty="0" smtClean="0">
                <a:solidFill>
                  <a:srgbClr val="0066FF"/>
                </a:solidFill>
              </a:rPr>
              <a:t>4 </a:t>
            </a:r>
            <a:r>
              <a:rPr lang="en-US" sz="2000" dirty="0" smtClean="0">
                <a:solidFill>
                  <a:srgbClr val="0066FF"/>
                </a:solidFill>
              </a:rPr>
              <a:t>Have you suffered so many things in vain -- if in-deed [it was] in vain? </a:t>
            </a:r>
            <a:r>
              <a:rPr lang="en-US" sz="2000" dirty="0" smtClean="0"/>
              <a:t>  </a:t>
            </a:r>
            <a:r>
              <a:rPr lang="en-US" sz="2000" b="1" i="1" dirty="0" smtClean="0"/>
              <a:t>5</a:t>
            </a:r>
            <a:r>
              <a:rPr lang="en-US" sz="2000" i="1" dirty="0" smtClean="0"/>
              <a:t> </a:t>
            </a:r>
            <a:r>
              <a:rPr lang="en-US" sz="2000" dirty="0" smtClean="0"/>
              <a:t>Therefore He who supplies the Spirit to you and works miracles among you, [does He do it] by the works of the law, or by the hearing of faith? --  </a:t>
            </a:r>
            <a:r>
              <a:rPr lang="en-US" sz="2200" dirty="0" smtClean="0"/>
              <a:t>  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00608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Origin of the Galatians’ Faith - 3:1-5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571500"/>
            <a:ext cx="4267200" cy="463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300" dirty="0" smtClean="0"/>
              <a:t> </a:t>
            </a:r>
            <a:r>
              <a:rPr lang="en-US" sz="2000" b="1" dirty="0" smtClean="0"/>
              <a:t>3:1</a:t>
            </a:r>
            <a:r>
              <a:rPr lang="en-US" sz="2000" dirty="0" smtClean="0"/>
              <a:t> O foolish Galatians! Who has be-witched you that you should not obey the truth, before whose eyes Jesus Christ was clearly portrayed among you as crucified?  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This only I want to learn from you: Did you receive the Spirit by the works of the law, or by the hearing of faith?   </a:t>
            </a:r>
            <a:r>
              <a:rPr lang="en-US" sz="2000" b="1" i="1" dirty="0" smtClean="0"/>
              <a:t>3</a:t>
            </a:r>
            <a:r>
              <a:rPr lang="en-US" sz="2000" i="1" dirty="0" smtClean="0"/>
              <a:t> </a:t>
            </a:r>
            <a:r>
              <a:rPr lang="en-US" sz="2000" dirty="0" smtClean="0"/>
              <a:t>Are you so foolish? Having begun in the Spirit, are you now being made perfect by the flesh?   </a:t>
            </a:r>
            <a:r>
              <a:rPr lang="en-US" sz="2000" b="1" i="1" dirty="0" smtClean="0"/>
              <a:t>4 </a:t>
            </a:r>
            <a:r>
              <a:rPr lang="en-US" sz="2000" dirty="0" smtClean="0"/>
              <a:t>Have you suffered so many things in vain -- if in-deed [it was] in vain?   </a:t>
            </a:r>
            <a:r>
              <a:rPr lang="en-US" sz="2000" b="1" i="1" dirty="0" smtClean="0"/>
              <a:t>5</a:t>
            </a:r>
            <a:r>
              <a:rPr lang="en-US" sz="2000" i="1" dirty="0" smtClean="0"/>
              <a:t> </a:t>
            </a:r>
            <a:r>
              <a:rPr lang="en-US" sz="2000" dirty="0" smtClean="0"/>
              <a:t>Therefore He who supplies the Spirit to you and works miracles among you, [does He do it] by the works of the law, or by the hearing of faith? --  </a:t>
            </a:r>
            <a:r>
              <a:rPr lang="en-US" sz="2200" dirty="0" smtClean="0"/>
              <a:t>  </a:t>
            </a:r>
            <a:endParaRPr lang="en-US" sz="2200" b="1" dirty="0" smtClean="0"/>
          </a:p>
        </p:txBody>
      </p:sp>
      <p:sp>
        <p:nvSpPr>
          <p:cNvPr id="2" name="Down Arrow 1"/>
          <p:cNvSpPr/>
          <p:nvPr/>
        </p:nvSpPr>
        <p:spPr>
          <a:xfrm>
            <a:off x="762000" y="3475611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001" y="26289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Law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80041" y="5219700"/>
            <a:ext cx="198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20883" y="4610100"/>
            <a:ext cx="4118317" cy="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76800" y="4914900"/>
            <a:ext cx="3353972" cy="29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4934" y="2613964"/>
            <a:ext cx="147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Faith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9680090">
            <a:off x="2165838" y="1661295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375" y="4381500"/>
            <a:ext cx="224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Miracles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5627" y="4381500"/>
            <a:ext cx="224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Miracles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677844" y="3484403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78169" y="5715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God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437801">
            <a:off x="955575" y="1664950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57350" y="1798930"/>
            <a:ext cx="59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?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8239" y="10287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Sprit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4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 animBg="1"/>
      <p:bldP spid="18" grpId="0"/>
      <p:bldP spid="14" grpId="0"/>
      <p:bldP spid="19" grpId="0" animBg="1"/>
      <p:bldP spid="20" grpId="0"/>
      <p:bldP spid="21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The True Sons of Abraham – 3:6-9</a:t>
            </a:r>
            <a:endParaRPr lang="en-US" sz="3600" smtClean="0">
              <a:solidFill>
                <a:srgbClr val="0070C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343400" y="889000"/>
            <a:ext cx="4572000" cy="4508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b="1" i="1" dirty="0" smtClean="0"/>
              <a:t>6 </a:t>
            </a:r>
            <a:r>
              <a:rPr lang="en-US" sz="1800" dirty="0" smtClean="0"/>
              <a:t>just as Abraham "believed God, and it was accounted to him for righteousness."   </a:t>
            </a:r>
            <a:r>
              <a:rPr lang="en-US" sz="1800" b="1" i="1" dirty="0" smtClean="0"/>
              <a:t>7 </a:t>
            </a:r>
            <a:r>
              <a:rPr lang="en-US" sz="1800" dirty="0" smtClean="0"/>
              <a:t>Therefore know that [only] those who are of faith are sons of Abraham.   </a:t>
            </a:r>
            <a:r>
              <a:rPr lang="en-US" sz="1800" b="1" i="1" dirty="0" smtClean="0"/>
              <a:t>8 </a:t>
            </a:r>
            <a:r>
              <a:rPr lang="en-US" sz="1800" dirty="0" smtClean="0"/>
              <a:t>And the Scripture, fore-seeing that God would justify the Gentiles by faith, preached the gospel to Abraham beforehand, [saying,] "In you all the nations shall be blessed."   </a:t>
            </a:r>
            <a:r>
              <a:rPr lang="en-US" sz="1800" b="1" i="1" dirty="0" smtClean="0"/>
              <a:t>9</a:t>
            </a:r>
            <a:r>
              <a:rPr lang="en-US" sz="1800" i="1" dirty="0" smtClean="0"/>
              <a:t> </a:t>
            </a:r>
            <a:r>
              <a:rPr lang="en-US" sz="1800" dirty="0" smtClean="0"/>
              <a:t>So then those who [are] of faith are blessed with believing Abraham.  </a:t>
            </a:r>
            <a:r>
              <a:rPr lang="en-US" sz="1700" dirty="0" smtClean="0"/>
              <a:t>  </a:t>
            </a:r>
            <a:r>
              <a:rPr lang="en-US" sz="1700" b="1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564" y="886265"/>
            <a:ext cx="189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Faith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2401965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Law Keeping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76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God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1999" y="1496943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1846777" y="906399"/>
            <a:ext cx="575603" cy="779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19600" y="3390900"/>
            <a:ext cx="4118317" cy="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64148" y="3695700"/>
            <a:ext cx="946052" cy="29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3112783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8153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Escaping the Curse of the Law – 3:10-14</a:t>
            </a:r>
            <a:endParaRPr lang="en-US" sz="3600" smtClean="0">
              <a:solidFill>
                <a:srgbClr val="0070C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343400" y="952500"/>
            <a:ext cx="4572000" cy="4445000"/>
          </a:xfrm>
        </p:spPr>
        <p:txBody>
          <a:bodyPr/>
          <a:lstStyle/>
          <a:p>
            <a:pPr>
              <a:defRPr/>
            </a:pPr>
            <a:r>
              <a:rPr lang="en-US" sz="1800" b="1" i="1" dirty="0" smtClean="0"/>
              <a:t>10 </a:t>
            </a:r>
            <a:r>
              <a:rPr lang="en-US" sz="1800" dirty="0"/>
              <a:t>For as many as are of the works of the law are under the curse; for it is written, "Cursed [is] everyone who does not continue in all things which are written in the book of the law, to do them."   </a:t>
            </a:r>
            <a:r>
              <a:rPr lang="en-US" sz="1800" b="1" i="1" dirty="0"/>
              <a:t>11</a:t>
            </a:r>
            <a:r>
              <a:rPr lang="en-US" sz="1800" i="1" dirty="0"/>
              <a:t> </a:t>
            </a:r>
            <a:r>
              <a:rPr lang="en-US" sz="1800" dirty="0"/>
              <a:t>But that no one is justified by the law in the sight of God [is] evident, for "the just shall live by faith."   </a:t>
            </a:r>
            <a:r>
              <a:rPr lang="en-US" sz="1800" b="1" i="1" dirty="0"/>
              <a:t>12 </a:t>
            </a:r>
            <a:r>
              <a:rPr lang="en-US" sz="1800" dirty="0"/>
              <a:t>Yet the law is not of faith, but "the man who does them shall live by them."   </a:t>
            </a:r>
            <a:r>
              <a:rPr lang="en-US" sz="1800" b="1" i="1" dirty="0"/>
              <a:t>13 </a:t>
            </a:r>
            <a:r>
              <a:rPr lang="en-US" sz="1800" dirty="0"/>
              <a:t>Christ has redeemed us from the curse of the law, having become a curse for us (for it is written, "Cursed [is] everyone who hangs on a tree"),   </a:t>
            </a:r>
            <a:r>
              <a:rPr lang="en-US" sz="1800" b="1" i="1" dirty="0"/>
              <a:t>14</a:t>
            </a:r>
            <a:r>
              <a:rPr lang="en-US" sz="1800" i="1" dirty="0"/>
              <a:t> </a:t>
            </a:r>
            <a:r>
              <a:rPr lang="en-US" sz="1800" dirty="0"/>
              <a:t>that the blessing of Abraham might come upon the Gentiles in Christ Jesus, that we might receive the </a:t>
            </a:r>
            <a:r>
              <a:rPr lang="en-US" sz="1800" dirty="0" smtClean="0"/>
              <a:t>promise </a:t>
            </a:r>
            <a:r>
              <a:rPr lang="en-US" sz="1800" dirty="0"/>
              <a:t>of the Spirit through faith.</a:t>
            </a:r>
          </a:p>
          <a:p>
            <a:pPr marL="0" indent="0">
              <a:buFontTx/>
              <a:buNone/>
              <a:defRPr/>
            </a:pPr>
            <a:r>
              <a:rPr lang="en-US" sz="1800" b="1" dirty="0" smtClean="0"/>
              <a:t> 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8890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66FF"/>
                </a:solidFill>
              </a:rPr>
              <a:t>Deuteronomy </a:t>
            </a:r>
            <a:r>
              <a:rPr lang="en-US" sz="2000" dirty="0" smtClean="0">
                <a:solidFill>
                  <a:srgbClr val="0066FF"/>
                </a:solidFill>
              </a:rPr>
              <a:t>27:26</a:t>
            </a:r>
            <a:r>
              <a:rPr lang="en-US" sz="2000" baseline="30000" dirty="0">
                <a:solidFill>
                  <a:srgbClr val="0066FF"/>
                </a:solidFill>
              </a:rPr>
              <a:t> </a:t>
            </a:r>
            <a:r>
              <a:rPr lang="en-US" sz="2000" dirty="0"/>
              <a:t>‘Cursed </a:t>
            </a:r>
            <a:r>
              <a:rPr lang="en-US" sz="2000" i="1" dirty="0"/>
              <a:t>is</a:t>
            </a:r>
            <a:r>
              <a:rPr lang="en-US" sz="2000" dirty="0"/>
              <a:t> the one who does not confirm </a:t>
            </a:r>
            <a:r>
              <a:rPr lang="en-US" sz="2000" i="1" dirty="0"/>
              <a:t>all</a:t>
            </a:r>
            <a:r>
              <a:rPr lang="en-US" sz="2000" dirty="0"/>
              <a:t> the words of this law by observing </a:t>
            </a:r>
            <a:r>
              <a:rPr lang="en-US" sz="2000" dirty="0" smtClean="0"/>
              <a:t>them…’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000" b="1" i="1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b="1" i="1" kern="0" dirty="0">
                <a:latin typeface="+mn-lt"/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Habakkuk </a:t>
            </a:r>
            <a:r>
              <a:rPr lang="en-US" sz="2000" dirty="0" smtClean="0">
                <a:solidFill>
                  <a:srgbClr val="0066FF"/>
                </a:solidFill>
              </a:rPr>
              <a:t>2:4 </a:t>
            </a:r>
            <a:r>
              <a:rPr lang="en-US" sz="2000" baseline="30000" dirty="0"/>
              <a:t> </a:t>
            </a:r>
            <a:r>
              <a:rPr lang="en-US" sz="2000" dirty="0"/>
              <a:t>“Behold the proud,</a:t>
            </a:r>
            <a:br>
              <a:rPr lang="en-US" sz="2000" dirty="0"/>
            </a:br>
            <a:r>
              <a:rPr lang="en-US" sz="2000" dirty="0"/>
              <a:t>His soul is not upright in him;</a:t>
            </a:r>
            <a:br>
              <a:rPr lang="en-US" sz="2000" dirty="0"/>
            </a:br>
            <a:r>
              <a:rPr lang="en-US" sz="2000" dirty="0"/>
              <a:t>But the just shall live by his faith</a:t>
            </a:r>
            <a:r>
              <a:rPr lang="en-US" sz="2000" dirty="0" smtClean="0"/>
              <a:t>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000" dirty="0"/>
          </a:p>
          <a:p>
            <a:pPr eaLnBrk="0" hangingPunct="0">
              <a:spcBef>
                <a:spcPct val="20000"/>
              </a:spcBef>
              <a:defRPr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Leviticus 18:5</a:t>
            </a:r>
            <a:r>
              <a:rPr lang="en-US" sz="2000" baseline="30000" dirty="0" smtClean="0"/>
              <a:t> </a:t>
            </a:r>
            <a:r>
              <a:rPr lang="en-US" sz="2000" dirty="0" smtClean="0"/>
              <a:t>You shall therefore keep My statutes and My judgments, which if a man does, he shall live by them: I </a:t>
            </a:r>
            <a:r>
              <a:rPr lang="en-US" sz="2000" i="1" dirty="0" smtClean="0"/>
              <a:t>am</a:t>
            </a:r>
            <a:r>
              <a:rPr lang="en-US" sz="2000" dirty="0" smtClean="0"/>
              <a:t> the </a:t>
            </a:r>
            <a:r>
              <a:rPr lang="en-US" sz="2000" cap="small" dirty="0" smtClean="0">
                <a:effectLst/>
              </a:rPr>
              <a:t>Lord</a:t>
            </a:r>
            <a:r>
              <a:rPr lang="en-US" sz="2000" dirty="0" smtClean="0"/>
              <a:t>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000" b="1" i="1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b="1" i="1" kern="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endParaRPr lang="en-US" sz="2800" b="1" dirty="0" smtClean="0"/>
          </a:p>
          <a:p>
            <a:pPr>
              <a:buFontTx/>
              <a:buNone/>
            </a:pPr>
            <a:r>
              <a:rPr lang="en-US" b="1" dirty="0" smtClean="0"/>
              <a:t>4. Where else in the NT is Gen 15:6 quoted?  For what purpose(s)?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0070C0"/>
                </a:solidFill>
              </a:rPr>
              <a:t>A Study of Galatians</a:t>
            </a:r>
            <a:endParaRPr lang="en-US" sz="660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5500"/>
            <a:ext cx="7772400" cy="29845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i="1" dirty="0" smtClean="0"/>
              <a:t>Lesson 5 </a:t>
            </a: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006666"/>
                </a:solidFill>
              </a:rPr>
              <a:t>Galatians 3:1-14 </a:t>
            </a:r>
          </a:p>
          <a:p>
            <a:pPr algn="ctr">
              <a:buFontTx/>
              <a:buNone/>
            </a:pPr>
            <a:r>
              <a:rPr lang="en-US" sz="4800" b="1" dirty="0" smtClean="0"/>
              <a:t>The Just shall live by Faith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0500"/>
            <a:ext cx="8401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0" y="2019300"/>
            <a:ext cx="609600" cy="4445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Recycled paper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00400" y="1778000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Authenticity of Paul’s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apostleship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and his gospel defended.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00200" y="254000"/>
            <a:ext cx="632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/>
              <a:t>Structure of Galatians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2247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838200" y="13335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Chapters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66800" y="19685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 Black" pitchFamily="34" charset="0"/>
              </a:rPr>
              <a:t>1    2</a:t>
            </a:r>
          </a:p>
        </p:txBody>
      </p:sp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8250"/>
            <a:ext cx="2247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66800" y="3175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  <a:latin typeface="Arial Black" pitchFamily="34" charset="0"/>
              </a:rPr>
              <a:t>3    4</a:t>
            </a:r>
          </a:p>
        </p:txBody>
      </p:sp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83000"/>
            <a:ext cx="2247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66800" y="43815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6666"/>
                </a:solidFill>
                <a:latin typeface="Arial Black" pitchFamily="34" charset="0"/>
              </a:rPr>
              <a:t>5    6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00400" y="2982913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  <a:latin typeface="Arial Black" pitchFamily="34" charset="0"/>
              </a:rPr>
              <a:t>Principle of justification by faith (apart from law) </a:t>
            </a:r>
            <a:r>
              <a:rPr lang="en-US" sz="2800" dirty="0" smtClean="0">
                <a:solidFill>
                  <a:srgbClr val="0066FF"/>
                </a:solidFill>
                <a:latin typeface="Arial Black" pitchFamily="34" charset="0"/>
              </a:rPr>
              <a:t>defended</a:t>
            </a:r>
            <a:endParaRPr lang="en-US" sz="28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200400" y="426720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6666"/>
                </a:solidFill>
                <a:latin typeface="Arial Black" pitchFamily="34" charset="0"/>
              </a:rPr>
              <a:t>Practical applications of a faithful life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utoUpdateAnimBg="0"/>
      <p:bldP spid="6155" grpId="0" autoUpdateAnimBg="0"/>
      <p:bldP spid="6157" grpId="0" autoUpdateAnimBg="0"/>
      <p:bldP spid="61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0"/>
            <a:ext cx="716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70C0"/>
                </a:solidFill>
              </a:rPr>
              <a:t>Galatians Lessons Learned: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57200" y="800100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800100"/>
            <a:ext cx="81534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/>
              <a:t>1. Paul challenges the fault teaching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/>
              <a:t>2. </a:t>
            </a:r>
            <a:r>
              <a:rPr lang="en-US" sz="2200" b="1" dirty="0">
                <a:solidFill>
                  <a:srgbClr val="0066FF"/>
                </a:solidFill>
              </a:rPr>
              <a:t>“turning away … from Him who called you.”  “to a different gospel”  </a:t>
            </a:r>
            <a:r>
              <a:rPr lang="en-US" sz="2200" b="1" dirty="0"/>
              <a:t>Suggest a serious and deep issue of leaving the Lord, of abandoning Him.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/>
              <a:t>3. </a:t>
            </a:r>
            <a:r>
              <a:rPr lang="en-US" sz="2200" b="1" dirty="0">
                <a:solidFill>
                  <a:srgbClr val="0066FF"/>
                </a:solidFill>
              </a:rPr>
              <a:t>“anyone (angel or apostle  or man) who preaches anything that contradicts what we have previously taught you is accursed.” </a:t>
            </a:r>
            <a:r>
              <a:rPr lang="en-US" sz="2200" b="1" dirty="0"/>
              <a:t>Unequivocal, absolute declaration, of having what </a:t>
            </a:r>
            <a:r>
              <a:rPr lang="en-US" sz="2200" b="1" dirty="0" smtClean="0"/>
              <a:t>they(we) needed</a:t>
            </a:r>
            <a:endParaRPr lang="en-US" sz="2200" b="1" dirty="0"/>
          </a:p>
          <a:p>
            <a:pPr eaLnBrk="1" hangingPunct="1">
              <a:spcBef>
                <a:spcPct val="50000"/>
              </a:spcBef>
            </a:pPr>
            <a:r>
              <a:rPr lang="en-US" sz="2200" b="1" dirty="0"/>
              <a:t>4. </a:t>
            </a:r>
            <a:r>
              <a:rPr lang="en-US" sz="2200" b="1" dirty="0" smtClean="0"/>
              <a:t>There </a:t>
            </a:r>
            <a:r>
              <a:rPr lang="en-US" sz="2200" b="1" dirty="0"/>
              <a:t>was benefit in the study of God’s word with others in Jerusalem; there </a:t>
            </a:r>
            <a:r>
              <a:rPr lang="en-US" sz="2200" b="1" dirty="0" smtClean="0"/>
              <a:t>was/is </a:t>
            </a:r>
            <a:r>
              <a:rPr lang="en-US" sz="2200" b="1" dirty="0"/>
              <a:t>one Truth and one source.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/>
              <a:t>5. Paul’s teaching </a:t>
            </a:r>
            <a:r>
              <a:rPr lang="en-US" sz="2200" b="1" dirty="0" smtClean="0"/>
              <a:t>were/ </a:t>
            </a:r>
            <a:r>
              <a:rPr lang="en-US" sz="2200" b="1" dirty="0"/>
              <a:t>are </a:t>
            </a:r>
            <a:r>
              <a:rPr lang="en-US" sz="2200" b="1" dirty="0" smtClean="0"/>
              <a:t>authoritative</a:t>
            </a:r>
            <a:endParaRPr lang="en-US" sz="2200" b="1" dirty="0"/>
          </a:p>
          <a:p>
            <a:pPr eaLnBrk="1" hangingPunct="1">
              <a:spcBef>
                <a:spcPct val="50000"/>
              </a:spcBef>
            </a:pPr>
            <a:r>
              <a:rPr lang="en-US" sz="2200" b="1" dirty="0"/>
              <a:t>6. Even the ‘strong’ can be effected by peer pressure and need for social </a:t>
            </a:r>
            <a:r>
              <a:rPr lang="en-US" sz="2200" b="1" dirty="0" smtClean="0"/>
              <a:t>acceptance</a:t>
            </a:r>
            <a:endParaRPr lang="en-US" sz="2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"/>
            <a:ext cx="7772400" cy="4191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b="1" dirty="0" smtClean="0"/>
              <a:t>What </a:t>
            </a:r>
            <a:r>
              <a:rPr lang="en-US" sz="2800" b="1" dirty="0" smtClean="0"/>
              <a:t>contributes to a person’s vulnerability in being led astray into false doctrine</a:t>
            </a:r>
            <a:r>
              <a:rPr lang="en-US" sz="2800" b="1" dirty="0" smtClean="0"/>
              <a:t>?</a:t>
            </a:r>
          </a:p>
          <a:p>
            <a:pPr marL="514350" indent="-514350">
              <a:buFontTx/>
              <a:buAutoNum type="arabicPeriod"/>
            </a:pP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P</a:t>
            </a:r>
            <a:r>
              <a:rPr lang="en-US" sz="2800" b="1" dirty="0" smtClean="0"/>
              <a:t>ersonal &amp; cultural baggage / desires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Family History / Influence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Lack of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Lack of thought / consideration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>
              <a:buFontTx/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50548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Origin of the Galatians’ Faith - 3:1-5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571500"/>
            <a:ext cx="4267200" cy="463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300" dirty="0" smtClean="0"/>
              <a:t> </a:t>
            </a:r>
            <a:r>
              <a:rPr lang="en-US" sz="2000" b="1" dirty="0" smtClean="0"/>
              <a:t>3:1</a:t>
            </a:r>
            <a:r>
              <a:rPr lang="en-US" sz="2000" dirty="0" smtClean="0"/>
              <a:t> O foolish Galatians! Who has be-witched you that you should not obey the truth, before whose eyes Jesus Christ was clearly portrayed among you as crucified?  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This only I want to learn from you: Did you receive the Spirit by the works of the law, or by the hearing of faith?   </a:t>
            </a:r>
            <a:r>
              <a:rPr lang="en-US" sz="2000" b="1" i="1" dirty="0" smtClean="0"/>
              <a:t>3</a:t>
            </a:r>
            <a:r>
              <a:rPr lang="en-US" sz="2000" i="1" dirty="0" smtClean="0"/>
              <a:t> </a:t>
            </a:r>
            <a:r>
              <a:rPr lang="en-US" sz="2000" dirty="0" smtClean="0"/>
              <a:t>Are you so foolish? Having begun in the Spirit, are you now being made perfect by the flesh?   </a:t>
            </a:r>
            <a:r>
              <a:rPr lang="en-US" sz="2000" b="1" i="1" dirty="0" smtClean="0"/>
              <a:t>4 </a:t>
            </a:r>
            <a:r>
              <a:rPr lang="en-US" sz="2000" dirty="0" smtClean="0"/>
              <a:t>Have you suffered so many things in vain -- if in-deed [it was] in vain?   </a:t>
            </a:r>
            <a:r>
              <a:rPr lang="en-US" sz="2000" b="1" i="1" dirty="0" smtClean="0"/>
              <a:t>5</a:t>
            </a:r>
            <a:r>
              <a:rPr lang="en-US" sz="2000" i="1" dirty="0" smtClean="0"/>
              <a:t> </a:t>
            </a:r>
            <a:r>
              <a:rPr lang="en-US" sz="2000" dirty="0" smtClean="0"/>
              <a:t>Therefore He who supplies the Spirit to you and works miracles among you, [does He do it] by the works of the law, or by the hearing of faith? --  </a:t>
            </a:r>
            <a:r>
              <a:rPr lang="en-US" sz="2200" dirty="0" smtClean="0"/>
              <a:t>  </a:t>
            </a:r>
            <a:endParaRPr lang="en-US" sz="2200" b="1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181600" y="9525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05600" y="30861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87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Origin of the Galatians’ Faith - 3:1-5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571500"/>
            <a:ext cx="4267200" cy="463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300" dirty="0" smtClean="0"/>
              <a:t> </a:t>
            </a:r>
            <a:r>
              <a:rPr lang="en-US" sz="2000" b="1" dirty="0" smtClean="0"/>
              <a:t>3:1</a:t>
            </a:r>
            <a:r>
              <a:rPr lang="en-US" sz="2000" dirty="0" smtClean="0"/>
              <a:t> O foolish Galatians! Who has be-witched you that you should not obey the truth, before whose eyes Jesus Christ was clearly portrayed among you as crucified?  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This only I want to learn from you: Did you receive the Spirit by the works of the law, or by the hearing of faith?   </a:t>
            </a:r>
            <a:r>
              <a:rPr lang="en-US" sz="2000" b="1" i="1" dirty="0" smtClean="0"/>
              <a:t>3</a:t>
            </a:r>
            <a:r>
              <a:rPr lang="en-US" sz="2000" i="1" dirty="0" smtClean="0"/>
              <a:t> </a:t>
            </a:r>
            <a:r>
              <a:rPr lang="en-US" sz="2000" dirty="0" smtClean="0"/>
              <a:t>Are you so foolish? Having begun in the Spirit, are you now being made perfect by the flesh?   </a:t>
            </a:r>
            <a:r>
              <a:rPr lang="en-US" sz="2000" b="1" i="1" dirty="0" smtClean="0"/>
              <a:t>4 </a:t>
            </a:r>
            <a:r>
              <a:rPr lang="en-US" sz="2000" dirty="0" smtClean="0"/>
              <a:t>Have you suffered so many things in vain -- if in-deed [it was] in vain?   </a:t>
            </a:r>
            <a:r>
              <a:rPr lang="en-US" sz="2000" b="1" i="1" dirty="0" smtClean="0"/>
              <a:t>5</a:t>
            </a:r>
            <a:r>
              <a:rPr lang="en-US" sz="2000" i="1" dirty="0" smtClean="0"/>
              <a:t> </a:t>
            </a:r>
            <a:r>
              <a:rPr lang="en-US" sz="2000" dirty="0" smtClean="0"/>
              <a:t>Therefore He who supplies the Spirit to you and works miracles among you, [does He do it] by the works of the law, or by the hearing of faith? --  </a:t>
            </a:r>
            <a:r>
              <a:rPr lang="en-US" sz="2200" dirty="0" smtClean="0"/>
              <a:t>  </a:t>
            </a:r>
            <a:endParaRPr lang="en-US" sz="2200" b="1" dirty="0" smtClean="0"/>
          </a:p>
        </p:txBody>
      </p:sp>
      <p:sp>
        <p:nvSpPr>
          <p:cNvPr id="2" name="Down Arrow 1"/>
          <p:cNvSpPr/>
          <p:nvPr/>
        </p:nvSpPr>
        <p:spPr>
          <a:xfrm>
            <a:off x="685800" y="1709529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001" y="101512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Law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03" y="2678043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Sprit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2153822">
            <a:off x="2023510" y="1671413"/>
            <a:ext cx="575603" cy="1178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1015125"/>
            <a:ext cx="150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Faith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2171700"/>
            <a:ext cx="198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20883" y="2476500"/>
            <a:ext cx="1676400" cy="99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3671" y="630404"/>
            <a:ext cx="59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?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Origin of the Galatians’ Faith - 3:1-5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571500"/>
            <a:ext cx="4267200" cy="463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300" dirty="0" smtClean="0"/>
              <a:t> </a:t>
            </a:r>
            <a:r>
              <a:rPr lang="en-US" sz="2000" b="1" dirty="0" smtClean="0"/>
              <a:t>3:1</a:t>
            </a:r>
            <a:r>
              <a:rPr lang="en-US" sz="2000" dirty="0" smtClean="0"/>
              <a:t> O foolish Galatians! Who has be-witched you that you should not obey the truth, before whose eyes Jesus Christ was clearly portrayed among you as crucified?  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This only I want to learn from you: Did you receive the Spirit by the works of the law, or by the hearing of faith?   </a:t>
            </a:r>
            <a:r>
              <a:rPr lang="en-US" sz="2000" b="1" i="1" dirty="0" smtClean="0"/>
              <a:t>3</a:t>
            </a:r>
            <a:r>
              <a:rPr lang="en-US" sz="2000" i="1" dirty="0" smtClean="0"/>
              <a:t> </a:t>
            </a:r>
            <a:r>
              <a:rPr lang="en-US" sz="2000" dirty="0" smtClean="0"/>
              <a:t>Are you so foolish? Having begun in the Spirit, are you now being made perfect by the flesh?   </a:t>
            </a:r>
            <a:r>
              <a:rPr lang="en-US" sz="2000" b="1" i="1" dirty="0" smtClean="0"/>
              <a:t>4 </a:t>
            </a:r>
            <a:r>
              <a:rPr lang="en-US" sz="2000" dirty="0" smtClean="0"/>
              <a:t>Have you suffered so many things in vain -- if in-deed [it was] in vain?   </a:t>
            </a:r>
            <a:r>
              <a:rPr lang="en-US" sz="2000" b="1" i="1" dirty="0" smtClean="0"/>
              <a:t>5</a:t>
            </a:r>
            <a:r>
              <a:rPr lang="en-US" sz="2000" i="1" dirty="0" smtClean="0"/>
              <a:t> </a:t>
            </a:r>
            <a:r>
              <a:rPr lang="en-US" sz="2000" dirty="0" smtClean="0"/>
              <a:t>Therefore He who supplies the Spirit to you and works miracles among you, [does He do it] by the works of the law, or by the hearing of faith? --  </a:t>
            </a:r>
            <a:r>
              <a:rPr lang="en-US" sz="2200" dirty="0" smtClean="0"/>
              <a:t>  </a:t>
            </a:r>
            <a:endParaRPr lang="en-US" sz="2200" b="1" dirty="0" smtClean="0"/>
          </a:p>
        </p:txBody>
      </p:sp>
      <p:sp>
        <p:nvSpPr>
          <p:cNvPr id="2" name="Down Arrow 1"/>
          <p:cNvSpPr/>
          <p:nvPr/>
        </p:nvSpPr>
        <p:spPr>
          <a:xfrm rot="8404013">
            <a:off x="1616026" y="1723011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001" y="101512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Law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02083" y="3086100"/>
            <a:ext cx="198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20883" y="3385929"/>
            <a:ext cx="4118317" cy="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23228" y="3695700"/>
            <a:ext cx="3353972" cy="29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269780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Sprit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641503" y="1702236"/>
            <a:ext cx="575603" cy="1044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75217" y="952500"/>
            <a:ext cx="150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Faith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808" y="3472334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John 3:5 </a:t>
            </a:r>
            <a:r>
              <a:rPr lang="en-US" sz="2000" dirty="0" smtClean="0"/>
              <a:t>Jesus answered, “Most assuredly, I say to you, unless one is born of water and the Spirit, he cannot enter the kingdom of God.  6 That which is </a:t>
            </a:r>
            <a:r>
              <a:rPr lang="en-US" sz="2000" u="sng" dirty="0" smtClean="0"/>
              <a:t>born of the flesh is flesh, and that which is born of the Spirit is spirit.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896521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 animBg="1"/>
      <p:bldP spid="18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669</Words>
  <Application>Microsoft Office PowerPoint</Application>
  <PresentationFormat>On-screen Show (16:10)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Calibri</vt:lpstr>
      <vt:lpstr>Wingdings</vt:lpstr>
      <vt:lpstr>Arial Black</vt:lpstr>
      <vt:lpstr>Default Design</vt:lpstr>
      <vt:lpstr>PowerPoint Presentation</vt:lpstr>
      <vt:lpstr>A Study of Galatians</vt:lpstr>
      <vt:lpstr>PowerPoint Presentation</vt:lpstr>
      <vt:lpstr>PowerPoint Presentation</vt:lpstr>
      <vt:lpstr>PowerPoint Presentation</vt:lpstr>
      <vt:lpstr>PowerPoint Presentation</vt:lpstr>
      <vt:lpstr>Origin of the Galatians’ Faith - 3:1-5</vt:lpstr>
      <vt:lpstr>Origin of the Galatians’ Faith - 3:1-5</vt:lpstr>
      <vt:lpstr>Origin of the Galatians’ Faith - 3:1-5</vt:lpstr>
      <vt:lpstr>Origin of the Galatians’ Faith - 3:1-5</vt:lpstr>
      <vt:lpstr>Origin of the Galatians’ Faith - 3:1-5</vt:lpstr>
      <vt:lpstr>Origin of the Galatians’ Faith - 3:1-5</vt:lpstr>
      <vt:lpstr>The True Sons of Abraham – 3:6-9</vt:lpstr>
      <vt:lpstr>Escaping the Curse of the Law – 3:10-14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Christian</dc:creator>
  <cp:lastModifiedBy>Blaine Mellor</cp:lastModifiedBy>
  <cp:revision>96</cp:revision>
  <dcterms:created xsi:type="dcterms:W3CDTF">2004-05-28T20:00:30Z</dcterms:created>
  <dcterms:modified xsi:type="dcterms:W3CDTF">2016-03-06T04:45:54Z</dcterms:modified>
</cp:coreProperties>
</file>