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81" r:id="rId2"/>
    <p:sldId id="259" r:id="rId3"/>
    <p:sldId id="261" r:id="rId4"/>
    <p:sldId id="262" r:id="rId5"/>
    <p:sldId id="263" r:id="rId6"/>
    <p:sldId id="258" r:id="rId7"/>
    <p:sldId id="257" r:id="rId8"/>
    <p:sldId id="265" r:id="rId9"/>
    <p:sldId id="283" r:id="rId10"/>
    <p:sldId id="276" r:id="rId11"/>
    <p:sldId id="270" r:id="rId12"/>
    <p:sldId id="274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4" autoAdjust="0"/>
    <p:restoredTop sz="99834" autoAdjust="0"/>
  </p:normalViewPr>
  <p:slideViewPr>
    <p:cSldViewPr showGuides="1">
      <p:cViewPr varScale="1">
        <p:scale>
          <a:sx n="106" d="100"/>
          <a:sy n="106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0DFB86-9924-42E5-99E7-55FD7404B47C}" type="datetimeFigureOut">
              <a:rPr lang="en-US" smtClean="0"/>
              <a:pPr/>
              <a:t>4/24/2011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Kings of Judah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Six Secrets to True Restoration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52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…but for the wrong reasons!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err="1" smtClean="0"/>
              <a:t>Joash</a:t>
            </a:r>
            <a:r>
              <a:rPr lang="en-US" dirty="0" smtClean="0"/>
              <a:t> </a:t>
            </a:r>
            <a:r>
              <a:rPr lang="en-US" dirty="0" smtClean="0"/>
              <a:t>did what was right in the eyes of the LORD all the days of </a:t>
            </a:r>
            <a:r>
              <a:rPr lang="en-US" b="1" u="sng" dirty="0" err="1" smtClean="0"/>
              <a:t>Jehoida</a:t>
            </a:r>
            <a:r>
              <a:rPr lang="en-US" dirty="0" smtClean="0"/>
              <a:t> the priest.  24:2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“…gather from all Israel money to repair the house of </a:t>
            </a:r>
            <a:r>
              <a:rPr lang="en-US" b="1" u="sng" dirty="0" smtClean="0"/>
              <a:t>your</a:t>
            </a:r>
            <a:r>
              <a:rPr lang="en-US" dirty="0" smtClean="0"/>
              <a:t> God…”  24:5</a:t>
            </a:r>
          </a:p>
          <a:p>
            <a:pPr>
              <a:spcBef>
                <a:spcPts val="18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2635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Hypocrisy is temporary!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Abandoned the temple (24:18).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Served </a:t>
            </a:r>
            <a:r>
              <a:rPr lang="en-US" dirty="0" err="1" smtClean="0"/>
              <a:t>Asherim</a:t>
            </a:r>
            <a:r>
              <a:rPr lang="en-US" dirty="0" smtClean="0"/>
              <a:t> (24:18).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Rejected prophets (24:19).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Shed innocent blood (24:21).</a:t>
            </a:r>
          </a:p>
        </p:txBody>
      </p:sp>
    </p:spTree>
    <p:extLst>
      <p:ext uri="{BB962C8B-B14F-4D97-AF65-F5344CB8AC3E}">
        <p14:creationId xmlns:p14="http://schemas.microsoft.com/office/powerpoint/2010/main" xmlns="" val="388496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Hypocrisy has consequences!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Defeated by a lesser enemy (24:24).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Conspired against and assassinated by his own servants who were Gentiles (24:25).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Died at a young age (24:1).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Denied a royal burial (24:25).</a:t>
            </a:r>
          </a:p>
        </p:txBody>
      </p:sp>
    </p:spTree>
    <p:extLst>
      <p:ext uri="{BB962C8B-B14F-4D97-AF65-F5344CB8AC3E}">
        <p14:creationId xmlns:p14="http://schemas.microsoft.com/office/powerpoint/2010/main" xmlns="" val="110320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381000" y="762000"/>
            <a:ext cx="8305800" cy="56388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114800" y="1371600"/>
            <a:ext cx="4572000" cy="762000"/>
            <a:chOff x="4038600" y="1371600"/>
            <a:chExt cx="4648200" cy="762000"/>
          </a:xfrm>
          <a:solidFill>
            <a:srgbClr val="FFFFFF">
              <a:alpha val="85098"/>
            </a:srgbClr>
          </a:solidFill>
        </p:grpSpPr>
        <p:sp>
          <p:nvSpPr>
            <p:cNvPr id="8" name="Rounded Rectangle 7"/>
            <p:cNvSpPr/>
            <p:nvPr/>
          </p:nvSpPr>
          <p:spPr>
            <a:xfrm>
              <a:off x="4038600" y="1371600"/>
              <a:ext cx="4648200" cy="762000"/>
            </a:xfrm>
            <a:prstGeom prst="roundRect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38600" y="1519535"/>
              <a:ext cx="464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Practice obedience in isolation</a:t>
              </a:r>
              <a:endParaRPr lang="en-US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14800" y="3200400"/>
            <a:ext cx="4572000" cy="762000"/>
            <a:chOff x="4038600" y="1371600"/>
            <a:chExt cx="4648200" cy="762000"/>
          </a:xfrm>
          <a:solidFill>
            <a:srgbClr val="FFFFFF">
              <a:alpha val="85098"/>
            </a:srgbClr>
          </a:solidFill>
        </p:grpSpPr>
        <p:sp>
          <p:nvSpPr>
            <p:cNvPr id="14" name="Rounded Rectangle 13"/>
            <p:cNvSpPr/>
            <p:nvPr/>
          </p:nvSpPr>
          <p:spPr>
            <a:xfrm>
              <a:off x="4038600" y="1371600"/>
              <a:ext cx="4648200" cy="762000"/>
            </a:xfrm>
            <a:prstGeom prst="roundRect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38600" y="1519535"/>
              <a:ext cx="464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Pray for a pure heart</a:t>
              </a:r>
              <a:endParaRPr lang="en-US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114800" y="2286000"/>
            <a:ext cx="4572000" cy="762000"/>
            <a:chOff x="4038600" y="1371600"/>
            <a:chExt cx="4648200" cy="762000"/>
          </a:xfrm>
          <a:solidFill>
            <a:srgbClr val="FFFFFF">
              <a:alpha val="85098"/>
            </a:srgbClr>
          </a:solidFill>
        </p:grpSpPr>
        <p:sp>
          <p:nvSpPr>
            <p:cNvPr id="17" name="Rounded Rectangle 16"/>
            <p:cNvSpPr/>
            <p:nvPr/>
          </p:nvSpPr>
          <p:spPr>
            <a:xfrm>
              <a:off x="4038600" y="1371600"/>
              <a:ext cx="4648200" cy="762000"/>
            </a:xfrm>
            <a:prstGeom prst="roundRect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8600" y="1519535"/>
              <a:ext cx="464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Don’t neglect obedience!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114800" y="4114800"/>
            <a:ext cx="4572000" cy="762000"/>
            <a:chOff x="4038600" y="1371600"/>
            <a:chExt cx="4648200" cy="762000"/>
          </a:xfrm>
          <a:solidFill>
            <a:srgbClr val="FFFFFF">
              <a:alpha val="85098"/>
            </a:srgbClr>
          </a:solidFill>
        </p:grpSpPr>
        <p:sp>
          <p:nvSpPr>
            <p:cNvPr id="20" name="Rounded Rectangle 19"/>
            <p:cNvSpPr/>
            <p:nvPr/>
          </p:nvSpPr>
          <p:spPr>
            <a:xfrm>
              <a:off x="4038600" y="1371600"/>
              <a:ext cx="4648200" cy="762000"/>
            </a:xfrm>
            <a:prstGeom prst="roundRect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1524000"/>
              <a:ext cx="464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Identify driving influences</a:t>
              </a:r>
              <a:endParaRPr lang="en-US" sz="2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14800" y="5029200"/>
            <a:ext cx="4572000" cy="762000"/>
            <a:chOff x="4038600" y="1371600"/>
            <a:chExt cx="4648200" cy="762000"/>
          </a:xfrm>
          <a:solidFill>
            <a:srgbClr val="FFFFFF">
              <a:alpha val="85098"/>
            </a:srgb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038600" y="1371600"/>
              <a:ext cx="4648200" cy="762000"/>
            </a:xfrm>
            <a:prstGeom prst="roundRect">
              <a:avLst/>
            </a:prstGeom>
            <a:grpFill/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038600" y="1519535"/>
              <a:ext cx="464820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Gauge level of sincerity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10320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773269"/>
            <a:ext cx="3581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52400" y="4230469"/>
            <a:ext cx="762000" cy="990600"/>
            <a:chOff x="152400" y="4495800"/>
            <a:chExt cx="762000" cy="990600"/>
          </a:xfrm>
        </p:grpSpPr>
        <p:sp>
          <p:nvSpPr>
            <p:cNvPr id="20" name="TextBox 19"/>
            <p:cNvSpPr txBox="1"/>
            <p:nvPr/>
          </p:nvSpPr>
          <p:spPr>
            <a:xfrm>
              <a:off x="152400" y="4495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Saul</a:t>
              </a:r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52400" y="4495800"/>
              <a:ext cx="7620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524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52400" y="51170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40 </a:t>
              </a:r>
              <a:r>
                <a:rPr lang="en-US" dirty="0" err="1" smtClean="0"/>
                <a:t>yr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143000" y="4230469"/>
            <a:ext cx="914400" cy="990600"/>
            <a:chOff x="1143000" y="4495800"/>
            <a:chExt cx="914400" cy="990600"/>
          </a:xfrm>
        </p:grpSpPr>
        <p:sp>
          <p:nvSpPr>
            <p:cNvPr id="24" name="TextBox 23"/>
            <p:cNvSpPr txBox="1"/>
            <p:nvPr/>
          </p:nvSpPr>
          <p:spPr>
            <a:xfrm>
              <a:off x="1143000" y="44958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David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43000" y="4495800"/>
              <a:ext cx="9144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2192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219200" y="5105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40 </a:t>
              </a:r>
              <a:r>
                <a:rPr lang="en-US" dirty="0" err="1" smtClean="0"/>
                <a:t>yr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286000" y="4230469"/>
            <a:ext cx="1066800" cy="990600"/>
            <a:chOff x="2286000" y="4495800"/>
            <a:chExt cx="1066800" cy="990600"/>
          </a:xfrm>
        </p:grpSpPr>
        <p:sp>
          <p:nvSpPr>
            <p:cNvPr id="25" name="TextBox 24"/>
            <p:cNvSpPr txBox="1"/>
            <p:nvPr/>
          </p:nvSpPr>
          <p:spPr>
            <a:xfrm>
              <a:off x="2286000" y="44958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Solomon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4495800"/>
              <a:ext cx="10668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4384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38400" y="5105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40 </a:t>
              </a:r>
              <a:r>
                <a:rPr lang="en-US" dirty="0" err="1" smtClean="0"/>
                <a:t>yr</a:t>
              </a:r>
              <a:endParaRPr lang="en-US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124200" y="125866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931 BC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3581400" y="4800600"/>
            <a:ext cx="4953000" cy="874931"/>
            <a:chOff x="3581400" y="5105400"/>
            <a:chExt cx="5105400" cy="87493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581400" y="5105400"/>
              <a:ext cx="5105400" cy="116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4800600" y="5334000"/>
              <a:ext cx="2667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76800" y="53340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Southern Kingdom:</a:t>
              </a:r>
            </a:p>
            <a:p>
              <a:pPr algn="ctr"/>
              <a:r>
                <a:rPr lang="en-US" b="1" dirty="0" smtClean="0"/>
                <a:t>JUDAH</a:t>
              </a:r>
              <a:endParaRPr lang="en-US" b="1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81400" y="1868269"/>
            <a:ext cx="3429000" cy="876300"/>
            <a:chOff x="3581400" y="2133600"/>
            <a:chExt cx="3429000" cy="8763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581400" y="3009900"/>
              <a:ext cx="3429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3962400" y="2133600"/>
              <a:ext cx="2667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38600" y="21336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Northern Kingdom:</a:t>
              </a:r>
            </a:p>
            <a:p>
              <a:pPr algn="ctr"/>
              <a:r>
                <a:rPr lang="en-US" b="1" dirty="0" smtClean="0"/>
                <a:t>ISRAEL</a:t>
              </a:r>
              <a:endParaRPr lang="en-US" b="1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200400" y="1639669"/>
            <a:ext cx="762000" cy="3172599"/>
            <a:chOff x="3200400" y="1905000"/>
            <a:chExt cx="762000" cy="3200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581400" y="3009900"/>
              <a:ext cx="0" cy="2095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581400" y="19050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200400" y="1905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553200" y="1270337"/>
            <a:ext cx="914400" cy="1359932"/>
            <a:chOff x="6553200" y="1535668"/>
            <a:chExt cx="914400" cy="1359932"/>
          </a:xfrm>
        </p:grpSpPr>
        <p:sp>
          <p:nvSpPr>
            <p:cNvPr id="51" name="TextBox 50"/>
            <p:cNvSpPr txBox="1"/>
            <p:nvPr/>
          </p:nvSpPr>
          <p:spPr>
            <a:xfrm>
              <a:off x="6553200" y="15356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722 BC</a:t>
              </a:r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 flipV="1">
              <a:off x="7010400" y="19050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629400" y="1905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8077200" y="3352800"/>
            <a:ext cx="914400" cy="1371600"/>
            <a:chOff x="8229600" y="3657600"/>
            <a:chExt cx="914400" cy="1371600"/>
          </a:xfrm>
        </p:grpSpPr>
        <p:sp>
          <p:nvSpPr>
            <p:cNvPr id="52" name="TextBox 51"/>
            <p:cNvSpPr txBox="1"/>
            <p:nvPr/>
          </p:nvSpPr>
          <p:spPr>
            <a:xfrm>
              <a:off x="8229600" y="3657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586 BC</a:t>
              </a:r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8686800" y="40386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305800" y="4038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152400" y="1290935"/>
            <a:ext cx="1447800" cy="2025134"/>
            <a:chOff x="152400" y="1748135"/>
            <a:chExt cx="1447800" cy="2025134"/>
          </a:xfrm>
        </p:grpSpPr>
        <p:grpSp>
          <p:nvGrpSpPr>
            <p:cNvPr id="90" name="Group 89"/>
            <p:cNvGrpSpPr/>
            <p:nvPr/>
          </p:nvGrpSpPr>
          <p:grpSpPr>
            <a:xfrm>
              <a:off x="152400" y="1748135"/>
              <a:ext cx="1447800" cy="461665"/>
              <a:chOff x="152400" y="1443335"/>
              <a:chExt cx="1447800" cy="461665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152400" y="1443335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52400" y="1443335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 Samuel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2" name="Straight Connector 91"/>
            <p:cNvCxnSpPr>
              <a:stCxn id="89" idx="2"/>
            </p:cNvCxnSpPr>
            <p:nvPr/>
          </p:nvCxnSpPr>
          <p:spPr>
            <a:xfrm>
              <a:off x="876300" y="2205335"/>
              <a:ext cx="0" cy="156793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Left Brace 92"/>
          <p:cNvSpPr/>
          <p:nvPr/>
        </p:nvSpPr>
        <p:spPr>
          <a:xfrm>
            <a:off x="768096" y="2895600"/>
            <a:ext cx="228600" cy="106680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1066800" y="533400"/>
            <a:ext cx="1447800" cy="3188733"/>
            <a:chOff x="1066800" y="990600"/>
            <a:chExt cx="1447800" cy="3188733"/>
          </a:xfrm>
        </p:grpSpPr>
        <p:grpSp>
          <p:nvGrpSpPr>
            <p:cNvPr id="97" name="Group 96"/>
            <p:cNvGrpSpPr/>
            <p:nvPr/>
          </p:nvGrpSpPr>
          <p:grpSpPr>
            <a:xfrm>
              <a:off x="1066800" y="990600"/>
              <a:ext cx="1447800" cy="461665"/>
              <a:chOff x="152400" y="1443335"/>
              <a:chExt cx="1447800" cy="461665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152400" y="1443335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52400" y="1443335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Samuel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8" name="Straight Connector 97"/>
            <p:cNvCxnSpPr>
              <a:stCxn id="99" idx="2"/>
            </p:cNvCxnSpPr>
            <p:nvPr/>
          </p:nvCxnSpPr>
          <p:spPr>
            <a:xfrm>
              <a:off x="1790700" y="1447800"/>
              <a:ext cx="0" cy="23622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Left Brace 100"/>
            <p:cNvSpPr/>
            <p:nvPr/>
          </p:nvSpPr>
          <p:spPr>
            <a:xfrm>
              <a:off x="1676400" y="3581401"/>
              <a:ext cx="228600" cy="597932"/>
            </a:xfrm>
            <a:prstGeom prst="lef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Left Brace 101"/>
          <p:cNvSpPr/>
          <p:nvPr/>
        </p:nvSpPr>
        <p:spPr>
          <a:xfrm>
            <a:off x="3429000" y="-152400"/>
            <a:ext cx="304800" cy="2706469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2880360" y="300335"/>
            <a:ext cx="1447800" cy="842665"/>
            <a:chOff x="2880360" y="757535"/>
            <a:chExt cx="1447800" cy="842665"/>
          </a:xfrm>
        </p:grpSpPr>
        <p:grpSp>
          <p:nvGrpSpPr>
            <p:cNvPr id="116" name="Group 115"/>
            <p:cNvGrpSpPr/>
            <p:nvPr/>
          </p:nvGrpSpPr>
          <p:grpSpPr>
            <a:xfrm>
              <a:off x="2880360" y="757535"/>
              <a:ext cx="1447800" cy="461665"/>
              <a:chOff x="4267200" y="228600"/>
              <a:chExt cx="1447800" cy="461665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4267200" y="228600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267200" y="2286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 Kings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06" name="Straight Connector 105"/>
            <p:cNvCxnSpPr/>
            <p:nvPr/>
          </p:nvCxnSpPr>
          <p:spPr>
            <a:xfrm>
              <a:off x="3581400" y="1214735"/>
              <a:ext cx="0" cy="38546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Left Brace 127"/>
          <p:cNvSpPr/>
          <p:nvPr/>
        </p:nvSpPr>
        <p:spPr>
          <a:xfrm>
            <a:off x="6629400" y="-512064"/>
            <a:ext cx="304800" cy="342900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/>
          <p:cNvGrpSpPr/>
          <p:nvPr/>
        </p:nvGrpSpPr>
        <p:grpSpPr>
          <a:xfrm>
            <a:off x="6019800" y="304800"/>
            <a:ext cx="1447800" cy="842665"/>
            <a:chOff x="6096000" y="762000"/>
            <a:chExt cx="1447800" cy="842665"/>
          </a:xfrm>
        </p:grpSpPr>
        <p:grpSp>
          <p:nvGrpSpPr>
            <p:cNvPr id="125" name="Group 124"/>
            <p:cNvGrpSpPr/>
            <p:nvPr/>
          </p:nvGrpSpPr>
          <p:grpSpPr>
            <a:xfrm>
              <a:off x="6096000" y="762000"/>
              <a:ext cx="1447800" cy="461665"/>
              <a:chOff x="4267200" y="228600"/>
              <a:chExt cx="1447800" cy="461665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4267200" y="228600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267200" y="2286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Kings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29" name="Straight Connector 128"/>
            <p:cNvCxnSpPr/>
            <p:nvPr/>
          </p:nvCxnSpPr>
          <p:spPr>
            <a:xfrm>
              <a:off x="6858000" y="1219200"/>
              <a:ext cx="0" cy="38546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685800" y="5377934"/>
            <a:ext cx="1943100" cy="1327666"/>
            <a:chOff x="685800" y="5257800"/>
            <a:chExt cx="1943100" cy="1327666"/>
          </a:xfrm>
        </p:grpSpPr>
        <p:sp>
          <p:nvSpPr>
            <p:cNvPr id="103" name="Left Brace 102"/>
            <p:cNvSpPr/>
            <p:nvPr/>
          </p:nvSpPr>
          <p:spPr>
            <a:xfrm>
              <a:off x="1524000" y="5257800"/>
              <a:ext cx="228600" cy="10668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685800" y="6096000"/>
              <a:ext cx="1943100" cy="489466"/>
              <a:chOff x="876300" y="6096000"/>
              <a:chExt cx="1943100" cy="489466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882396" y="6128266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876300" y="6096000"/>
                <a:ext cx="1943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 Chronicles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43" name="Straight Connector 142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4457700" y="2798064"/>
            <a:ext cx="1943100" cy="6248400"/>
            <a:chOff x="685800" y="2677930"/>
            <a:chExt cx="1943100" cy="6248400"/>
          </a:xfrm>
        </p:grpSpPr>
        <p:sp>
          <p:nvSpPr>
            <p:cNvPr id="147" name="Left Brace 146"/>
            <p:cNvSpPr/>
            <p:nvPr/>
          </p:nvSpPr>
          <p:spPr>
            <a:xfrm>
              <a:off x="1524000" y="2677930"/>
              <a:ext cx="228600" cy="62484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685800" y="6096000"/>
              <a:ext cx="1943100" cy="489466"/>
              <a:chOff x="876300" y="6096000"/>
              <a:chExt cx="1943100" cy="489466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882396" y="6128266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876300" y="6096000"/>
                <a:ext cx="1943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Chronicles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4572000" y="3316069"/>
            <a:ext cx="2514600" cy="874931"/>
            <a:chOff x="4572000" y="3316069"/>
            <a:chExt cx="2514600" cy="874931"/>
          </a:xfrm>
        </p:grpSpPr>
        <p:sp>
          <p:nvSpPr>
            <p:cNvPr id="152" name="TextBox 151"/>
            <p:cNvSpPr txBox="1"/>
            <p:nvPr/>
          </p:nvSpPr>
          <p:spPr>
            <a:xfrm>
              <a:off x="4610100" y="3360003"/>
              <a:ext cx="2476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i="1" dirty="0" smtClean="0"/>
                <a:t>20 Kings in the North and South</a:t>
              </a:r>
              <a:endParaRPr lang="en-US" sz="2200" b="1" i="1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572000" y="3316069"/>
              <a:ext cx="2514600" cy="874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16078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3" grpId="0" animBg="1"/>
      <p:bldP spid="102" grpId="0" animBg="1"/>
      <p:bldP spid="1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3085841"/>
              </p:ext>
            </p:extLst>
          </p:nvPr>
        </p:nvGraphicFramePr>
        <p:xfrm>
          <a:off x="2438400" y="76200"/>
          <a:ext cx="4191000" cy="670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/>
                <a:gridCol w="1513417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Rehoboam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 </a:t>
                      </a:r>
                      <a:r>
                        <a:rPr lang="en-US" sz="1600" b="0" dirty="0" err="1" smtClean="0"/>
                        <a:t>yr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Abijah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Asa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Jehoshaphat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Jehoram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Athaliah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Joash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Uzziah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Jotham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Hezekiah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Manasseh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Amon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Josiah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Jehoiakim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Jehoiachin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Zedekiah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14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3717763"/>
              </p:ext>
            </p:extLst>
          </p:nvPr>
        </p:nvGraphicFramePr>
        <p:xfrm>
          <a:off x="2438400" y="76200"/>
          <a:ext cx="4191000" cy="670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/>
                <a:gridCol w="1513417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Rehoboam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 </a:t>
                      </a:r>
                      <a:r>
                        <a:rPr lang="en-US" sz="1600" b="0" dirty="0" err="1" smtClean="0"/>
                        <a:t>yr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Abijah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Asa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Jehoshaphat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Jehoram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Athaliah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Joash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Uzziah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Jotham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Hezekiah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Manasseh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Amon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Josiah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Jehoiakim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Jehoiachin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Zedekiah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79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3252147"/>
              </p:ext>
            </p:extLst>
          </p:nvPr>
        </p:nvGraphicFramePr>
        <p:xfrm>
          <a:off x="2438400" y="76200"/>
          <a:ext cx="4191000" cy="670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/>
                <a:gridCol w="1513417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Rehoboam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 </a:t>
                      </a:r>
                      <a:r>
                        <a:rPr lang="en-US" sz="1600" b="0" dirty="0" err="1" smtClean="0"/>
                        <a:t>yr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Abijah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Asa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Jehoshaphat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Jehoram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Athaliah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Joash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Uzziah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Jotham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Hezekiah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Manasseh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Amon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Josiah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Jehoiakim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Jehoiachin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Zedekiah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676400" y="1447800"/>
            <a:ext cx="5715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1406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2959323"/>
              </p:ext>
            </p:extLst>
          </p:nvPr>
        </p:nvGraphicFramePr>
        <p:xfrm>
          <a:off x="1371600" y="1371600"/>
          <a:ext cx="6400800" cy="4754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34662"/>
                <a:gridCol w="4966138"/>
              </a:tblGrid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#1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David:</a:t>
                      </a:r>
                      <a:r>
                        <a:rPr lang="en-US" sz="2600" b="0" baseline="0" dirty="0" smtClean="0"/>
                        <a:t>  </a:t>
                      </a:r>
                      <a:r>
                        <a:rPr lang="en-US" sz="2600" baseline="0" dirty="0" smtClean="0"/>
                        <a:t>Priorities</a:t>
                      </a:r>
                      <a:endParaRPr lang="en-US" sz="2600" dirty="0"/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#2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Jehoshaphat:</a:t>
                      </a:r>
                      <a:r>
                        <a:rPr lang="en-US" sz="2600" b="0" baseline="0" dirty="0" smtClean="0"/>
                        <a:t>  </a:t>
                      </a:r>
                      <a:r>
                        <a:rPr lang="en-US" sz="2600" b="1" baseline="0" dirty="0" smtClean="0"/>
                        <a:t>Associations</a:t>
                      </a:r>
                      <a:endParaRPr lang="en-US" sz="2600" b="1" dirty="0"/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#3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Joash</a:t>
                      </a:r>
                      <a:r>
                        <a:rPr lang="en-US" sz="2600" b="0" dirty="0" smtClean="0"/>
                        <a:t>:  </a:t>
                      </a:r>
                      <a:r>
                        <a:rPr lang="en-US" sz="2600" b="1" dirty="0" smtClean="0"/>
                        <a:t>Hypocrisy</a:t>
                      </a:r>
                      <a:endParaRPr lang="en-US" sz="2600" b="1" dirty="0"/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#4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Hezekiah:  </a:t>
                      </a:r>
                      <a:r>
                        <a:rPr lang="en-US" sz="2600" b="1" dirty="0" smtClean="0"/>
                        <a:t>Devotion</a:t>
                      </a:r>
                      <a:endParaRPr lang="en-US" sz="2600" b="1" dirty="0"/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#5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Manasseh:  </a:t>
                      </a:r>
                      <a:r>
                        <a:rPr lang="en-US" sz="2600" b="1" dirty="0" smtClean="0"/>
                        <a:t>Grace</a:t>
                      </a:r>
                      <a:endParaRPr lang="en-US" sz="2600" b="1" dirty="0"/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#6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Josiah</a:t>
                      </a:r>
                      <a:r>
                        <a:rPr lang="en-US" sz="2600" b="0" smtClean="0"/>
                        <a:t>: </a:t>
                      </a:r>
                      <a:r>
                        <a:rPr lang="en-US" sz="2600" b="1" smtClean="0"/>
                        <a:t> Study</a:t>
                      </a:r>
                      <a:endParaRPr lang="en-US" sz="26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9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 smtClean="0"/>
              <a:t>Joash</a:t>
            </a:r>
            <a:endParaRPr lang="en-US" sz="6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Hypocrisy:  Taking Off the Mask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074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Hypocrisy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“the practice of professing standards, beliefs, etc, contrary to one's real character or actual </a:t>
            </a:r>
            <a:r>
              <a:rPr lang="en-US" dirty="0" err="1" smtClean="0"/>
              <a:t>behaviour</a:t>
            </a:r>
            <a:r>
              <a:rPr lang="en-US" dirty="0" smtClean="0"/>
              <a:t>, especially the pretence of virtue and piety.”         (World English Dictionary)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Is it possible for one’s </a:t>
            </a:r>
            <a:r>
              <a:rPr lang="en-US" b="1" i="1" dirty="0" smtClean="0"/>
              <a:t>“actual behavior” </a:t>
            </a:r>
            <a:r>
              <a:rPr lang="en-US" dirty="0" smtClean="0"/>
              <a:t>to be hypocritical?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Can one’s </a:t>
            </a:r>
            <a:r>
              <a:rPr lang="en-US" b="1" i="1" dirty="0" smtClean="0"/>
              <a:t>“real character” </a:t>
            </a:r>
            <a:r>
              <a:rPr lang="en-US" dirty="0" smtClean="0"/>
              <a:t>be something different than their </a:t>
            </a:r>
            <a:r>
              <a:rPr lang="en-US" b="1" i="1" dirty="0" smtClean="0"/>
              <a:t>“actual behavior”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267798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Hypocrisy does right things…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And </a:t>
            </a:r>
            <a:r>
              <a:rPr lang="en-US" dirty="0" err="1" smtClean="0"/>
              <a:t>Joash</a:t>
            </a:r>
            <a:r>
              <a:rPr lang="en-US" dirty="0" smtClean="0"/>
              <a:t> did what was </a:t>
            </a:r>
            <a:r>
              <a:rPr lang="en-US" b="1" u="sng" dirty="0" smtClean="0"/>
              <a:t>right</a:t>
            </a:r>
            <a:r>
              <a:rPr lang="en-US" dirty="0" smtClean="0"/>
              <a:t> in the eyes of the LORD…  24:2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After this </a:t>
            </a:r>
            <a:r>
              <a:rPr lang="en-US" dirty="0" err="1" smtClean="0"/>
              <a:t>Joash</a:t>
            </a:r>
            <a:r>
              <a:rPr lang="en-US" dirty="0" smtClean="0"/>
              <a:t> decided to </a:t>
            </a:r>
            <a:r>
              <a:rPr lang="en-US" b="1" u="sng" dirty="0" smtClean="0"/>
              <a:t>restore</a:t>
            </a:r>
            <a:r>
              <a:rPr lang="en-US" dirty="0" smtClean="0"/>
              <a:t> the house of the LORD.  24:4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“Go out to the cities of Judah and gather from </a:t>
            </a:r>
            <a:r>
              <a:rPr lang="en-US" b="1" u="sng" dirty="0" smtClean="0"/>
              <a:t>all</a:t>
            </a:r>
            <a:r>
              <a:rPr lang="en-US" dirty="0" smtClean="0"/>
              <a:t> </a:t>
            </a:r>
            <a:r>
              <a:rPr lang="en-US" b="1" u="sng" dirty="0" smtClean="0"/>
              <a:t>Israel</a:t>
            </a:r>
            <a:r>
              <a:rPr lang="en-US" dirty="0" smtClean="0"/>
              <a:t> money to repair the house of your God from year to year, and see that you act quickly.”  24:5</a:t>
            </a:r>
          </a:p>
        </p:txBody>
      </p:sp>
    </p:spTree>
    <p:extLst>
      <p:ext uri="{BB962C8B-B14F-4D97-AF65-F5344CB8AC3E}">
        <p14:creationId xmlns:p14="http://schemas.microsoft.com/office/powerpoint/2010/main" xmlns="" val="267798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3355</TotalTime>
  <Words>525</Words>
  <Application>Microsoft Office PowerPoint</Application>
  <PresentationFormat>On-screen Show (4:3)</PresentationFormat>
  <Paragraphs>182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The Kings of Judah</vt:lpstr>
      <vt:lpstr>Slide 2</vt:lpstr>
      <vt:lpstr>Slide 3</vt:lpstr>
      <vt:lpstr>Slide 4</vt:lpstr>
      <vt:lpstr>Slide 5</vt:lpstr>
      <vt:lpstr>Slide 6</vt:lpstr>
      <vt:lpstr>Joash</vt:lpstr>
      <vt:lpstr>Hypocrisy</vt:lpstr>
      <vt:lpstr>Hypocrisy does right things…</vt:lpstr>
      <vt:lpstr>…but for the wrong reasons!</vt:lpstr>
      <vt:lpstr>Hypocrisy is temporary!</vt:lpstr>
      <vt:lpstr>Hypocrisy has consequences!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Sunday Evening Series</dc:title>
  <dc:creator>David</dc:creator>
  <cp:lastModifiedBy> </cp:lastModifiedBy>
  <cp:revision>78</cp:revision>
  <dcterms:created xsi:type="dcterms:W3CDTF">2011-02-05T22:10:37Z</dcterms:created>
  <dcterms:modified xsi:type="dcterms:W3CDTF">2011-04-24T14:25:28Z</dcterms:modified>
</cp:coreProperties>
</file>