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4"/>
  </p:notesMasterIdLst>
  <p:handoutMasterIdLst>
    <p:handoutMasterId r:id="rId15"/>
  </p:handoutMasterIdLst>
  <p:sldIdLst>
    <p:sldId id="534" r:id="rId2"/>
    <p:sldId id="365" r:id="rId3"/>
    <p:sldId id="532" r:id="rId4"/>
    <p:sldId id="542" r:id="rId5"/>
    <p:sldId id="541" r:id="rId6"/>
    <p:sldId id="540" r:id="rId7"/>
    <p:sldId id="539" r:id="rId8"/>
    <p:sldId id="536" r:id="rId9"/>
    <p:sldId id="537" r:id="rId10"/>
    <p:sldId id="538" r:id="rId11"/>
    <p:sldId id="543" r:id="rId12"/>
    <p:sldId id="470" r:id="rId13"/>
  </p:sldIdLst>
  <p:sldSz cx="9144000" cy="6858000" type="screen4x3"/>
  <p:notesSz cx="7077075" cy="8955088"/>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1" autoAdjust="0"/>
    <p:restoredTop sz="94658" autoAdjust="0"/>
  </p:normalViewPr>
  <p:slideViewPr>
    <p:cSldViewPr>
      <p:cViewPr>
        <p:scale>
          <a:sx n="50" d="100"/>
          <a:sy n="50" d="100"/>
        </p:scale>
        <p:origin x="-1092" y="-72"/>
      </p:cViewPr>
      <p:guideLst>
        <p:guide orient="horz" pos="2160"/>
        <p:guide pos="2880"/>
      </p:guideLst>
    </p:cSldViewPr>
  </p:slideViewPr>
  <p:outlineViewPr>
    <p:cViewPr>
      <p:scale>
        <a:sx n="33" d="100"/>
        <a:sy n="33" d="100"/>
      </p:scale>
      <p:origin x="0" y="641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0390D059-A318-4BDB-9485-FAEAF72DBC09}" type="slidenum">
              <a:rPr lang="en-US"/>
              <a:pPr>
                <a:defRPr/>
              </a:pPr>
              <a:t>‹#›</a:t>
            </a:fld>
            <a:endParaRPr lang="en-US"/>
          </a:p>
        </p:txBody>
      </p:sp>
    </p:spTree>
    <p:extLst>
      <p:ext uri="{BB962C8B-B14F-4D97-AF65-F5344CB8AC3E}">
        <p14:creationId xmlns:p14="http://schemas.microsoft.com/office/powerpoint/2010/main" val="1809777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477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1"/>
            <a:ext cx="3066733" cy="447754"/>
          </a:xfrm>
          <a:prstGeom prst="rect">
            <a:avLst/>
          </a:prstGeom>
        </p:spPr>
        <p:txBody>
          <a:bodyPr vert="horz" lIns="91440" tIns="45720" rIns="91440" bIns="45720" rtlCol="0"/>
          <a:lstStyle>
            <a:lvl1pPr algn="r">
              <a:defRPr sz="1200"/>
            </a:lvl1pPr>
          </a:lstStyle>
          <a:p>
            <a:fld id="{F67E9CE1-6184-4B89-AA23-3BC699C2D139}" type="datetimeFigureOut">
              <a:rPr lang="en-US" smtClean="0"/>
              <a:pPr/>
              <a:t>4/6/2011</a:t>
            </a:fld>
            <a:endParaRPr lang="en-US"/>
          </a:p>
        </p:txBody>
      </p:sp>
      <p:sp>
        <p:nvSpPr>
          <p:cNvPr id="4" name="Slide Image Placeholder 3"/>
          <p:cNvSpPr>
            <a:spLocks noGrp="1" noRot="1" noChangeAspect="1"/>
          </p:cNvSpPr>
          <p:nvPr>
            <p:ph type="sldImg" idx="2"/>
          </p:nvPr>
        </p:nvSpPr>
        <p:spPr>
          <a:xfrm>
            <a:off x="1300163" y="671513"/>
            <a:ext cx="447675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53668"/>
            <a:ext cx="5661660" cy="402979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791"/>
            <a:ext cx="3066733" cy="4477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05791"/>
            <a:ext cx="3066733" cy="447754"/>
          </a:xfrm>
          <a:prstGeom prst="rect">
            <a:avLst/>
          </a:prstGeom>
        </p:spPr>
        <p:txBody>
          <a:bodyPr vert="horz" lIns="91440" tIns="45720" rIns="91440" bIns="45720" rtlCol="0" anchor="b"/>
          <a:lstStyle>
            <a:lvl1pPr algn="r">
              <a:defRPr sz="1200"/>
            </a:lvl1pPr>
          </a:lstStyle>
          <a:p>
            <a:fld id="{6C7AF978-6D14-47BE-B785-7D451211F551}" type="slidenum">
              <a:rPr lang="en-US" smtClean="0"/>
              <a:pPr/>
              <a:t>‹#›</a:t>
            </a:fld>
            <a:endParaRPr lang="en-US"/>
          </a:p>
        </p:txBody>
      </p:sp>
    </p:spTree>
    <p:extLst>
      <p:ext uri="{BB962C8B-B14F-4D97-AF65-F5344CB8AC3E}">
        <p14:creationId xmlns:p14="http://schemas.microsoft.com/office/powerpoint/2010/main" val="1661725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12</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42203125-CAEF-4CC0-8B51-6CCD20A016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844AFB6-61FB-4249-9777-5C21F889CF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63CF747-EEA1-490D-AB4B-B64EFE2EFC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B5B36E77-3904-4A70-A5EE-D81A443263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477ECB6-3B4F-4E73-AA5C-C8BDC18ABD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FA737273-E3A9-404C-9CEB-E1035A2662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2A40769-D65E-481F-9FFA-0F8128750C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099AE57-0377-4BD7-A287-8BD938E35C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9C745E90-0828-4143-A0E3-482A64F4FA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B291632-9B89-45E0-8A08-CEF2BB0178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7C2CACB-775A-48A9-B38C-28E09403B3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186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6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44373925-8AD0-42C6-A0C1-0C5BE682DF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39825"/>
          </a:xfrm>
        </p:spPr>
        <p:txBody>
          <a:bodyPr/>
          <a:lstStyle/>
          <a:p>
            <a:r>
              <a:rPr lang="en-US" b="1" dirty="0" smtClean="0"/>
              <a:t>PRE-CLASS QUESTIONS</a:t>
            </a:r>
            <a:endParaRPr lang="en-US" b="1" dirty="0"/>
          </a:p>
        </p:txBody>
      </p:sp>
      <p:sp>
        <p:nvSpPr>
          <p:cNvPr id="3" name="Content Placeholder 2"/>
          <p:cNvSpPr>
            <a:spLocks noGrp="1"/>
          </p:cNvSpPr>
          <p:nvPr>
            <p:ph idx="1"/>
          </p:nvPr>
        </p:nvSpPr>
        <p:spPr>
          <a:xfrm>
            <a:off x="457200" y="1295400"/>
            <a:ext cx="8229600" cy="5181600"/>
          </a:xfrm>
        </p:spPr>
        <p:txBody>
          <a:bodyPr/>
          <a:lstStyle/>
          <a:p>
            <a:pPr marL="0" indent="0">
              <a:buNone/>
            </a:pPr>
            <a:r>
              <a:rPr lang="en-US" sz="2200" dirty="0">
                <a:effectLst/>
              </a:rPr>
              <a:t>1) We </a:t>
            </a:r>
            <a:r>
              <a:rPr lang="en-US" sz="2200" dirty="0" smtClean="0">
                <a:effectLst/>
              </a:rPr>
              <a:t>have studied many of Paul’s prayers. Take a moment to </a:t>
            </a:r>
            <a:r>
              <a:rPr lang="en-US" sz="2200" dirty="0">
                <a:effectLst/>
              </a:rPr>
              <a:t>reflect on </a:t>
            </a:r>
            <a:r>
              <a:rPr lang="en-US" sz="2200" dirty="0" smtClean="0">
                <a:effectLst/>
              </a:rPr>
              <a:t>our studies and </a:t>
            </a:r>
            <a:r>
              <a:rPr lang="en-US" sz="2200" dirty="0">
                <a:effectLst/>
              </a:rPr>
              <a:t>chose at least 2 or 3 that especially impacted you. </a:t>
            </a:r>
            <a:r>
              <a:rPr lang="en-US" sz="2200" b="1" i="1" dirty="0">
                <a:effectLst/>
              </a:rPr>
              <a:t>Why were these special to you in our study? How did these prayers affect your own personal prayer life?</a:t>
            </a:r>
            <a:br>
              <a:rPr lang="en-US" sz="2200" b="1" i="1" dirty="0">
                <a:effectLst/>
              </a:rPr>
            </a:br>
            <a:r>
              <a:rPr lang="en-US" sz="2200" dirty="0">
                <a:effectLst/>
              </a:rPr>
              <a:t/>
            </a:r>
            <a:br>
              <a:rPr lang="en-US" sz="2200" dirty="0">
                <a:effectLst/>
              </a:rPr>
            </a:br>
            <a:r>
              <a:rPr lang="en-US" sz="2200" dirty="0">
                <a:effectLst/>
              </a:rPr>
              <a:t>2) Of the 4 class goals we have pursued together in this class (1. </a:t>
            </a:r>
            <a:r>
              <a:rPr lang="en-US" sz="2200" u="sng" dirty="0">
                <a:effectLst/>
              </a:rPr>
              <a:t>Praying more frequently &amp; fervently</a:t>
            </a:r>
            <a:r>
              <a:rPr lang="en-US" sz="2200" dirty="0">
                <a:effectLst/>
              </a:rPr>
              <a:t>; 2. </a:t>
            </a:r>
            <a:r>
              <a:rPr lang="en-US" sz="2200" u="sng" dirty="0">
                <a:effectLst/>
              </a:rPr>
              <a:t>Using Biblical principles &amp; language in our prayers</a:t>
            </a:r>
            <a:r>
              <a:rPr lang="en-US" sz="2200" dirty="0">
                <a:effectLst/>
              </a:rPr>
              <a:t>; 3. </a:t>
            </a:r>
            <a:r>
              <a:rPr lang="en-US" sz="2200" u="sng" dirty="0">
                <a:effectLst/>
              </a:rPr>
              <a:t>Greater awareness of needs of others</a:t>
            </a:r>
            <a:r>
              <a:rPr lang="en-US" sz="2200" dirty="0">
                <a:effectLst/>
              </a:rPr>
              <a:t>; 4. </a:t>
            </a:r>
            <a:r>
              <a:rPr lang="en-US" sz="2200" u="sng" dirty="0">
                <a:effectLst/>
              </a:rPr>
              <a:t>Made more like Christ through prayer</a:t>
            </a:r>
            <a:r>
              <a:rPr lang="en-US" sz="2200" dirty="0">
                <a:effectLst/>
              </a:rPr>
              <a:t>), </a:t>
            </a:r>
            <a:r>
              <a:rPr lang="en-US" sz="2200" b="1" i="1" dirty="0">
                <a:effectLst/>
              </a:rPr>
              <a:t>which do you feel that you have grown in the most? What are some specific things that caused this growth to happen for you? Which has been the greatest struggle for you? Why has this goal been more difficult for you to achieve?</a:t>
            </a:r>
            <a:endParaRPr lang="en-US" sz="2200" b="1" i="1" dirty="0"/>
          </a:p>
        </p:txBody>
      </p:sp>
    </p:spTree>
    <p:extLst>
      <p:ext uri="{BB962C8B-B14F-4D97-AF65-F5344CB8AC3E}">
        <p14:creationId xmlns:p14="http://schemas.microsoft.com/office/powerpoint/2010/main" val="3628057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Praying for Power </a:t>
            </a:r>
            <a:br>
              <a:rPr lang="en-US" i="1" dirty="0" smtClean="0"/>
            </a:br>
            <a:r>
              <a:rPr lang="en-US" i="1" dirty="0" smtClean="0"/>
              <a:t>(Ephesians 3:14-21)</a:t>
            </a:r>
            <a:endParaRPr lang="en-US" i="1" dirty="0"/>
          </a:p>
        </p:txBody>
      </p:sp>
      <p:sp>
        <p:nvSpPr>
          <p:cNvPr id="3" name="Content Placeholder 2"/>
          <p:cNvSpPr>
            <a:spLocks noGrp="1"/>
          </p:cNvSpPr>
          <p:nvPr>
            <p:ph idx="1"/>
          </p:nvPr>
        </p:nvSpPr>
        <p:spPr/>
        <p:txBody>
          <a:bodyPr/>
          <a:lstStyle/>
          <a:p>
            <a:pPr marL="0" indent="0">
              <a:buNone/>
            </a:pPr>
            <a:r>
              <a:rPr lang="en-US" sz="2300" dirty="0" smtClean="0"/>
              <a:t>For this reason I bow my knees to the Father of our Lord Jesus Christ, from whom the whole family in heaven and earth is named, that He would grant you, according to the riches of His glory to be strengthened with might through His Spirit in the inner man, that Christ may dwell in your hearts through faith; that you, being rooted and grounded in love, may be able to comprehend with all the saints what is the width and length and depth and height—to know the love of Christ which passes knowledge; that you may be filled with the fullness of God. Now to Him who is able to do exceedingly abundantly above all that we ask or think, according to the power that works in us, to Him be glory in the church by Christ Jesus to all generations, forever and ever. Amen</a:t>
            </a:r>
          </a:p>
        </p:txBody>
      </p:sp>
    </p:spTree>
    <p:extLst>
      <p:ext uri="{BB962C8B-B14F-4D97-AF65-F5344CB8AC3E}">
        <p14:creationId xmlns:p14="http://schemas.microsoft.com/office/powerpoint/2010/main" val="411824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39825"/>
          </a:xfrm>
        </p:spPr>
        <p:txBody>
          <a:bodyPr/>
          <a:lstStyle/>
          <a:p>
            <a:r>
              <a:rPr lang="en-US" b="1" dirty="0" smtClean="0"/>
              <a:t>DISCUSSION </a:t>
            </a:r>
            <a:r>
              <a:rPr lang="en-US" b="1" dirty="0" smtClean="0"/>
              <a:t>QUESTIONS</a:t>
            </a:r>
            <a:endParaRPr lang="en-US" b="1" dirty="0"/>
          </a:p>
        </p:txBody>
      </p:sp>
      <p:sp>
        <p:nvSpPr>
          <p:cNvPr id="3" name="Content Placeholder 2"/>
          <p:cNvSpPr>
            <a:spLocks noGrp="1"/>
          </p:cNvSpPr>
          <p:nvPr>
            <p:ph idx="1"/>
          </p:nvPr>
        </p:nvSpPr>
        <p:spPr>
          <a:xfrm>
            <a:off x="457200" y="1295400"/>
            <a:ext cx="8229600" cy="5181600"/>
          </a:xfrm>
        </p:spPr>
        <p:txBody>
          <a:bodyPr/>
          <a:lstStyle/>
          <a:p>
            <a:pPr marL="0" indent="0">
              <a:buNone/>
            </a:pPr>
            <a:r>
              <a:rPr lang="en-US" sz="2200" dirty="0">
                <a:effectLst/>
              </a:rPr>
              <a:t>1) We </a:t>
            </a:r>
            <a:r>
              <a:rPr lang="en-US" sz="2200" dirty="0" smtClean="0">
                <a:effectLst/>
              </a:rPr>
              <a:t>have studied many of Paul’s prayers. Take a moment to </a:t>
            </a:r>
            <a:r>
              <a:rPr lang="en-US" sz="2200" dirty="0">
                <a:effectLst/>
              </a:rPr>
              <a:t>reflect on </a:t>
            </a:r>
            <a:r>
              <a:rPr lang="en-US" sz="2200" dirty="0" smtClean="0">
                <a:effectLst/>
              </a:rPr>
              <a:t>our studies and </a:t>
            </a:r>
            <a:r>
              <a:rPr lang="en-US" sz="2200" dirty="0">
                <a:effectLst/>
              </a:rPr>
              <a:t>chose at least 2 or 3 that especially impacted you. </a:t>
            </a:r>
            <a:r>
              <a:rPr lang="en-US" sz="2200" b="1" i="1" dirty="0">
                <a:effectLst/>
              </a:rPr>
              <a:t>Why were these special to you in our study? How did these prayers affect your own personal prayer life?</a:t>
            </a:r>
            <a:br>
              <a:rPr lang="en-US" sz="2200" b="1" i="1" dirty="0">
                <a:effectLst/>
              </a:rPr>
            </a:br>
            <a:r>
              <a:rPr lang="en-US" sz="2200" dirty="0">
                <a:effectLst/>
              </a:rPr>
              <a:t/>
            </a:r>
            <a:br>
              <a:rPr lang="en-US" sz="2200" dirty="0">
                <a:effectLst/>
              </a:rPr>
            </a:br>
            <a:r>
              <a:rPr lang="en-US" sz="2200" dirty="0">
                <a:effectLst/>
              </a:rPr>
              <a:t>2) Of the 4 class goals we have pursued together in this class (1. </a:t>
            </a:r>
            <a:r>
              <a:rPr lang="en-US" sz="2200" u="sng" dirty="0">
                <a:effectLst/>
              </a:rPr>
              <a:t>Praying more frequently &amp; fervently</a:t>
            </a:r>
            <a:r>
              <a:rPr lang="en-US" sz="2200" dirty="0">
                <a:effectLst/>
              </a:rPr>
              <a:t>; 2. </a:t>
            </a:r>
            <a:r>
              <a:rPr lang="en-US" sz="2200" u="sng" dirty="0">
                <a:effectLst/>
              </a:rPr>
              <a:t>Using Biblical principles &amp; language in our prayers</a:t>
            </a:r>
            <a:r>
              <a:rPr lang="en-US" sz="2200" dirty="0">
                <a:effectLst/>
              </a:rPr>
              <a:t>; 3. </a:t>
            </a:r>
            <a:r>
              <a:rPr lang="en-US" sz="2200" u="sng" dirty="0">
                <a:effectLst/>
              </a:rPr>
              <a:t>Greater awareness of needs of others</a:t>
            </a:r>
            <a:r>
              <a:rPr lang="en-US" sz="2200" dirty="0">
                <a:effectLst/>
              </a:rPr>
              <a:t>; 4. </a:t>
            </a:r>
            <a:r>
              <a:rPr lang="en-US" sz="2200" u="sng" dirty="0">
                <a:effectLst/>
              </a:rPr>
              <a:t>Made more like Christ through prayer</a:t>
            </a:r>
            <a:r>
              <a:rPr lang="en-US" sz="2200" dirty="0">
                <a:effectLst/>
              </a:rPr>
              <a:t>), </a:t>
            </a:r>
            <a:r>
              <a:rPr lang="en-US" sz="2200" b="1" i="1" dirty="0">
                <a:effectLst/>
              </a:rPr>
              <a:t>which do you feel that you have grown in the most? What are some specific things that caused this growth to happen for you? Which has been the greatest struggle for you? Why has this goal been more difficult for you to achieve?</a:t>
            </a:r>
            <a:endParaRPr lang="en-US" sz="2200" b="1" i="1" dirty="0"/>
          </a:p>
        </p:txBody>
      </p:sp>
    </p:spTree>
    <p:extLst>
      <p:ext uri="{BB962C8B-B14F-4D97-AF65-F5344CB8AC3E}">
        <p14:creationId xmlns:p14="http://schemas.microsoft.com/office/powerpoint/2010/main" val="2532428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smtClean="0"/>
              <a:t>Prayer: A Source of Spiritual Growth</a:t>
            </a:r>
          </a:p>
        </p:txBody>
      </p:sp>
      <p:sp>
        <p:nvSpPr>
          <p:cNvPr id="8196" name="Rectangle 3"/>
          <p:cNvSpPr>
            <a:spLocks noGrp="1" noChangeArrowheads="1"/>
          </p:cNvSpPr>
          <p:nvPr>
            <p:ph idx="1"/>
          </p:nvPr>
        </p:nvSpPr>
        <p:spPr>
          <a:xfrm>
            <a:off x="457200" y="1447800"/>
            <a:ext cx="8686800" cy="685799"/>
          </a:xfrm>
        </p:spPr>
        <p:txBody>
          <a:bodyPr/>
          <a:lstStyle/>
          <a:p>
            <a:pPr eaLnBrk="1" hangingPunct="1">
              <a:buFont typeface="Wingdings" pitchFamily="2" charset="2"/>
              <a:buNone/>
            </a:pPr>
            <a:r>
              <a:rPr lang="en-US" i="1" u="sng" dirty="0" smtClean="0">
                <a:solidFill>
                  <a:srgbClr val="FFFF00"/>
                </a:solidFill>
                <a:effectLst/>
              </a:rPr>
              <a:t>By the end of the study each of us will</a:t>
            </a:r>
            <a:r>
              <a:rPr lang="en-US" i="1" dirty="0" smtClean="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12</a:t>
            </a:fld>
            <a:endParaRPr lang="en-US"/>
          </a:p>
        </p:txBody>
      </p:sp>
      <p:sp>
        <p:nvSpPr>
          <p:cNvPr id="5" name="Rectangle 3"/>
          <p:cNvSpPr txBox="1">
            <a:spLocks noChangeArrowheads="1"/>
          </p:cNvSpPr>
          <p:nvPr/>
        </p:nvSpPr>
        <p:spPr bwMode="auto">
          <a:xfrm>
            <a:off x="533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Pray more frequently and fervently</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Use Biblical</a:t>
            </a:r>
            <a:r>
              <a:rPr kumimoji="0" lang="en-US" sz="3200" b="0" i="0" u="none" strike="noStrike" kern="0" cap="none" spc="0" normalizeH="0" noProof="0" dirty="0" smtClean="0">
                <a:ln>
                  <a:noFill/>
                </a:ln>
                <a:solidFill>
                  <a:schemeClr val="tx1"/>
                </a:solidFill>
                <a:effectLst/>
                <a:uLnTx/>
                <a:uFillTx/>
                <a:latin typeface="+mn-lt"/>
                <a:ea typeface="+mn-ea"/>
                <a:cs typeface="+mn-cs"/>
              </a:rPr>
              <a:t> principles and language in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Be more aware of the needs</a:t>
            </a:r>
            <a:r>
              <a:rPr kumimoji="0" lang="en-US" sz="3200" b="0" i="0" u="none" strike="noStrike" kern="0" cap="none" spc="0" normalizeH="0" noProof="0" dirty="0" smtClean="0">
                <a:ln>
                  <a:noFill/>
                </a:ln>
                <a:solidFill>
                  <a:schemeClr val="tx1"/>
                </a:solidFill>
                <a:effectLst/>
                <a:uLnTx/>
                <a:uFillTx/>
                <a:latin typeface="+mn-lt"/>
                <a:ea typeface="+mn-ea"/>
                <a:cs typeface="+mn-cs"/>
              </a:rPr>
              <a:t> of others for whom we should be praying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lang="en-US" sz="3200" kern="0" baseline="0" dirty="0" smtClean="0">
                <a:latin typeface="+mn-lt"/>
              </a:rPr>
              <a:t>Be</a:t>
            </a:r>
            <a:r>
              <a:rPr lang="en-US" sz="3200" kern="0" dirty="0" smtClean="0">
                <a:latin typeface="+mn-lt"/>
              </a:rPr>
              <a:t> made more like Christ through the effect of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A Source of Spiritual Growth</a:t>
            </a:r>
            <a:endParaRPr lang="en-US" sz="54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b="1" dirty="0" smtClean="0"/>
              <a:t>Class Review</a:t>
            </a:r>
            <a:endParaRPr lang="en-US" b="1" dirty="0"/>
          </a:p>
        </p:txBody>
      </p:sp>
      <p:sp>
        <p:nvSpPr>
          <p:cNvPr id="3" name="Subtitle 2"/>
          <p:cNvSpPr>
            <a:spLocks noGrp="1"/>
          </p:cNvSpPr>
          <p:nvPr>
            <p:ph type="subTitle" sz="quarter" idx="1"/>
          </p:nvPr>
        </p:nvSpPr>
        <p:spPr/>
        <p:txBody>
          <a:bodyPr/>
          <a:lstStyle/>
          <a:p>
            <a:endParaRPr lang="en-US" i="1" dirty="0"/>
          </a:p>
        </p:txBody>
      </p:sp>
    </p:spTree>
    <p:extLst>
      <p:ext uri="{BB962C8B-B14F-4D97-AF65-F5344CB8AC3E}">
        <p14:creationId xmlns:p14="http://schemas.microsoft.com/office/powerpoint/2010/main" val="365819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Framework of Prayer </a:t>
            </a:r>
            <a:br>
              <a:rPr lang="en-US" i="1" dirty="0" smtClean="0"/>
            </a:br>
            <a:r>
              <a:rPr lang="en-US" i="1" dirty="0" smtClean="0"/>
              <a:t>(2 Thessalonians 1:3-12)</a:t>
            </a:r>
            <a:endParaRPr lang="en-US" i="1" dirty="0"/>
          </a:p>
        </p:txBody>
      </p:sp>
      <p:sp>
        <p:nvSpPr>
          <p:cNvPr id="3" name="Content Placeholder 2"/>
          <p:cNvSpPr>
            <a:spLocks noGrp="1"/>
          </p:cNvSpPr>
          <p:nvPr>
            <p:ph idx="1"/>
          </p:nvPr>
        </p:nvSpPr>
        <p:spPr/>
        <p:txBody>
          <a:bodyPr/>
          <a:lstStyle/>
          <a:p>
            <a:pPr marL="0" indent="0">
              <a:buNone/>
            </a:pPr>
            <a:r>
              <a:rPr lang="en-US" sz="2300" dirty="0" smtClean="0"/>
              <a:t>We are bound to thank God always for you…which is manifest evidence of the righteous judgment of God, that you may be </a:t>
            </a:r>
            <a:r>
              <a:rPr lang="en-US" sz="2300" dirty="0"/>
              <a:t>c</a:t>
            </a:r>
            <a:r>
              <a:rPr lang="en-US" sz="2300" dirty="0" smtClean="0"/>
              <a:t>ounted worthy of the kingdom of God, for which you also suffer; since it is a righteous thing with God to repay with tribulation those who trouble you, and to give you who are troubled rest with us when the Lord Jesus is revealed from heaven with His mighty angels, in flaming fire taking vengeance on those who do not know God, and on those who do not obey the gospel of our Lord Jesus Christ. These shall be punished with everlasting destruction from the presence of the Lord and from the glory of His power, when He comes, in that Day, to be glorified in His saints and to be admired among all those who believe, because our testimony among you was believed. Therefore we also pray always for you…</a:t>
            </a:r>
            <a:endParaRPr lang="en-US" sz="2300" dirty="0"/>
          </a:p>
        </p:txBody>
      </p:sp>
    </p:spTree>
    <p:extLst>
      <p:ext uri="{BB962C8B-B14F-4D97-AF65-F5344CB8AC3E}">
        <p14:creationId xmlns:p14="http://schemas.microsoft.com/office/powerpoint/2010/main" val="335575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Passion for People</a:t>
            </a:r>
            <a:br>
              <a:rPr lang="en-US" i="1" dirty="0" smtClean="0"/>
            </a:br>
            <a:r>
              <a:rPr lang="en-US" i="1" dirty="0" smtClean="0"/>
              <a:t>(1 Thessalonians 3:9-13)</a:t>
            </a:r>
            <a:endParaRPr lang="en-US" i="1" dirty="0"/>
          </a:p>
        </p:txBody>
      </p:sp>
      <p:sp>
        <p:nvSpPr>
          <p:cNvPr id="3" name="Content Placeholder 2"/>
          <p:cNvSpPr>
            <a:spLocks noGrp="1"/>
          </p:cNvSpPr>
          <p:nvPr>
            <p:ph idx="1"/>
          </p:nvPr>
        </p:nvSpPr>
        <p:spPr/>
        <p:txBody>
          <a:bodyPr/>
          <a:lstStyle/>
          <a:p>
            <a:pPr marL="0" indent="0">
              <a:buNone/>
            </a:pPr>
            <a:r>
              <a:rPr lang="en-US" sz="2600" dirty="0" smtClean="0"/>
              <a:t>For what thanks can we render to God for you, for all the joy with which we rejoice for your sake before our God, night and day praying exceedingly that we may see your face and perfect what is lacking in your faith? Now may our God and Father Himself, and our Lord Jesus Christ, direct our way to you. And may the Lord make you increase and abound in love to one another and to all, just as we do to you, so that He may establish your hearts blameless in holiness before our God and Father at the coming of our Lord Jesus Christ with all His saints.</a:t>
            </a:r>
            <a:endParaRPr lang="en-US" sz="2600" dirty="0"/>
          </a:p>
        </p:txBody>
      </p:sp>
    </p:spTree>
    <p:extLst>
      <p:ext uri="{BB962C8B-B14F-4D97-AF65-F5344CB8AC3E}">
        <p14:creationId xmlns:p14="http://schemas.microsoft.com/office/powerpoint/2010/main" val="226320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 Challenging Prayer</a:t>
            </a:r>
            <a:br>
              <a:rPr lang="en-US" i="1" dirty="0" smtClean="0"/>
            </a:br>
            <a:r>
              <a:rPr lang="en-US" i="1" dirty="0" smtClean="0"/>
              <a:t>(Colossians 1:9-12)</a:t>
            </a:r>
            <a:endParaRPr lang="en-US" i="1" dirty="0"/>
          </a:p>
        </p:txBody>
      </p:sp>
      <p:sp>
        <p:nvSpPr>
          <p:cNvPr id="3" name="Content Placeholder 2"/>
          <p:cNvSpPr>
            <a:spLocks noGrp="1"/>
          </p:cNvSpPr>
          <p:nvPr>
            <p:ph idx="1"/>
          </p:nvPr>
        </p:nvSpPr>
        <p:spPr>
          <a:xfrm>
            <a:off x="457200" y="1722437"/>
            <a:ext cx="8229600" cy="4525963"/>
          </a:xfrm>
        </p:spPr>
        <p:txBody>
          <a:bodyPr/>
          <a:lstStyle/>
          <a:p>
            <a:pPr marL="0" indent="0">
              <a:buNone/>
            </a:pPr>
            <a:r>
              <a:rPr lang="en-US" sz="2600" dirty="0" smtClean="0"/>
              <a:t>For this reason we also, since the day we heard it, do not cease to pray for you, and to ask that you be filled with the knowledge of His will in all wisdom and spiritual understanding; that you may walk worthy of the Lord, fully pleasing Him, being fruitful in every good work and increasing in the knowledge of God; strengthened with all might, according to His glorious power, for all patience and longsuffering with joy; giving thanks to the Father who has qualified us to be partakers of the inheritance of the saints in the light.</a:t>
            </a:r>
            <a:endParaRPr lang="en-US" sz="2600" dirty="0"/>
          </a:p>
        </p:txBody>
      </p:sp>
    </p:spTree>
    <p:extLst>
      <p:ext uri="{BB962C8B-B14F-4D97-AF65-F5344CB8AC3E}">
        <p14:creationId xmlns:p14="http://schemas.microsoft.com/office/powerpoint/2010/main" val="28982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Praying for Excellence</a:t>
            </a:r>
            <a:br>
              <a:rPr lang="en-US" i="1" dirty="0" smtClean="0"/>
            </a:br>
            <a:r>
              <a:rPr lang="en-US" i="1" dirty="0" smtClean="0"/>
              <a:t>(Philippians 1:9-11)</a:t>
            </a:r>
            <a:endParaRPr lang="en-US" i="1" dirty="0"/>
          </a:p>
        </p:txBody>
      </p:sp>
      <p:sp>
        <p:nvSpPr>
          <p:cNvPr id="3" name="Content Placeholder 2"/>
          <p:cNvSpPr>
            <a:spLocks noGrp="1"/>
          </p:cNvSpPr>
          <p:nvPr>
            <p:ph idx="1"/>
          </p:nvPr>
        </p:nvSpPr>
        <p:spPr/>
        <p:txBody>
          <a:bodyPr/>
          <a:lstStyle/>
          <a:p>
            <a:pPr marL="0" indent="0">
              <a:buNone/>
            </a:pPr>
            <a:r>
              <a:rPr lang="en-US" dirty="0" smtClean="0"/>
              <a:t>And this I pray, that your love may abound still more and more in knowledge and all discernment, that you may approve the things that are excellent, that you may be sincere and without offense till the day of Christ, being filled with the fruits of righteousness which are by Jesus Christ, to the glory and praise of God.</a:t>
            </a:r>
            <a:endParaRPr lang="en-US" dirty="0"/>
          </a:p>
        </p:txBody>
      </p:sp>
    </p:spTree>
    <p:extLst>
      <p:ext uri="{BB962C8B-B14F-4D97-AF65-F5344CB8AC3E}">
        <p14:creationId xmlns:p14="http://schemas.microsoft.com/office/powerpoint/2010/main" val="2989190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175"/>
            <a:ext cx="8229600" cy="1139825"/>
          </a:xfrm>
        </p:spPr>
        <p:txBody>
          <a:bodyPr/>
          <a:lstStyle/>
          <a:p>
            <a:r>
              <a:rPr lang="en-US" i="1" dirty="0" smtClean="0"/>
              <a:t>Praying for Opportunities</a:t>
            </a:r>
            <a:br>
              <a:rPr lang="en-US" i="1" dirty="0" smtClean="0"/>
            </a:br>
            <a:r>
              <a:rPr lang="en-US" i="1" dirty="0" smtClean="0"/>
              <a:t>(Romans 15:30-33)</a:t>
            </a:r>
            <a:endParaRPr lang="en-US" i="1" dirty="0"/>
          </a:p>
        </p:txBody>
      </p:sp>
      <p:sp>
        <p:nvSpPr>
          <p:cNvPr id="3" name="Content Placeholder 2"/>
          <p:cNvSpPr>
            <a:spLocks noGrp="1"/>
          </p:cNvSpPr>
          <p:nvPr>
            <p:ph idx="1"/>
          </p:nvPr>
        </p:nvSpPr>
        <p:spPr>
          <a:xfrm>
            <a:off x="228600" y="1905000"/>
            <a:ext cx="8686800" cy="4419600"/>
          </a:xfrm>
        </p:spPr>
        <p:txBody>
          <a:bodyPr/>
          <a:lstStyle/>
          <a:p>
            <a:pPr marL="0" indent="0">
              <a:buNone/>
            </a:pPr>
            <a:r>
              <a:rPr lang="en-US" sz="3000" dirty="0" smtClean="0"/>
              <a:t>Now I beg you, brethren, through the Lord Jesus Christ, and through the love of the Spirit, that you strive together with me in prayers to God for me, that I may be delivered from those in Judea who do not believe, and that my service for Jerusalem may be acceptable to the saints, that I may come to you with joy by the will of God, and may be refreshed together with you. Now the God peace be with you all. Amen.</a:t>
            </a:r>
          </a:p>
          <a:p>
            <a:endParaRPr lang="en-US" sz="1500" dirty="0"/>
          </a:p>
        </p:txBody>
      </p:sp>
    </p:spTree>
    <p:extLst>
      <p:ext uri="{BB962C8B-B14F-4D97-AF65-F5344CB8AC3E}">
        <p14:creationId xmlns:p14="http://schemas.microsoft.com/office/powerpoint/2010/main" val="324227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175"/>
            <a:ext cx="8229600" cy="1139825"/>
          </a:xfrm>
        </p:spPr>
        <p:txBody>
          <a:bodyPr/>
          <a:lstStyle/>
          <a:p>
            <a:r>
              <a:rPr lang="en-US" i="1" dirty="0" smtClean="0"/>
              <a:t>Praying to the Sovereign God </a:t>
            </a:r>
            <a:br>
              <a:rPr lang="en-US" i="1" dirty="0" smtClean="0"/>
            </a:br>
            <a:r>
              <a:rPr lang="en-US" i="1" dirty="0" smtClean="0"/>
              <a:t>(Ephesians 1:15-23)</a:t>
            </a:r>
            <a:endParaRPr lang="en-US" i="1" dirty="0"/>
          </a:p>
        </p:txBody>
      </p:sp>
      <p:sp>
        <p:nvSpPr>
          <p:cNvPr id="3" name="Content Placeholder 2"/>
          <p:cNvSpPr>
            <a:spLocks noGrp="1"/>
          </p:cNvSpPr>
          <p:nvPr>
            <p:ph idx="1"/>
          </p:nvPr>
        </p:nvSpPr>
        <p:spPr>
          <a:xfrm>
            <a:off x="457200" y="1828800"/>
            <a:ext cx="8229600" cy="4297363"/>
          </a:xfrm>
        </p:spPr>
        <p:txBody>
          <a:bodyPr/>
          <a:lstStyle/>
          <a:p>
            <a:pPr marL="0" indent="0">
              <a:buNone/>
            </a:pPr>
            <a:r>
              <a:rPr lang="en-US" sz="2300" dirty="0" smtClean="0"/>
              <a:t>Therefore I also, after I heard of your faith in the Lord Jesus and your love for all the saints, do not cease to give thanks for you, making mention of you in my prayers: that the God of our Lord Jesus Christ, the Father of glory, may give to you the spirit of wisdom and revelation in the knowledge of Him, the eyes of your understanding being enlightened; that you may know what is the hope of His calling, what are the riches of the glory of His inheritance in the saints, and what is the exceeding greatness of His power toward us who believe, according to the working of His mighty power which He worked in Christ when He raised Him from the dead and seated Him at His right hand in the heavenly places…</a:t>
            </a:r>
            <a:endParaRPr lang="en-US" sz="2300" dirty="0"/>
          </a:p>
        </p:txBody>
      </p:sp>
    </p:spTree>
    <p:extLst>
      <p:ext uri="{BB962C8B-B14F-4D97-AF65-F5344CB8AC3E}">
        <p14:creationId xmlns:p14="http://schemas.microsoft.com/office/powerpoint/2010/main" val="48719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ipple">
  <a:themeElements>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11390</TotalTime>
  <Words>1057</Words>
  <Application>Microsoft Office PowerPoint</Application>
  <PresentationFormat>On-screen Show (4:3)</PresentationFormat>
  <Paragraphs>29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Ripple</vt:lpstr>
      <vt:lpstr>PRE-CLASS QUESTIONS</vt:lpstr>
      <vt:lpstr>PowerPoint Presentation</vt:lpstr>
      <vt:lpstr>Class Review</vt:lpstr>
      <vt:lpstr>Framework of Prayer  (2 Thessalonians 1:3-12)</vt:lpstr>
      <vt:lpstr>Passion for People (1 Thessalonians 3:9-13)</vt:lpstr>
      <vt:lpstr>A Challenging Prayer (Colossians 1:9-12)</vt:lpstr>
      <vt:lpstr>Praying for Excellence (Philippians 1:9-11)</vt:lpstr>
      <vt:lpstr>Praying for Opportunities (Romans 15:30-33)</vt:lpstr>
      <vt:lpstr>Praying to the Sovereign God  (Ephesians 1:15-23)</vt:lpstr>
      <vt:lpstr>Praying for Power  (Ephesians 3:14-21)</vt:lpstr>
      <vt:lpstr>DISCUSSION QUESTIONS</vt:lpstr>
      <vt:lpstr>Prayer: A Source of Spiritual Growth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Windows User</cp:lastModifiedBy>
  <cp:revision>280</cp:revision>
  <dcterms:created xsi:type="dcterms:W3CDTF">2002-05-07T01:10:22Z</dcterms:created>
  <dcterms:modified xsi:type="dcterms:W3CDTF">2011-04-06T22:30:08Z</dcterms:modified>
</cp:coreProperties>
</file>