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handoutMasterIdLst>
    <p:handoutMasterId r:id="rId18"/>
  </p:handoutMasterIdLst>
  <p:sldIdLst>
    <p:sldId id="256" r:id="rId2"/>
    <p:sldId id="259" r:id="rId3"/>
    <p:sldId id="286" r:id="rId4"/>
    <p:sldId id="287" r:id="rId5"/>
    <p:sldId id="288" r:id="rId6"/>
    <p:sldId id="289" r:id="rId7"/>
    <p:sldId id="278" r:id="rId8"/>
    <p:sldId id="291" r:id="rId9"/>
    <p:sldId id="290" r:id="rId10"/>
    <p:sldId id="275" r:id="rId11"/>
    <p:sldId id="292" r:id="rId12"/>
    <p:sldId id="294" r:id="rId13"/>
    <p:sldId id="293" r:id="rId14"/>
    <p:sldId id="296" r:id="rId15"/>
    <p:sldId id="295" r:id="rId16"/>
    <p:sldId id="297"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99"/>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491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491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491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4DAAE3D-37BE-40EA-9923-B0F4E020D90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45098"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45099"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smtClean="0"/>
            </a:lvl1pPr>
          </a:lstStyle>
          <a:p>
            <a:pPr>
              <a:defRPr/>
            </a:pPr>
            <a:endParaRPr lang="en-US"/>
          </a:p>
        </p:txBody>
      </p:sp>
      <p:sp>
        <p:nvSpPr>
          <p:cNvPr id="45" name="Rectangle 45"/>
          <p:cNvSpPr>
            <a:spLocks noGrp="1" noChangeArrowheads="1"/>
          </p:cNvSpPr>
          <p:nvPr>
            <p:ph type="ftr" sz="quarter" idx="11"/>
          </p:nvPr>
        </p:nvSpPr>
        <p:spPr/>
        <p:txBody>
          <a:bodyPr/>
          <a:lstStyle>
            <a:lvl1pPr>
              <a:defRPr smtClean="0"/>
            </a:lvl1pPr>
          </a:lstStyle>
          <a:p>
            <a:pPr>
              <a:defRPr/>
            </a:pPr>
            <a:endParaRPr lang="en-US"/>
          </a:p>
        </p:txBody>
      </p:sp>
      <p:sp>
        <p:nvSpPr>
          <p:cNvPr id="46" name="Rectangle 46"/>
          <p:cNvSpPr>
            <a:spLocks noGrp="1" noChangeArrowheads="1"/>
          </p:cNvSpPr>
          <p:nvPr>
            <p:ph type="sldNum" sz="quarter" idx="12"/>
          </p:nvPr>
        </p:nvSpPr>
        <p:spPr/>
        <p:txBody>
          <a:bodyPr/>
          <a:lstStyle>
            <a:lvl1pPr>
              <a:defRPr smtClean="0"/>
            </a:lvl1pPr>
          </a:lstStyle>
          <a:p>
            <a:pPr>
              <a:defRPr/>
            </a:pPr>
            <a:fld id="{2EE145CD-AC15-4497-963E-0AE1D0F6F5A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5A347BE8-8E1C-4DB8-899B-52F1AB282CE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724F2CBD-0EA4-4D72-AC5D-27A39916574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08E75716-8461-4D4E-B672-D73BE86A369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1E4B5B4C-DC8B-4A2F-A193-35361E1C8AC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39F56B6A-1F8D-46DC-BD89-165240DD90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pPr>
              <a:defRPr/>
            </a:pPr>
            <a:fld id="{14388512-272A-4215-A47D-9FECB0DC5A0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7D4569DB-7885-4E3D-9391-E9E5BFE5309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pPr>
              <a:defRPr/>
            </a:pPr>
            <a:fld id="{26A9D4EE-E9E4-4EDD-9D97-B9D1C5E6C0E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8A60F194-79DE-431C-8AC7-E91A75A6D43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CE2A9207-65BA-44C2-B4E4-C0037A1C4A7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4403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4403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4403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4403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4403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4404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4404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4404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404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4404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4404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4404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4404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4404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4404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4405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4405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4405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4405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4405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4405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4405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4405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4405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4405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4406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4406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4406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4406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4406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4406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4406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4406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4406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4406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4407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1068" name="Group 39"/>
            <p:cNvGrpSpPr>
              <a:grpSpLocks/>
            </p:cNvGrpSpPr>
            <p:nvPr userDrawn="1"/>
          </p:nvGrpSpPr>
          <p:grpSpPr bwMode="auto">
            <a:xfrm>
              <a:off x="0" y="1632"/>
              <a:ext cx="5758" cy="1858"/>
              <a:chOff x="0" y="1632"/>
              <a:chExt cx="5758" cy="1858"/>
            </a:xfrm>
          </p:grpSpPr>
          <p:sp>
            <p:nvSpPr>
              <p:cNvPr id="4407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407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44074"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4075"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76"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defRPr>
            </a:lvl1pPr>
          </a:lstStyle>
          <a:p>
            <a:pPr>
              <a:defRPr/>
            </a:pPr>
            <a:endParaRPr lang="en-US"/>
          </a:p>
        </p:txBody>
      </p:sp>
      <p:sp>
        <p:nvSpPr>
          <p:cNvPr id="44077"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defRPr>
            </a:lvl1pPr>
          </a:lstStyle>
          <a:p>
            <a:pPr>
              <a:defRPr/>
            </a:pPr>
            <a:endParaRPr lang="en-US"/>
          </a:p>
        </p:txBody>
      </p:sp>
      <p:sp>
        <p:nvSpPr>
          <p:cNvPr id="44078"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a:defRPr/>
            </a:pPr>
            <a:fld id="{7297382B-EE0D-4D3D-8F91-678198CD66C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03"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2209800"/>
            <a:ext cx="6248400" cy="2286000"/>
          </a:xfrm>
        </p:spPr>
        <p:txBody>
          <a:bodyPr/>
          <a:lstStyle/>
          <a:p>
            <a:pPr eaLnBrk="1" hangingPunct="1">
              <a:defRPr/>
            </a:pPr>
            <a:r>
              <a:rPr lang="en-US" sz="6000" i="1" dirty="0" smtClean="0">
                <a:solidFill>
                  <a:srgbClr val="FFFF66"/>
                </a:solidFill>
                <a:latin typeface="AGaramond" pitchFamily="18" charset="0"/>
              </a:rPr>
              <a:t>Peter – A Life of Failure and Difficulty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676400" y="381000"/>
            <a:ext cx="6019800" cy="914400"/>
          </a:xfrm>
        </p:spPr>
        <p:txBody>
          <a:bodyPr/>
          <a:lstStyle/>
          <a:p>
            <a:pPr eaLnBrk="1" hangingPunct="1"/>
            <a:r>
              <a:rPr lang="en-US" sz="6600" dirty="0" smtClean="0">
                <a:solidFill>
                  <a:srgbClr val="FFFF66"/>
                </a:solidFill>
                <a:effectLst/>
                <a:latin typeface="Garamond" pitchFamily="18" charset="0"/>
              </a:rPr>
              <a:t>I Peter 5:7</a:t>
            </a:r>
          </a:p>
        </p:txBody>
      </p:sp>
      <p:sp>
        <p:nvSpPr>
          <p:cNvPr id="71683" name="Rectangle 3"/>
          <p:cNvSpPr>
            <a:spLocks noChangeArrowheads="1"/>
          </p:cNvSpPr>
          <p:nvPr/>
        </p:nvSpPr>
        <p:spPr bwMode="auto">
          <a:xfrm>
            <a:off x="381000" y="1219200"/>
            <a:ext cx="8534400" cy="1200329"/>
          </a:xfrm>
          <a:prstGeom prst="rect">
            <a:avLst/>
          </a:prstGeom>
          <a:noFill/>
          <a:ln w="9525">
            <a:noFill/>
            <a:miter lim="800000"/>
            <a:headEnd/>
            <a:tailEnd/>
          </a:ln>
        </p:spPr>
        <p:txBody>
          <a:bodyPr anchor="ctr">
            <a:spAutoFit/>
          </a:bodyPr>
          <a:lstStyle/>
          <a:p>
            <a:pPr eaLnBrk="1" hangingPunct="1"/>
            <a:r>
              <a:rPr lang="en-US" sz="3400" i="1" dirty="0">
                <a:latin typeface="Times New Roman" pitchFamily="18" charset="0"/>
              </a:rPr>
              <a:t> </a:t>
            </a:r>
            <a:r>
              <a:rPr lang="en-US" sz="3600" b="1" i="1" baseline="30000" dirty="0"/>
              <a:t> 7</a:t>
            </a:r>
            <a:r>
              <a:rPr lang="en-US" sz="3600" i="1" dirty="0"/>
              <a:t> casting all your anxieties on him, because he cares for you.</a:t>
            </a:r>
            <a:r>
              <a:rPr lang="en-US" sz="3600" dirty="0"/>
              <a:t> </a:t>
            </a:r>
            <a:endParaRPr lang="en-US" sz="3600" i="1" dirty="0">
              <a:latin typeface="Times New Roman" pitchFamily="18" charset="0"/>
            </a:endParaRPr>
          </a:p>
        </p:txBody>
      </p:sp>
      <p:cxnSp>
        <p:nvCxnSpPr>
          <p:cNvPr id="4" name="Straight Connector 3"/>
          <p:cNvCxnSpPr/>
          <p:nvPr/>
        </p:nvCxnSpPr>
        <p:spPr bwMode="auto">
          <a:xfrm>
            <a:off x="2286000" y="2362200"/>
            <a:ext cx="33528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sp>
        <p:nvSpPr>
          <p:cNvPr id="6" name="Rectangle 2"/>
          <p:cNvSpPr txBox="1">
            <a:spLocks noChangeArrowheads="1"/>
          </p:cNvSpPr>
          <p:nvPr/>
        </p:nvSpPr>
        <p:spPr bwMode="auto">
          <a:xfrm>
            <a:off x="1676400" y="2743200"/>
            <a:ext cx="60198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6600" b="0" i="0" u="none" strike="noStrike" kern="0" cap="none" spc="0" normalizeH="0" baseline="0" noProof="0" dirty="0" smtClean="0">
                <a:ln>
                  <a:noFill/>
                </a:ln>
                <a:solidFill>
                  <a:srgbClr val="FFFF66"/>
                </a:solidFill>
                <a:effectLst/>
                <a:uLnTx/>
                <a:uFillTx/>
                <a:latin typeface="Garamond" pitchFamily="18" charset="0"/>
                <a:ea typeface="+mj-ea"/>
                <a:cs typeface="+mj-cs"/>
              </a:rPr>
              <a:t>I Peter 1:8</a:t>
            </a:r>
          </a:p>
        </p:txBody>
      </p:sp>
      <p:sp>
        <p:nvSpPr>
          <p:cNvPr id="7" name="Rectangle 3"/>
          <p:cNvSpPr>
            <a:spLocks noChangeArrowheads="1"/>
          </p:cNvSpPr>
          <p:nvPr/>
        </p:nvSpPr>
        <p:spPr bwMode="auto">
          <a:xfrm>
            <a:off x="304800" y="3657600"/>
            <a:ext cx="8534400" cy="2862322"/>
          </a:xfrm>
          <a:prstGeom prst="rect">
            <a:avLst/>
          </a:prstGeom>
          <a:noFill/>
          <a:ln w="9525">
            <a:noFill/>
            <a:miter lim="800000"/>
            <a:headEnd/>
            <a:tailEnd/>
          </a:ln>
        </p:spPr>
        <p:txBody>
          <a:bodyPr anchor="ctr">
            <a:spAutoFit/>
          </a:bodyPr>
          <a:lstStyle/>
          <a:p>
            <a:pPr eaLnBrk="1" hangingPunct="1"/>
            <a:r>
              <a:rPr lang="en-US" sz="3400" i="1" dirty="0">
                <a:latin typeface="Times New Roman" pitchFamily="18" charset="0"/>
              </a:rPr>
              <a:t> </a:t>
            </a:r>
            <a:r>
              <a:rPr lang="en-US" sz="3600" b="1" i="1" baseline="30000" dirty="0"/>
              <a:t> 8</a:t>
            </a:r>
            <a:r>
              <a:rPr lang="en-US" sz="3600" i="1" dirty="0"/>
              <a:t> Though you have not seen him, you love him. Though you do not now see him, you believe in him and rejoice with joy that is inexpressible and filled with glory,</a:t>
            </a:r>
            <a:endParaRPr lang="en-US" sz="3600" i="1"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683"/>
                                        </p:tgtEl>
                                        <p:attrNameLst>
                                          <p:attrName>style.visibility</p:attrName>
                                        </p:attrNameLst>
                                      </p:cBhvr>
                                      <p:to>
                                        <p:strVal val="visible"/>
                                      </p:to>
                                    </p:set>
                                    <p:anim calcmode="lin" valueType="num">
                                      <p:cBhvr>
                                        <p:cTn id="7" dur="1000" fill="hold"/>
                                        <p:tgtEl>
                                          <p:spTgt spid="71683"/>
                                        </p:tgtEl>
                                        <p:attrNameLst>
                                          <p:attrName>ppt_w</p:attrName>
                                        </p:attrNameLst>
                                      </p:cBhvr>
                                      <p:tavLst>
                                        <p:tav tm="0">
                                          <p:val>
                                            <p:strVal val="#ppt_w*0.70"/>
                                          </p:val>
                                        </p:tav>
                                        <p:tav tm="100000">
                                          <p:val>
                                            <p:strVal val="#ppt_w"/>
                                          </p:val>
                                        </p:tav>
                                      </p:tavLst>
                                    </p:anim>
                                    <p:anim calcmode="lin" valueType="num">
                                      <p:cBhvr>
                                        <p:cTn id="8" dur="1000" fill="hold"/>
                                        <p:tgtEl>
                                          <p:spTgt spid="71683"/>
                                        </p:tgtEl>
                                        <p:attrNameLst>
                                          <p:attrName>ppt_h</p:attrName>
                                        </p:attrNameLst>
                                      </p:cBhvr>
                                      <p:tavLst>
                                        <p:tav tm="0">
                                          <p:val>
                                            <p:strVal val="#ppt_h"/>
                                          </p:val>
                                        </p:tav>
                                        <p:tav tm="100000">
                                          <p:val>
                                            <p:strVal val="#ppt_h"/>
                                          </p:val>
                                        </p:tav>
                                      </p:tavLst>
                                    </p:anim>
                                    <p:animEffect transition="in" filter="fade">
                                      <p:cBhvr>
                                        <p:cTn id="9" dur="1000"/>
                                        <p:tgtEl>
                                          <p:spTgt spid="7168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ssolv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1000" fill="hold"/>
                                        <p:tgtEl>
                                          <p:spTgt spid="7"/>
                                        </p:tgtEl>
                                        <p:attrNameLst>
                                          <p:attrName>ppt_w</p:attrName>
                                        </p:attrNameLst>
                                      </p:cBhvr>
                                      <p:tavLst>
                                        <p:tav tm="0">
                                          <p:val>
                                            <p:strVal val="#ppt_w*0.70"/>
                                          </p:val>
                                        </p:tav>
                                        <p:tav tm="100000">
                                          <p:val>
                                            <p:strVal val="#ppt_w"/>
                                          </p:val>
                                        </p:tav>
                                      </p:tavLst>
                                    </p:anim>
                                    <p:anim calcmode="lin" valueType="num">
                                      <p:cBhvr>
                                        <p:cTn id="25" dur="1000" fill="hold"/>
                                        <p:tgtEl>
                                          <p:spTgt spid="7"/>
                                        </p:tgtEl>
                                        <p:attrNameLst>
                                          <p:attrName>ppt_h</p:attrName>
                                        </p:attrNameLst>
                                      </p:cBhvr>
                                      <p:tavLst>
                                        <p:tav tm="0">
                                          <p:val>
                                            <p:strVal val="#ppt_h"/>
                                          </p:val>
                                        </p:tav>
                                        <p:tav tm="100000">
                                          <p:val>
                                            <p:strVal val="#ppt_h"/>
                                          </p:val>
                                        </p:tav>
                                      </p:tavLst>
                                    </p:anim>
                                    <p:animEffect transition="in" filter="fade">
                                      <p:cBhvr>
                                        <p:cTn id="2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838200" y="228600"/>
            <a:ext cx="7162800" cy="1219200"/>
          </a:xfrm>
        </p:spPr>
        <p:txBody>
          <a:bodyPr/>
          <a:lstStyle/>
          <a:p>
            <a:pPr eaLnBrk="1" hangingPunct="1">
              <a:defRPr/>
            </a:pPr>
            <a:r>
              <a:rPr lang="en-US" sz="4800" i="1" dirty="0" smtClean="0">
                <a:solidFill>
                  <a:srgbClr val="FFFF66"/>
                </a:solidFill>
                <a:latin typeface="AGaramond" pitchFamily="18" charset="0"/>
              </a:rPr>
              <a:t>Four Reasons </a:t>
            </a:r>
            <a:br>
              <a:rPr lang="en-US" sz="4800" i="1" dirty="0" smtClean="0">
                <a:solidFill>
                  <a:srgbClr val="FFFF66"/>
                </a:solidFill>
                <a:latin typeface="AGaramond" pitchFamily="18" charset="0"/>
              </a:rPr>
            </a:br>
            <a:r>
              <a:rPr lang="en-US" sz="4800" i="1" dirty="0" smtClean="0">
                <a:solidFill>
                  <a:srgbClr val="FFFF66"/>
                </a:solidFill>
                <a:latin typeface="AGaramond" pitchFamily="18" charset="0"/>
              </a:rPr>
              <a:t>Peter Remained Faithful</a:t>
            </a:r>
            <a:endParaRPr lang="en-US" sz="4800" i="1" dirty="0" smtClean="0">
              <a:latin typeface="AGaramond" pitchFamily="18" charset="0"/>
            </a:endParaRPr>
          </a:p>
        </p:txBody>
      </p:sp>
      <p:sp>
        <p:nvSpPr>
          <p:cNvPr id="74755" name="Rectangle 3"/>
          <p:cNvSpPr>
            <a:spLocks noGrp="1" noChangeArrowheads="1"/>
          </p:cNvSpPr>
          <p:nvPr>
            <p:ph type="body" sz="half" idx="1"/>
          </p:nvPr>
        </p:nvSpPr>
        <p:spPr>
          <a:xfrm>
            <a:off x="457200" y="1981200"/>
            <a:ext cx="8434388" cy="32004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God was real</a:t>
            </a:r>
          </a:p>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God was good</a:t>
            </a:r>
          </a:p>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the grace and mercy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2" end="2"/>
                                            </p:txEl>
                                          </p:spTgt>
                                        </p:tgtEl>
                                        <p:attrNameLst>
                                          <p:attrName>style.visibility</p:attrName>
                                        </p:attrNameLst>
                                      </p:cBhvr>
                                      <p:to>
                                        <p:strVal val="visible"/>
                                      </p:to>
                                    </p:set>
                                    <p:animEffect transition="in" filter="dissolve">
                                      <p:cBhvr>
                                        <p:cTn id="7" dur="500"/>
                                        <p:tgtEl>
                                          <p:spTgt spid="747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600200" y="152400"/>
            <a:ext cx="6019800" cy="914400"/>
          </a:xfrm>
        </p:spPr>
        <p:txBody>
          <a:bodyPr/>
          <a:lstStyle/>
          <a:p>
            <a:pPr eaLnBrk="1" hangingPunct="1"/>
            <a:r>
              <a:rPr lang="en-US" sz="5400" dirty="0" smtClean="0">
                <a:solidFill>
                  <a:srgbClr val="FFFF66"/>
                </a:solidFill>
                <a:effectLst/>
                <a:latin typeface="Garamond" pitchFamily="18" charset="0"/>
              </a:rPr>
              <a:t>I Peter 1:18-19</a:t>
            </a:r>
          </a:p>
        </p:txBody>
      </p:sp>
      <p:sp>
        <p:nvSpPr>
          <p:cNvPr id="71683" name="Rectangle 3"/>
          <p:cNvSpPr>
            <a:spLocks noChangeArrowheads="1"/>
          </p:cNvSpPr>
          <p:nvPr/>
        </p:nvSpPr>
        <p:spPr bwMode="auto">
          <a:xfrm>
            <a:off x="457200" y="838200"/>
            <a:ext cx="8534400" cy="1538883"/>
          </a:xfrm>
          <a:prstGeom prst="rect">
            <a:avLst/>
          </a:prstGeom>
          <a:noFill/>
          <a:ln w="9525">
            <a:noFill/>
            <a:miter lim="800000"/>
            <a:headEnd/>
            <a:tailEnd/>
          </a:ln>
        </p:spPr>
        <p:txBody>
          <a:bodyPr anchor="ctr">
            <a:spAutoFit/>
          </a:bodyPr>
          <a:lstStyle/>
          <a:p>
            <a:pPr eaLnBrk="1" hangingPunct="1"/>
            <a:r>
              <a:rPr lang="en-US" sz="3400" i="1" dirty="0">
                <a:latin typeface="Times New Roman" pitchFamily="18" charset="0"/>
              </a:rPr>
              <a:t> </a:t>
            </a:r>
            <a:r>
              <a:rPr lang="en-US" sz="3000" b="1" i="1" baseline="30000" dirty="0"/>
              <a:t> 18</a:t>
            </a:r>
            <a:r>
              <a:rPr lang="en-US" sz="3000" i="1" dirty="0"/>
              <a:t>knowing that you were ransomed . . .with the </a:t>
            </a:r>
            <a:r>
              <a:rPr lang="en-US" sz="3000" i="1" dirty="0">
                <a:solidFill>
                  <a:srgbClr val="FFFF66"/>
                </a:solidFill>
              </a:rPr>
              <a:t>precious blood of Christ</a:t>
            </a:r>
            <a:r>
              <a:rPr lang="en-US" sz="3000" i="1" dirty="0"/>
              <a:t>, like that of a lamb without blemish or spot </a:t>
            </a:r>
            <a:endParaRPr lang="en-US" sz="3000" i="1" dirty="0">
              <a:latin typeface="Times New Roman" pitchFamily="18" charset="0"/>
            </a:endParaRPr>
          </a:p>
        </p:txBody>
      </p:sp>
      <p:sp>
        <p:nvSpPr>
          <p:cNvPr id="6" name="Rectangle 2"/>
          <p:cNvSpPr txBox="1">
            <a:spLocks noChangeArrowheads="1"/>
          </p:cNvSpPr>
          <p:nvPr/>
        </p:nvSpPr>
        <p:spPr bwMode="auto">
          <a:xfrm>
            <a:off x="1143000" y="2286000"/>
            <a:ext cx="73152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400" b="0" i="0" u="none" strike="noStrike" kern="0" cap="none" spc="0" normalizeH="0" baseline="0" noProof="0" dirty="0" smtClean="0">
                <a:ln>
                  <a:noFill/>
                </a:ln>
                <a:solidFill>
                  <a:srgbClr val="FFFF66"/>
                </a:solidFill>
                <a:effectLst/>
                <a:uLnTx/>
                <a:uFillTx/>
                <a:latin typeface="Garamond" pitchFamily="18" charset="0"/>
                <a:ea typeface="+mj-ea"/>
                <a:cs typeface="+mj-cs"/>
              </a:rPr>
              <a:t>I Peter 2:21-22,</a:t>
            </a:r>
            <a:r>
              <a:rPr kumimoji="0" lang="en-US" sz="5400" b="0" i="0" u="none" strike="noStrike" kern="0" cap="none" spc="0" normalizeH="0" noProof="0" dirty="0" smtClean="0">
                <a:ln>
                  <a:noFill/>
                </a:ln>
                <a:solidFill>
                  <a:srgbClr val="FFFF66"/>
                </a:solidFill>
                <a:effectLst/>
                <a:uLnTx/>
                <a:uFillTx/>
                <a:latin typeface="Garamond" pitchFamily="18" charset="0"/>
                <a:ea typeface="+mj-ea"/>
                <a:cs typeface="+mj-cs"/>
              </a:rPr>
              <a:t> 24-25</a:t>
            </a:r>
            <a:endParaRPr kumimoji="0" lang="en-US" sz="5400" b="0" i="0" u="none" strike="noStrike" kern="0" cap="none" spc="0" normalizeH="0" baseline="0" noProof="0" dirty="0" smtClean="0">
              <a:ln>
                <a:noFill/>
              </a:ln>
              <a:solidFill>
                <a:srgbClr val="FFFF66"/>
              </a:solidFill>
              <a:effectLst/>
              <a:uLnTx/>
              <a:uFillTx/>
              <a:latin typeface="Garamond" pitchFamily="18" charset="0"/>
              <a:ea typeface="+mj-ea"/>
              <a:cs typeface="+mj-cs"/>
            </a:endParaRPr>
          </a:p>
        </p:txBody>
      </p:sp>
      <p:sp>
        <p:nvSpPr>
          <p:cNvPr id="7" name="Rectangle 3"/>
          <p:cNvSpPr>
            <a:spLocks noChangeArrowheads="1"/>
          </p:cNvSpPr>
          <p:nvPr/>
        </p:nvSpPr>
        <p:spPr bwMode="auto">
          <a:xfrm>
            <a:off x="304800" y="2952691"/>
            <a:ext cx="8534400" cy="3631763"/>
          </a:xfrm>
          <a:prstGeom prst="rect">
            <a:avLst/>
          </a:prstGeom>
          <a:noFill/>
          <a:ln w="9525">
            <a:noFill/>
            <a:miter lim="800000"/>
            <a:headEnd/>
            <a:tailEnd/>
          </a:ln>
        </p:spPr>
        <p:txBody>
          <a:bodyPr anchor="ctr">
            <a:spAutoFit/>
          </a:bodyPr>
          <a:lstStyle/>
          <a:p>
            <a:pPr eaLnBrk="1" hangingPunct="1"/>
            <a:r>
              <a:rPr lang="en-US" sz="3400" i="1" dirty="0">
                <a:latin typeface="Times New Roman" pitchFamily="18" charset="0"/>
              </a:rPr>
              <a:t> </a:t>
            </a:r>
            <a:r>
              <a:rPr lang="en-US" sz="2800" b="1" i="1" baseline="30000" dirty="0"/>
              <a:t> 21</a:t>
            </a:r>
            <a:r>
              <a:rPr lang="en-US" sz="2800" i="1" dirty="0"/>
              <a:t>For to this you have been called, because </a:t>
            </a:r>
            <a:r>
              <a:rPr lang="en-US" sz="2800" i="1" dirty="0">
                <a:solidFill>
                  <a:srgbClr val="FFFF66"/>
                </a:solidFill>
              </a:rPr>
              <a:t>Christ also suffered for you,</a:t>
            </a:r>
            <a:r>
              <a:rPr lang="en-US" sz="2800" i="1" dirty="0"/>
              <a:t> leaving you an example, so that you might follow in his steps. </a:t>
            </a:r>
            <a:r>
              <a:rPr lang="en-US" sz="2800" b="1" i="1" baseline="30000" dirty="0"/>
              <a:t>22</a:t>
            </a:r>
            <a:r>
              <a:rPr lang="en-US" sz="2800" i="1" dirty="0"/>
              <a:t> He committed no sin, neither was deceit found in his mouth. </a:t>
            </a:r>
            <a:r>
              <a:rPr lang="en-US" sz="2800" b="1" i="1" baseline="30000" dirty="0" smtClean="0"/>
              <a:t>24</a:t>
            </a:r>
            <a:r>
              <a:rPr lang="en-US" sz="2800" i="1" dirty="0" smtClean="0"/>
              <a:t> </a:t>
            </a:r>
            <a:r>
              <a:rPr lang="en-US" sz="2800" i="1" dirty="0">
                <a:solidFill>
                  <a:srgbClr val="FFFF66"/>
                </a:solidFill>
              </a:rPr>
              <a:t>He himself bore our sins in his body on the tree</a:t>
            </a:r>
            <a:r>
              <a:rPr lang="en-US" sz="2800" i="1" dirty="0"/>
              <a:t>, that we might die to sin and live to righteousness. </a:t>
            </a:r>
            <a:r>
              <a:rPr lang="en-US" sz="2800" i="1" dirty="0">
                <a:solidFill>
                  <a:srgbClr val="FFFF66"/>
                </a:solidFill>
              </a:rPr>
              <a:t>By his wounds you have been healed. </a:t>
            </a:r>
            <a:r>
              <a:rPr lang="en-US" sz="2800" b="1" i="1" baseline="30000" dirty="0"/>
              <a:t>25</a:t>
            </a:r>
            <a:r>
              <a:rPr lang="en-US" sz="2800" i="1" dirty="0"/>
              <a:t>For you were straying like sheep, but have now returned </a:t>
            </a:r>
            <a:r>
              <a:rPr lang="en-US" sz="2800" i="1" dirty="0" smtClean="0"/>
              <a:t>. . .</a:t>
            </a:r>
            <a:endParaRPr lang="en-US" sz="2800" i="1"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683"/>
                                        </p:tgtEl>
                                        <p:attrNameLst>
                                          <p:attrName>style.visibility</p:attrName>
                                        </p:attrNameLst>
                                      </p:cBhvr>
                                      <p:to>
                                        <p:strVal val="visible"/>
                                      </p:to>
                                    </p:set>
                                    <p:anim calcmode="lin" valueType="num">
                                      <p:cBhvr>
                                        <p:cTn id="7" dur="1000" fill="hold"/>
                                        <p:tgtEl>
                                          <p:spTgt spid="71683"/>
                                        </p:tgtEl>
                                        <p:attrNameLst>
                                          <p:attrName>ppt_w</p:attrName>
                                        </p:attrNameLst>
                                      </p:cBhvr>
                                      <p:tavLst>
                                        <p:tav tm="0">
                                          <p:val>
                                            <p:strVal val="#ppt_w*0.70"/>
                                          </p:val>
                                        </p:tav>
                                        <p:tav tm="100000">
                                          <p:val>
                                            <p:strVal val="#ppt_w"/>
                                          </p:val>
                                        </p:tav>
                                      </p:tavLst>
                                    </p:anim>
                                    <p:anim calcmode="lin" valueType="num">
                                      <p:cBhvr>
                                        <p:cTn id="8" dur="1000" fill="hold"/>
                                        <p:tgtEl>
                                          <p:spTgt spid="71683"/>
                                        </p:tgtEl>
                                        <p:attrNameLst>
                                          <p:attrName>ppt_h</p:attrName>
                                        </p:attrNameLst>
                                      </p:cBhvr>
                                      <p:tavLst>
                                        <p:tav tm="0">
                                          <p:val>
                                            <p:strVal val="#ppt_h"/>
                                          </p:val>
                                        </p:tav>
                                        <p:tav tm="100000">
                                          <p:val>
                                            <p:strVal val="#ppt_h"/>
                                          </p:val>
                                        </p:tav>
                                      </p:tavLst>
                                    </p:anim>
                                    <p:animEffect transition="in" filter="fade">
                                      <p:cBhvr>
                                        <p:cTn id="9" dur="1000"/>
                                        <p:tgtEl>
                                          <p:spTgt spid="71683"/>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strVal val="#ppt_w*0.70"/>
                                          </p:val>
                                        </p:tav>
                                        <p:tav tm="100000">
                                          <p:val>
                                            <p:strVal val="#ppt_w"/>
                                          </p:val>
                                        </p:tav>
                                      </p:tavLst>
                                    </p:anim>
                                    <p:anim calcmode="lin" valueType="num">
                                      <p:cBhvr>
                                        <p:cTn id="20" dur="1000" fill="hold"/>
                                        <p:tgtEl>
                                          <p:spTgt spid="7"/>
                                        </p:tgtEl>
                                        <p:attrNameLst>
                                          <p:attrName>ppt_h</p:attrName>
                                        </p:attrNameLst>
                                      </p:cBhvr>
                                      <p:tavLst>
                                        <p:tav tm="0">
                                          <p:val>
                                            <p:strVal val="#ppt_h"/>
                                          </p:val>
                                        </p:tav>
                                        <p:tav tm="100000">
                                          <p:val>
                                            <p:strVal val="#ppt_h"/>
                                          </p:val>
                                        </p:tav>
                                      </p:tavLst>
                                    </p:anim>
                                    <p:animEffect transition="in" filter="fade">
                                      <p:cBhvr>
                                        <p:cTn id="2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838200" y="228600"/>
            <a:ext cx="7162800" cy="1219200"/>
          </a:xfrm>
        </p:spPr>
        <p:txBody>
          <a:bodyPr/>
          <a:lstStyle/>
          <a:p>
            <a:pPr eaLnBrk="1" hangingPunct="1">
              <a:defRPr/>
            </a:pPr>
            <a:r>
              <a:rPr lang="en-US" sz="4800" i="1" dirty="0" smtClean="0">
                <a:solidFill>
                  <a:srgbClr val="FFFF66"/>
                </a:solidFill>
                <a:latin typeface="AGaramond" pitchFamily="18" charset="0"/>
              </a:rPr>
              <a:t>Four Reasons </a:t>
            </a:r>
            <a:br>
              <a:rPr lang="en-US" sz="4800" i="1" dirty="0" smtClean="0">
                <a:solidFill>
                  <a:srgbClr val="FFFF66"/>
                </a:solidFill>
                <a:latin typeface="AGaramond" pitchFamily="18" charset="0"/>
              </a:rPr>
            </a:br>
            <a:r>
              <a:rPr lang="en-US" sz="4800" i="1" dirty="0" smtClean="0">
                <a:solidFill>
                  <a:srgbClr val="FFFF66"/>
                </a:solidFill>
                <a:latin typeface="AGaramond" pitchFamily="18" charset="0"/>
              </a:rPr>
              <a:t>Peter Remained Faithful</a:t>
            </a:r>
            <a:endParaRPr lang="en-US" sz="4800" i="1" dirty="0" smtClean="0">
              <a:latin typeface="AGaramond" pitchFamily="18" charset="0"/>
            </a:endParaRPr>
          </a:p>
        </p:txBody>
      </p:sp>
      <p:sp>
        <p:nvSpPr>
          <p:cNvPr id="74755" name="Rectangle 3"/>
          <p:cNvSpPr>
            <a:spLocks noGrp="1" noChangeArrowheads="1"/>
          </p:cNvSpPr>
          <p:nvPr>
            <p:ph type="body" sz="half" idx="1"/>
          </p:nvPr>
        </p:nvSpPr>
        <p:spPr>
          <a:xfrm>
            <a:off x="457200" y="1981200"/>
            <a:ext cx="8434388" cy="32004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God was real</a:t>
            </a:r>
          </a:p>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God was good</a:t>
            </a:r>
          </a:p>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the grace and mercy of God</a:t>
            </a:r>
          </a:p>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he could be faithful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3" end="3"/>
                                            </p:txEl>
                                          </p:spTgt>
                                        </p:tgtEl>
                                        <p:attrNameLst>
                                          <p:attrName>style.visibility</p:attrName>
                                        </p:attrNameLst>
                                      </p:cBhvr>
                                      <p:to>
                                        <p:strVal val="visible"/>
                                      </p:to>
                                    </p:set>
                                    <p:animEffect transition="in" filter="dissolve">
                                      <p:cBhvr>
                                        <p:cTn id="7" dur="500"/>
                                        <p:tgtEl>
                                          <p:spTgt spid="747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228600"/>
            <a:ext cx="8637588" cy="914400"/>
          </a:xfrm>
        </p:spPr>
        <p:txBody>
          <a:bodyPr/>
          <a:lstStyle/>
          <a:p>
            <a:pPr eaLnBrk="1" hangingPunct="1"/>
            <a:r>
              <a:rPr lang="en-US" sz="6600" dirty="0" smtClean="0">
                <a:solidFill>
                  <a:srgbClr val="FFFF66"/>
                </a:solidFill>
                <a:effectLst/>
                <a:latin typeface="Garamond" pitchFamily="18" charset="0"/>
              </a:rPr>
              <a:t>II Peter 1:8-11</a:t>
            </a:r>
          </a:p>
        </p:txBody>
      </p:sp>
      <p:sp>
        <p:nvSpPr>
          <p:cNvPr id="53251" name="Rectangle 3"/>
          <p:cNvSpPr>
            <a:spLocks noChangeArrowheads="1"/>
          </p:cNvSpPr>
          <p:nvPr/>
        </p:nvSpPr>
        <p:spPr bwMode="auto">
          <a:xfrm>
            <a:off x="457200" y="1295400"/>
            <a:ext cx="8534400" cy="4832092"/>
          </a:xfrm>
          <a:prstGeom prst="rect">
            <a:avLst/>
          </a:prstGeom>
          <a:noFill/>
          <a:ln w="9525">
            <a:noFill/>
            <a:miter lim="800000"/>
            <a:headEnd/>
            <a:tailEnd/>
          </a:ln>
        </p:spPr>
        <p:txBody>
          <a:bodyPr anchor="ctr">
            <a:spAutoFit/>
          </a:bodyPr>
          <a:lstStyle/>
          <a:p>
            <a:pPr eaLnBrk="1" hangingPunct="1"/>
            <a:r>
              <a:rPr lang="en-US" sz="2800" dirty="0">
                <a:latin typeface="Tahoma" charset="0"/>
              </a:rPr>
              <a:t> </a:t>
            </a:r>
            <a:r>
              <a:rPr lang="en-US" sz="2400" i="1" dirty="0">
                <a:latin typeface="Garamond" pitchFamily="18" charset="0"/>
              </a:rPr>
              <a:t> </a:t>
            </a:r>
            <a:r>
              <a:rPr lang="en-US" sz="2800" b="1" i="1" baseline="30000" dirty="0"/>
              <a:t>8</a:t>
            </a:r>
            <a:r>
              <a:rPr lang="en-US" sz="2800" i="1" dirty="0"/>
              <a:t>For if these qualities are yours and are increasing, they keep you from being ineffective or unfruitful in the knowledge of our Lord Jesus Christ. </a:t>
            </a:r>
            <a:r>
              <a:rPr lang="en-US" sz="2800" b="1" i="1" baseline="30000" dirty="0"/>
              <a:t>9</a:t>
            </a:r>
            <a:r>
              <a:rPr lang="en-US" sz="2800" i="1" dirty="0"/>
              <a:t>For whoever lacks these qualities is so nearsighted that he is blind, having forgotten that he was cleansed from his former sins. </a:t>
            </a:r>
            <a:r>
              <a:rPr lang="en-US" sz="2800" b="1" i="1" baseline="30000" dirty="0"/>
              <a:t>10</a:t>
            </a:r>
            <a:r>
              <a:rPr lang="en-US" sz="2800" i="1" dirty="0"/>
              <a:t>Therefore, brothers, be all the more diligent to make your calling and election sure, for if you practice these qualities you will never fall. </a:t>
            </a:r>
            <a:r>
              <a:rPr lang="en-US" sz="2800" b="1" i="1" baseline="30000" dirty="0"/>
              <a:t>11</a:t>
            </a:r>
            <a:r>
              <a:rPr lang="en-US" sz="2800" i="1" dirty="0"/>
              <a:t>For in this way there will be richly provided for you an entrance into the eternal kingdom of our Lord and Savior Jesus </a:t>
            </a:r>
            <a:r>
              <a:rPr lang="en-US" sz="2800" i="1" dirty="0" smtClean="0"/>
              <a:t>Christ</a:t>
            </a:r>
            <a:endParaRPr lang="en-US" sz="3600" dirty="0">
              <a:latin typeface="Arial" pitchFamily="34" charset="0"/>
              <a:cs typeface="Arial" pitchFamily="34" charset="0"/>
            </a:endParaRPr>
          </a:p>
        </p:txBody>
      </p:sp>
      <p:cxnSp>
        <p:nvCxnSpPr>
          <p:cNvPr id="5" name="Straight Connector 4"/>
          <p:cNvCxnSpPr/>
          <p:nvPr/>
        </p:nvCxnSpPr>
        <p:spPr bwMode="auto">
          <a:xfrm>
            <a:off x="457200" y="2209800"/>
            <a:ext cx="75438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6" name="Straight Connector 5"/>
          <p:cNvCxnSpPr/>
          <p:nvPr/>
        </p:nvCxnSpPr>
        <p:spPr bwMode="auto">
          <a:xfrm>
            <a:off x="4876800" y="4343400"/>
            <a:ext cx="38862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11" name="Straight Connector 10"/>
          <p:cNvCxnSpPr/>
          <p:nvPr/>
        </p:nvCxnSpPr>
        <p:spPr bwMode="auto">
          <a:xfrm>
            <a:off x="5715000" y="4800600"/>
            <a:ext cx="28194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14" name="Straight Connector 13"/>
          <p:cNvCxnSpPr/>
          <p:nvPr/>
        </p:nvCxnSpPr>
        <p:spPr bwMode="auto">
          <a:xfrm>
            <a:off x="5181600" y="5181600"/>
            <a:ext cx="35052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16" name="Straight Connector 15"/>
          <p:cNvCxnSpPr/>
          <p:nvPr/>
        </p:nvCxnSpPr>
        <p:spPr bwMode="auto">
          <a:xfrm>
            <a:off x="609600" y="5638800"/>
            <a:ext cx="57912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par>
                                <p:cTn id="30" presetID="22" presetClass="entr" presetSubtype="8" fill="hold"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838200" y="228600"/>
            <a:ext cx="7162800" cy="1219200"/>
          </a:xfrm>
        </p:spPr>
        <p:txBody>
          <a:bodyPr/>
          <a:lstStyle/>
          <a:p>
            <a:pPr eaLnBrk="1" hangingPunct="1">
              <a:defRPr/>
            </a:pPr>
            <a:r>
              <a:rPr lang="en-US" sz="4800" i="1" dirty="0" smtClean="0">
                <a:solidFill>
                  <a:srgbClr val="FFFF66"/>
                </a:solidFill>
                <a:latin typeface="AGaramond" pitchFamily="18" charset="0"/>
              </a:rPr>
              <a:t>Four Reasons </a:t>
            </a:r>
            <a:br>
              <a:rPr lang="en-US" sz="4800" i="1" dirty="0" smtClean="0">
                <a:solidFill>
                  <a:srgbClr val="FFFF66"/>
                </a:solidFill>
                <a:latin typeface="AGaramond" pitchFamily="18" charset="0"/>
              </a:rPr>
            </a:br>
            <a:r>
              <a:rPr lang="en-US" sz="4800" i="1" dirty="0" smtClean="0">
                <a:solidFill>
                  <a:srgbClr val="FFFF66"/>
                </a:solidFill>
                <a:latin typeface="AGaramond" pitchFamily="18" charset="0"/>
              </a:rPr>
              <a:t>Peter Remained Faithful</a:t>
            </a:r>
            <a:endParaRPr lang="en-US" sz="4800" i="1" dirty="0" smtClean="0">
              <a:latin typeface="AGaramond" pitchFamily="18" charset="0"/>
            </a:endParaRPr>
          </a:p>
        </p:txBody>
      </p:sp>
      <p:sp>
        <p:nvSpPr>
          <p:cNvPr id="74755" name="Rectangle 3"/>
          <p:cNvSpPr>
            <a:spLocks noGrp="1" noChangeArrowheads="1"/>
          </p:cNvSpPr>
          <p:nvPr>
            <p:ph type="body" sz="half" idx="1"/>
          </p:nvPr>
        </p:nvSpPr>
        <p:spPr>
          <a:xfrm>
            <a:off x="457200" y="1981200"/>
            <a:ext cx="8434388" cy="32004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God was real</a:t>
            </a:r>
          </a:p>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God was good</a:t>
            </a:r>
          </a:p>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the grace and mercy of God</a:t>
            </a:r>
          </a:p>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he could be faithful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2209800"/>
            <a:ext cx="6248400" cy="2286000"/>
          </a:xfrm>
        </p:spPr>
        <p:txBody>
          <a:bodyPr/>
          <a:lstStyle/>
          <a:p>
            <a:pPr eaLnBrk="1" hangingPunct="1">
              <a:defRPr/>
            </a:pPr>
            <a:r>
              <a:rPr lang="en-US" sz="6000" i="1" dirty="0" smtClean="0">
                <a:solidFill>
                  <a:srgbClr val="FFFF66"/>
                </a:solidFill>
                <a:latin typeface="AGaramond" pitchFamily="18" charset="0"/>
              </a:rPr>
              <a:t>Peter – A Life of Failure and Difficulty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381000"/>
            <a:ext cx="8637588" cy="914400"/>
          </a:xfrm>
        </p:spPr>
        <p:txBody>
          <a:bodyPr/>
          <a:lstStyle/>
          <a:p>
            <a:pPr eaLnBrk="1" hangingPunct="1"/>
            <a:r>
              <a:rPr lang="en-US" sz="6600" dirty="0" smtClean="0">
                <a:solidFill>
                  <a:srgbClr val="FFFF66"/>
                </a:solidFill>
                <a:effectLst/>
                <a:latin typeface="Garamond" pitchFamily="18" charset="0"/>
              </a:rPr>
              <a:t>I Peter 1:3-5</a:t>
            </a:r>
          </a:p>
        </p:txBody>
      </p:sp>
      <p:sp>
        <p:nvSpPr>
          <p:cNvPr id="53251" name="Rectangle 3"/>
          <p:cNvSpPr>
            <a:spLocks noChangeArrowheads="1"/>
          </p:cNvSpPr>
          <p:nvPr/>
        </p:nvSpPr>
        <p:spPr bwMode="auto">
          <a:xfrm>
            <a:off x="457200" y="1371600"/>
            <a:ext cx="8534400" cy="5078313"/>
          </a:xfrm>
          <a:prstGeom prst="rect">
            <a:avLst/>
          </a:prstGeom>
          <a:noFill/>
          <a:ln w="9525">
            <a:noFill/>
            <a:miter lim="800000"/>
            <a:headEnd/>
            <a:tailEnd/>
          </a:ln>
        </p:spPr>
        <p:txBody>
          <a:bodyPr anchor="ctr">
            <a:spAutoFit/>
          </a:bodyPr>
          <a:lstStyle/>
          <a:p>
            <a:pPr eaLnBrk="1" hangingPunct="1"/>
            <a:r>
              <a:rPr lang="en-US" sz="2400" dirty="0">
                <a:latin typeface="Tahoma" charset="0"/>
              </a:rPr>
              <a:t> </a:t>
            </a:r>
            <a:r>
              <a:rPr lang="en-US" sz="2000" i="1" dirty="0">
                <a:latin typeface="Garamond" pitchFamily="18" charset="0"/>
              </a:rPr>
              <a:t>    </a:t>
            </a:r>
            <a:r>
              <a:rPr lang="en-US" sz="3200" b="1" i="1" baseline="30000" dirty="0"/>
              <a:t>3</a:t>
            </a:r>
            <a:r>
              <a:rPr lang="en-US" sz="3200" i="1" dirty="0"/>
              <a:t> Blessed be the God and Father of our Lord Jesus Christ! According to his great mercy, he has caused us to be born again to a living hope through the resurrection of Jesus Christ from the dead, </a:t>
            </a:r>
            <a:r>
              <a:rPr lang="en-US" sz="3200" b="1" i="1" baseline="30000" dirty="0"/>
              <a:t>4</a:t>
            </a:r>
            <a:r>
              <a:rPr lang="en-US" sz="3200" i="1" dirty="0"/>
              <a:t>to an inheritance that is imperishable, undefiled, and unfading, kept in heaven for you, </a:t>
            </a:r>
            <a:r>
              <a:rPr lang="en-US" sz="3200" b="1" i="1" baseline="30000" dirty="0"/>
              <a:t>5</a:t>
            </a:r>
            <a:r>
              <a:rPr lang="en-US" sz="3200" i="1" dirty="0"/>
              <a:t>who by God’s power are being guarded through faith for a salvation ready to be revealed in the last time.</a:t>
            </a:r>
            <a:endParaRPr lang="en-US" sz="3600" dirty="0"/>
          </a:p>
          <a:p>
            <a:pPr eaLnBrk="1" hangingPunct="1"/>
            <a:r>
              <a:rPr lang="en-US" sz="3600" dirty="0" smtClean="0">
                <a:latin typeface="Arial" pitchFamily="34" charset="0"/>
                <a:cs typeface="Arial" pitchFamily="34" charset="0"/>
              </a:rPr>
              <a:t>.</a:t>
            </a:r>
            <a:endParaRPr lang="en-US" sz="36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381000"/>
            <a:ext cx="8637588" cy="914400"/>
          </a:xfrm>
        </p:spPr>
        <p:txBody>
          <a:bodyPr/>
          <a:lstStyle/>
          <a:p>
            <a:pPr eaLnBrk="1" hangingPunct="1"/>
            <a:r>
              <a:rPr lang="en-US" sz="6600" dirty="0" smtClean="0">
                <a:solidFill>
                  <a:srgbClr val="FFFF66"/>
                </a:solidFill>
                <a:effectLst/>
                <a:latin typeface="Garamond" pitchFamily="18" charset="0"/>
              </a:rPr>
              <a:t>I Peter 1:8b</a:t>
            </a:r>
          </a:p>
        </p:txBody>
      </p:sp>
      <p:sp>
        <p:nvSpPr>
          <p:cNvPr id="53251" name="Rectangle 3"/>
          <p:cNvSpPr>
            <a:spLocks noChangeArrowheads="1"/>
          </p:cNvSpPr>
          <p:nvPr/>
        </p:nvSpPr>
        <p:spPr bwMode="auto">
          <a:xfrm>
            <a:off x="381000" y="1981200"/>
            <a:ext cx="8534400" cy="2123658"/>
          </a:xfrm>
          <a:prstGeom prst="rect">
            <a:avLst/>
          </a:prstGeom>
          <a:noFill/>
          <a:ln w="9525">
            <a:noFill/>
            <a:miter lim="800000"/>
            <a:headEnd/>
            <a:tailEnd/>
          </a:ln>
        </p:spPr>
        <p:txBody>
          <a:bodyPr wrap="square" anchor="ctr">
            <a:spAutoFit/>
          </a:bodyPr>
          <a:lstStyle/>
          <a:p>
            <a:pPr eaLnBrk="1" hangingPunct="1"/>
            <a:r>
              <a:rPr lang="en-US" sz="2400" dirty="0">
                <a:latin typeface="Tahoma" charset="0"/>
              </a:rPr>
              <a:t> </a:t>
            </a:r>
            <a:r>
              <a:rPr lang="en-US" sz="2000" i="1" dirty="0"/>
              <a:t> </a:t>
            </a:r>
            <a:r>
              <a:rPr lang="en-US" sz="4400" i="1" dirty="0"/>
              <a:t>you believe in him and rejoice with joy that is inexpressible and filled with </a:t>
            </a:r>
            <a:r>
              <a:rPr lang="en-US" sz="4400" i="1" dirty="0" smtClean="0"/>
              <a:t>glory</a:t>
            </a:r>
            <a:endParaRPr lang="en-US" sz="36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381000"/>
            <a:ext cx="8637588" cy="914400"/>
          </a:xfrm>
        </p:spPr>
        <p:txBody>
          <a:bodyPr/>
          <a:lstStyle/>
          <a:p>
            <a:pPr eaLnBrk="1" hangingPunct="1"/>
            <a:r>
              <a:rPr lang="en-US" sz="6600" dirty="0" smtClean="0">
                <a:solidFill>
                  <a:srgbClr val="FFFF66"/>
                </a:solidFill>
                <a:effectLst/>
                <a:latin typeface="Garamond" pitchFamily="18" charset="0"/>
              </a:rPr>
              <a:t>II Peter 1:3-4</a:t>
            </a:r>
          </a:p>
        </p:txBody>
      </p:sp>
      <p:sp>
        <p:nvSpPr>
          <p:cNvPr id="53251" name="Rectangle 3"/>
          <p:cNvSpPr>
            <a:spLocks noChangeArrowheads="1"/>
          </p:cNvSpPr>
          <p:nvPr/>
        </p:nvSpPr>
        <p:spPr bwMode="auto">
          <a:xfrm>
            <a:off x="457200" y="1524000"/>
            <a:ext cx="8534400" cy="4524315"/>
          </a:xfrm>
          <a:prstGeom prst="rect">
            <a:avLst/>
          </a:prstGeom>
          <a:noFill/>
          <a:ln w="9525">
            <a:noFill/>
            <a:miter lim="800000"/>
            <a:headEnd/>
            <a:tailEnd/>
          </a:ln>
        </p:spPr>
        <p:txBody>
          <a:bodyPr anchor="ctr">
            <a:spAutoFit/>
          </a:bodyPr>
          <a:lstStyle/>
          <a:p>
            <a:pPr eaLnBrk="1" hangingPunct="1"/>
            <a:r>
              <a:rPr lang="en-US" sz="2400" dirty="0">
                <a:latin typeface="Tahoma" charset="0"/>
              </a:rPr>
              <a:t> </a:t>
            </a:r>
            <a:r>
              <a:rPr lang="en-US" sz="2000" i="1" dirty="0">
                <a:latin typeface="Garamond" pitchFamily="18" charset="0"/>
              </a:rPr>
              <a:t>    </a:t>
            </a:r>
            <a:r>
              <a:rPr lang="en-US" sz="3200" b="1" i="1" baseline="30000" dirty="0"/>
              <a:t>3</a:t>
            </a:r>
            <a:r>
              <a:rPr lang="en-US" sz="3200" i="1" dirty="0"/>
              <a:t>His divine power has granted to us all things that pertain to life and godliness, through the knowledge of him who called us to his own glory and excellence, </a:t>
            </a:r>
            <a:r>
              <a:rPr lang="en-US" sz="3200" b="1" i="1" baseline="30000" dirty="0"/>
              <a:t>4</a:t>
            </a:r>
            <a:r>
              <a:rPr lang="en-US" sz="3200" i="1" dirty="0"/>
              <a:t>by which he has granted to us his precious and very great promises, so that through them you may become partakers of the divine nature, having escaped from the corruption that is in the world because of sinful desire</a:t>
            </a:r>
            <a:r>
              <a:rPr lang="en-US" sz="3200" i="1" dirty="0" smtClean="0"/>
              <a:t>.</a:t>
            </a:r>
            <a:endParaRPr lang="en-US" sz="36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04800" y="152400"/>
            <a:ext cx="8637588" cy="914400"/>
          </a:xfrm>
        </p:spPr>
        <p:txBody>
          <a:bodyPr/>
          <a:lstStyle/>
          <a:p>
            <a:pPr eaLnBrk="1" hangingPunct="1">
              <a:defRPr/>
            </a:pPr>
            <a:r>
              <a:rPr lang="en-US" sz="4800" i="1" dirty="0" smtClean="0">
                <a:solidFill>
                  <a:srgbClr val="FFFF66"/>
                </a:solidFill>
                <a:latin typeface="AGaramond" pitchFamily="18" charset="0"/>
              </a:rPr>
              <a:t>Peter’s Failures</a:t>
            </a:r>
            <a:endParaRPr lang="en-US" sz="4800" i="1" dirty="0" smtClean="0">
              <a:latin typeface="AGaramond" pitchFamily="18" charset="0"/>
            </a:endParaRPr>
          </a:p>
        </p:txBody>
      </p:sp>
      <p:sp>
        <p:nvSpPr>
          <p:cNvPr id="73731" name="Rectangle 3"/>
          <p:cNvSpPr>
            <a:spLocks noGrp="1" noChangeArrowheads="1"/>
          </p:cNvSpPr>
          <p:nvPr>
            <p:ph type="body" sz="half" idx="1"/>
          </p:nvPr>
        </p:nvSpPr>
        <p:spPr>
          <a:xfrm>
            <a:off x="381001" y="1371600"/>
            <a:ext cx="8763000" cy="5257800"/>
          </a:xfrm>
        </p:spPr>
        <p:txBody>
          <a:bodyPr/>
          <a:lstStyle/>
          <a:p>
            <a:pPr eaLnBrk="1" hangingPunct="1">
              <a:defRPr/>
            </a:pPr>
            <a:r>
              <a:rPr lang="en-US" sz="3200" dirty="0" smtClean="0">
                <a:latin typeface="AGaramond" pitchFamily="18" charset="0"/>
              </a:rPr>
              <a:t>Walking on Water – Matthew 14:28-32</a:t>
            </a:r>
          </a:p>
          <a:p>
            <a:pPr eaLnBrk="1" hangingPunct="1">
              <a:defRPr/>
            </a:pPr>
            <a:r>
              <a:rPr lang="en-US" sz="3200" dirty="0" smtClean="0">
                <a:latin typeface="AGaramond" pitchFamily="18" charset="0"/>
              </a:rPr>
              <a:t>Confession of Faith – Matthew 16:21-23</a:t>
            </a:r>
          </a:p>
          <a:p>
            <a:pPr eaLnBrk="1" hangingPunct="1">
              <a:defRPr/>
            </a:pPr>
            <a:r>
              <a:rPr lang="en-US" sz="3200" dirty="0" smtClean="0">
                <a:latin typeface="AGaramond" pitchFamily="18" charset="0"/>
              </a:rPr>
              <a:t>Transfiguration – Matthew 17:4-5</a:t>
            </a:r>
          </a:p>
          <a:p>
            <a:pPr eaLnBrk="1" hangingPunct="1">
              <a:defRPr/>
            </a:pPr>
            <a:r>
              <a:rPr lang="en-US" sz="3200" dirty="0" smtClean="0">
                <a:latin typeface="AGaramond" pitchFamily="18" charset="0"/>
              </a:rPr>
              <a:t>In the Garden – Mark 14:32-40</a:t>
            </a:r>
          </a:p>
          <a:p>
            <a:pPr eaLnBrk="1" hangingPunct="1">
              <a:defRPr/>
            </a:pPr>
            <a:r>
              <a:rPr lang="en-US" sz="3200" dirty="0" smtClean="0">
                <a:latin typeface="AGaramond" pitchFamily="18" charset="0"/>
              </a:rPr>
              <a:t>Denying Christ – Matt. 26:33-35, Luke 22:54-62</a:t>
            </a:r>
          </a:p>
          <a:p>
            <a:pPr eaLnBrk="1" hangingPunct="1">
              <a:defRPr/>
            </a:pPr>
            <a:r>
              <a:rPr lang="en-US" sz="3200" dirty="0" smtClean="0">
                <a:latin typeface="AGaramond" pitchFamily="18" charset="0"/>
              </a:rPr>
              <a:t>Withstood to the Face – Galatians 2:11-14</a:t>
            </a:r>
          </a:p>
          <a:p>
            <a:pPr eaLnBrk="1" hangingPunct="1">
              <a:defRPr/>
            </a:pPr>
            <a:endParaRPr lang="en-US" sz="3200" dirty="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dissolve">
                                      <p:cBhvr>
                                        <p:cTn id="7" dur="500"/>
                                        <p:tgtEl>
                                          <p:spTgt spid="73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dissolve">
                                      <p:cBhvr>
                                        <p:cTn id="12" dur="500"/>
                                        <p:tgtEl>
                                          <p:spTgt spid="737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dissolve">
                                      <p:cBhvr>
                                        <p:cTn id="17" dur="500"/>
                                        <p:tgtEl>
                                          <p:spTgt spid="737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3731">
                                            <p:txEl>
                                              <p:pRg st="3" end="3"/>
                                            </p:txEl>
                                          </p:spTgt>
                                        </p:tgtEl>
                                        <p:attrNameLst>
                                          <p:attrName>style.visibility</p:attrName>
                                        </p:attrNameLst>
                                      </p:cBhvr>
                                      <p:to>
                                        <p:strVal val="visible"/>
                                      </p:to>
                                    </p:set>
                                    <p:animEffect transition="in" filter="dissolve">
                                      <p:cBhvr>
                                        <p:cTn id="22" dur="500"/>
                                        <p:tgtEl>
                                          <p:spTgt spid="737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3731">
                                            <p:txEl>
                                              <p:pRg st="4" end="4"/>
                                            </p:txEl>
                                          </p:spTgt>
                                        </p:tgtEl>
                                        <p:attrNameLst>
                                          <p:attrName>style.visibility</p:attrName>
                                        </p:attrNameLst>
                                      </p:cBhvr>
                                      <p:to>
                                        <p:strVal val="visible"/>
                                      </p:to>
                                    </p:set>
                                    <p:animEffect transition="in" filter="dissolve">
                                      <p:cBhvr>
                                        <p:cTn id="27" dur="500"/>
                                        <p:tgtEl>
                                          <p:spTgt spid="737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3731">
                                            <p:txEl>
                                              <p:pRg st="5" end="5"/>
                                            </p:txEl>
                                          </p:spTgt>
                                        </p:tgtEl>
                                        <p:attrNameLst>
                                          <p:attrName>style.visibility</p:attrName>
                                        </p:attrNameLst>
                                      </p:cBhvr>
                                      <p:to>
                                        <p:strVal val="visible"/>
                                      </p:to>
                                    </p:set>
                                    <p:animEffect transition="in" filter="dissolve">
                                      <p:cBhvr>
                                        <p:cTn id="32" dur="500"/>
                                        <p:tgtEl>
                                          <p:spTgt spid="737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04800" y="152400"/>
            <a:ext cx="8637588" cy="914400"/>
          </a:xfrm>
        </p:spPr>
        <p:txBody>
          <a:bodyPr/>
          <a:lstStyle/>
          <a:p>
            <a:pPr eaLnBrk="1" hangingPunct="1">
              <a:defRPr/>
            </a:pPr>
            <a:r>
              <a:rPr lang="en-US" sz="4800" i="1" dirty="0" smtClean="0">
                <a:solidFill>
                  <a:srgbClr val="FFFF66"/>
                </a:solidFill>
                <a:latin typeface="AGaramond" pitchFamily="18" charset="0"/>
              </a:rPr>
              <a:t>Peter’s Trials and Tragedies</a:t>
            </a:r>
            <a:endParaRPr lang="en-US" sz="4800" i="1" dirty="0" smtClean="0">
              <a:latin typeface="AGaramond" pitchFamily="18" charset="0"/>
            </a:endParaRPr>
          </a:p>
        </p:txBody>
      </p:sp>
      <p:sp>
        <p:nvSpPr>
          <p:cNvPr id="73731" name="Rectangle 3"/>
          <p:cNvSpPr>
            <a:spLocks noGrp="1" noChangeArrowheads="1"/>
          </p:cNvSpPr>
          <p:nvPr>
            <p:ph type="body" sz="half" idx="1"/>
          </p:nvPr>
        </p:nvSpPr>
        <p:spPr>
          <a:xfrm>
            <a:off x="381001" y="1371600"/>
            <a:ext cx="8763000" cy="3886200"/>
          </a:xfrm>
        </p:spPr>
        <p:txBody>
          <a:bodyPr/>
          <a:lstStyle/>
          <a:p>
            <a:pPr eaLnBrk="1" hangingPunct="1">
              <a:defRPr/>
            </a:pPr>
            <a:r>
              <a:rPr lang="en-US" sz="3200" dirty="0" smtClean="0">
                <a:latin typeface="AGaramond" pitchFamily="18" charset="0"/>
              </a:rPr>
              <a:t>Time away from home – Mark 1:30</a:t>
            </a:r>
          </a:p>
          <a:p>
            <a:pPr eaLnBrk="1" hangingPunct="1">
              <a:defRPr/>
            </a:pPr>
            <a:r>
              <a:rPr lang="en-US" sz="3200" dirty="0" smtClean="0">
                <a:latin typeface="AGaramond" pitchFamily="18" charset="0"/>
              </a:rPr>
              <a:t>Witnessed the suffering of Christ – I Peter 4:1</a:t>
            </a:r>
          </a:p>
          <a:p>
            <a:pPr eaLnBrk="1" hangingPunct="1">
              <a:defRPr/>
            </a:pPr>
            <a:r>
              <a:rPr lang="en-US" sz="3200" dirty="0" smtClean="0">
                <a:latin typeface="AGaramond" pitchFamily="18" charset="0"/>
              </a:rPr>
              <a:t>Death of James – Acts 12:1-3</a:t>
            </a:r>
          </a:p>
          <a:p>
            <a:pPr eaLnBrk="1" hangingPunct="1">
              <a:defRPr/>
            </a:pPr>
            <a:r>
              <a:rPr lang="en-US" sz="3200" dirty="0" smtClean="0">
                <a:latin typeface="AGaramond" pitchFamily="18" charset="0"/>
              </a:rPr>
              <a:t>Jerusalem church scattered – Acts 8:1</a:t>
            </a:r>
          </a:p>
          <a:p>
            <a:pPr eaLnBrk="1" hangingPunct="1">
              <a:defRPr/>
            </a:pPr>
            <a:r>
              <a:rPr lang="en-US" sz="3200" dirty="0" smtClean="0">
                <a:latin typeface="AGaramond" pitchFamily="18" charset="0"/>
              </a:rPr>
              <a:t>Various imprisonments and beatings</a:t>
            </a:r>
          </a:p>
          <a:p>
            <a:pPr eaLnBrk="1" hangingPunct="1">
              <a:defRPr/>
            </a:pPr>
            <a:r>
              <a:rPr lang="en-US" sz="3200" dirty="0" smtClean="0">
                <a:latin typeface="AGaramond" pitchFamily="18" charset="0"/>
              </a:rPr>
              <a:t>No hope of relief – John 21:18-19</a:t>
            </a:r>
          </a:p>
          <a:p>
            <a:pPr eaLnBrk="1" hangingPunct="1">
              <a:defRPr/>
            </a:pPr>
            <a:endParaRPr lang="en-US" sz="3200" dirty="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dissolve">
                                      <p:cBhvr>
                                        <p:cTn id="7" dur="500"/>
                                        <p:tgtEl>
                                          <p:spTgt spid="73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dissolve">
                                      <p:cBhvr>
                                        <p:cTn id="12" dur="500"/>
                                        <p:tgtEl>
                                          <p:spTgt spid="737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dissolve">
                                      <p:cBhvr>
                                        <p:cTn id="17" dur="500"/>
                                        <p:tgtEl>
                                          <p:spTgt spid="737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3731">
                                            <p:txEl>
                                              <p:pRg st="3" end="3"/>
                                            </p:txEl>
                                          </p:spTgt>
                                        </p:tgtEl>
                                        <p:attrNameLst>
                                          <p:attrName>style.visibility</p:attrName>
                                        </p:attrNameLst>
                                      </p:cBhvr>
                                      <p:to>
                                        <p:strVal val="visible"/>
                                      </p:to>
                                    </p:set>
                                    <p:animEffect transition="in" filter="dissolve">
                                      <p:cBhvr>
                                        <p:cTn id="22" dur="500"/>
                                        <p:tgtEl>
                                          <p:spTgt spid="737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3731">
                                            <p:txEl>
                                              <p:pRg st="4" end="4"/>
                                            </p:txEl>
                                          </p:spTgt>
                                        </p:tgtEl>
                                        <p:attrNameLst>
                                          <p:attrName>style.visibility</p:attrName>
                                        </p:attrNameLst>
                                      </p:cBhvr>
                                      <p:to>
                                        <p:strVal val="visible"/>
                                      </p:to>
                                    </p:set>
                                    <p:animEffect transition="in" filter="dissolve">
                                      <p:cBhvr>
                                        <p:cTn id="27" dur="500"/>
                                        <p:tgtEl>
                                          <p:spTgt spid="737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3731">
                                            <p:txEl>
                                              <p:pRg st="5" end="5"/>
                                            </p:txEl>
                                          </p:spTgt>
                                        </p:tgtEl>
                                        <p:attrNameLst>
                                          <p:attrName>style.visibility</p:attrName>
                                        </p:attrNameLst>
                                      </p:cBhvr>
                                      <p:to>
                                        <p:strVal val="visible"/>
                                      </p:to>
                                    </p:set>
                                    <p:animEffect transition="in" filter="dissolve">
                                      <p:cBhvr>
                                        <p:cTn id="32" dur="500"/>
                                        <p:tgtEl>
                                          <p:spTgt spid="737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838200" y="228600"/>
            <a:ext cx="7162800" cy="1219200"/>
          </a:xfrm>
        </p:spPr>
        <p:txBody>
          <a:bodyPr/>
          <a:lstStyle/>
          <a:p>
            <a:pPr eaLnBrk="1" hangingPunct="1">
              <a:defRPr/>
            </a:pPr>
            <a:r>
              <a:rPr lang="en-US" sz="4800" i="1" dirty="0" smtClean="0">
                <a:solidFill>
                  <a:srgbClr val="FFFF66"/>
                </a:solidFill>
                <a:latin typeface="AGaramond" pitchFamily="18" charset="0"/>
              </a:rPr>
              <a:t>Four Reasons </a:t>
            </a:r>
            <a:br>
              <a:rPr lang="en-US" sz="4800" i="1" dirty="0" smtClean="0">
                <a:solidFill>
                  <a:srgbClr val="FFFF66"/>
                </a:solidFill>
                <a:latin typeface="AGaramond" pitchFamily="18" charset="0"/>
              </a:rPr>
            </a:br>
            <a:r>
              <a:rPr lang="en-US" sz="4800" i="1" dirty="0" smtClean="0">
                <a:solidFill>
                  <a:srgbClr val="FFFF66"/>
                </a:solidFill>
                <a:latin typeface="AGaramond" pitchFamily="18" charset="0"/>
              </a:rPr>
              <a:t>Peter Remained Faithful</a:t>
            </a:r>
            <a:endParaRPr lang="en-US" sz="4800" i="1" dirty="0" smtClean="0">
              <a:latin typeface="AGaramond" pitchFamily="18" charset="0"/>
            </a:endParaRPr>
          </a:p>
        </p:txBody>
      </p:sp>
      <p:sp>
        <p:nvSpPr>
          <p:cNvPr id="74755" name="Rectangle 3"/>
          <p:cNvSpPr>
            <a:spLocks noGrp="1" noChangeArrowheads="1"/>
          </p:cNvSpPr>
          <p:nvPr>
            <p:ph type="body" sz="half" idx="1"/>
          </p:nvPr>
        </p:nvSpPr>
        <p:spPr>
          <a:xfrm>
            <a:off x="457200" y="1981200"/>
            <a:ext cx="8434388" cy="32004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God was real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228600"/>
            <a:ext cx="8637588" cy="914400"/>
          </a:xfrm>
        </p:spPr>
        <p:txBody>
          <a:bodyPr/>
          <a:lstStyle/>
          <a:p>
            <a:pPr eaLnBrk="1" hangingPunct="1"/>
            <a:r>
              <a:rPr lang="en-US" sz="6600" dirty="0" smtClean="0">
                <a:solidFill>
                  <a:srgbClr val="FFFF66"/>
                </a:solidFill>
                <a:effectLst/>
                <a:latin typeface="Garamond" pitchFamily="18" charset="0"/>
              </a:rPr>
              <a:t>II Peter 1:16-21</a:t>
            </a:r>
          </a:p>
        </p:txBody>
      </p:sp>
      <p:sp>
        <p:nvSpPr>
          <p:cNvPr id="53251" name="Rectangle 3"/>
          <p:cNvSpPr>
            <a:spLocks noChangeArrowheads="1"/>
          </p:cNvSpPr>
          <p:nvPr/>
        </p:nvSpPr>
        <p:spPr bwMode="auto">
          <a:xfrm>
            <a:off x="457200" y="1125382"/>
            <a:ext cx="8534400" cy="5570756"/>
          </a:xfrm>
          <a:prstGeom prst="rect">
            <a:avLst/>
          </a:prstGeom>
          <a:noFill/>
          <a:ln w="9525">
            <a:noFill/>
            <a:miter lim="800000"/>
            <a:headEnd/>
            <a:tailEnd/>
          </a:ln>
        </p:spPr>
        <p:txBody>
          <a:bodyPr anchor="ctr">
            <a:spAutoFit/>
          </a:bodyPr>
          <a:lstStyle/>
          <a:p>
            <a:pPr eaLnBrk="1" hangingPunct="1"/>
            <a:r>
              <a:rPr lang="en-US" sz="2800" dirty="0">
                <a:latin typeface="Tahoma" charset="0"/>
              </a:rPr>
              <a:t> </a:t>
            </a:r>
            <a:r>
              <a:rPr lang="en-US" sz="2400" i="1" dirty="0">
                <a:latin typeface="Garamond" pitchFamily="18" charset="0"/>
              </a:rPr>
              <a:t> </a:t>
            </a:r>
            <a:r>
              <a:rPr lang="en-US" sz="3200" b="1" i="1" baseline="30000" dirty="0"/>
              <a:t>16</a:t>
            </a:r>
            <a:r>
              <a:rPr lang="en-US" sz="3200" i="1" dirty="0"/>
              <a:t>For we did not follow cleverly devised myths when we made known to you the power and coming of our Lord Jesus Christ, but we were eyewitnesses of his majesty. </a:t>
            </a:r>
            <a:r>
              <a:rPr lang="en-US" sz="3200" b="1" i="1" baseline="30000" dirty="0"/>
              <a:t>17</a:t>
            </a:r>
            <a:r>
              <a:rPr lang="en-US" sz="3200" i="1" dirty="0"/>
              <a:t>For when he received honor and glory from God the Father, and the voice was borne to him by the Majestic Glory, "This is my beloved Son, with whom I am well pleased," </a:t>
            </a:r>
            <a:r>
              <a:rPr lang="en-US" sz="3200" b="1" i="1" baseline="30000" dirty="0"/>
              <a:t>18</a:t>
            </a:r>
            <a:r>
              <a:rPr lang="en-US" sz="3200" i="1" dirty="0"/>
              <a:t>we ourselves heard this very voice borne from heaven, for we were with him on the holy mountain.</a:t>
            </a:r>
            <a:r>
              <a:rPr lang="en-US" sz="3200" dirty="0"/>
              <a:t> </a:t>
            </a:r>
            <a:endParaRPr lang="en-US" sz="4000" dirty="0"/>
          </a:p>
          <a:p>
            <a:pPr eaLnBrk="1" hangingPunct="1"/>
            <a:r>
              <a:rPr lang="en-US" sz="3600" dirty="0" smtClean="0">
                <a:latin typeface="Arial" pitchFamily="34" charset="0"/>
                <a:cs typeface="Arial" pitchFamily="34" charset="0"/>
              </a:rPr>
              <a:t>.</a:t>
            </a:r>
            <a:endParaRPr lang="en-US" sz="3600" dirty="0">
              <a:latin typeface="Arial" pitchFamily="34" charset="0"/>
              <a:cs typeface="Arial" pitchFamily="34" charset="0"/>
            </a:endParaRPr>
          </a:p>
        </p:txBody>
      </p:sp>
      <p:cxnSp>
        <p:nvCxnSpPr>
          <p:cNvPr id="5" name="Straight Connector 4"/>
          <p:cNvCxnSpPr/>
          <p:nvPr/>
        </p:nvCxnSpPr>
        <p:spPr bwMode="auto">
          <a:xfrm>
            <a:off x="1524000" y="3124200"/>
            <a:ext cx="50292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6" name="Straight Connector 5"/>
          <p:cNvCxnSpPr/>
          <p:nvPr/>
        </p:nvCxnSpPr>
        <p:spPr bwMode="auto">
          <a:xfrm>
            <a:off x="5562600" y="5029200"/>
            <a:ext cx="25146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8" name="Straight Connector 7"/>
          <p:cNvCxnSpPr/>
          <p:nvPr/>
        </p:nvCxnSpPr>
        <p:spPr bwMode="auto">
          <a:xfrm>
            <a:off x="533400" y="5562600"/>
            <a:ext cx="71628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11" name="Straight Connector 10"/>
          <p:cNvCxnSpPr/>
          <p:nvPr/>
        </p:nvCxnSpPr>
        <p:spPr bwMode="auto">
          <a:xfrm>
            <a:off x="609600" y="6019800"/>
            <a:ext cx="31242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par>
                                <p:cTn id="20" presetID="22" presetClass="entr" presetSubtype="8"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838200" y="228600"/>
            <a:ext cx="7162800" cy="1219200"/>
          </a:xfrm>
        </p:spPr>
        <p:txBody>
          <a:bodyPr/>
          <a:lstStyle/>
          <a:p>
            <a:pPr eaLnBrk="1" hangingPunct="1">
              <a:defRPr/>
            </a:pPr>
            <a:r>
              <a:rPr lang="en-US" sz="4800" i="1" dirty="0" smtClean="0">
                <a:solidFill>
                  <a:srgbClr val="FFFF66"/>
                </a:solidFill>
                <a:latin typeface="AGaramond" pitchFamily="18" charset="0"/>
              </a:rPr>
              <a:t>Four Reasons </a:t>
            </a:r>
            <a:br>
              <a:rPr lang="en-US" sz="4800" i="1" dirty="0" smtClean="0">
                <a:solidFill>
                  <a:srgbClr val="FFFF66"/>
                </a:solidFill>
                <a:latin typeface="AGaramond" pitchFamily="18" charset="0"/>
              </a:rPr>
            </a:br>
            <a:r>
              <a:rPr lang="en-US" sz="4800" i="1" dirty="0" smtClean="0">
                <a:solidFill>
                  <a:srgbClr val="FFFF66"/>
                </a:solidFill>
                <a:latin typeface="AGaramond" pitchFamily="18" charset="0"/>
              </a:rPr>
              <a:t>Peter Remained Faithful</a:t>
            </a:r>
            <a:endParaRPr lang="en-US" sz="4800" i="1" dirty="0" smtClean="0">
              <a:latin typeface="AGaramond" pitchFamily="18" charset="0"/>
            </a:endParaRPr>
          </a:p>
        </p:txBody>
      </p:sp>
      <p:sp>
        <p:nvSpPr>
          <p:cNvPr id="74755" name="Rectangle 3"/>
          <p:cNvSpPr>
            <a:spLocks noGrp="1" noChangeArrowheads="1"/>
          </p:cNvSpPr>
          <p:nvPr>
            <p:ph type="body" sz="half" idx="1"/>
          </p:nvPr>
        </p:nvSpPr>
        <p:spPr>
          <a:xfrm>
            <a:off x="457200" y="1981200"/>
            <a:ext cx="8434388" cy="32004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God was real</a:t>
            </a:r>
          </a:p>
          <a:p>
            <a:pPr marL="533400" indent="-533400" eaLnBrk="1" hangingPunct="1">
              <a:lnSpc>
                <a:spcPct val="90000"/>
              </a:lnSpc>
              <a:buClr>
                <a:srgbClr val="FFFF00"/>
              </a:buClr>
              <a:buFont typeface="Wingdings" pitchFamily="2" charset="2"/>
              <a:buAutoNum type="arabicPeriod"/>
            </a:pPr>
            <a:r>
              <a:rPr lang="en-US" sz="4000" dirty="0" smtClean="0">
                <a:effectLst/>
                <a:latin typeface="AGaramond" pitchFamily="18" charset="0"/>
              </a:rPr>
              <a:t>He </a:t>
            </a:r>
            <a:r>
              <a:rPr lang="en-US" sz="4000" u="sng" dirty="0" smtClean="0">
                <a:effectLst/>
                <a:latin typeface="AGaramond" pitchFamily="18" charset="0"/>
              </a:rPr>
              <a:t>knew</a:t>
            </a:r>
            <a:r>
              <a:rPr lang="en-US" sz="4000" dirty="0" smtClean="0">
                <a:effectLst/>
                <a:latin typeface="AGaramond" pitchFamily="18" charset="0"/>
              </a:rPr>
              <a:t> God was good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1" end="1"/>
                                            </p:txEl>
                                          </p:spTgt>
                                        </p:tgtEl>
                                        <p:attrNameLst>
                                          <p:attrName>style.visibility</p:attrName>
                                        </p:attrNameLst>
                                      </p:cBhvr>
                                      <p:to>
                                        <p:strVal val="visible"/>
                                      </p:to>
                                    </p:set>
                                    <p:animEffect transition="in" filter="dissolve">
                                      <p:cBhvr>
                                        <p:cTn id="7" dur="500"/>
                                        <p:tgtEl>
                                          <p:spTgt spid="747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p:bld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3755</TotalTime>
  <Words>219</Words>
  <Application>Microsoft Office PowerPoint</Application>
  <PresentationFormat>On-screen Show (4:3)</PresentationFormat>
  <Paragraphs>55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Beam</vt:lpstr>
      <vt:lpstr>Peter – A Life of Failure and Difficulty</vt:lpstr>
      <vt:lpstr>I Peter 1:3-5</vt:lpstr>
      <vt:lpstr>I Peter 1:8b</vt:lpstr>
      <vt:lpstr>II Peter 1:3-4</vt:lpstr>
      <vt:lpstr>Peter’s Failures</vt:lpstr>
      <vt:lpstr>Peter’s Trials and Tragedies</vt:lpstr>
      <vt:lpstr>Four Reasons  Peter Remained Faithful</vt:lpstr>
      <vt:lpstr>II Peter 1:16-21</vt:lpstr>
      <vt:lpstr>Four Reasons  Peter Remained Faithful</vt:lpstr>
      <vt:lpstr>I Peter 5:7</vt:lpstr>
      <vt:lpstr>Four Reasons  Peter Remained Faithful</vt:lpstr>
      <vt:lpstr>I Peter 1:18-19</vt:lpstr>
      <vt:lpstr>Four Reasons  Peter Remained Faithful</vt:lpstr>
      <vt:lpstr>II Peter 1:8-11</vt:lpstr>
      <vt:lpstr>Four Reasons  Peter Remained Faithful</vt:lpstr>
      <vt:lpstr>Peter – A Life of Failure and Difficulty</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Russ Lagrone</dc:creator>
  <cp:lastModifiedBy> </cp:lastModifiedBy>
  <cp:revision>34</cp:revision>
  <dcterms:created xsi:type="dcterms:W3CDTF">2007-11-30T02:06:12Z</dcterms:created>
  <dcterms:modified xsi:type="dcterms:W3CDTF">2011-03-27T12:53:56Z</dcterms:modified>
</cp:coreProperties>
</file>