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handoutMasterIdLst>
    <p:handoutMasterId r:id="rId77"/>
  </p:handoutMasterIdLst>
  <p:sldIdLst>
    <p:sldId id="311" r:id="rId2"/>
    <p:sldId id="305" r:id="rId3"/>
    <p:sldId id="304" r:id="rId4"/>
    <p:sldId id="261" r:id="rId5"/>
    <p:sldId id="269" r:id="rId6"/>
    <p:sldId id="272" r:id="rId7"/>
    <p:sldId id="265" r:id="rId8"/>
    <p:sldId id="273" r:id="rId9"/>
    <p:sldId id="268" r:id="rId10"/>
    <p:sldId id="337" r:id="rId11"/>
    <p:sldId id="334" r:id="rId12"/>
    <p:sldId id="333" r:id="rId13"/>
    <p:sldId id="332" r:id="rId14"/>
    <p:sldId id="331" r:id="rId15"/>
    <p:sldId id="336" r:id="rId16"/>
    <p:sldId id="335" r:id="rId17"/>
    <p:sldId id="256" r:id="rId18"/>
    <p:sldId id="259" r:id="rId19"/>
    <p:sldId id="266" r:id="rId20"/>
    <p:sldId id="315" r:id="rId21"/>
    <p:sldId id="316" r:id="rId22"/>
    <p:sldId id="344" r:id="rId23"/>
    <p:sldId id="262" r:id="rId24"/>
    <p:sldId id="277" r:id="rId25"/>
    <p:sldId id="278" r:id="rId26"/>
    <p:sldId id="279" r:id="rId27"/>
    <p:sldId id="280" r:id="rId28"/>
    <p:sldId id="281" r:id="rId29"/>
    <p:sldId id="303" r:id="rId30"/>
    <p:sldId id="263" r:id="rId31"/>
    <p:sldId id="264" r:id="rId32"/>
    <p:sldId id="270" r:id="rId33"/>
    <p:sldId id="275" r:id="rId34"/>
    <p:sldId id="317" r:id="rId35"/>
    <p:sldId id="318" r:id="rId36"/>
    <p:sldId id="325" r:id="rId37"/>
    <p:sldId id="320" r:id="rId38"/>
    <p:sldId id="321" r:id="rId39"/>
    <p:sldId id="322" r:id="rId40"/>
    <p:sldId id="324" r:id="rId41"/>
    <p:sldId id="323" r:id="rId42"/>
    <p:sldId id="326" r:id="rId43"/>
    <p:sldId id="329" r:id="rId44"/>
    <p:sldId id="327" r:id="rId45"/>
    <p:sldId id="328" r:id="rId46"/>
    <p:sldId id="309" r:id="rId47"/>
    <p:sldId id="343" r:id="rId48"/>
    <p:sldId id="319" r:id="rId49"/>
    <p:sldId id="330" r:id="rId50"/>
    <p:sldId id="290" r:id="rId51"/>
    <p:sldId id="282" r:id="rId52"/>
    <p:sldId id="283" r:id="rId53"/>
    <p:sldId id="284" r:id="rId54"/>
    <p:sldId id="285" r:id="rId55"/>
    <p:sldId id="286" r:id="rId56"/>
    <p:sldId id="287" r:id="rId57"/>
    <p:sldId id="288" r:id="rId58"/>
    <p:sldId id="289" r:id="rId59"/>
    <p:sldId id="291" r:id="rId60"/>
    <p:sldId id="308" r:id="rId61"/>
    <p:sldId id="292" r:id="rId62"/>
    <p:sldId id="293" r:id="rId63"/>
    <p:sldId id="294" r:id="rId64"/>
    <p:sldId id="295" r:id="rId65"/>
    <p:sldId id="296" r:id="rId66"/>
    <p:sldId id="297" r:id="rId67"/>
    <p:sldId id="298" r:id="rId68"/>
    <p:sldId id="299" r:id="rId69"/>
    <p:sldId id="300" r:id="rId70"/>
    <p:sldId id="301" r:id="rId71"/>
    <p:sldId id="302" r:id="rId72"/>
    <p:sldId id="276" r:id="rId73"/>
    <p:sldId id="312" r:id="rId74"/>
    <p:sldId id="267"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67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4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200">
                <a:latin typeface="Arial" pitchFamily="34" charset="0"/>
              </a:defRPr>
            </a:lvl1pPr>
          </a:lstStyle>
          <a:p>
            <a:endParaRPr lang="en-US"/>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200">
                <a:latin typeface="Arial" pitchFamily="34" charset="0"/>
              </a:defRPr>
            </a:lvl1pPr>
          </a:lstStyle>
          <a:p>
            <a:endParaRPr lang="en-US"/>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200">
                <a:latin typeface="Arial" pitchFamily="34" charset="0"/>
              </a:defRPr>
            </a:lvl1pPr>
          </a:lstStyle>
          <a:p>
            <a:endParaRPr lang="en-US"/>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200">
                <a:latin typeface="Arial" pitchFamily="34" charset="0"/>
              </a:defRPr>
            </a:lvl1pPr>
          </a:lstStyle>
          <a:p>
            <a:fld id="{BEFFE8E0-2DE2-4BA2-8812-B8BBD775961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054" name="Group 6"/>
          <p:cNvGrpSpPr>
            <a:grpSpLocks/>
          </p:cNvGrpSpPr>
          <p:nvPr/>
        </p:nvGrpSpPr>
        <p:grpSpPr bwMode="auto">
          <a:xfrm>
            <a:off x="0" y="0"/>
            <a:ext cx="8478838" cy="6173788"/>
            <a:chOff x="0" y="0"/>
            <a:chExt cx="5341" cy="3889"/>
          </a:xfrm>
        </p:grpSpPr>
        <p:sp>
          <p:nvSpPr>
            <p:cNvPr id="2050"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1"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2"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3"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type="none" w="sm" len="sm"/>
              <a:tailEnd type="none" w="sm" len="sm"/>
            </a:ln>
            <a:effectLst/>
          </p:spPr>
          <p:txBody>
            <a:bodyPr/>
            <a:lstStyle/>
            <a:p>
              <a:endParaRPr lang="en-US"/>
            </a:p>
          </p:txBody>
        </p:sp>
      </p:grpSp>
      <p:sp>
        <p:nvSpPr>
          <p:cNvPr id="2055"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056" name="Rectangle 8"/>
          <p:cNvSpPr>
            <a:spLocks noGrp="1" noChangeArrowheads="1"/>
          </p:cNvSpPr>
          <p:nvPr>
            <p:ph type="subTitle" sz="quarter" idx="1"/>
          </p:nvPr>
        </p:nvSpPr>
        <p:spPr>
          <a:xfrm>
            <a:off x="1371600" y="2819400"/>
            <a:ext cx="6400800" cy="1752600"/>
          </a:xfrm>
        </p:spPr>
        <p:txBody>
          <a:bodyPr/>
          <a:lstStyle>
            <a:lvl1pPr marL="0" indent="0" algn="ctr">
              <a:buFont typeface="Monotype Sorts" charset="2"/>
              <a:buNone/>
              <a:defRPr/>
            </a:lvl1pPr>
          </a:lstStyle>
          <a:p>
            <a:r>
              <a:rPr lang="en-US"/>
              <a:t>Click to edit Master subtitle style</a:t>
            </a:r>
          </a:p>
        </p:txBody>
      </p:sp>
      <p:sp>
        <p:nvSpPr>
          <p:cNvPr id="2057" name="Rectangle 9"/>
          <p:cNvSpPr>
            <a:spLocks noGrp="1" noChangeArrowheads="1"/>
          </p:cNvSpPr>
          <p:nvPr>
            <p:ph type="dt" sz="quarter" idx="2"/>
          </p:nvPr>
        </p:nvSpPr>
        <p:spPr/>
        <p:txBody>
          <a:bodyPr/>
          <a:lstStyle>
            <a:lvl1pPr>
              <a:defRPr/>
            </a:lvl1pPr>
          </a:lstStyle>
          <a:p>
            <a:endParaRPr lang="en-US"/>
          </a:p>
        </p:txBody>
      </p:sp>
      <p:sp>
        <p:nvSpPr>
          <p:cNvPr id="2058" name="Rectangle 10"/>
          <p:cNvSpPr>
            <a:spLocks noGrp="1" noChangeArrowheads="1"/>
          </p:cNvSpPr>
          <p:nvPr>
            <p:ph type="ftr" sz="quarter" idx="3"/>
          </p:nvPr>
        </p:nvSpPr>
        <p:spPr/>
        <p:txBody>
          <a:bodyPr/>
          <a:lstStyle>
            <a:lvl1pPr>
              <a:defRPr/>
            </a:lvl1pPr>
          </a:lstStyle>
          <a:p>
            <a:endParaRPr lang="en-US"/>
          </a:p>
        </p:txBody>
      </p:sp>
      <p:sp>
        <p:nvSpPr>
          <p:cNvPr id="2059" name="Rectangle 11"/>
          <p:cNvSpPr>
            <a:spLocks noGrp="1" noChangeArrowheads="1"/>
          </p:cNvSpPr>
          <p:nvPr>
            <p:ph type="sldNum" sz="quarter" idx="4"/>
          </p:nvPr>
        </p:nvSpPr>
        <p:spPr/>
        <p:txBody>
          <a:bodyPr/>
          <a:lstStyle>
            <a:lvl1pPr>
              <a:defRPr/>
            </a:lvl1pPr>
          </a:lstStyle>
          <a:p>
            <a:fld id="{AA490F20-9A49-4D3E-8BDA-1232C8A9916C}" type="slidenum">
              <a:rPr lang="en-US"/>
              <a:pPr/>
              <a:t>‹#›</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dissolve">
                                      <p:cBhvr>
                                        <p:cTn id="7" dur="5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6">
                                            <p:txEl>
                                              <p:pRg st="0" end="0"/>
                                            </p:txEl>
                                          </p:spTgt>
                                        </p:tgtEl>
                                        <p:attrNameLst>
                                          <p:attrName>style.visibility</p:attrName>
                                        </p:attrNameLst>
                                      </p:cBhvr>
                                      <p:to>
                                        <p:strVal val="visible"/>
                                      </p:to>
                                    </p:set>
                                    <p:animEffect transition="in" filter="dissolve">
                                      <p:cBhvr>
                                        <p:cTn id="12" dur="500"/>
                                        <p:tgtEl>
                                          <p:spTgt spid="20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build="p">
        <p:tmplLst>
          <p:tmpl lvl="1">
            <p:tnLst>
              <p:par>
                <p:cTn presetID="9" presetClass="entr" presetSubtype="0" fill="hold" nodeType="clickEffect">
                  <p:stCondLst>
                    <p:cond delay="0"/>
                  </p:stCondLst>
                  <p:childTnLst>
                    <p:set>
                      <p:cBhvr>
                        <p:cTn dur="1" fill="hold">
                          <p:stCondLst>
                            <p:cond delay="0"/>
                          </p:stCondLst>
                        </p:cTn>
                        <p:tgtEl>
                          <p:spTgt spid="2056"/>
                        </p:tgtEl>
                        <p:attrNameLst>
                          <p:attrName>style.visibility</p:attrName>
                        </p:attrNameLst>
                      </p:cBhvr>
                      <p:to>
                        <p:strVal val="visible"/>
                      </p:to>
                    </p:set>
                    <p:animEffect transition="in" filter="dissolve">
                      <p:cBhvr>
                        <p:cTn dur="500"/>
                        <p:tgtEl>
                          <p:spTgt spid="205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9605B1-81D2-4C67-9B56-EE1CB7425BC2}"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F99366-23D7-41E0-A088-775B046588FE}"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4F2FDFE-B9B4-42C1-B3D5-334ED7038E0A}"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96597D-AFA2-4AD0-BF94-D00563E3BC0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B442AC-56EA-4F59-AD7C-07D7492D280A}"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08E130-90F0-403B-9577-00B62F1CA213}"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E3C436E-7638-4C2B-B811-F0C5585A7AC7}"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8EE4BE-2E28-4FA7-B8C5-263114AA2F1F}"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140011E-6B49-4E6A-B3B7-E56E0F8663E9}"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5DCA7A-DACA-49A1-B439-834138844829}"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AB9649-382E-49BB-8854-92D31893BD89}"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30" name="Group 6"/>
          <p:cNvGrpSpPr>
            <a:grpSpLocks/>
          </p:cNvGrpSpPr>
          <p:nvPr/>
        </p:nvGrpSpPr>
        <p:grpSpPr bwMode="auto">
          <a:xfrm>
            <a:off x="0" y="0"/>
            <a:ext cx="8478838" cy="6173788"/>
            <a:chOff x="0" y="0"/>
            <a:chExt cx="5341" cy="3889"/>
          </a:xfrm>
        </p:grpSpPr>
        <p:sp>
          <p:nvSpPr>
            <p:cNvPr id="1026"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7"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8"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9"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type="none" w="sm" len="sm"/>
              <a:tailEnd type="none" w="sm" len="sm"/>
            </a:ln>
            <a:effectLst/>
          </p:spPr>
          <p:txBody>
            <a:bodyPr/>
            <a:lstStyle/>
            <a:p>
              <a:endParaRPr lang="en-US"/>
            </a:p>
          </p:txBody>
        </p:sp>
      </p:grpSp>
      <p:sp>
        <p:nvSpPr>
          <p:cNvPr id="1031"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9C094D08-1A94-4520-A1CA-39C3CB41B31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dissolv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2">
                                            <p:txEl>
                                              <p:pRg st="0" end="0"/>
                                            </p:txEl>
                                          </p:spTgt>
                                        </p:tgtEl>
                                        <p:attrNameLst>
                                          <p:attrName>style.visibility</p:attrName>
                                        </p:attrNameLst>
                                      </p:cBhvr>
                                      <p:to>
                                        <p:strVal val="visible"/>
                                      </p:to>
                                    </p:set>
                                    <p:animEffect transition="in" filter="dissolve">
                                      <p:cBhvr>
                                        <p:cTn id="12" dur="500"/>
                                        <p:tgtEl>
                                          <p:spTgt spid="1032">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32">
                                            <p:txEl>
                                              <p:pRg st="1" end="1"/>
                                            </p:txEl>
                                          </p:spTgt>
                                        </p:tgtEl>
                                        <p:attrNameLst>
                                          <p:attrName>style.visibility</p:attrName>
                                        </p:attrNameLst>
                                      </p:cBhvr>
                                      <p:to>
                                        <p:strVal val="visible"/>
                                      </p:to>
                                    </p:set>
                                    <p:animEffect transition="in" filter="dissolve">
                                      <p:cBhvr>
                                        <p:cTn id="15" dur="500"/>
                                        <p:tgtEl>
                                          <p:spTgt spid="1032">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32">
                                            <p:txEl>
                                              <p:pRg st="2" end="2"/>
                                            </p:txEl>
                                          </p:spTgt>
                                        </p:tgtEl>
                                        <p:attrNameLst>
                                          <p:attrName>style.visibility</p:attrName>
                                        </p:attrNameLst>
                                      </p:cBhvr>
                                      <p:to>
                                        <p:strVal val="visible"/>
                                      </p:to>
                                    </p:set>
                                    <p:animEffect transition="in" filter="dissolve">
                                      <p:cBhvr>
                                        <p:cTn id="18" dur="500"/>
                                        <p:tgtEl>
                                          <p:spTgt spid="1032">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32">
                                            <p:txEl>
                                              <p:pRg st="3" end="3"/>
                                            </p:txEl>
                                          </p:spTgt>
                                        </p:tgtEl>
                                        <p:attrNameLst>
                                          <p:attrName>style.visibility</p:attrName>
                                        </p:attrNameLst>
                                      </p:cBhvr>
                                      <p:to>
                                        <p:strVal val="visible"/>
                                      </p:to>
                                    </p:set>
                                    <p:animEffect transition="in" filter="dissolve">
                                      <p:cBhvr>
                                        <p:cTn id="21" dur="500"/>
                                        <p:tgtEl>
                                          <p:spTgt spid="1032">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32">
                                            <p:txEl>
                                              <p:pRg st="4" end="4"/>
                                            </p:txEl>
                                          </p:spTgt>
                                        </p:tgtEl>
                                        <p:attrNameLst>
                                          <p:attrName>style.visibility</p:attrName>
                                        </p:attrNameLst>
                                      </p:cBhvr>
                                      <p:to>
                                        <p:strVal val="visible"/>
                                      </p:to>
                                    </p:set>
                                    <p:animEffect transition="in" filter="dissolve">
                                      <p:cBhvr>
                                        <p:cTn id="24" dur="500"/>
                                        <p:tgtEl>
                                          <p:spTgt spid="10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bldP spid="1032" grpId="0" build="p">
        <p:tmplLst>
          <p:tmpl lvl="1">
            <p:tnLst>
              <p:par>
                <p:cTn presetID="9" presetClass="entr" presetSubtype="0" fill="hold" nodeType="clickEffect">
                  <p:stCondLst>
                    <p:cond delay="0"/>
                  </p:stCondLst>
                  <p:childTnLst>
                    <p:set>
                      <p:cBhvr>
                        <p:cTn dur="1" fill="hold">
                          <p:stCondLst>
                            <p:cond delay="0"/>
                          </p:stCondLst>
                        </p:cTn>
                        <p:tgtEl>
                          <p:spTgt spid="1032"/>
                        </p:tgtEl>
                        <p:attrNameLst>
                          <p:attrName>style.visibility</p:attrName>
                        </p:attrNameLst>
                      </p:cBhvr>
                      <p:to>
                        <p:strVal val="visible"/>
                      </p:to>
                    </p:set>
                    <p:animEffect transition="in" filter="dissolve">
                      <p:cBhvr>
                        <p:cTn dur="500"/>
                        <p:tgtEl>
                          <p:spTgt spid="103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032"/>
                        </p:tgtEl>
                        <p:attrNameLst>
                          <p:attrName>style.visibility</p:attrName>
                        </p:attrNameLst>
                      </p:cBhvr>
                      <p:to>
                        <p:strVal val="visible"/>
                      </p:to>
                    </p:set>
                    <p:animEffect transition="in" filter="dissolve">
                      <p:cBhvr>
                        <p:cTn dur="500"/>
                        <p:tgtEl>
                          <p:spTgt spid="103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032"/>
                        </p:tgtEl>
                        <p:attrNameLst>
                          <p:attrName>style.visibility</p:attrName>
                        </p:attrNameLst>
                      </p:cBhvr>
                      <p:to>
                        <p:strVal val="visible"/>
                      </p:to>
                    </p:set>
                    <p:animEffect transition="in" filter="dissolve">
                      <p:cBhvr>
                        <p:cTn dur="500"/>
                        <p:tgtEl>
                          <p:spTgt spid="103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032"/>
                        </p:tgtEl>
                        <p:attrNameLst>
                          <p:attrName>style.visibility</p:attrName>
                        </p:attrNameLst>
                      </p:cBhvr>
                      <p:to>
                        <p:strVal val="visible"/>
                      </p:to>
                    </p:set>
                    <p:animEffect transition="in" filter="dissolve">
                      <p:cBhvr>
                        <p:cTn dur="500"/>
                        <p:tgtEl>
                          <p:spTgt spid="103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032"/>
                        </p:tgtEl>
                        <p:attrNameLst>
                          <p:attrName>style.visibility</p:attrName>
                        </p:attrNameLst>
                      </p:cBhvr>
                      <p:to>
                        <p:strVal val="visible"/>
                      </p:to>
                    </p:set>
                    <p:animEffect transition="in" filter="dissolve">
                      <p:cBhvr>
                        <p:cTn dur="500"/>
                        <p:tgtEl>
                          <p:spTgt spid="1032"/>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dirty="0"/>
          </a:p>
        </p:txBody>
      </p:sp>
      <p:pic>
        <p:nvPicPr>
          <p:cNvPr id="4" name="Picture 3" descr="NPR 5-21.bmp"/>
          <p:cNvPicPr>
            <a:picLocks noChangeAspect="1"/>
          </p:cNvPicPr>
          <p:nvPr/>
        </p:nvPicPr>
        <p:blipFill>
          <a:blip r:embed="rId2" cstate="print"/>
          <a:stretch>
            <a:fillRect/>
          </a:stretch>
        </p:blipFill>
        <p:spPr>
          <a:xfrm>
            <a:off x="1143000" y="115636"/>
            <a:ext cx="7010400" cy="6742364"/>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1066800"/>
          </a:xfrm>
        </p:spPr>
        <p:txBody>
          <a:bodyPr/>
          <a:lstStyle/>
          <a:p>
            <a:r>
              <a:rPr lang="en-US" sz="6600" b="1" i="1" dirty="0" smtClean="0"/>
              <a:t>Harold Camping</a:t>
            </a:r>
            <a:endParaRPr lang="en-US" sz="6600" b="1" i="1" dirty="0"/>
          </a:p>
        </p:txBody>
      </p:sp>
      <p:sp>
        <p:nvSpPr>
          <p:cNvPr id="7171" name="Rectangle 3"/>
          <p:cNvSpPr>
            <a:spLocks noGrp="1" noChangeArrowheads="1"/>
          </p:cNvSpPr>
          <p:nvPr>
            <p:ph type="body" idx="1"/>
          </p:nvPr>
        </p:nvSpPr>
        <p:spPr>
          <a:xfrm>
            <a:off x="228600" y="1295400"/>
            <a:ext cx="8229600" cy="5257800"/>
          </a:xfrm>
        </p:spPr>
        <p:txBody>
          <a:bodyPr/>
          <a:lstStyle/>
          <a:p>
            <a:pPr>
              <a:buClr>
                <a:srgbClr val="FF0000"/>
              </a:buClr>
              <a:buFont typeface="Wingdings" pitchFamily="2" charset="2"/>
              <a:buChar char="ü"/>
            </a:pPr>
            <a:r>
              <a:rPr lang="en-US" b="1" i="1" dirty="0" smtClean="0"/>
              <a:t>Born  19 July 1921</a:t>
            </a:r>
          </a:p>
          <a:p>
            <a:pPr>
              <a:buClr>
                <a:srgbClr val="FF0000"/>
              </a:buClr>
              <a:buFont typeface="Wingdings" pitchFamily="2" charset="2"/>
              <a:buChar char="ü"/>
            </a:pPr>
            <a:r>
              <a:rPr lang="en-US" b="1" i="1" dirty="0" smtClean="0"/>
              <a:t>BS, Civil Engineering,</a:t>
            </a:r>
          </a:p>
          <a:p>
            <a:pPr>
              <a:buClr>
                <a:srgbClr val="FF0000"/>
              </a:buClr>
              <a:buNone/>
            </a:pPr>
            <a:r>
              <a:rPr lang="en-US" b="1" i="1" dirty="0" smtClean="0"/>
              <a:t>          </a:t>
            </a:r>
            <a:r>
              <a:rPr lang="en-US" b="1" i="1" dirty="0" smtClean="0"/>
              <a:t>         U </a:t>
            </a:r>
            <a:r>
              <a:rPr lang="en-US" b="1" i="1" dirty="0" smtClean="0"/>
              <a:t>Cal, Berkeley</a:t>
            </a:r>
          </a:p>
          <a:p>
            <a:pPr>
              <a:buClr>
                <a:srgbClr val="FF0000"/>
              </a:buClr>
              <a:buFont typeface="Wingdings" pitchFamily="2" charset="2"/>
              <a:buChar char="ü"/>
            </a:pPr>
            <a:r>
              <a:rPr lang="en-US" b="1" i="1" dirty="0" smtClean="0"/>
              <a:t>Founded Family Radio,</a:t>
            </a:r>
          </a:p>
          <a:p>
            <a:pPr>
              <a:buClr>
                <a:srgbClr val="FF0000"/>
              </a:buClr>
              <a:buNone/>
            </a:pPr>
            <a:r>
              <a:rPr lang="en-US" b="1" i="1" dirty="0" smtClean="0"/>
              <a:t>        San Francisco Bay area,</a:t>
            </a:r>
          </a:p>
          <a:p>
            <a:pPr lvl="1">
              <a:buClr>
                <a:srgbClr val="FF0000"/>
              </a:buClr>
              <a:buNone/>
            </a:pPr>
            <a:r>
              <a:rPr lang="en-US" b="1" i="1" dirty="0" smtClean="0"/>
              <a:t>				            --</a:t>
            </a:r>
            <a:r>
              <a:rPr lang="en-US" sz="3200" b="1" i="1" dirty="0" smtClean="0"/>
              <a:t>1958</a:t>
            </a:r>
          </a:p>
          <a:p>
            <a:pPr>
              <a:buClr>
                <a:srgbClr val="FF0000"/>
              </a:buClr>
              <a:buFont typeface="Wingdings" pitchFamily="2" charset="2"/>
              <a:buChar char="ü"/>
            </a:pPr>
            <a:r>
              <a:rPr lang="en-US" b="1" i="1" dirty="0" smtClean="0"/>
              <a:t>Heard on AM/FM radio,</a:t>
            </a:r>
          </a:p>
          <a:p>
            <a:pPr>
              <a:buClr>
                <a:srgbClr val="FF0000"/>
              </a:buClr>
              <a:buNone/>
            </a:pPr>
            <a:r>
              <a:rPr lang="en-US" b="1" i="1" dirty="0" smtClean="0"/>
              <a:t>	      </a:t>
            </a:r>
            <a:r>
              <a:rPr lang="en-US" b="1" i="1" dirty="0" smtClean="0"/>
              <a:t>                     short </a:t>
            </a:r>
            <a:r>
              <a:rPr lang="en-US" b="1" i="1" dirty="0" smtClean="0"/>
              <a:t>wave, satellite, internet</a:t>
            </a:r>
          </a:p>
          <a:p>
            <a:pPr>
              <a:buClr>
                <a:srgbClr val="FF0000"/>
              </a:buClr>
              <a:buFont typeface="Wingdings" pitchFamily="2" charset="2"/>
              <a:buChar char="ü"/>
            </a:pPr>
            <a:r>
              <a:rPr lang="en-US" b="1" i="1" dirty="0" smtClean="0"/>
              <a:t>Christian Reformed  Church until 1988</a:t>
            </a:r>
          </a:p>
          <a:p>
            <a:pPr lvl="1"/>
            <a:endParaRPr lang="en-US" sz="2400" b="1" i="1" dirty="0"/>
          </a:p>
        </p:txBody>
      </p:sp>
      <p:pic>
        <p:nvPicPr>
          <p:cNvPr id="4" name="Picture 3" descr="Harold_Camping_2011.jpg"/>
          <p:cNvPicPr>
            <a:picLocks noChangeAspect="1"/>
          </p:cNvPicPr>
          <p:nvPr/>
        </p:nvPicPr>
        <p:blipFill>
          <a:blip r:embed="rId2" cstate="print"/>
          <a:stretch>
            <a:fillRect/>
          </a:stretch>
        </p:blipFill>
        <p:spPr>
          <a:xfrm>
            <a:off x="5410200" y="1600200"/>
            <a:ext cx="5787175" cy="33528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1752600"/>
          </a:xfrm>
        </p:spPr>
        <p:txBody>
          <a:bodyPr/>
          <a:lstStyle/>
          <a:p>
            <a:r>
              <a:rPr lang="en-US" sz="6000" b="1" i="1" dirty="0" smtClean="0"/>
              <a:t>Harold Camping</a:t>
            </a:r>
            <a:br>
              <a:rPr lang="en-US" sz="6000" b="1" i="1" dirty="0" smtClean="0"/>
            </a:br>
            <a:r>
              <a:rPr lang="en-US" sz="6000" b="1" i="1" dirty="0" smtClean="0"/>
              <a:t>Family Radio</a:t>
            </a:r>
            <a:endParaRPr lang="en-US" sz="6000" b="1" i="1" dirty="0"/>
          </a:p>
        </p:txBody>
      </p:sp>
      <p:sp>
        <p:nvSpPr>
          <p:cNvPr id="7171" name="Rectangle 3"/>
          <p:cNvSpPr>
            <a:spLocks noGrp="1" noChangeArrowheads="1"/>
          </p:cNvSpPr>
          <p:nvPr>
            <p:ph type="body" idx="1"/>
          </p:nvPr>
        </p:nvSpPr>
        <p:spPr>
          <a:xfrm>
            <a:off x="609600" y="2286000"/>
            <a:ext cx="8229600" cy="3886200"/>
          </a:xfrm>
        </p:spPr>
        <p:txBody>
          <a:bodyPr/>
          <a:lstStyle/>
          <a:p>
            <a:pPr>
              <a:buClr>
                <a:srgbClr val="FF0000"/>
              </a:buClr>
              <a:buSzPct val="99000"/>
              <a:buFont typeface="Wingdings" pitchFamily="2" charset="2"/>
              <a:buChar char="ü"/>
            </a:pPr>
            <a:r>
              <a:rPr lang="en-US" sz="3600" b="1" dirty="0" smtClean="0"/>
              <a:t>Predicted the “rapture” to occur on 				</a:t>
            </a:r>
            <a:r>
              <a:rPr lang="en-US" sz="3600" b="1" dirty="0" smtClean="0"/>
              <a:t>6 </a:t>
            </a:r>
            <a:r>
              <a:rPr lang="en-US" sz="3600" b="1" dirty="0" smtClean="0"/>
              <a:t>September,  1994</a:t>
            </a:r>
          </a:p>
          <a:p>
            <a:pPr>
              <a:buClr>
                <a:srgbClr val="FF0000"/>
              </a:buClr>
              <a:buSzPct val="99000"/>
              <a:buFont typeface="Wingdings" pitchFamily="2" charset="2"/>
              <a:buChar char="ü"/>
            </a:pPr>
            <a:r>
              <a:rPr lang="en-US" sz="3600" b="1" dirty="0" smtClean="0"/>
              <a:t>Now predicts “rapture” on 21 May </a:t>
            </a:r>
            <a:r>
              <a:rPr lang="en-US" sz="3600" b="1" dirty="0" smtClean="0"/>
              <a:t>								2011</a:t>
            </a:r>
            <a:endParaRPr lang="en-US" sz="3600" b="1" dirty="0" smtClean="0"/>
          </a:p>
          <a:p>
            <a:pPr>
              <a:buClr>
                <a:srgbClr val="FF0000"/>
              </a:buClr>
              <a:buSzPct val="99000"/>
              <a:buFont typeface="Wingdings" pitchFamily="2" charset="2"/>
              <a:buChar char="ü"/>
            </a:pPr>
            <a:r>
              <a:rPr lang="en-US" sz="3600" b="1" dirty="0" smtClean="0"/>
              <a:t>God will then totally destroy the earth  				   </a:t>
            </a:r>
            <a:r>
              <a:rPr lang="en-US" sz="3600" b="1" dirty="0" smtClean="0"/>
              <a:t>on </a:t>
            </a:r>
            <a:r>
              <a:rPr lang="en-US" sz="3600" b="1" dirty="0" smtClean="0"/>
              <a:t>11 October 2011</a:t>
            </a:r>
            <a:endParaRPr lang="en-US" sz="3600" b="1"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685800"/>
          </a:xfrm>
        </p:spPr>
        <p:txBody>
          <a:bodyPr/>
          <a:lstStyle/>
          <a:p>
            <a:r>
              <a:rPr lang="en-US" sz="6600" b="1" i="1" dirty="0" smtClean="0"/>
              <a:t>Harold Camping</a:t>
            </a:r>
            <a:endParaRPr lang="en-US" sz="6600" b="1" i="1" dirty="0"/>
          </a:p>
        </p:txBody>
      </p:sp>
      <p:sp>
        <p:nvSpPr>
          <p:cNvPr id="7171" name="Rectangle 3"/>
          <p:cNvSpPr>
            <a:spLocks noGrp="1" noChangeArrowheads="1"/>
          </p:cNvSpPr>
          <p:nvPr>
            <p:ph type="body" idx="1"/>
          </p:nvPr>
        </p:nvSpPr>
        <p:spPr>
          <a:xfrm>
            <a:off x="381000" y="990600"/>
            <a:ext cx="8153400" cy="5334000"/>
          </a:xfrm>
        </p:spPr>
        <p:txBody>
          <a:bodyPr/>
          <a:lstStyle/>
          <a:p>
            <a:pPr>
              <a:buClr>
                <a:srgbClr val="FF0000"/>
              </a:buClr>
              <a:buSzPct val="96000"/>
              <a:buFont typeface="Wingdings" pitchFamily="2" charset="2"/>
              <a:buChar char="ü"/>
            </a:pPr>
            <a:r>
              <a:rPr lang="en-US" b="1" dirty="0" smtClean="0"/>
              <a:t>Based on his 1970 book, </a:t>
            </a:r>
            <a:endParaRPr lang="en-US" b="1" dirty="0" smtClean="0"/>
          </a:p>
          <a:p>
            <a:pPr>
              <a:buClr>
                <a:srgbClr val="FF0000"/>
              </a:buClr>
              <a:buSzPct val="96000"/>
              <a:buNone/>
            </a:pPr>
            <a:r>
              <a:rPr lang="en-US" b="1" dirty="0" smtClean="0"/>
              <a:t>        </a:t>
            </a:r>
            <a:r>
              <a:rPr lang="en-US" b="1" i="1" dirty="0" smtClean="0">
                <a:solidFill>
                  <a:srgbClr val="FFFF00"/>
                </a:solidFill>
              </a:rPr>
              <a:t>The </a:t>
            </a:r>
            <a:r>
              <a:rPr lang="en-US" b="1" i="1" dirty="0" smtClean="0">
                <a:solidFill>
                  <a:srgbClr val="FFFF00"/>
                </a:solidFill>
              </a:rPr>
              <a:t>Biblical Calendar </a:t>
            </a:r>
            <a:endParaRPr lang="en-US" b="1" i="1" dirty="0" smtClean="0">
              <a:solidFill>
                <a:srgbClr val="FFFF00"/>
              </a:solidFill>
            </a:endParaRPr>
          </a:p>
          <a:p>
            <a:pPr>
              <a:buClr>
                <a:srgbClr val="FF0000"/>
              </a:buClr>
              <a:buSzPct val="96000"/>
              <a:buNone/>
            </a:pPr>
            <a:r>
              <a:rPr lang="en-US" b="1" i="1" dirty="0" smtClean="0">
                <a:solidFill>
                  <a:srgbClr val="FFFF00"/>
                </a:solidFill>
              </a:rPr>
              <a:t>                           of </a:t>
            </a:r>
            <a:r>
              <a:rPr lang="en-US" b="1" i="1" dirty="0" smtClean="0">
                <a:solidFill>
                  <a:srgbClr val="FFFF00"/>
                </a:solidFill>
              </a:rPr>
              <a:t>History</a:t>
            </a:r>
          </a:p>
          <a:p>
            <a:pPr>
              <a:buClr>
                <a:srgbClr val="FF0000"/>
              </a:buClr>
              <a:buSzPct val="96000"/>
              <a:buFont typeface="Wingdings" pitchFamily="2" charset="2"/>
              <a:buChar char="ü"/>
            </a:pPr>
            <a:r>
              <a:rPr lang="en-US" b="1" dirty="0" smtClean="0"/>
              <a:t>Revised as </a:t>
            </a:r>
            <a:r>
              <a:rPr lang="en-US" b="1" i="1" dirty="0" smtClean="0">
                <a:solidFill>
                  <a:srgbClr val="FFFF00"/>
                </a:solidFill>
              </a:rPr>
              <a:t>Adam When</a:t>
            </a:r>
            <a:r>
              <a:rPr lang="en-US" b="1" i="1" dirty="0" smtClean="0">
                <a:solidFill>
                  <a:srgbClr val="FFFF00"/>
                </a:solidFill>
              </a:rPr>
              <a:t>?</a:t>
            </a:r>
          </a:p>
          <a:p>
            <a:pPr>
              <a:buClr>
                <a:srgbClr val="FF0000"/>
              </a:buClr>
              <a:buSzPct val="96000"/>
              <a:buFont typeface="Wingdings" pitchFamily="2" charset="2"/>
              <a:buChar char="ü"/>
            </a:pPr>
            <a:r>
              <a:rPr lang="en-US" b="1" i="1" dirty="0" smtClean="0">
                <a:solidFill>
                  <a:srgbClr val="FFFF00"/>
                </a:solidFill>
              </a:rPr>
              <a:t>Time Has An End: A</a:t>
            </a:r>
          </a:p>
          <a:p>
            <a:pPr>
              <a:buClr>
                <a:srgbClr val="FF0000"/>
              </a:buClr>
              <a:buSzPct val="96000"/>
              <a:buNone/>
            </a:pPr>
            <a:r>
              <a:rPr lang="en-US" b="1" i="1" dirty="0" smtClean="0">
                <a:solidFill>
                  <a:srgbClr val="FFFF00"/>
                </a:solidFill>
              </a:rPr>
              <a:t>         Biblical History of the</a:t>
            </a:r>
          </a:p>
          <a:p>
            <a:pPr>
              <a:buClr>
                <a:srgbClr val="FF0000"/>
              </a:buClr>
              <a:buSzPct val="96000"/>
              <a:buNone/>
            </a:pPr>
            <a:r>
              <a:rPr lang="en-US" b="1" i="1" dirty="0" smtClean="0">
                <a:solidFill>
                  <a:srgbClr val="FFFF00"/>
                </a:solidFill>
              </a:rPr>
              <a:t>         World: 11,013 BC</a:t>
            </a:r>
          </a:p>
          <a:p>
            <a:pPr>
              <a:buClr>
                <a:srgbClr val="FF0000"/>
              </a:buClr>
              <a:buSzPct val="96000"/>
              <a:buNone/>
            </a:pPr>
            <a:r>
              <a:rPr lang="en-US" b="1" i="1" dirty="0" smtClean="0">
                <a:solidFill>
                  <a:srgbClr val="FFFF00"/>
                </a:solidFill>
              </a:rPr>
              <a:t>         To 2011 AD</a:t>
            </a:r>
            <a:endParaRPr lang="en-US" b="1" i="1" dirty="0" smtClean="0">
              <a:solidFill>
                <a:srgbClr val="FFFF00"/>
              </a:solidFill>
            </a:endParaRPr>
          </a:p>
          <a:p>
            <a:pPr>
              <a:buClr>
                <a:srgbClr val="FF0000"/>
              </a:buClr>
              <a:buSzPct val="96000"/>
              <a:buFont typeface="Wingdings" pitchFamily="2" charset="2"/>
              <a:buChar char="ü"/>
            </a:pPr>
            <a:r>
              <a:rPr lang="en-US" b="1" dirty="0" smtClean="0"/>
              <a:t>Latest: </a:t>
            </a:r>
            <a:r>
              <a:rPr lang="en-US" b="1" i="1" dirty="0" smtClean="0">
                <a:solidFill>
                  <a:srgbClr val="FFFF00"/>
                </a:solidFill>
              </a:rPr>
              <a:t>We </a:t>
            </a:r>
            <a:r>
              <a:rPr lang="en-US" b="1" i="1" dirty="0" smtClean="0">
                <a:solidFill>
                  <a:srgbClr val="FFFF00"/>
                </a:solidFill>
              </a:rPr>
              <a:t>Are</a:t>
            </a:r>
          </a:p>
          <a:p>
            <a:pPr>
              <a:buClr>
                <a:srgbClr val="FF0000"/>
              </a:buClr>
              <a:buSzPct val="96000"/>
              <a:buNone/>
            </a:pPr>
            <a:r>
              <a:rPr lang="en-US" b="1" i="1" dirty="0" smtClean="0">
                <a:solidFill>
                  <a:srgbClr val="FFFF00"/>
                </a:solidFill>
              </a:rPr>
              <a:t>                Almost </a:t>
            </a:r>
            <a:r>
              <a:rPr lang="en-US" b="1" i="1" dirty="0" smtClean="0">
                <a:solidFill>
                  <a:srgbClr val="FFFF00"/>
                </a:solidFill>
              </a:rPr>
              <a:t>There!</a:t>
            </a:r>
            <a:endParaRPr lang="en-US" b="1" i="1" dirty="0">
              <a:solidFill>
                <a:srgbClr val="FFFF00"/>
              </a:solidFill>
            </a:endParaRPr>
          </a:p>
        </p:txBody>
      </p:sp>
      <p:pic>
        <p:nvPicPr>
          <p:cNvPr id="4" name="Picture 3" descr="Camping bk.JPG"/>
          <p:cNvPicPr>
            <a:picLocks noChangeAspect="1"/>
          </p:cNvPicPr>
          <p:nvPr/>
        </p:nvPicPr>
        <p:blipFill>
          <a:blip r:embed="rId2" cstate="print"/>
          <a:stretch>
            <a:fillRect/>
          </a:stretch>
        </p:blipFill>
        <p:spPr>
          <a:xfrm>
            <a:off x="5486400" y="1143000"/>
            <a:ext cx="3657600" cy="5514974"/>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pPr>
              <a:buNone/>
            </a:pPr>
            <a:endParaRPr lang="en-US" dirty="0"/>
          </a:p>
        </p:txBody>
      </p:sp>
      <p:pic>
        <p:nvPicPr>
          <p:cNvPr id="4" name="Picture 3" descr="220px-Judgment_Bus_New_Orleans_2011.jpg"/>
          <p:cNvPicPr>
            <a:picLocks noChangeAspect="1"/>
          </p:cNvPicPr>
          <p:nvPr/>
        </p:nvPicPr>
        <p:blipFill>
          <a:blip r:embed="rId2" cstate="print"/>
          <a:stretch>
            <a:fillRect/>
          </a:stretch>
        </p:blipFill>
        <p:spPr>
          <a:xfrm>
            <a:off x="304800" y="3733800"/>
            <a:ext cx="4165600" cy="3124200"/>
          </a:xfrm>
          <a:prstGeom prst="rect">
            <a:avLst/>
          </a:prstGeom>
        </p:spPr>
      </p:pic>
      <p:pic>
        <p:nvPicPr>
          <p:cNvPr id="5" name="Picture 4" descr="May 21 2011.bmp"/>
          <p:cNvPicPr>
            <a:picLocks noChangeAspect="1"/>
          </p:cNvPicPr>
          <p:nvPr/>
        </p:nvPicPr>
        <p:blipFill>
          <a:blip r:embed="rId3" cstate="print"/>
          <a:stretch>
            <a:fillRect/>
          </a:stretch>
        </p:blipFill>
        <p:spPr>
          <a:xfrm>
            <a:off x="457200" y="0"/>
            <a:ext cx="4051752" cy="3632298"/>
          </a:xfrm>
          <a:prstGeom prst="rect">
            <a:avLst/>
          </a:prstGeom>
        </p:spPr>
      </p:pic>
      <p:pic>
        <p:nvPicPr>
          <p:cNvPr id="6" name="Picture 5" descr="220px-2011-ratpure-car.jpg"/>
          <p:cNvPicPr>
            <a:picLocks noChangeAspect="1"/>
          </p:cNvPicPr>
          <p:nvPr/>
        </p:nvPicPr>
        <p:blipFill>
          <a:blip r:embed="rId4" cstate="print"/>
          <a:stretch>
            <a:fillRect/>
          </a:stretch>
        </p:blipFill>
        <p:spPr>
          <a:xfrm>
            <a:off x="4953000" y="-685800"/>
            <a:ext cx="5105400" cy="3829050"/>
          </a:xfrm>
          <a:prstGeom prst="rect">
            <a:avLst/>
          </a:prstGeom>
        </p:spPr>
      </p:pic>
      <p:pic>
        <p:nvPicPr>
          <p:cNvPr id="7" name="Picture 6" descr="Mall-5-21.bmp"/>
          <p:cNvPicPr>
            <a:picLocks noChangeAspect="1"/>
          </p:cNvPicPr>
          <p:nvPr/>
        </p:nvPicPr>
        <p:blipFill>
          <a:blip r:embed="rId5" cstate="print"/>
          <a:stretch>
            <a:fillRect/>
          </a:stretch>
        </p:blipFill>
        <p:spPr>
          <a:xfrm>
            <a:off x="4648200" y="3152775"/>
            <a:ext cx="4495800" cy="370522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dirty="0"/>
          </a:p>
        </p:txBody>
      </p:sp>
      <p:pic>
        <p:nvPicPr>
          <p:cNvPr id="4" name="Picture 3" descr="May 21 sign.bmp"/>
          <p:cNvPicPr>
            <a:picLocks noChangeAspect="1"/>
          </p:cNvPicPr>
          <p:nvPr/>
        </p:nvPicPr>
        <p:blipFill>
          <a:blip r:embed="rId2" cstate="print"/>
          <a:stretch>
            <a:fillRect/>
          </a:stretch>
        </p:blipFill>
        <p:spPr>
          <a:xfrm>
            <a:off x="304800" y="838200"/>
            <a:ext cx="8602626" cy="57912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228600"/>
            <a:ext cx="8839200" cy="1219200"/>
          </a:xfrm>
        </p:spPr>
        <p:txBody>
          <a:bodyPr/>
          <a:lstStyle/>
          <a:p>
            <a:r>
              <a:rPr lang="en-US" sz="6600" b="1" i="1" dirty="0" smtClean="0"/>
              <a:t>Deuteronomy 18:20-22</a:t>
            </a:r>
            <a:endParaRPr lang="en-US" sz="6600" i="1" dirty="0"/>
          </a:p>
        </p:txBody>
      </p:sp>
      <p:sp>
        <p:nvSpPr>
          <p:cNvPr id="7171" name="Rectangle 3"/>
          <p:cNvSpPr>
            <a:spLocks noGrp="1" noChangeArrowheads="1"/>
          </p:cNvSpPr>
          <p:nvPr>
            <p:ph type="body" idx="1"/>
          </p:nvPr>
        </p:nvSpPr>
        <p:spPr>
          <a:xfrm>
            <a:off x="304800" y="1524000"/>
            <a:ext cx="8534400" cy="4876800"/>
          </a:xfrm>
        </p:spPr>
        <p:txBody>
          <a:bodyPr/>
          <a:lstStyle/>
          <a:p>
            <a:r>
              <a:rPr lang="en-US" sz="2900" b="1" dirty="0" smtClean="0"/>
              <a:t>“But the prophet who presumes to speak a word  in My name, which I have not commanded him to speak, or who speaks in the name of other gods, that prophet shall die. And if you say in your heart, ‘How shall we know the word which the LORD has not spoken?’ – when a prophet speaks in the name of the LORD, if the thing does not happen or come to pass, that is the thing which the LORD has not spoken; the prophet has spoken it presumptuously; you shall not be afraid of him.” </a:t>
            </a:r>
          </a:p>
          <a:p>
            <a:pPr>
              <a:buNone/>
            </a:pPr>
            <a:endParaRPr lang="en-US" sz="2800" b="1" dirty="0" smtClean="0"/>
          </a:p>
          <a:p>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noFill/>
          <a:ln/>
        </p:spPr>
        <p:txBody>
          <a:bodyPr/>
          <a:lstStyle/>
          <a:p>
            <a:r>
              <a:rPr lang="en-US" sz="7200" b="1" i="1" dirty="0"/>
              <a:t>Millennialism</a:t>
            </a:r>
          </a:p>
        </p:txBody>
      </p:sp>
      <p:sp>
        <p:nvSpPr>
          <p:cNvPr id="4099" name="Rectangle 3"/>
          <p:cNvSpPr>
            <a:spLocks noGrp="1" noChangeArrowheads="1"/>
          </p:cNvSpPr>
          <p:nvPr>
            <p:ph type="body" idx="1"/>
          </p:nvPr>
        </p:nvSpPr>
        <p:spPr>
          <a:xfrm>
            <a:off x="762000" y="1447800"/>
            <a:ext cx="8001000" cy="4953000"/>
          </a:xfrm>
          <a:noFill/>
          <a:ln/>
        </p:spPr>
        <p:txBody>
          <a:bodyPr/>
          <a:lstStyle/>
          <a:p>
            <a:pPr>
              <a:buClr>
                <a:srgbClr val="FF0000"/>
              </a:buClr>
              <a:buSzPct val="90000"/>
              <a:buFont typeface="Wingdings" pitchFamily="2" charset="2"/>
              <a:buChar char="ü"/>
            </a:pPr>
            <a:r>
              <a:rPr lang="en-US" sz="3600" b="1" dirty="0" smtClean="0"/>
              <a:t> From </a:t>
            </a:r>
            <a:r>
              <a:rPr lang="en-US" sz="3600" b="1" dirty="0"/>
              <a:t>Greek, </a:t>
            </a:r>
            <a:r>
              <a:rPr lang="en-US" sz="3600" b="1" i="1" dirty="0">
                <a:solidFill>
                  <a:schemeClr val="tx2"/>
                </a:solidFill>
              </a:rPr>
              <a:t>mille</a:t>
            </a:r>
            <a:r>
              <a:rPr lang="en-US" sz="3600" b="1" i="1" dirty="0"/>
              <a:t>, </a:t>
            </a:r>
            <a:r>
              <a:rPr lang="en-US" sz="3600" b="1" dirty="0"/>
              <a:t>for </a:t>
            </a:r>
            <a:r>
              <a:rPr lang="en-US" sz="3600" b="1" dirty="0">
                <a:solidFill>
                  <a:schemeClr val="tx2"/>
                </a:solidFill>
              </a:rPr>
              <a:t>1000 years</a:t>
            </a:r>
          </a:p>
          <a:p>
            <a:pPr>
              <a:buClr>
                <a:srgbClr val="FF0000"/>
              </a:buClr>
              <a:buSzPct val="90000"/>
              <a:buFont typeface="Wingdings" pitchFamily="2" charset="2"/>
              <a:buChar char="ü"/>
            </a:pPr>
            <a:r>
              <a:rPr lang="en-US" sz="3600" b="1" dirty="0" smtClean="0"/>
              <a:t> With </a:t>
            </a:r>
            <a:r>
              <a:rPr lang="en-US" sz="3600" b="1" dirty="0"/>
              <a:t>reference to Christ’s return</a:t>
            </a:r>
          </a:p>
          <a:p>
            <a:pPr>
              <a:buClr>
                <a:srgbClr val="FF0000"/>
              </a:buClr>
              <a:buSzPct val="90000"/>
              <a:buFont typeface="Wingdings" pitchFamily="2" charset="2"/>
              <a:buChar char="ü"/>
            </a:pPr>
            <a:r>
              <a:rPr lang="en-US" sz="3600" b="1" i="1" dirty="0" smtClean="0">
                <a:solidFill>
                  <a:schemeClr val="tx2"/>
                </a:solidFill>
              </a:rPr>
              <a:t> POST</a:t>
            </a:r>
            <a:r>
              <a:rPr lang="en-US" sz="3600" b="1" dirty="0"/>
              <a:t>: return after </a:t>
            </a:r>
            <a:r>
              <a:rPr lang="en-US" sz="3600" b="1" dirty="0" err="1"/>
              <a:t>millenium</a:t>
            </a:r>
            <a:endParaRPr lang="en-US" sz="3600" b="1" dirty="0"/>
          </a:p>
          <a:p>
            <a:pPr>
              <a:lnSpc>
                <a:spcPct val="60000"/>
              </a:lnSpc>
              <a:buClr>
                <a:srgbClr val="FF0000"/>
              </a:buClr>
              <a:buSzPct val="90000"/>
              <a:buNone/>
            </a:pPr>
            <a:r>
              <a:rPr lang="en-US" sz="3600" b="1" dirty="0"/>
              <a:t>    </a:t>
            </a:r>
            <a:r>
              <a:rPr lang="en-US" sz="3600" b="1" dirty="0" smtClean="0"/>
              <a:t>	 - </a:t>
            </a:r>
            <a:r>
              <a:rPr lang="en-US" sz="3600" b="1" dirty="0"/>
              <a:t>popular in 19th century</a:t>
            </a:r>
          </a:p>
          <a:p>
            <a:pPr>
              <a:lnSpc>
                <a:spcPct val="80000"/>
              </a:lnSpc>
              <a:buClr>
                <a:srgbClr val="FF0000"/>
              </a:buClr>
              <a:buSzPct val="90000"/>
              <a:buNone/>
            </a:pPr>
            <a:r>
              <a:rPr lang="en-US" sz="3600" b="1" dirty="0"/>
              <a:t>	</a:t>
            </a:r>
            <a:r>
              <a:rPr lang="en-US" sz="3600" b="1" dirty="0" smtClean="0"/>
              <a:t>	 </a:t>
            </a:r>
            <a:r>
              <a:rPr lang="en-US" sz="3600" b="1" dirty="0"/>
              <a:t>- tends to optimism</a:t>
            </a:r>
          </a:p>
          <a:p>
            <a:pPr>
              <a:buClr>
                <a:srgbClr val="FF0000"/>
              </a:buClr>
              <a:buSzPct val="90000"/>
              <a:buFont typeface="Wingdings" pitchFamily="2" charset="2"/>
              <a:buChar char="ü"/>
            </a:pPr>
            <a:r>
              <a:rPr lang="en-US" sz="3600" b="1" i="1" dirty="0" smtClean="0">
                <a:solidFill>
                  <a:schemeClr val="tx2"/>
                </a:solidFill>
              </a:rPr>
              <a:t> PRE</a:t>
            </a:r>
            <a:r>
              <a:rPr lang="en-US" sz="3600" b="1" dirty="0"/>
              <a:t>: return before millennium</a:t>
            </a:r>
          </a:p>
          <a:p>
            <a:pPr>
              <a:lnSpc>
                <a:spcPct val="70000"/>
              </a:lnSpc>
              <a:buClr>
                <a:srgbClr val="FF0000"/>
              </a:buClr>
              <a:buSzPct val="90000"/>
              <a:buNone/>
            </a:pPr>
            <a:r>
              <a:rPr lang="en-US" sz="3600" b="1" dirty="0"/>
              <a:t>	</a:t>
            </a:r>
            <a:r>
              <a:rPr lang="en-US" sz="3600" b="1" dirty="0" smtClean="0"/>
              <a:t>	  </a:t>
            </a:r>
            <a:r>
              <a:rPr lang="en-US" sz="3600" b="1" dirty="0"/>
              <a:t>- Prophecy conferences from 1878</a:t>
            </a:r>
          </a:p>
          <a:p>
            <a:pPr>
              <a:lnSpc>
                <a:spcPct val="70000"/>
              </a:lnSpc>
              <a:buClr>
                <a:srgbClr val="FF0000"/>
              </a:buClr>
              <a:buSzPct val="90000"/>
              <a:buFont typeface="Wingdings" pitchFamily="2" charset="2"/>
              <a:buChar char="ü"/>
            </a:pPr>
            <a:r>
              <a:rPr lang="en-US" sz="3600" b="1" dirty="0"/>
              <a:t> </a:t>
            </a:r>
            <a:r>
              <a:rPr lang="en-US" sz="3600" b="1" i="1" dirty="0">
                <a:solidFill>
                  <a:schemeClr val="tx2"/>
                </a:solidFill>
              </a:rPr>
              <a:t>A</a:t>
            </a:r>
            <a:r>
              <a:rPr lang="en-US" sz="3600" b="1" dirty="0"/>
              <a:t>-millennialism: figurative, present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990600"/>
          </a:xfrm>
          <a:noFill/>
          <a:ln/>
        </p:spPr>
        <p:txBody>
          <a:bodyPr/>
          <a:lstStyle/>
          <a:p>
            <a:r>
              <a:rPr lang="en-US" sz="6600" b="1" i="1" dirty="0"/>
              <a:t>Millennial Groups</a:t>
            </a:r>
          </a:p>
        </p:txBody>
      </p:sp>
      <p:sp>
        <p:nvSpPr>
          <p:cNvPr id="8195" name="Rectangle 3"/>
          <p:cNvSpPr>
            <a:spLocks noGrp="1" noChangeArrowheads="1"/>
          </p:cNvSpPr>
          <p:nvPr>
            <p:ph type="body" idx="1"/>
          </p:nvPr>
        </p:nvSpPr>
        <p:spPr>
          <a:xfrm>
            <a:off x="304800" y="1295400"/>
            <a:ext cx="8305800" cy="4800600"/>
          </a:xfrm>
          <a:noFill/>
          <a:ln/>
        </p:spPr>
        <p:txBody>
          <a:bodyPr/>
          <a:lstStyle/>
          <a:p>
            <a:pPr>
              <a:buClr>
                <a:srgbClr val="FF0000"/>
              </a:buClr>
              <a:buSzPct val="94000"/>
              <a:buFont typeface="Wingdings" pitchFamily="2" charset="2"/>
              <a:buChar char="ü"/>
            </a:pPr>
            <a:r>
              <a:rPr lang="en-US" sz="4400" b="1" dirty="0"/>
              <a:t>Seventh-Day Adventism</a:t>
            </a:r>
          </a:p>
          <a:p>
            <a:pPr>
              <a:buClr>
                <a:srgbClr val="FF0000"/>
              </a:buClr>
              <a:buSzPct val="94000"/>
              <a:buFont typeface="Wingdings" pitchFamily="2" charset="2"/>
              <a:buChar char="ü"/>
            </a:pPr>
            <a:r>
              <a:rPr lang="en-US" sz="4400" b="1" dirty="0"/>
              <a:t>Jehovah’s Witnesses</a:t>
            </a:r>
          </a:p>
          <a:p>
            <a:pPr>
              <a:buClr>
                <a:srgbClr val="FF0000"/>
              </a:buClr>
              <a:buSzPct val="94000"/>
              <a:buFont typeface="Wingdings" pitchFamily="2" charset="2"/>
              <a:buChar char="ü"/>
            </a:pPr>
            <a:r>
              <a:rPr lang="en-US" sz="4400" b="1" dirty="0"/>
              <a:t>Assemblies of God</a:t>
            </a:r>
          </a:p>
          <a:p>
            <a:pPr>
              <a:buClr>
                <a:srgbClr val="FF0000"/>
              </a:buClr>
              <a:buSzPct val="94000"/>
              <a:buFont typeface="Wingdings" pitchFamily="2" charset="2"/>
              <a:buChar char="ü"/>
            </a:pPr>
            <a:r>
              <a:rPr lang="en-US" sz="4400" b="1" dirty="0"/>
              <a:t>Church of God in Christ</a:t>
            </a:r>
          </a:p>
          <a:p>
            <a:pPr>
              <a:buClr>
                <a:srgbClr val="FF0000"/>
              </a:buClr>
              <a:buSzPct val="94000"/>
              <a:buFont typeface="Wingdings" pitchFamily="2" charset="2"/>
              <a:buChar char="ü"/>
            </a:pPr>
            <a:r>
              <a:rPr lang="en-US" sz="4400" b="1" dirty="0"/>
              <a:t>Many Pentecostal, charismatic, </a:t>
            </a:r>
            <a:r>
              <a:rPr lang="en-US" sz="4400" b="1" dirty="0" smtClean="0"/>
              <a:t>	  Evangelical/Fundamentalist 						      groups</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wipe(left)">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wipe(left)">
                                      <p:cBhvr>
                                        <p:cTn id="17" dur="5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wipe(left)">
                                      <p:cBhvr>
                                        <p:cTn id="22" dur="5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wipe(left)">
                                      <p:cBhvr>
                                        <p:cTn id="27" dur="500"/>
                                        <p:tgtEl>
                                          <p:spTgt spid="8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wipe(left)">
                                      <p:cBhvr>
                                        <p:cTn id="32"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6000" b="1" i="1" dirty="0" smtClean="0"/>
              <a:t>Pre-millennial-ism</a:t>
            </a:r>
            <a:endParaRPr lang="en-US" sz="6000" b="1" i="1" dirty="0"/>
          </a:p>
        </p:txBody>
      </p:sp>
      <p:pic>
        <p:nvPicPr>
          <p:cNvPr id="16387" name="Picture 3" descr="lastscan"/>
          <p:cNvPicPr>
            <a:picLocks noGrp="1" noChangeAspect="1" noChangeArrowheads="1"/>
          </p:cNvPicPr>
          <p:nvPr>
            <p:ph idx="1"/>
          </p:nvPr>
        </p:nvPicPr>
        <p:blipFill>
          <a:blip r:embed="rId2" cstate="print"/>
          <a:srcRect/>
          <a:stretch>
            <a:fillRect/>
          </a:stretch>
        </p:blipFill>
        <p:spPr>
          <a:xfrm>
            <a:off x="0" y="1473525"/>
            <a:ext cx="9144000" cy="5384475"/>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762000"/>
            <a:ext cx="8991600" cy="1981200"/>
          </a:xfrm>
        </p:spPr>
        <p:txBody>
          <a:bodyPr/>
          <a:lstStyle/>
          <a:p>
            <a:r>
              <a:rPr lang="en-US" sz="7200" b="1" i="1" dirty="0" smtClean="0"/>
              <a:t>When Will </a:t>
            </a:r>
            <a:br>
              <a:rPr lang="en-US" sz="7200" b="1" i="1" dirty="0" smtClean="0"/>
            </a:br>
            <a:r>
              <a:rPr lang="en-US" sz="7200" b="1" i="1" dirty="0" smtClean="0"/>
              <a:t>Jesus Return?</a:t>
            </a:r>
            <a:endParaRPr lang="en-US" sz="7200" b="1" i="1" dirty="0"/>
          </a:p>
        </p:txBody>
      </p:sp>
      <p:sp>
        <p:nvSpPr>
          <p:cNvPr id="56323" name="Rectangle 3"/>
          <p:cNvSpPr>
            <a:spLocks noGrp="1" noChangeArrowheads="1"/>
          </p:cNvSpPr>
          <p:nvPr>
            <p:ph type="subTitle" idx="1"/>
          </p:nvPr>
        </p:nvSpPr>
        <p:spPr>
          <a:xfrm>
            <a:off x="1447800" y="3810000"/>
            <a:ext cx="6400800" cy="2438400"/>
          </a:xfrm>
        </p:spPr>
        <p:txBody>
          <a:bodyPr/>
          <a:lstStyle/>
          <a:p>
            <a:r>
              <a:rPr lang="en-US" sz="4000" b="1" dirty="0"/>
              <a:t>Steve Wolfgang</a:t>
            </a:r>
          </a:p>
          <a:p>
            <a:r>
              <a:rPr lang="en-US" sz="4000" b="1" dirty="0" smtClean="0"/>
              <a:t>15 May 2011</a:t>
            </a:r>
          </a:p>
          <a:p>
            <a:r>
              <a:rPr lang="en-US" sz="4000" b="1" dirty="0" smtClean="0"/>
              <a:t>Embry Hills</a:t>
            </a:r>
            <a:r>
              <a:rPr lang="en-US" sz="4000" b="1" smtClean="0"/>
              <a:t>, Atlanta</a:t>
            </a:r>
            <a:endParaRPr lang="en-US" sz="4000" b="1"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sz="6000" b="1" i="1" dirty="0"/>
          </a:p>
        </p:txBody>
      </p:sp>
      <p:pic>
        <p:nvPicPr>
          <p:cNvPr id="16387" name="Picture 3" descr="lastscan"/>
          <p:cNvPicPr>
            <a:picLocks noGrp="1" noChangeAspect="1" noChangeArrowheads="1"/>
          </p:cNvPicPr>
          <p:nvPr>
            <p:ph idx="1"/>
          </p:nvPr>
        </p:nvPicPr>
        <p:blipFill>
          <a:blip r:embed="rId2" cstate="print"/>
          <a:srcRect/>
          <a:stretch>
            <a:fillRect/>
          </a:stretch>
        </p:blipFill>
        <p:spPr>
          <a:xfrm>
            <a:off x="228600" y="-762000"/>
            <a:ext cx="16655701" cy="9807765"/>
          </a:xfr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sz="6000" b="1" i="1" dirty="0"/>
          </a:p>
        </p:txBody>
      </p:sp>
      <p:pic>
        <p:nvPicPr>
          <p:cNvPr id="16387" name="Picture 3" descr="lastscan"/>
          <p:cNvPicPr>
            <a:picLocks noGrp="1" noChangeAspect="1" noChangeArrowheads="1"/>
          </p:cNvPicPr>
          <p:nvPr>
            <p:ph idx="1"/>
          </p:nvPr>
        </p:nvPicPr>
        <p:blipFill>
          <a:blip r:embed="rId2" cstate="print"/>
          <a:srcRect/>
          <a:stretch>
            <a:fillRect/>
          </a:stretch>
        </p:blipFill>
        <p:spPr>
          <a:xfrm>
            <a:off x="-4495800" y="-1066800"/>
            <a:ext cx="13639800" cy="8299572"/>
          </a:xfr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6000" b="1" i="1" dirty="0" smtClean="0"/>
              <a:t>Pre-millennial-ism</a:t>
            </a:r>
            <a:endParaRPr lang="en-US" sz="6000" b="1" i="1" dirty="0"/>
          </a:p>
        </p:txBody>
      </p:sp>
      <p:pic>
        <p:nvPicPr>
          <p:cNvPr id="16387" name="Picture 3" descr="lastscan"/>
          <p:cNvPicPr>
            <a:picLocks noGrp="1" noChangeAspect="1" noChangeArrowheads="1"/>
          </p:cNvPicPr>
          <p:nvPr>
            <p:ph idx="1"/>
          </p:nvPr>
        </p:nvPicPr>
        <p:blipFill>
          <a:blip r:embed="rId2" cstate="print"/>
          <a:srcRect/>
          <a:stretch>
            <a:fillRect/>
          </a:stretch>
        </p:blipFill>
        <p:spPr>
          <a:xfrm>
            <a:off x="0" y="1473525"/>
            <a:ext cx="9144000" cy="5384475"/>
          </a:xfrm>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181600" y="277813"/>
            <a:ext cx="3810000" cy="5208587"/>
          </a:xfrm>
        </p:spPr>
        <p:txBody>
          <a:bodyPr/>
          <a:lstStyle/>
          <a:p>
            <a:r>
              <a:rPr lang="en-US" sz="5400" b="1" i="1">
                <a:solidFill>
                  <a:srgbClr val="FFFF00"/>
                </a:solidFill>
              </a:rPr>
              <a:t>Last Issue</a:t>
            </a:r>
            <a:br>
              <a:rPr lang="en-US" sz="5400" b="1" i="1">
                <a:solidFill>
                  <a:srgbClr val="FFFF00"/>
                </a:solidFill>
              </a:rPr>
            </a:br>
            <a:r>
              <a:rPr lang="en-US" sz="5400" b="1" i="1">
                <a:solidFill>
                  <a:srgbClr val="FFFF00"/>
                </a:solidFill>
              </a:rPr>
              <a:t>Before </a:t>
            </a:r>
            <a:br>
              <a:rPr lang="en-US" sz="5400" b="1" i="1">
                <a:solidFill>
                  <a:srgbClr val="FFFF00"/>
                </a:solidFill>
              </a:rPr>
            </a:br>
            <a:r>
              <a:rPr lang="en-US" sz="5400" b="1" i="1">
                <a:solidFill>
                  <a:srgbClr val="FFFF00"/>
                </a:solidFill>
              </a:rPr>
              <a:t>Christ Returns!</a:t>
            </a:r>
            <a:br>
              <a:rPr lang="en-US" sz="5400" b="1" i="1">
                <a:solidFill>
                  <a:srgbClr val="FFFF00"/>
                </a:solidFill>
              </a:rPr>
            </a:br>
            <a:r>
              <a:rPr lang="en-US"/>
              <a:t/>
            </a:r>
            <a:br>
              <a:rPr lang="en-US"/>
            </a:br>
            <a:r>
              <a:rPr lang="en-US" sz="3600" b="1"/>
              <a:t>16 October 1844</a:t>
            </a:r>
          </a:p>
        </p:txBody>
      </p:sp>
      <p:pic>
        <p:nvPicPr>
          <p:cNvPr id="12291" name="Picture 3" descr="Advent Herald"/>
          <p:cNvPicPr>
            <a:picLocks noGrp="1" noChangeAspect="1" noChangeArrowheads="1"/>
          </p:cNvPicPr>
          <p:nvPr>
            <p:ph idx="1"/>
          </p:nvPr>
        </p:nvPicPr>
        <p:blipFill>
          <a:blip r:embed="rId2" cstate="print"/>
          <a:srcRect/>
          <a:stretch>
            <a:fillRect/>
          </a:stretch>
        </p:blipFill>
        <p:spPr>
          <a:xfrm>
            <a:off x="0" y="0"/>
            <a:ext cx="5103813" cy="7772400"/>
          </a:xfrm>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772400" cy="1143000"/>
          </a:xfrm>
        </p:spPr>
        <p:txBody>
          <a:bodyPr/>
          <a:lstStyle/>
          <a:p>
            <a:r>
              <a:rPr lang="en-US" sz="6600" b="1" i="1"/>
              <a:t>Isaac Errett</a:t>
            </a:r>
            <a:r>
              <a:rPr lang="en-US" sz="5400" b="1" i="1"/>
              <a:t/>
            </a:r>
            <a:br>
              <a:rPr lang="en-US" sz="5400" b="1" i="1"/>
            </a:br>
            <a:r>
              <a:rPr lang="en-US" b="1" i="1"/>
              <a:t>Christian Standard, 1866</a:t>
            </a:r>
          </a:p>
        </p:txBody>
      </p:sp>
      <p:sp>
        <p:nvSpPr>
          <p:cNvPr id="27651" name="Rectangle 3"/>
          <p:cNvSpPr>
            <a:spLocks noGrp="1" noChangeArrowheads="1"/>
          </p:cNvSpPr>
          <p:nvPr>
            <p:ph type="body" idx="1"/>
          </p:nvPr>
        </p:nvSpPr>
        <p:spPr/>
        <p:txBody>
          <a:bodyPr/>
          <a:lstStyle/>
          <a:p>
            <a:pPr>
              <a:lnSpc>
                <a:spcPct val="90000"/>
              </a:lnSpc>
              <a:buFont typeface="Monotype Sorts" charset="2"/>
              <a:buNone/>
            </a:pPr>
            <a:r>
              <a:rPr lang="en-US" sz="3300" b="1" dirty="0" smtClean="0">
                <a:cs typeface="Times New Roman" pitchFamily="18" charset="0"/>
              </a:rPr>
              <a:t> “</a:t>
            </a:r>
            <a:r>
              <a:rPr lang="en-US" sz="3300" b="1" dirty="0">
                <a:cs typeface="Times New Roman" pitchFamily="18" charset="0"/>
              </a:rPr>
              <a:t>in our country there is a widespread and growing interest in the study of prophecy, as is evident from the number of books and pamphlets constantly issuing from the press” – books in which “the prevalent tendency at present is to what is called Chiliasm -- the </a:t>
            </a:r>
            <a:r>
              <a:rPr lang="en-US" sz="3300" b="1" dirty="0" err="1">
                <a:cs typeface="Times New Roman" pitchFamily="18" charset="0"/>
              </a:rPr>
              <a:t>premillennial</a:t>
            </a:r>
            <a:r>
              <a:rPr lang="en-US" sz="3300" b="1" dirty="0">
                <a:cs typeface="Times New Roman" pitchFamily="18" charset="0"/>
              </a:rPr>
              <a:t> advent of the Messiah and his personal reign of a thousand years on the earth.”</a:t>
            </a:r>
            <a:r>
              <a:rPr lang="en-US" sz="2800"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ox(out)">
                                      <p:cBhvr>
                                        <p:cTn id="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04800"/>
            <a:ext cx="7772400" cy="1143000"/>
          </a:xfrm>
        </p:spPr>
        <p:txBody>
          <a:bodyPr/>
          <a:lstStyle/>
          <a:p>
            <a:pPr>
              <a:lnSpc>
                <a:spcPct val="90000"/>
              </a:lnSpc>
            </a:pPr>
            <a:r>
              <a:rPr lang="en-US" sz="6600" b="1" i="1"/>
              <a:t>Isaac Errett</a:t>
            </a:r>
            <a:r>
              <a:rPr lang="en-US" sz="5400" b="1" i="1"/>
              <a:t/>
            </a:r>
            <a:br>
              <a:rPr lang="en-US" sz="5400" b="1" i="1"/>
            </a:br>
            <a:r>
              <a:rPr lang="en-US" b="1" i="1"/>
              <a:t>Christian Standard, 1866</a:t>
            </a:r>
          </a:p>
        </p:txBody>
      </p:sp>
      <p:sp>
        <p:nvSpPr>
          <p:cNvPr id="28675" name="Rectangle 3"/>
          <p:cNvSpPr>
            <a:spLocks noGrp="1" noChangeArrowheads="1"/>
          </p:cNvSpPr>
          <p:nvPr>
            <p:ph type="body" idx="1"/>
          </p:nvPr>
        </p:nvSpPr>
        <p:spPr>
          <a:xfrm>
            <a:off x="228600" y="1981200"/>
            <a:ext cx="7772400" cy="4114800"/>
          </a:xfrm>
        </p:spPr>
        <p:txBody>
          <a:bodyPr/>
          <a:lstStyle/>
          <a:p>
            <a:pPr>
              <a:lnSpc>
                <a:spcPct val="90000"/>
              </a:lnSpc>
              <a:buClr>
                <a:srgbClr val="FF0000"/>
              </a:buClr>
              <a:buSzPct val="89000"/>
              <a:buFont typeface="Wingdings" pitchFamily="2" charset="2"/>
              <a:buChar char="ü"/>
            </a:pPr>
            <a:r>
              <a:rPr lang="en-US" b="1" dirty="0">
                <a:cs typeface="Times New Roman" pitchFamily="18" charset="0"/>
              </a:rPr>
              <a:t>“perplexing and unprofitable” </a:t>
            </a:r>
          </a:p>
          <a:p>
            <a:pPr>
              <a:lnSpc>
                <a:spcPct val="90000"/>
              </a:lnSpc>
              <a:buClr>
                <a:srgbClr val="FF0000"/>
              </a:buClr>
              <a:buSzPct val="89000"/>
              <a:buFont typeface="Wingdings" pitchFamily="2" charset="2"/>
              <a:buChar char="ü"/>
            </a:pPr>
            <a:r>
              <a:rPr lang="en-US" b="1" dirty="0">
                <a:cs typeface="Times New Roman" pitchFamily="18" charset="0"/>
              </a:rPr>
              <a:t>“proneness to extremes” </a:t>
            </a:r>
          </a:p>
          <a:p>
            <a:pPr>
              <a:lnSpc>
                <a:spcPct val="90000"/>
              </a:lnSpc>
              <a:buClr>
                <a:srgbClr val="FF0000"/>
              </a:buClr>
              <a:buSzPct val="89000"/>
              <a:buFont typeface="Wingdings" pitchFamily="2" charset="2"/>
              <a:buChar char="ü"/>
            </a:pPr>
            <a:r>
              <a:rPr lang="en-US" b="1" dirty="0">
                <a:cs typeface="Times New Roman" pitchFamily="18" charset="0"/>
              </a:rPr>
              <a:t> “ingenious attempts to force </a:t>
            </a:r>
          </a:p>
          <a:p>
            <a:pPr>
              <a:lnSpc>
                <a:spcPct val="90000"/>
              </a:lnSpc>
              <a:buClr>
                <a:srgbClr val="FF0000"/>
              </a:buClr>
              <a:buSzPct val="89000"/>
              <a:buNone/>
            </a:pPr>
            <a:r>
              <a:rPr lang="en-US" b="1" dirty="0">
                <a:cs typeface="Times New Roman" pitchFamily="18" charset="0"/>
              </a:rPr>
              <a:t>      </a:t>
            </a:r>
            <a:r>
              <a:rPr lang="en-US" b="1" dirty="0" smtClean="0">
                <a:cs typeface="Times New Roman" pitchFamily="18" charset="0"/>
              </a:rPr>
              <a:t>    peculiar </a:t>
            </a:r>
            <a:r>
              <a:rPr lang="en-US" b="1" dirty="0">
                <a:cs typeface="Times New Roman" pitchFamily="18" charset="0"/>
              </a:rPr>
              <a:t>interpretations”</a:t>
            </a:r>
          </a:p>
          <a:p>
            <a:pPr>
              <a:lnSpc>
                <a:spcPct val="90000"/>
              </a:lnSpc>
              <a:buClr>
                <a:srgbClr val="FF0000"/>
              </a:buClr>
              <a:buSzPct val="89000"/>
              <a:buFont typeface="Wingdings" pitchFamily="2" charset="2"/>
              <a:buChar char="ü"/>
            </a:pPr>
            <a:r>
              <a:rPr lang="en-US" b="1" dirty="0">
                <a:cs typeface="Times New Roman" pitchFamily="18" charset="0"/>
              </a:rPr>
              <a:t> “pernicious results of much </a:t>
            </a:r>
          </a:p>
          <a:p>
            <a:pPr>
              <a:lnSpc>
                <a:spcPct val="90000"/>
              </a:lnSpc>
              <a:buClr>
                <a:srgbClr val="FF0000"/>
              </a:buClr>
              <a:buSzPct val="89000"/>
              <a:buNone/>
            </a:pPr>
            <a:r>
              <a:rPr lang="en-US" b="1" dirty="0">
                <a:cs typeface="Times New Roman" pitchFamily="18" charset="0"/>
              </a:rPr>
              <a:t>     </a:t>
            </a:r>
            <a:r>
              <a:rPr lang="en-US" b="1" dirty="0" smtClean="0">
                <a:cs typeface="Times New Roman" pitchFamily="18" charset="0"/>
              </a:rPr>
              <a:t>    of </a:t>
            </a:r>
            <a:r>
              <a:rPr lang="en-US" b="1" dirty="0">
                <a:cs typeface="Times New Roman" pitchFamily="18" charset="0"/>
              </a:rPr>
              <a:t>the literalistic and </a:t>
            </a:r>
          </a:p>
          <a:p>
            <a:pPr>
              <a:lnSpc>
                <a:spcPct val="90000"/>
              </a:lnSpc>
              <a:buClr>
                <a:srgbClr val="FF0000"/>
              </a:buClr>
              <a:buSzPct val="89000"/>
              <a:buNone/>
            </a:pPr>
            <a:r>
              <a:rPr lang="en-US" b="1" dirty="0">
                <a:cs typeface="Times New Roman" pitchFamily="18" charset="0"/>
              </a:rPr>
              <a:t>     </a:t>
            </a:r>
            <a:r>
              <a:rPr lang="en-US" b="1" dirty="0" smtClean="0">
                <a:cs typeface="Times New Roman" pitchFamily="18" charset="0"/>
              </a:rPr>
              <a:t>    </a:t>
            </a:r>
            <a:r>
              <a:rPr lang="en-US" b="1" dirty="0" err="1" smtClean="0">
                <a:cs typeface="Times New Roman" pitchFamily="18" charset="0"/>
              </a:rPr>
              <a:t>dogmatical</a:t>
            </a:r>
            <a:r>
              <a:rPr lang="en-US" b="1" dirty="0" smtClean="0">
                <a:cs typeface="Times New Roman" pitchFamily="18" charset="0"/>
              </a:rPr>
              <a:t> </a:t>
            </a:r>
            <a:r>
              <a:rPr lang="en-US" b="1" dirty="0">
                <a:cs typeface="Times New Roman" pitchFamily="18" charset="0"/>
              </a:rPr>
              <a:t>interpretation </a:t>
            </a:r>
          </a:p>
          <a:p>
            <a:pPr>
              <a:lnSpc>
                <a:spcPct val="90000"/>
              </a:lnSpc>
              <a:buClr>
                <a:srgbClr val="FF0000"/>
              </a:buClr>
              <a:buSzPct val="89000"/>
              <a:buNone/>
            </a:pPr>
            <a:r>
              <a:rPr lang="en-US" b="1" dirty="0">
                <a:cs typeface="Times New Roman" pitchFamily="18" charset="0"/>
              </a:rPr>
              <a:t>     </a:t>
            </a:r>
            <a:r>
              <a:rPr lang="en-US" b="1" dirty="0" smtClean="0">
                <a:cs typeface="Times New Roman" pitchFamily="18" charset="0"/>
              </a:rPr>
              <a:t>    now </a:t>
            </a:r>
            <a:r>
              <a:rPr lang="en-US" b="1" dirty="0">
                <a:cs typeface="Times New Roman" pitchFamily="18" charset="0"/>
              </a:rPr>
              <a:t>so fashionable.” </a:t>
            </a:r>
          </a:p>
        </p:txBody>
      </p:sp>
      <p:pic>
        <p:nvPicPr>
          <p:cNvPr id="28676" name="Picture 4" descr="Errett"/>
          <p:cNvPicPr>
            <a:picLocks noChangeAspect="1" noChangeArrowheads="1"/>
          </p:cNvPicPr>
          <p:nvPr/>
        </p:nvPicPr>
        <p:blipFill>
          <a:blip r:embed="rId2" cstate="print"/>
          <a:srcRect/>
          <a:stretch>
            <a:fillRect/>
          </a:stretch>
        </p:blipFill>
        <p:spPr bwMode="auto">
          <a:xfrm>
            <a:off x="5915025" y="2362200"/>
            <a:ext cx="2732088" cy="40386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609600"/>
            <a:ext cx="7772400" cy="1143000"/>
          </a:xfrm>
        </p:spPr>
        <p:txBody>
          <a:bodyPr/>
          <a:lstStyle/>
          <a:p>
            <a:r>
              <a:rPr lang="en-US" sz="6600" b="1" i="1"/>
              <a:t>Isaac Errett</a:t>
            </a:r>
            <a:r>
              <a:rPr lang="en-US" sz="5400" b="1" i="1"/>
              <a:t/>
            </a:r>
            <a:br>
              <a:rPr lang="en-US" sz="5400" b="1" i="1"/>
            </a:br>
            <a:r>
              <a:rPr lang="en-US" b="1" i="1"/>
              <a:t>Christian Standard, 1866</a:t>
            </a:r>
          </a:p>
        </p:txBody>
      </p:sp>
      <p:sp>
        <p:nvSpPr>
          <p:cNvPr id="29699" name="Rectangle 3"/>
          <p:cNvSpPr>
            <a:spLocks noGrp="1" noChangeArrowheads="1"/>
          </p:cNvSpPr>
          <p:nvPr>
            <p:ph type="body" idx="1"/>
          </p:nvPr>
        </p:nvSpPr>
        <p:spPr>
          <a:xfrm>
            <a:off x="609600" y="2286000"/>
            <a:ext cx="7772400" cy="4114800"/>
          </a:xfrm>
        </p:spPr>
        <p:txBody>
          <a:bodyPr/>
          <a:lstStyle/>
          <a:p>
            <a:pPr>
              <a:lnSpc>
                <a:spcPct val="90000"/>
              </a:lnSpc>
              <a:buFont typeface="Monotype Sorts" charset="2"/>
              <a:buNone/>
            </a:pPr>
            <a:r>
              <a:rPr lang="en-US" sz="3600" b="1">
                <a:cs typeface="Times New Roman" pitchFamily="18" charset="0"/>
              </a:rPr>
              <a:t>   Every variety of extravagant conception is gravely put forth as the certain teaching of the Scripture. . .  The second chapter of Daniel refers to the United States! Louis Napoleon is the Man of Sin!  The Battle of Armageddon is to be fought in the Mississippi Valley!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457200"/>
            <a:ext cx="7772400" cy="1143000"/>
          </a:xfrm>
        </p:spPr>
        <p:txBody>
          <a:bodyPr/>
          <a:lstStyle/>
          <a:p>
            <a:r>
              <a:rPr lang="en-US" sz="6600" b="1" i="1"/>
              <a:t>Isaac Errett</a:t>
            </a:r>
            <a:r>
              <a:rPr lang="en-US" sz="5400" b="1" i="1"/>
              <a:t/>
            </a:r>
            <a:br>
              <a:rPr lang="en-US" sz="5400" b="1" i="1"/>
            </a:br>
            <a:r>
              <a:rPr lang="en-US" b="1" i="1"/>
              <a:t>Christian Standard, 1866</a:t>
            </a:r>
          </a:p>
        </p:txBody>
      </p:sp>
      <p:sp>
        <p:nvSpPr>
          <p:cNvPr id="30723" name="Rectangle 3"/>
          <p:cNvSpPr>
            <a:spLocks noGrp="1" noChangeArrowheads="1"/>
          </p:cNvSpPr>
          <p:nvPr>
            <p:ph type="body" idx="1"/>
          </p:nvPr>
        </p:nvSpPr>
        <p:spPr/>
        <p:txBody>
          <a:bodyPr/>
          <a:lstStyle/>
          <a:p>
            <a:pPr>
              <a:lnSpc>
                <a:spcPct val="90000"/>
              </a:lnSpc>
              <a:buFont typeface="Monotype Sorts" charset="2"/>
              <a:buNone/>
            </a:pPr>
            <a:r>
              <a:rPr lang="en-US" sz="2400" b="1">
                <a:cs typeface="Times New Roman" pitchFamily="18" charset="0"/>
              </a:rPr>
              <a:t>    </a:t>
            </a:r>
            <a:r>
              <a:rPr lang="en-US" sz="4000" b="1">
                <a:cs typeface="Times New Roman" pitchFamily="18" charset="0"/>
              </a:rPr>
              <a:t>Preachers go into the pulpits with their pockets filled with </a:t>
            </a:r>
            <a:r>
              <a:rPr lang="en-US" sz="4000" b="1" i="1" u="sng">
                <a:cs typeface="Times New Roman" pitchFamily="18" charset="0"/>
              </a:rPr>
              <a:t>Tribunes</a:t>
            </a:r>
            <a:r>
              <a:rPr lang="en-US" sz="4000" b="1">
                <a:cs typeface="Times New Roman" pitchFamily="18" charset="0"/>
              </a:rPr>
              <a:t> and </a:t>
            </a:r>
            <a:r>
              <a:rPr lang="en-US" sz="4000" b="1" i="1" u="sng">
                <a:cs typeface="Times New Roman" pitchFamily="18" charset="0"/>
              </a:rPr>
              <a:t>Heralds</a:t>
            </a:r>
            <a:r>
              <a:rPr lang="en-US" sz="4000" b="1">
                <a:cs typeface="Times New Roman" pitchFamily="18" charset="0"/>
              </a:rPr>
              <a:t> …and demonstrate that the “little horn” that symbolizes Louis Napoleon is at least one eighth   of an inch longer than it was at the last lecture.</a:t>
            </a:r>
            <a:endParaRPr lang="en-US" sz="400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ox(out)">
                                      <p:cBhvr>
                                        <p:cTn id="7"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1143000"/>
          </a:xfrm>
        </p:spPr>
        <p:txBody>
          <a:bodyPr/>
          <a:lstStyle/>
          <a:p>
            <a:pPr>
              <a:lnSpc>
                <a:spcPct val="90000"/>
              </a:lnSpc>
            </a:pPr>
            <a:r>
              <a:rPr lang="en-US" sz="6600" b="1" i="1"/>
              <a:t>Isaac Errett</a:t>
            </a:r>
            <a:r>
              <a:rPr lang="en-US" sz="5400" b="1" i="1"/>
              <a:t/>
            </a:r>
            <a:br>
              <a:rPr lang="en-US" sz="5400" b="1" i="1"/>
            </a:br>
            <a:r>
              <a:rPr lang="en-US" b="1" i="1"/>
              <a:t>Christian Standard, 1866</a:t>
            </a:r>
          </a:p>
        </p:txBody>
      </p:sp>
      <p:sp>
        <p:nvSpPr>
          <p:cNvPr id="31747" name="Rectangle 3"/>
          <p:cNvSpPr>
            <a:spLocks noGrp="1" noChangeArrowheads="1"/>
          </p:cNvSpPr>
          <p:nvPr>
            <p:ph type="body" idx="1"/>
          </p:nvPr>
        </p:nvSpPr>
        <p:spPr>
          <a:xfrm>
            <a:off x="304800" y="1981200"/>
            <a:ext cx="7772400" cy="4114800"/>
          </a:xfrm>
        </p:spPr>
        <p:txBody>
          <a:bodyPr/>
          <a:lstStyle/>
          <a:p>
            <a:pPr>
              <a:lnSpc>
                <a:spcPct val="90000"/>
              </a:lnSpc>
              <a:buFont typeface="Monotype Sorts" charset="2"/>
              <a:buNone/>
            </a:pPr>
            <a:r>
              <a:rPr lang="en-US" sz="3600" b="1">
                <a:cs typeface="Times New Roman" pitchFamily="18" charset="0"/>
              </a:rPr>
              <a:t>“An earthquake, the rising</a:t>
            </a:r>
          </a:p>
          <a:p>
            <a:pPr>
              <a:lnSpc>
                <a:spcPct val="90000"/>
              </a:lnSpc>
              <a:buFont typeface="Monotype Sorts" charset="2"/>
              <a:buNone/>
            </a:pPr>
            <a:r>
              <a:rPr lang="en-US" sz="3600" b="1">
                <a:cs typeface="Times New Roman" pitchFamily="18" charset="0"/>
              </a:rPr>
              <a:t> of an island out of the sea, </a:t>
            </a:r>
          </a:p>
          <a:p>
            <a:pPr>
              <a:lnSpc>
                <a:spcPct val="90000"/>
              </a:lnSpc>
              <a:buFont typeface="Monotype Sorts" charset="2"/>
              <a:buNone/>
            </a:pPr>
            <a:r>
              <a:rPr lang="en-US" sz="3600" b="1">
                <a:cs typeface="Times New Roman" pitchFamily="18" charset="0"/>
              </a:rPr>
              <a:t> a rumor of war, a </a:t>
            </a:r>
          </a:p>
          <a:p>
            <a:pPr>
              <a:lnSpc>
                <a:spcPct val="90000"/>
              </a:lnSpc>
              <a:buFont typeface="Monotype Sorts" charset="2"/>
              <a:buNone/>
            </a:pPr>
            <a:r>
              <a:rPr lang="en-US" sz="3600" b="1">
                <a:cs typeface="Times New Roman" pitchFamily="18" charset="0"/>
              </a:rPr>
              <a:t>commercial  panic, or a </a:t>
            </a:r>
          </a:p>
          <a:p>
            <a:pPr>
              <a:lnSpc>
                <a:spcPct val="90000"/>
              </a:lnSpc>
              <a:buFont typeface="Monotype Sorts" charset="2"/>
              <a:buNone/>
            </a:pPr>
            <a:r>
              <a:rPr lang="en-US" sz="3600" b="1">
                <a:cs typeface="Times New Roman" pitchFamily="18" charset="0"/>
              </a:rPr>
              <a:t>bit of gossip about what </a:t>
            </a:r>
          </a:p>
          <a:p>
            <a:pPr>
              <a:lnSpc>
                <a:spcPct val="90000"/>
              </a:lnSpc>
              <a:buFont typeface="Monotype Sorts" charset="2"/>
              <a:buNone/>
            </a:pPr>
            <a:r>
              <a:rPr lang="en-US" sz="3600" b="1">
                <a:cs typeface="Times New Roman" pitchFamily="18" charset="0"/>
              </a:rPr>
              <a:t>Napoleon said is a god-send </a:t>
            </a:r>
          </a:p>
          <a:p>
            <a:pPr>
              <a:lnSpc>
                <a:spcPct val="90000"/>
              </a:lnSpc>
              <a:buFont typeface="Monotype Sorts" charset="2"/>
              <a:buNone/>
            </a:pPr>
            <a:r>
              <a:rPr lang="en-US" sz="3600" b="1">
                <a:cs typeface="Times New Roman" pitchFamily="18" charset="0"/>
              </a:rPr>
              <a:t>to these interpreters.”</a:t>
            </a:r>
            <a:endParaRPr lang="en-US" sz="3600">
              <a:cs typeface="Times New Roman" pitchFamily="18" charset="0"/>
            </a:endParaRPr>
          </a:p>
          <a:p>
            <a:pPr>
              <a:lnSpc>
                <a:spcPct val="90000"/>
              </a:lnSpc>
              <a:buFont typeface="Monotype Sorts" charset="2"/>
              <a:buNone/>
            </a:pPr>
            <a:endParaRPr lang="en-US" sz="2800"/>
          </a:p>
          <a:p>
            <a:pPr>
              <a:lnSpc>
                <a:spcPct val="90000"/>
              </a:lnSpc>
              <a:buFont typeface="Monotype Sorts" charset="2"/>
              <a:buNone/>
            </a:pPr>
            <a:endParaRPr lang="en-US" sz="2800"/>
          </a:p>
        </p:txBody>
      </p:sp>
      <p:pic>
        <p:nvPicPr>
          <p:cNvPr id="31748" name="Picture 4" descr="Errett"/>
          <p:cNvPicPr>
            <a:picLocks noChangeAspect="1" noChangeArrowheads="1"/>
          </p:cNvPicPr>
          <p:nvPr/>
        </p:nvPicPr>
        <p:blipFill>
          <a:blip r:embed="rId2" cstate="print"/>
          <a:srcRect/>
          <a:stretch>
            <a:fillRect/>
          </a:stretch>
        </p:blipFill>
        <p:spPr bwMode="auto">
          <a:xfrm>
            <a:off x="6019800" y="1981200"/>
            <a:ext cx="2468563" cy="37338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sp>
        <p:nvSpPr>
          <p:cNvPr id="54275" name="Rectangle 3"/>
          <p:cNvSpPr>
            <a:spLocks noGrp="1" noChangeArrowheads="1"/>
          </p:cNvSpPr>
          <p:nvPr>
            <p:ph type="body" idx="1"/>
          </p:nvPr>
        </p:nvSpPr>
        <p:spPr/>
        <p:txBody>
          <a:bodyPr/>
          <a:lstStyle/>
          <a:p>
            <a:endParaRPr lang="en-US"/>
          </a:p>
        </p:txBody>
      </p:sp>
      <p:pic>
        <p:nvPicPr>
          <p:cNvPr id="54276" name="Picture 4" descr="CSMap"/>
          <p:cNvPicPr>
            <a:picLocks noChangeAspect="1" noChangeArrowheads="1"/>
          </p:cNvPicPr>
          <p:nvPr/>
        </p:nvPicPr>
        <p:blipFill>
          <a:blip r:embed="rId2" cstate="print"/>
          <a:srcRect/>
          <a:stretch>
            <a:fillRect/>
          </a:stretch>
        </p:blipFill>
        <p:spPr bwMode="auto">
          <a:xfrm>
            <a:off x="533400" y="295275"/>
            <a:ext cx="8077200" cy="6386513"/>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304800" y="304800"/>
            <a:ext cx="8686800" cy="1905000"/>
          </a:xfrm>
        </p:spPr>
        <p:txBody>
          <a:bodyPr/>
          <a:lstStyle/>
          <a:p>
            <a:r>
              <a:rPr lang="en-US" sz="6000" b="1" i="1" dirty="0" smtClean="0"/>
              <a:t/>
            </a:r>
            <a:br>
              <a:rPr lang="en-US" sz="6000" b="1" i="1" dirty="0" smtClean="0"/>
            </a:br>
            <a:r>
              <a:rPr lang="en-US" sz="6600" b="1" i="1" dirty="0" smtClean="0">
                <a:solidFill>
                  <a:srgbClr val="FFFF00"/>
                </a:solidFill>
              </a:rPr>
              <a:t>What </a:t>
            </a:r>
            <a:r>
              <a:rPr lang="en-US" sz="6600" b="1" i="1" dirty="0">
                <a:solidFill>
                  <a:srgbClr val="FFFF00"/>
                </a:solidFill>
              </a:rPr>
              <a:t>Were You Doing?</a:t>
            </a:r>
          </a:p>
        </p:txBody>
      </p:sp>
      <p:sp>
        <p:nvSpPr>
          <p:cNvPr id="55299" name="Rectangle 3"/>
          <p:cNvSpPr>
            <a:spLocks noGrp="1" noChangeArrowheads="1"/>
          </p:cNvSpPr>
          <p:nvPr>
            <p:ph type="subTitle" idx="1"/>
          </p:nvPr>
        </p:nvSpPr>
        <p:spPr>
          <a:xfrm>
            <a:off x="1371600" y="3124200"/>
            <a:ext cx="6400800" cy="2971800"/>
          </a:xfrm>
        </p:spPr>
        <p:txBody>
          <a:bodyPr/>
          <a:lstStyle/>
          <a:p>
            <a:pPr>
              <a:lnSpc>
                <a:spcPct val="80000"/>
              </a:lnSpc>
            </a:pPr>
            <a:r>
              <a:rPr lang="en-US" sz="4800" b="1" dirty="0"/>
              <a:t>September 9, 1988?</a:t>
            </a:r>
          </a:p>
          <a:p>
            <a:pPr>
              <a:lnSpc>
                <a:spcPct val="80000"/>
              </a:lnSpc>
            </a:pPr>
            <a:r>
              <a:rPr lang="en-US" sz="4800" b="1" dirty="0" smtClean="0"/>
              <a:t>October </a:t>
            </a:r>
            <a:r>
              <a:rPr lang="en-US" sz="4800" b="1" dirty="0"/>
              <a:t>28, 1992</a:t>
            </a:r>
            <a:r>
              <a:rPr lang="en-US" sz="4800" b="1" dirty="0" smtClean="0"/>
              <a:t>?</a:t>
            </a:r>
          </a:p>
          <a:p>
            <a:pPr>
              <a:lnSpc>
                <a:spcPct val="80000"/>
              </a:lnSpc>
            </a:pPr>
            <a:r>
              <a:rPr lang="en-US" sz="4800" b="1" dirty="0" smtClean="0"/>
              <a:t>September 6, 1994?</a:t>
            </a:r>
            <a:endParaRPr lang="en-US" sz="4400" b="1" dirty="0"/>
          </a:p>
          <a:p>
            <a:pPr>
              <a:lnSpc>
                <a:spcPct val="80000"/>
              </a:lnSpc>
            </a:pPr>
            <a:r>
              <a:rPr lang="en-US" sz="900" dirty="0"/>
              <a:t>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pic>
        <p:nvPicPr>
          <p:cNvPr id="13315" name="Picture 3" descr="Abr Jnys"/>
          <p:cNvPicPr>
            <a:picLocks noGrp="1" noChangeAspect="1" noChangeArrowheads="1"/>
          </p:cNvPicPr>
          <p:nvPr>
            <p:ph idx="1"/>
          </p:nvPr>
        </p:nvPicPr>
        <p:blipFill>
          <a:blip r:embed="rId2" cstate="print"/>
          <a:srcRect/>
          <a:stretch>
            <a:fillRect/>
          </a:stretch>
        </p:blipFill>
        <p:spPr>
          <a:xfrm>
            <a:off x="3124200" y="152400"/>
            <a:ext cx="5424488" cy="7086600"/>
          </a:xfrm>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pic>
        <p:nvPicPr>
          <p:cNvPr id="14339" name="Picture 3" descr="Iraq-arch sitemap"/>
          <p:cNvPicPr>
            <a:picLocks noGrp="1" noChangeAspect="1" noChangeArrowheads="1"/>
          </p:cNvPicPr>
          <p:nvPr>
            <p:ph idx="1"/>
          </p:nvPr>
        </p:nvPicPr>
        <p:blipFill>
          <a:blip r:embed="rId2" cstate="print"/>
          <a:srcRect/>
          <a:stretch>
            <a:fillRect/>
          </a:stretch>
        </p:blipFill>
        <p:spPr>
          <a:xfrm>
            <a:off x="1450975" y="0"/>
            <a:ext cx="6742113" cy="6858000"/>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pic>
        <p:nvPicPr>
          <p:cNvPr id="20483" name="Picture 3" descr="Saddam-Bab"/>
          <p:cNvPicPr>
            <a:picLocks noGrp="1" noChangeAspect="1" noChangeArrowheads="1"/>
          </p:cNvPicPr>
          <p:nvPr>
            <p:ph idx="1"/>
          </p:nvPr>
        </p:nvPicPr>
        <p:blipFill>
          <a:blip r:embed="rId2" cstate="print"/>
          <a:srcRect/>
          <a:stretch>
            <a:fillRect/>
          </a:stretch>
        </p:blipFill>
        <p:spPr>
          <a:xfrm>
            <a:off x="152400" y="381000"/>
            <a:ext cx="4127500" cy="6477000"/>
          </a:xfrm>
          <a:noFill/>
          <a:ln/>
        </p:spPr>
      </p:pic>
      <p:pic>
        <p:nvPicPr>
          <p:cNvPr id="4" name="Picture 3" descr="Saddam-Nebuchad"/>
          <p:cNvPicPr>
            <a:picLocks noChangeAspect="1" noChangeArrowheads="1"/>
          </p:cNvPicPr>
          <p:nvPr/>
        </p:nvPicPr>
        <p:blipFill>
          <a:blip r:embed="rId3" cstate="print"/>
          <a:srcRect/>
          <a:stretch>
            <a:fillRect/>
          </a:stretch>
        </p:blipFill>
        <p:spPr bwMode="auto">
          <a:xfrm>
            <a:off x="4419600" y="381000"/>
            <a:ext cx="4572000" cy="708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8000" b="1" i="1" dirty="0"/>
              <a:t>Matthew 24</a:t>
            </a:r>
          </a:p>
        </p:txBody>
      </p:sp>
      <p:sp>
        <p:nvSpPr>
          <p:cNvPr id="25603" name="Rectangle 3"/>
          <p:cNvSpPr>
            <a:spLocks noGrp="1" noChangeArrowheads="1"/>
          </p:cNvSpPr>
          <p:nvPr>
            <p:ph type="body" idx="1"/>
          </p:nvPr>
        </p:nvSpPr>
        <p:spPr>
          <a:xfrm>
            <a:off x="990600" y="1828800"/>
            <a:ext cx="8001000" cy="4114800"/>
          </a:xfrm>
        </p:spPr>
        <p:txBody>
          <a:bodyPr/>
          <a:lstStyle/>
          <a:p>
            <a:pPr>
              <a:buClr>
                <a:srgbClr val="FF0000"/>
              </a:buClr>
              <a:buSzPct val="90000"/>
              <a:buFont typeface="Wingdings" pitchFamily="2" charset="2"/>
              <a:buChar char="ü"/>
            </a:pPr>
            <a:r>
              <a:rPr lang="en-US" sz="4800" b="1" dirty="0" smtClean="0"/>
              <a:t> </a:t>
            </a:r>
            <a:r>
              <a:rPr lang="en-US" sz="5400" b="1" dirty="0" smtClean="0"/>
              <a:t>Background</a:t>
            </a:r>
            <a:r>
              <a:rPr lang="en-US" sz="5400" b="1" dirty="0"/>
              <a:t>: </a:t>
            </a:r>
            <a:endParaRPr lang="en-US" sz="5400" b="1" dirty="0" smtClean="0"/>
          </a:p>
          <a:p>
            <a:pPr>
              <a:buClr>
                <a:srgbClr val="FF0000"/>
              </a:buClr>
              <a:buSzPct val="90000"/>
              <a:buNone/>
            </a:pPr>
            <a:r>
              <a:rPr lang="en-US" sz="5400" b="1" i="1" dirty="0" smtClean="0">
                <a:solidFill>
                  <a:schemeClr val="tx2"/>
                </a:solidFill>
              </a:rPr>
              <a:t>			</a:t>
            </a:r>
            <a:r>
              <a:rPr lang="en-US" sz="5400" b="1" i="1" dirty="0" smtClean="0">
                <a:solidFill>
                  <a:schemeClr val="tx2"/>
                </a:solidFill>
              </a:rPr>
              <a:t>Matthew </a:t>
            </a:r>
            <a:r>
              <a:rPr lang="en-US" sz="5400" b="1" i="1" dirty="0">
                <a:solidFill>
                  <a:schemeClr val="tx2"/>
                </a:solidFill>
              </a:rPr>
              <a:t>22-23</a:t>
            </a:r>
          </a:p>
          <a:p>
            <a:pPr>
              <a:buClr>
                <a:srgbClr val="FF0000"/>
              </a:buClr>
              <a:buSzPct val="90000"/>
              <a:buFont typeface="Wingdings" pitchFamily="2" charset="2"/>
              <a:buChar char="ü"/>
            </a:pPr>
            <a:r>
              <a:rPr lang="en-US" sz="5400" b="1" dirty="0" smtClean="0"/>
              <a:t> Questions</a:t>
            </a:r>
            <a:r>
              <a:rPr lang="en-US" sz="5400" b="1" dirty="0"/>
              <a:t>: </a:t>
            </a:r>
            <a:r>
              <a:rPr lang="en-US" sz="5400" b="1" i="1" dirty="0">
                <a:solidFill>
                  <a:schemeClr val="tx2"/>
                </a:solidFill>
              </a:rPr>
              <a:t>v3</a:t>
            </a:r>
          </a:p>
          <a:p>
            <a:pPr>
              <a:buClr>
                <a:srgbClr val="FF0000"/>
              </a:buClr>
              <a:buSzPct val="90000"/>
              <a:buFont typeface="Wingdings" pitchFamily="2" charset="2"/>
              <a:buChar char="ü"/>
            </a:pPr>
            <a:r>
              <a:rPr lang="en-US" sz="5400" b="1" dirty="0" smtClean="0"/>
              <a:t> Answers</a:t>
            </a:r>
            <a:r>
              <a:rPr lang="en-US" sz="5400" b="1" dirty="0"/>
              <a:t>: </a:t>
            </a:r>
            <a:r>
              <a:rPr lang="en-US" sz="5400" b="1" i="1" dirty="0">
                <a:solidFill>
                  <a:schemeClr val="tx2"/>
                </a:solidFill>
              </a:rPr>
              <a:t>vv32, 36</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304800"/>
            <a:ext cx="9144000" cy="1066800"/>
          </a:xfrm>
        </p:spPr>
        <p:txBody>
          <a:bodyPr/>
          <a:lstStyle/>
          <a:p>
            <a:r>
              <a:rPr lang="en-US" sz="6000" b="1" i="1" dirty="0" smtClean="0"/>
              <a:t>Did Jesus Return Already? </a:t>
            </a:r>
            <a:br>
              <a:rPr lang="en-US" sz="6000" b="1" i="1" dirty="0" smtClean="0"/>
            </a:br>
            <a:r>
              <a:rPr lang="en-US" sz="6000" b="1" i="1" dirty="0" smtClean="0"/>
              <a:t>Who Knew</a:t>
            </a:r>
            <a:r>
              <a:rPr lang="en-US" sz="6000" b="1" i="1" dirty="0" smtClean="0"/>
              <a:t>?</a:t>
            </a:r>
            <a:endParaRPr lang="en-US" sz="8000" b="1" i="1" dirty="0"/>
          </a:p>
        </p:txBody>
      </p:sp>
      <p:sp>
        <p:nvSpPr>
          <p:cNvPr id="7171" name="Rectangle 3"/>
          <p:cNvSpPr>
            <a:spLocks noGrp="1" noChangeArrowheads="1"/>
          </p:cNvSpPr>
          <p:nvPr>
            <p:ph type="body" idx="1"/>
          </p:nvPr>
        </p:nvSpPr>
        <p:spPr>
          <a:xfrm>
            <a:off x="838200" y="1676400"/>
            <a:ext cx="7924800" cy="4724400"/>
          </a:xfrm>
        </p:spPr>
        <p:txBody>
          <a:bodyPr/>
          <a:lstStyle/>
          <a:p>
            <a:pPr>
              <a:buClr>
                <a:srgbClr val="FF0000"/>
              </a:buClr>
              <a:buSzPct val="90000"/>
              <a:buFont typeface="Wingdings" pitchFamily="2" charset="2"/>
              <a:buChar char="ü"/>
            </a:pPr>
            <a:r>
              <a:rPr lang="en-US" sz="4800" b="1" dirty="0" smtClean="0"/>
              <a:t>Realized Eschatology</a:t>
            </a:r>
          </a:p>
          <a:p>
            <a:pPr>
              <a:buClr>
                <a:srgbClr val="FF0000"/>
              </a:buClr>
              <a:buSzPct val="90000"/>
              <a:buFont typeface="Wingdings" pitchFamily="2" charset="2"/>
              <a:buChar char="ü"/>
            </a:pPr>
            <a:r>
              <a:rPr lang="en-US" sz="4800" b="1" dirty="0" err="1" smtClean="0"/>
              <a:t>Preterism</a:t>
            </a:r>
            <a:endParaRPr lang="en-US" sz="4800" b="1" dirty="0" smtClean="0"/>
          </a:p>
          <a:p>
            <a:pPr lvl="2">
              <a:buClr>
                <a:srgbClr val="FF0000"/>
              </a:buClr>
              <a:buSzPct val="90000"/>
              <a:buFont typeface="Wingdings" pitchFamily="2" charset="2"/>
              <a:buChar char="ü"/>
            </a:pPr>
            <a:r>
              <a:rPr lang="en-US" sz="4000" b="1" dirty="0" smtClean="0"/>
              <a:t>Partial </a:t>
            </a:r>
            <a:r>
              <a:rPr lang="en-US" sz="4000" b="1" dirty="0" err="1" smtClean="0"/>
              <a:t>Preterism</a:t>
            </a:r>
            <a:endParaRPr lang="en-US" sz="4000" b="1" dirty="0" smtClean="0"/>
          </a:p>
          <a:p>
            <a:pPr lvl="2">
              <a:buClr>
                <a:srgbClr val="FF0000"/>
              </a:buClr>
              <a:buSzPct val="90000"/>
              <a:buFont typeface="Wingdings" pitchFamily="2" charset="2"/>
              <a:buChar char="ü"/>
            </a:pPr>
            <a:r>
              <a:rPr lang="en-US" sz="4000" b="1" dirty="0" smtClean="0"/>
              <a:t>Full </a:t>
            </a:r>
            <a:r>
              <a:rPr lang="en-US" sz="4000" b="1" dirty="0" err="1" smtClean="0"/>
              <a:t>Preterism</a:t>
            </a:r>
            <a:endParaRPr lang="en-US" sz="4000" b="1" dirty="0" smtClean="0"/>
          </a:p>
          <a:p>
            <a:pPr>
              <a:buClr>
                <a:srgbClr val="FF0000"/>
              </a:buClr>
              <a:buSzPct val="90000"/>
              <a:buFont typeface="Wingdings" pitchFamily="2" charset="2"/>
              <a:buChar char="ü"/>
            </a:pPr>
            <a:r>
              <a:rPr lang="en-US" sz="4800" b="1" dirty="0" smtClean="0"/>
              <a:t>AD 70 Doctrine</a:t>
            </a:r>
          </a:p>
          <a:p>
            <a:pPr>
              <a:buClr>
                <a:srgbClr val="FF0000"/>
              </a:buClr>
              <a:buSzPct val="90000"/>
              <a:buFont typeface="Wingdings" pitchFamily="2" charset="2"/>
              <a:buChar char="ü"/>
            </a:pPr>
            <a:r>
              <a:rPr lang="en-US" sz="4800" b="1" dirty="0" smtClean="0"/>
              <a:t>Max King teachings</a:t>
            </a:r>
            <a:endParaRPr lang="en-US" sz="4800" b="1"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2400"/>
            <a:ext cx="9296400" cy="1143000"/>
          </a:xfrm>
        </p:spPr>
        <p:txBody>
          <a:bodyPr/>
          <a:lstStyle/>
          <a:p>
            <a:r>
              <a:rPr lang="en-US" sz="6200" b="1" i="1" dirty="0" smtClean="0"/>
              <a:t>What Happened in 70 AD?</a:t>
            </a:r>
            <a:endParaRPr lang="en-US" sz="6200" b="1" i="1" dirty="0"/>
          </a:p>
        </p:txBody>
      </p:sp>
      <p:sp>
        <p:nvSpPr>
          <p:cNvPr id="7171" name="Rectangle 3"/>
          <p:cNvSpPr>
            <a:spLocks noGrp="1" noChangeArrowheads="1"/>
          </p:cNvSpPr>
          <p:nvPr>
            <p:ph type="body" idx="1"/>
          </p:nvPr>
        </p:nvSpPr>
        <p:spPr>
          <a:xfrm>
            <a:off x="381000" y="1295400"/>
            <a:ext cx="8458200" cy="5105400"/>
          </a:xfrm>
        </p:spPr>
        <p:txBody>
          <a:bodyPr/>
          <a:lstStyle/>
          <a:p>
            <a:pPr>
              <a:buClr>
                <a:srgbClr val="FF0000"/>
              </a:buClr>
              <a:buSzPct val="90000"/>
              <a:buFont typeface="Wingdings" pitchFamily="2" charset="2"/>
              <a:buChar char="ü"/>
            </a:pPr>
            <a:r>
              <a:rPr lang="en-US" sz="4800" b="1" i="1" dirty="0" smtClean="0"/>
              <a:t>Destruction of Jerusalem</a:t>
            </a:r>
          </a:p>
          <a:p>
            <a:pPr>
              <a:buClr>
                <a:srgbClr val="FF0000"/>
              </a:buClr>
              <a:buSzPct val="90000"/>
              <a:buFont typeface="Wingdings" pitchFamily="2" charset="2"/>
              <a:buChar char="ü"/>
            </a:pPr>
            <a:r>
              <a:rPr lang="en-US" sz="4800" b="1" i="1" dirty="0" smtClean="0"/>
              <a:t>Second Coming of Christ</a:t>
            </a:r>
          </a:p>
          <a:p>
            <a:pPr>
              <a:buClr>
                <a:srgbClr val="FF0000"/>
              </a:buClr>
              <a:buSzPct val="90000"/>
              <a:buFont typeface="Wingdings" pitchFamily="2" charset="2"/>
              <a:buChar char="ü"/>
            </a:pPr>
            <a:r>
              <a:rPr lang="en-US" sz="4800" b="1" i="1" dirty="0" smtClean="0"/>
              <a:t>End of the World</a:t>
            </a:r>
          </a:p>
          <a:p>
            <a:pPr>
              <a:buClr>
                <a:srgbClr val="FF0000"/>
              </a:buClr>
              <a:buSzPct val="90000"/>
              <a:buFont typeface="Wingdings" pitchFamily="2" charset="2"/>
              <a:buChar char="ü"/>
            </a:pPr>
            <a:r>
              <a:rPr lang="en-US" sz="4800" b="1" i="1" dirty="0" smtClean="0"/>
              <a:t>Resurrection of the Dead</a:t>
            </a:r>
          </a:p>
          <a:p>
            <a:pPr>
              <a:buClr>
                <a:srgbClr val="FF0000"/>
              </a:buClr>
              <a:buSzPct val="90000"/>
              <a:buFont typeface="Wingdings" pitchFamily="2" charset="2"/>
              <a:buChar char="ü"/>
            </a:pPr>
            <a:r>
              <a:rPr lang="en-US" sz="4800" b="1" i="1" dirty="0" smtClean="0"/>
              <a:t>Day of Judgment</a:t>
            </a:r>
          </a:p>
          <a:p>
            <a:pPr>
              <a:buClr>
                <a:srgbClr val="FF0000"/>
              </a:buClr>
              <a:buSzPct val="90000"/>
              <a:buFont typeface="Wingdings" pitchFamily="2" charset="2"/>
              <a:buChar char="ü"/>
            </a:pPr>
            <a:r>
              <a:rPr lang="en-US" sz="4800" b="1" i="1" dirty="0" smtClean="0"/>
              <a:t>Eternal Kingdom Established</a:t>
            </a:r>
            <a:endParaRPr lang="en-US" sz="4800" b="1" i="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6000" b="1" i="1" dirty="0" smtClean="0"/>
              <a:t>“A.D. 70 Doctrine”</a:t>
            </a:r>
            <a:endParaRPr lang="en-US" sz="6000" b="1" i="1" dirty="0"/>
          </a:p>
        </p:txBody>
      </p:sp>
      <p:pic>
        <p:nvPicPr>
          <p:cNvPr id="17411" name="Picture 3" descr="Nichols-King"/>
          <p:cNvPicPr>
            <a:picLocks noGrp="1" noChangeAspect="1" noChangeArrowheads="1"/>
          </p:cNvPicPr>
          <p:nvPr>
            <p:ph idx="1"/>
          </p:nvPr>
        </p:nvPicPr>
        <p:blipFill>
          <a:blip r:embed="rId2" cstate="print"/>
          <a:srcRect/>
          <a:stretch>
            <a:fillRect/>
          </a:stretch>
        </p:blipFill>
        <p:spPr>
          <a:xfrm>
            <a:off x="0" y="1524000"/>
            <a:ext cx="9144000" cy="4876800"/>
          </a:xfrm>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6000" b="1" i="1" dirty="0" smtClean="0"/>
              <a:t>“Realized Eschatology”</a:t>
            </a:r>
            <a:endParaRPr lang="en-US" sz="6000" b="1" i="1" dirty="0"/>
          </a:p>
        </p:txBody>
      </p:sp>
      <p:sp>
        <p:nvSpPr>
          <p:cNvPr id="7171" name="Rectangle 3"/>
          <p:cNvSpPr>
            <a:spLocks noGrp="1" noChangeArrowheads="1"/>
          </p:cNvSpPr>
          <p:nvPr>
            <p:ph type="body" idx="1"/>
          </p:nvPr>
        </p:nvSpPr>
        <p:spPr>
          <a:xfrm>
            <a:off x="304800" y="1600200"/>
            <a:ext cx="8382000" cy="4876800"/>
          </a:xfrm>
        </p:spPr>
        <p:txBody>
          <a:bodyPr/>
          <a:lstStyle/>
          <a:p>
            <a:pPr>
              <a:buClr>
                <a:srgbClr val="FF0000"/>
              </a:buClr>
              <a:buSzPct val="85000"/>
              <a:buFont typeface="Wingdings" pitchFamily="2" charset="2"/>
              <a:buChar char="ü"/>
            </a:pPr>
            <a:r>
              <a:rPr lang="en-US" sz="4000" b="1" dirty="0" smtClean="0"/>
              <a:t>Eschatology – from Greek, </a:t>
            </a:r>
            <a:r>
              <a:rPr lang="en-US" sz="4000" b="1" i="1" dirty="0" err="1" smtClean="0"/>
              <a:t>eschatos</a:t>
            </a:r>
            <a:r>
              <a:rPr lang="en-US" sz="4000" b="1" i="1" dirty="0" smtClean="0"/>
              <a:t>,</a:t>
            </a:r>
            <a:r>
              <a:rPr lang="en-US" sz="4000" b="1" dirty="0" smtClean="0"/>
              <a:t> 	   superlative for “final” or “last”</a:t>
            </a:r>
          </a:p>
          <a:p>
            <a:pPr>
              <a:buClr>
                <a:srgbClr val="FF0000"/>
              </a:buClr>
              <a:buSzPct val="85000"/>
              <a:buFont typeface="Wingdings" pitchFamily="2" charset="2"/>
              <a:buChar char="ü"/>
            </a:pPr>
            <a:r>
              <a:rPr lang="en-US" sz="4000" b="1" dirty="0" smtClean="0"/>
              <a:t>Belief that the “last things” had to 	occur for Christ to fully establish 	his reign or kingdom</a:t>
            </a:r>
          </a:p>
          <a:p>
            <a:pPr>
              <a:buClr>
                <a:srgbClr val="FF0000"/>
              </a:buClr>
              <a:buSzPct val="85000"/>
              <a:buFont typeface="Wingdings" pitchFamily="2" charset="2"/>
              <a:buChar char="ü"/>
            </a:pPr>
            <a:r>
              <a:rPr lang="en-US" sz="4000" b="1" dirty="0" smtClean="0"/>
              <a:t>“Realized” = this has already fully 		occurred, or been “realized”</a:t>
            </a:r>
            <a:endParaRPr lang="en-US" sz="4000" b="1"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990600"/>
          </a:xfrm>
        </p:spPr>
        <p:txBody>
          <a:bodyPr/>
          <a:lstStyle/>
          <a:p>
            <a:r>
              <a:rPr lang="en-US" sz="7200" b="1" i="1" dirty="0" smtClean="0"/>
              <a:t>“</a:t>
            </a:r>
            <a:r>
              <a:rPr lang="en-US" sz="7200" b="1" i="1" dirty="0" err="1" smtClean="0"/>
              <a:t>Preterism</a:t>
            </a:r>
            <a:r>
              <a:rPr lang="en-US" sz="7200" b="1" i="1" dirty="0" smtClean="0"/>
              <a:t>”</a:t>
            </a:r>
            <a:endParaRPr lang="en-US" sz="7200" b="1" i="1" dirty="0"/>
          </a:p>
        </p:txBody>
      </p:sp>
      <p:sp>
        <p:nvSpPr>
          <p:cNvPr id="7171" name="Rectangle 3"/>
          <p:cNvSpPr>
            <a:spLocks noGrp="1" noChangeArrowheads="1"/>
          </p:cNvSpPr>
          <p:nvPr>
            <p:ph type="body" idx="1"/>
          </p:nvPr>
        </p:nvSpPr>
        <p:spPr>
          <a:xfrm>
            <a:off x="152400" y="1295400"/>
            <a:ext cx="8763000" cy="5562600"/>
          </a:xfrm>
        </p:spPr>
        <p:txBody>
          <a:bodyPr/>
          <a:lstStyle/>
          <a:p>
            <a:pPr>
              <a:buClr>
                <a:srgbClr val="FF0000"/>
              </a:buClr>
              <a:buSzPct val="86000"/>
              <a:buFont typeface="Wingdings" pitchFamily="2" charset="2"/>
              <a:buChar char="ü"/>
            </a:pPr>
            <a:r>
              <a:rPr lang="en-US" sz="3600" b="1" dirty="0" smtClean="0"/>
              <a:t>Doctrine teaching that most or all of the 		Biblical prophecies concerning the 		“last days” or “end times” refer to 		events which occurred in the 1</a:t>
            </a:r>
            <a:r>
              <a:rPr lang="en-US" sz="3600" b="1" baseline="30000" dirty="0" smtClean="0"/>
              <a:t>st</a:t>
            </a:r>
            <a:r>
              <a:rPr lang="en-US" sz="3600" b="1" dirty="0" smtClean="0"/>
              <a:t> 			century after Christ’s birth</a:t>
            </a:r>
          </a:p>
          <a:p>
            <a:pPr>
              <a:buClr>
                <a:srgbClr val="FF0000"/>
              </a:buClr>
              <a:buSzPct val="86000"/>
              <a:buFont typeface="Wingdings" pitchFamily="2" charset="2"/>
              <a:buChar char="ü"/>
            </a:pPr>
            <a:r>
              <a:rPr lang="en-US" sz="3700" b="1" i="1" dirty="0" smtClean="0"/>
              <a:t>“Full </a:t>
            </a:r>
            <a:r>
              <a:rPr lang="en-US" sz="3700" b="1" i="1" dirty="0" err="1" smtClean="0"/>
              <a:t>Preterism</a:t>
            </a:r>
            <a:r>
              <a:rPr lang="en-US" sz="3700" b="1" i="1" dirty="0" smtClean="0"/>
              <a:t>” </a:t>
            </a:r>
            <a:r>
              <a:rPr lang="en-US" sz="3600" b="1" dirty="0" smtClean="0"/>
              <a:t>or </a:t>
            </a:r>
            <a:r>
              <a:rPr lang="en-US" sz="3700" b="1" i="1" dirty="0" smtClean="0"/>
              <a:t>“Hyper-</a:t>
            </a:r>
            <a:r>
              <a:rPr lang="en-US" sz="3700" b="1" i="1" dirty="0" err="1" smtClean="0"/>
              <a:t>Preterism</a:t>
            </a:r>
            <a:r>
              <a:rPr lang="en-US" sz="3700" b="1" i="1" dirty="0" smtClean="0"/>
              <a:t>” 	</a:t>
            </a:r>
            <a:r>
              <a:rPr lang="en-US" sz="3600" b="1" dirty="0" smtClean="0"/>
              <a:t>		holds that all such prophecies 			were fulfilled in the AD 70 				destruction of Jerusalem</a:t>
            </a:r>
            <a:endParaRPr lang="en-US" sz="3600" b="1"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609600"/>
            <a:ext cx="8229600" cy="914400"/>
          </a:xfrm>
        </p:spPr>
        <p:txBody>
          <a:bodyPr/>
          <a:lstStyle/>
          <a:p>
            <a:r>
              <a:rPr lang="en-US" sz="6600" b="1" i="1" dirty="0" smtClean="0"/>
              <a:t>“Words Mean What I Want Then To Mean”</a:t>
            </a:r>
            <a:endParaRPr lang="en-US" sz="6600" b="1" i="1" dirty="0"/>
          </a:p>
        </p:txBody>
      </p:sp>
      <p:sp>
        <p:nvSpPr>
          <p:cNvPr id="7171" name="Rectangle 3"/>
          <p:cNvSpPr>
            <a:spLocks noGrp="1" noChangeArrowheads="1"/>
          </p:cNvSpPr>
          <p:nvPr>
            <p:ph type="body" idx="1"/>
          </p:nvPr>
        </p:nvSpPr>
        <p:spPr>
          <a:xfrm>
            <a:off x="0" y="2362200"/>
            <a:ext cx="9144000" cy="4114800"/>
          </a:xfrm>
        </p:spPr>
        <p:txBody>
          <a:bodyPr/>
          <a:lstStyle/>
          <a:p>
            <a:pPr>
              <a:buClr>
                <a:srgbClr val="FF0000"/>
              </a:buClr>
              <a:buSzPct val="86000"/>
              <a:buFont typeface="Wingdings" pitchFamily="2" charset="2"/>
              <a:buChar char="ü"/>
            </a:pPr>
            <a:r>
              <a:rPr lang="en-US" sz="3600" b="1" dirty="0" smtClean="0"/>
              <a:t>“Heaven &amp; earth” = Jewish economy</a:t>
            </a:r>
          </a:p>
          <a:p>
            <a:pPr>
              <a:buClr>
                <a:srgbClr val="FF0000"/>
              </a:buClr>
              <a:buSzPct val="86000"/>
              <a:buFont typeface="Wingdings" pitchFamily="2" charset="2"/>
              <a:buChar char="ü"/>
            </a:pPr>
            <a:r>
              <a:rPr lang="en-US" sz="3600" b="1" dirty="0" smtClean="0"/>
              <a:t>“Judgment Day” = Destruction of Judaism</a:t>
            </a:r>
          </a:p>
          <a:p>
            <a:pPr>
              <a:buClr>
                <a:srgbClr val="FF0000"/>
              </a:buClr>
              <a:buSzPct val="86000"/>
              <a:buFont typeface="Wingdings" pitchFamily="2" charset="2"/>
              <a:buChar char="ü"/>
            </a:pPr>
            <a:r>
              <a:rPr lang="en-US" sz="3600" b="1" dirty="0" smtClean="0"/>
              <a:t>“End of the world” = end of Jewish system</a:t>
            </a:r>
          </a:p>
          <a:p>
            <a:pPr>
              <a:buClr>
                <a:srgbClr val="FF0000"/>
              </a:buClr>
              <a:buSzPct val="86000"/>
              <a:buFont typeface="Wingdings" pitchFamily="2" charset="2"/>
              <a:buChar char="ü"/>
            </a:pPr>
            <a:r>
              <a:rPr lang="en-US" sz="3600" b="1" dirty="0" smtClean="0"/>
              <a:t>“Resurrection” = revival of church from 			the dead form of Judaism</a:t>
            </a:r>
          </a:p>
          <a:p>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248400" y="609600"/>
            <a:ext cx="2438400" cy="2438400"/>
          </a:xfrm>
        </p:spPr>
        <p:txBody>
          <a:bodyPr/>
          <a:lstStyle/>
          <a:p>
            <a:r>
              <a:rPr lang="en-US" sz="7200" b="1" i="1" dirty="0" smtClean="0"/>
              <a:t>1988</a:t>
            </a:r>
            <a:br>
              <a:rPr lang="en-US" sz="7200" b="1" i="1" dirty="0" smtClean="0"/>
            </a:br>
            <a:r>
              <a:rPr lang="en-US" sz="7200" b="1" i="1" dirty="0" smtClean="0"/>
              <a:t>1989</a:t>
            </a:r>
            <a:endParaRPr lang="en-US" sz="7200" b="1" i="1" dirty="0"/>
          </a:p>
        </p:txBody>
      </p:sp>
      <p:sp>
        <p:nvSpPr>
          <p:cNvPr id="11267" name="Rectangle 3"/>
          <p:cNvSpPr>
            <a:spLocks noGrp="1" noChangeArrowheads="1"/>
          </p:cNvSpPr>
          <p:nvPr>
            <p:ph type="subTitle" idx="1"/>
          </p:nvPr>
        </p:nvSpPr>
        <p:spPr>
          <a:xfrm>
            <a:off x="6096000" y="3657600"/>
            <a:ext cx="2590800" cy="2667000"/>
          </a:xfrm>
        </p:spPr>
        <p:txBody>
          <a:bodyPr/>
          <a:lstStyle/>
          <a:p>
            <a:endParaRPr lang="en-US"/>
          </a:p>
        </p:txBody>
      </p:sp>
      <p:pic>
        <p:nvPicPr>
          <p:cNvPr id="11268" name="Picture 4" descr="BorrTime-1988"/>
          <p:cNvPicPr>
            <a:picLocks noChangeAspect="1" noChangeArrowheads="1"/>
          </p:cNvPicPr>
          <p:nvPr/>
        </p:nvPicPr>
        <p:blipFill>
          <a:blip r:embed="rId2" cstate="print"/>
          <a:srcRect/>
          <a:stretch>
            <a:fillRect/>
          </a:stretch>
        </p:blipFill>
        <p:spPr bwMode="auto">
          <a:xfrm>
            <a:off x="381000" y="0"/>
            <a:ext cx="5553075"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609600"/>
            <a:ext cx="8229600" cy="914400"/>
          </a:xfrm>
        </p:spPr>
        <p:txBody>
          <a:bodyPr/>
          <a:lstStyle/>
          <a:p>
            <a:r>
              <a:rPr lang="en-US" sz="6600" b="1" i="1" dirty="0" smtClean="0"/>
              <a:t>“Words Mean What I Want Then To Mean”</a:t>
            </a:r>
            <a:endParaRPr lang="en-US" sz="6600" b="1" i="1" dirty="0"/>
          </a:p>
        </p:txBody>
      </p:sp>
      <p:sp>
        <p:nvSpPr>
          <p:cNvPr id="7171" name="Rectangle 3"/>
          <p:cNvSpPr>
            <a:spLocks noGrp="1" noChangeArrowheads="1"/>
          </p:cNvSpPr>
          <p:nvPr>
            <p:ph type="body" idx="1"/>
          </p:nvPr>
        </p:nvSpPr>
        <p:spPr>
          <a:xfrm>
            <a:off x="381000" y="2362200"/>
            <a:ext cx="8534400" cy="4114800"/>
          </a:xfrm>
        </p:spPr>
        <p:txBody>
          <a:bodyPr/>
          <a:lstStyle/>
          <a:p>
            <a:pPr>
              <a:buClr>
                <a:srgbClr val="FF0000"/>
              </a:buClr>
              <a:buSzPct val="87000"/>
              <a:buFont typeface="Wingdings" pitchFamily="2" charset="2"/>
              <a:buChar char="ü"/>
            </a:pPr>
            <a:r>
              <a:rPr lang="en-US" sz="3800" b="1" dirty="0" smtClean="0"/>
              <a:t>“Resurrection” = revival of church from the dead form of Judaism</a:t>
            </a:r>
          </a:p>
          <a:p>
            <a:pPr>
              <a:buClr>
                <a:srgbClr val="FF0000"/>
              </a:buClr>
              <a:buSzPct val="87000"/>
              <a:buFont typeface="Wingdings" pitchFamily="2" charset="2"/>
              <a:buChar char="ü"/>
            </a:pPr>
            <a:r>
              <a:rPr lang="en-US" sz="3800" b="1" dirty="0" smtClean="0"/>
              <a:t>“out of the decay of Judaism rose the spiritual body of Christianity…this is the primary meaning of Paul’s statement [in 1 </a:t>
            </a:r>
            <a:r>
              <a:rPr lang="en-US" sz="3800" b="1" dirty="0" err="1" smtClean="0"/>
              <a:t>Cor</a:t>
            </a:r>
            <a:r>
              <a:rPr lang="en-US" sz="3800" b="1" dirty="0" smtClean="0"/>
              <a:t> 15:42-44]” </a:t>
            </a:r>
          </a:p>
          <a:p>
            <a:pPr>
              <a:buClr>
                <a:srgbClr val="FF0000"/>
              </a:buClr>
              <a:buSzPct val="87000"/>
              <a:buFont typeface="Wingdings" pitchFamily="2" charset="2"/>
              <a:buChar char="ü"/>
            </a:pPr>
            <a:r>
              <a:rPr lang="en-US" sz="2000" b="1" dirty="0" smtClean="0"/>
              <a:t>Max King, </a:t>
            </a:r>
            <a:r>
              <a:rPr lang="en-US" sz="2000" b="1" i="1" dirty="0" smtClean="0">
                <a:solidFill>
                  <a:srgbClr val="FFFF00"/>
                </a:solidFill>
              </a:rPr>
              <a:t>Spirit of Prophecy</a:t>
            </a:r>
            <a:r>
              <a:rPr lang="en-US" sz="2000" b="1" dirty="0" smtClean="0"/>
              <a:t>, pp. 199-200</a:t>
            </a:r>
            <a:endParaRPr lang="en-US" sz="2000" b="1"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228600"/>
            <a:ext cx="8763000" cy="838200"/>
          </a:xfrm>
        </p:spPr>
        <p:txBody>
          <a:bodyPr/>
          <a:lstStyle/>
          <a:p>
            <a:r>
              <a:rPr lang="en-US" sz="6000" b="1" i="1" dirty="0" smtClean="0"/>
              <a:t>If Jesus Already Came…</a:t>
            </a:r>
            <a:endParaRPr lang="en-US" sz="6000" b="1" i="1" dirty="0"/>
          </a:p>
        </p:txBody>
      </p:sp>
      <p:sp>
        <p:nvSpPr>
          <p:cNvPr id="7171" name="Rectangle 3"/>
          <p:cNvSpPr>
            <a:spLocks noGrp="1" noChangeArrowheads="1"/>
          </p:cNvSpPr>
          <p:nvPr>
            <p:ph type="body" idx="1"/>
          </p:nvPr>
        </p:nvSpPr>
        <p:spPr>
          <a:xfrm>
            <a:off x="381000" y="1219200"/>
            <a:ext cx="8458200" cy="5181600"/>
          </a:xfrm>
        </p:spPr>
        <p:txBody>
          <a:bodyPr/>
          <a:lstStyle/>
          <a:p>
            <a:pPr>
              <a:buClr>
                <a:srgbClr val="FF0000"/>
              </a:buClr>
              <a:buSzPct val="85000"/>
              <a:buFont typeface="Wingdings" pitchFamily="2" charset="2"/>
              <a:buChar char="ü"/>
            </a:pPr>
            <a:r>
              <a:rPr lang="en-US" sz="4200" b="1" i="1" dirty="0" smtClean="0">
                <a:solidFill>
                  <a:srgbClr val="FFFF00"/>
                </a:solidFill>
              </a:rPr>
              <a:t>1 Corinthians 4:1-5 </a:t>
            </a:r>
            <a:r>
              <a:rPr lang="en-US" sz="4000" b="1" dirty="0" smtClean="0"/>
              <a:t>–Why can’t we 				      judge hidden things?</a:t>
            </a:r>
          </a:p>
          <a:p>
            <a:pPr>
              <a:buClr>
                <a:srgbClr val="FF0000"/>
              </a:buClr>
              <a:buSzPct val="85000"/>
              <a:buFont typeface="Wingdings" pitchFamily="2" charset="2"/>
              <a:buChar char="ü"/>
            </a:pPr>
            <a:r>
              <a:rPr lang="en-US" sz="4200" b="1" i="1" dirty="0" smtClean="0">
                <a:solidFill>
                  <a:srgbClr val="FFFF00"/>
                </a:solidFill>
              </a:rPr>
              <a:t>1 Corinthians 11:23-26 </a:t>
            </a:r>
            <a:r>
              <a:rPr lang="en-US" sz="4000" b="1" dirty="0" smtClean="0"/>
              <a:t>– Why still 			 observe the Lord’s Supper?</a:t>
            </a:r>
          </a:p>
          <a:p>
            <a:pPr>
              <a:buClr>
                <a:srgbClr val="FF0000"/>
              </a:buClr>
              <a:buSzPct val="85000"/>
              <a:buFont typeface="Wingdings" pitchFamily="2" charset="2"/>
              <a:buChar char="ü"/>
            </a:pPr>
            <a:r>
              <a:rPr lang="en-US" sz="4200" b="1" i="1" dirty="0" smtClean="0">
                <a:solidFill>
                  <a:srgbClr val="FFFF00"/>
                </a:solidFill>
              </a:rPr>
              <a:t>Matthew 22:29 </a:t>
            </a:r>
            <a:r>
              <a:rPr lang="en-US" sz="4000" b="1" dirty="0" smtClean="0"/>
              <a:t>– Why are we still 							    married?</a:t>
            </a:r>
          </a:p>
          <a:p>
            <a:pPr>
              <a:buClr>
                <a:srgbClr val="FF0000"/>
              </a:buClr>
              <a:buSzPct val="85000"/>
              <a:buFont typeface="Wingdings" pitchFamily="2" charset="2"/>
              <a:buChar char="ü"/>
            </a:pPr>
            <a:r>
              <a:rPr lang="en-US" sz="4200" b="1" i="1" dirty="0" smtClean="0">
                <a:solidFill>
                  <a:srgbClr val="FFFF00"/>
                </a:solidFill>
              </a:rPr>
              <a:t>Luke 20:34-36 </a:t>
            </a:r>
            <a:r>
              <a:rPr lang="en-US" sz="4000" b="1" dirty="0" smtClean="0"/>
              <a:t>– Why is there still 							        death? </a:t>
            </a:r>
            <a:endParaRPr lang="en-US" sz="4000" b="1"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28600"/>
            <a:ext cx="9144000" cy="1219200"/>
          </a:xfrm>
        </p:spPr>
        <p:txBody>
          <a:bodyPr/>
          <a:lstStyle/>
          <a:p>
            <a:r>
              <a:rPr lang="en-US" sz="6400" b="1" i="1" dirty="0" smtClean="0"/>
              <a:t>What </a:t>
            </a:r>
            <a:r>
              <a:rPr lang="en-US" sz="6400" b="1" i="1" dirty="0" err="1" smtClean="0"/>
              <a:t>Saith</a:t>
            </a:r>
            <a:r>
              <a:rPr lang="en-US" sz="6400" b="1" i="1" dirty="0" smtClean="0"/>
              <a:t> the Scripture? </a:t>
            </a:r>
            <a:endParaRPr lang="en-US" sz="6400" b="1" i="1" dirty="0"/>
          </a:p>
        </p:txBody>
      </p:sp>
      <p:sp>
        <p:nvSpPr>
          <p:cNvPr id="7171" name="Rectangle 3"/>
          <p:cNvSpPr>
            <a:spLocks noGrp="1" noChangeArrowheads="1"/>
          </p:cNvSpPr>
          <p:nvPr>
            <p:ph type="body" idx="1"/>
          </p:nvPr>
        </p:nvSpPr>
        <p:spPr>
          <a:xfrm>
            <a:off x="457200" y="1524000"/>
            <a:ext cx="8534400" cy="4953000"/>
          </a:xfrm>
        </p:spPr>
        <p:txBody>
          <a:bodyPr/>
          <a:lstStyle/>
          <a:p>
            <a:pPr>
              <a:buClr>
                <a:srgbClr val="FF0000"/>
              </a:buClr>
              <a:buSzPct val="90000"/>
              <a:buFont typeface="Wingdings" pitchFamily="2" charset="2"/>
              <a:buChar char="ü"/>
            </a:pPr>
            <a:r>
              <a:rPr lang="en-US" sz="3700" b="1" i="1" dirty="0" smtClean="0">
                <a:solidFill>
                  <a:srgbClr val="FFFF00"/>
                </a:solidFill>
              </a:rPr>
              <a:t>Acts 1:9 </a:t>
            </a:r>
            <a:r>
              <a:rPr lang="en-US" sz="3600" b="1" dirty="0" smtClean="0"/>
              <a:t>– “in like manner”</a:t>
            </a:r>
          </a:p>
          <a:p>
            <a:pPr>
              <a:buClr>
                <a:srgbClr val="FF0000"/>
              </a:buClr>
              <a:buSzPct val="90000"/>
              <a:buFont typeface="Wingdings" pitchFamily="2" charset="2"/>
              <a:buChar char="ü"/>
            </a:pPr>
            <a:r>
              <a:rPr lang="en-US" sz="3700" b="1" i="1" dirty="0" smtClean="0">
                <a:solidFill>
                  <a:srgbClr val="FFFF00"/>
                </a:solidFill>
              </a:rPr>
              <a:t>Acts 17:31 </a:t>
            </a:r>
            <a:r>
              <a:rPr lang="en-US" sz="3600" b="1" dirty="0" smtClean="0"/>
              <a:t>– day of judgment – 								 </a:t>
            </a:r>
            <a:r>
              <a:rPr lang="en-US" sz="3600" b="1" dirty="0" smtClean="0"/>
              <a:t>Athenians </a:t>
            </a:r>
            <a:endParaRPr lang="en-US" sz="3600" b="1" dirty="0" smtClean="0"/>
          </a:p>
          <a:p>
            <a:pPr>
              <a:buClr>
                <a:srgbClr val="FF0000"/>
              </a:buClr>
              <a:buSzPct val="90000"/>
              <a:buFont typeface="Wingdings" pitchFamily="2" charset="2"/>
              <a:buChar char="ü"/>
            </a:pPr>
            <a:r>
              <a:rPr lang="en-US" sz="3600" b="1" dirty="0" smtClean="0"/>
              <a:t> </a:t>
            </a:r>
            <a:r>
              <a:rPr lang="en-US" sz="3700" b="1" i="1" dirty="0" smtClean="0">
                <a:solidFill>
                  <a:srgbClr val="FFFF00"/>
                </a:solidFill>
              </a:rPr>
              <a:t>Philippians 3:20-21 </a:t>
            </a:r>
            <a:r>
              <a:rPr lang="en-US" sz="3600" b="1" dirty="0" smtClean="0"/>
              <a:t>– transformation </a:t>
            </a:r>
            <a:r>
              <a:rPr lang="en-US" sz="3600" b="1" dirty="0" smtClean="0"/>
              <a:t>    </a:t>
            </a:r>
            <a:r>
              <a:rPr lang="en-US" sz="3600" b="1" dirty="0" smtClean="0"/>
              <a:t> </a:t>
            </a:r>
            <a:r>
              <a:rPr lang="en-US" sz="3600" b="1" dirty="0" smtClean="0"/>
              <a:t>  	</a:t>
            </a:r>
            <a:r>
              <a:rPr lang="en-US" sz="3600" b="1" dirty="0" smtClean="0"/>
              <a:t>concurrent </a:t>
            </a:r>
            <a:r>
              <a:rPr lang="en-US" sz="3600" b="1" dirty="0" smtClean="0"/>
              <a:t>with return from heaven</a:t>
            </a:r>
          </a:p>
          <a:p>
            <a:pPr>
              <a:buClr>
                <a:srgbClr val="FF0000"/>
              </a:buClr>
              <a:buSzPct val="90000"/>
              <a:buFont typeface="Wingdings" pitchFamily="2" charset="2"/>
              <a:buChar char="ü"/>
            </a:pPr>
            <a:r>
              <a:rPr lang="en-US" sz="3700" b="1" i="1" dirty="0" smtClean="0">
                <a:solidFill>
                  <a:srgbClr val="FFFF00"/>
                </a:solidFill>
              </a:rPr>
              <a:t>Revelation 21:4 </a:t>
            </a:r>
            <a:r>
              <a:rPr lang="en-US" sz="3600" b="1" dirty="0" smtClean="0"/>
              <a:t>– pain and death </a:t>
            </a:r>
            <a:r>
              <a:rPr lang="en-US" sz="3600" b="1" smtClean="0"/>
              <a:t>are </a:t>
            </a:r>
            <a:r>
              <a:rPr lang="en-US" sz="3600" b="1" smtClean="0"/>
              <a:t>							still realities</a:t>
            </a:r>
            <a:endParaRPr lang="en-US" sz="3600" b="1" dirty="0" smtClean="0"/>
          </a:p>
          <a:p>
            <a:pPr>
              <a:buClr>
                <a:srgbClr val="FF0000"/>
              </a:buClr>
              <a:buSzPct val="90000"/>
              <a:buFont typeface="Wingdings" pitchFamily="2" charset="2"/>
              <a:buChar char="ü"/>
            </a:pPr>
            <a:r>
              <a:rPr lang="en-US" sz="3700" b="1" i="1" dirty="0" smtClean="0">
                <a:solidFill>
                  <a:srgbClr val="FFFF00"/>
                </a:solidFill>
              </a:rPr>
              <a:t>Matthew 24–25</a:t>
            </a:r>
            <a:endParaRPr lang="en-US" sz="3700" b="1" i="1" dirty="0">
              <a:solidFill>
                <a:srgbClr val="FFFF00"/>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6600" b="1" i="1" dirty="0" smtClean="0"/>
              <a:t>Why “Popularity?”</a:t>
            </a:r>
            <a:endParaRPr lang="en-US" sz="6600" b="1" i="1" dirty="0"/>
          </a:p>
        </p:txBody>
      </p:sp>
      <p:sp>
        <p:nvSpPr>
          <p:cNvPr id="7171" name="Rectangle 3"/>
          <p:cNvSpPr>
            <a:spLocks noGrp="1" noChangeArrowheads="1"/>
          </p:cNvSpPr>
          <p:nvPr>
            <p:ph type="body" idx="1"/>
          </p:nvPr>
        </p:nvSpPr>
        <p:spPr>
          <a:xfrm>
            <a:off x="381000" y="1676400"/>
            <a:ext cx="8763000" cy="4876800"/>
          </a:xfrm>
        </p:spPr>
        <p:txBody>
          <a:bodyPr/>
          <a:lstStyle/>
          <a:p>
            <a:pPr>
              <a:buClr>
                <a:srgbClr val="FF0000"/>
              </a:buClr>
              <a:buSzPct val="85000"/>
              <a:buFont typeface="Wingdings" pitchFamily="2" charset="2"/>
              <a:buChar char="ü"/>
            </a:pPr>
            <a:r>
              <a:rPr lang="en-US" sz="3800" b="1" dirty="0" smtClean="0"/>
              <a:t>Not that popular</a:t>
            </a:r>
          </a:p>
          <a:p>
            <a:pPr>
              <a:buClr>
                <a:srgbClr val="FF0000"/>
              </a:buClr>
              <a:buSzPct val="85000"/>
              <a:buFont typeface="Wingdings" pitchFamily="2" charset="2"/>
              <a:buChar char="ü"/>
            </a:pPr>
            <a:r>
              <a:rPr lang="en-US" sz="3800" b="1" dirty="0" smtClean="0"/>
              <a:t>Seems outlandish</a:t>
            </a:r>
          </a:p>
          <a:p>
            <a:pPr>
              <a:buClr>
                <a:srgbClr val="FF0000"/>
              </a:buClr>
              <a:buSzPct val="85000"/>
              <a:buFont typeface="Wingdings" pitchFamily="2" charset="2"/>
              <a:buChar char="ü"/>
            </a:pPr>
            <a:r>
              <a:rPr lang="en-US" sz="3800" b="1" dirty="0" smtClean="0"/>
              <a:t>Passages strained; words re-invented</a:t>
            </a:r>
          </a:p>
          <a:p>
            <a:pPr>
              <a:buClr>
                <a:srgbClr val="FF0000"/>
              </a:buClr>
              <a:buSzPct val="85000"/>
              <a:buFont typeface="Wingdings" pitchFamily="2" charset="2"/>
              <a:buChar char="ü"/>
            </a:pPr>
            <a:r>
              <a:rPr lang="en-US" sz="3800" b="1" dirty="0" smtClean="0"/>
              <a:t>Answers </a:t>
            </a:r>
            <a:r>
              <a:rPr lang="en-US" sz="3800" b="1" dirty="0" err="1" smtClean="0"/>
              <a:t>premillennialism</a:t>
            </a:r>
            <a:r>
              <a:rPr lang="en-US" sz="3800" b="1" dirty="0" smtClean="0"/>
              <a:t>?</a:t>
            </a:r>
          </a:p>
          <a:p>
            <a:pPr>
              <a:buClr>
                <a:srgbClr val="FF0000"/>
              </a:buClr>
              <a:buSzPct val="85000"/>
              <a:buFont typeface="Wingdings" pitchFamily="2" charset="2"/>
              <a:buChar char="ü"/>
            </a:pPr>
            <a:r>
              <a:rPr lang="en-US" sz="3800" b="1" dirty="0" smtClean="0"/>
              <a:t>Promotes arcane, “secret” knowledge</a:t>
            </a:r>
          </a:p>
          <a:p>
            <a:pPr>
              <a:buClr>
                <a:srgbClr val="FF0000"/>
              </a:buClr>
              <a:buSzPct val="85000"/>
              <a:buFont typeface="Wingdings" pitchFamily="2" charset="2"/>
              <a:buChar char="ü"/>
            </a:pPr>
            <a:r>
              <a:rPr lang="en-US" sz="3800" b="1" dirty="0" smtClean="0"/>
              <a:t>“Fresh look” – pride? </a:t>
            </a:r>
          </a:p>
          <a:p>
            <a:pPr>
              <a:buClr>
                <a:srgbClr val="FF0000"/>
              </a:buClr>
              <a:buSzPct val="85000"/>
              <a:buFont typeface="Wingdings" pitchFamily="2" charset="2"/>
              <a:buChar char="ü"/>
            </a:pPr>
            <a:r>
              <a:rPr lang="en-US" sz="3800" b="1" dirty="0" smtClean="0"/>
              <a:t>Often held by those with other “issues”</a:t>
            </a:r>
            <a:endParaRPr lang="en-US" sz="3800" b="1"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533400"/>
            <a:ext cx="8534400" cy="1295400"/>
          </a:xfrm>
        </p:spPr>
        <p:txBody>
          <a:bodyPr/>
          <a:lstStyle/>
          <a:p>
            <a:r>
              <a:rPr lang="en-US" sz="6000" b="1" i="1" dirty="0" smtClean="0"/>
              <a:t>How Is This Different From 2 Timothy 2:14-19?</a:t>
            </a:r>
            <a:endParaRPr lang="en-US" sz="6000" b="1" i="1" dirty="0"/>
          </a:p>
        </p:txBody>
      </p:sp>
      <p:sp>
        <p:nvSpPr>
          <p:cNvPr id="7171" name="Rectangle 3"/>
          <p:cNvSpPr>
            <a:spLocks noGrp="1" noChangeArrowheads="1"/>
          </p:cNvSpPr>
          <p:nvPr>
            <p:ph type="body" idx="1"/>
          </p:nvPr>
        </p:nvSpPr>
        <p:spPr>
          <a:xfrm>
            <a:off x="457200" y="2133600"/>
            <a:ext cx="8153400" cy="4114800"/>
          </a:xfrm>
        </p:spPr>
        <p:txBody>
          <a:bodyPr/>
          <a:lstStyle/>
          <a:p>
            <a:pPr>
              <a:buClr>
                <a:srgbClr val="FF0000"/>
              </a:buClr>
              <a:buSzPct val="81000"/>
              <a:buFont typeface="Wingdings" pitchFamily="2" charset="2"/>
              <a:buChar char="ü"/>
            </a:pPr>
            <a:r>
              <a:rPr lang="en-US" sz="4400" b="1" dirty="0" smtClean="0"/>
              <a:t>“their talk will spread like gangrene…men who have gone astray from the truth, saying </a:t>
            </a:r>
            <a:r>
              <a:rPr lang="en-US" sz="4400" b="1" dirty="0" err="1" smtClean="0"/>
              <a:t>tha</a:t>
            </a:r>
            <a:r>
              <a:rPr lang="en-US" sz="4400" b="1" dirty="0" smtClean="0"/>
              <a:t> the resurrection has already taken place, and they upset the faith of some” </a:t>
            </a:r>
            <a:r>
              <a:rPr lang="en-US" sz="2800" b="1" i="1" dirty="0" smtClean="0">
                <a:solidFill>
                  <a:srgbClr val="FFFF00"/>
                </a:solidFill>
              </a:rPr>
              <a:t>(vv. 17-19)</a:t>
            </a:r>
            <a:endParaRPr lang="en-US" sz="4400" b="1" i="1" dirty="0">
              <a:solidFill>
                <a:srgbClr val="FFFF00"/>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762000"/>
            <a:ext cx="7924800" cy="3886200"/>
          </a:xfrm>
        </p:spPr>
        <p:txBody>
          <a:bodyPr/>
          <a:lstStyle/>
          <a:p>
            <a:r>
              <a:rPr lang="en-US" sz="13800" b="1" i="1" dirty="0" smtClean="0">
                <a:solidFill>
                  <a:srgbClr val="FFFF00"/>
                </a:solidFill>
              </a:rPr>
              <a:t>The End</a:t>
            </a:r>
            <a:endParaRPr lang="en-US" sz="13800" b="1" i="1" dirty="0">
              <a:solidFill>
                <a:srgbClr val="FFFF00"/>
              </a:solidFill>
            </a:endParaRPr>
          </a:p>
        </p:txBody>
      </p:sp>
      <p:sp>
        <p:nvSpPr>
          <p:cNvPr id="26627" name="Rectangle 3"/>
          <p:cNvSpPr>
            <a:spLocks noGrp="1" noChangeArrowheads="1"/>
          </p:cNvSpPr>
          <p:nvPr>
            <p:ph type="body" idx="1"/>
          </p:nvPr>
        </p:nvSpPr>
        <p:spPr>
          <a:xfrm>
            <a:off x="685800" y="4876800"/>
            <a:ext cx="7772400" cy="1066800"/>
          </a:xfrm>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304800" y="304800"/>
            <a:ext cx="8686800" cy="3733800"/>
          </a:xfrm>
        </p:spPr>
        <p:txBody>
          <a:bodyPr/>
          <a:lstStyle/>
          <a:p>
            <a:r>
              <a:rPr lang="en-US" sz="6000" b="1" i="1" dirty="0" smtClean="0"/>
              <a:t/>
            </a:r>
            <a:br>
              <a:rPr lang="en-US" sz="6000" b="1" i="1" dirty="0" smtClean="0"/>
            </a:br>
            <a:endParaRPr lang="en-US" sz="6000" b="1" i="1" dirty="0">
              <a:solidFill>
                <a:schemeClr val="tx1"/>
              </a:solidFill>
            </a:endParaRPr>
          </a:p>
        </p:txBody>
      </p:sp>
      <p:sp>
        <p:nvSpPr>
          <p:cNvPr id="55299" name="Rectangle 3"/>
          <p:cNvSpPr>
            <a:spLocks noGrp="1" noChangeArrowheads="1"/>
          </p:cNvSpPr>
          <p:nvPr>
            <p:ph type="subTitle" idx="1"/>
          </p:nvPr>
        </p:nvSpPr>
        <p:spPr>
          <a:xfrm>
            <a:off x="1371600" y="4191000"/>
            <a:ext cx="6400800" cy="2209800"/>
          </a:xfrm>
        </p:spPr>
        <p:txBody>
          <a:bodyPr/>
          <a:lstStyle/>
          <a:p>
            <a:pPr>
              <a:lnSpc>
                <a:spcPct val="80000"/>
              </a:lnSpc>
            </a:pPr>
            <a:endParaRPr lang="en-US" sz="8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1066800"/>
          </a:xfrm>
        </p:spPr>
        <p:txBody>
          <a:bodyPr/>
          <a:lstStyle/>
          <a:p>
            <a:r>
              <a:rPr lang="en-US" sz="6600" b="1" i="1" dirty="0" smtClean="0"/>
              <a:t>Rapture Ruptured</a:t>
            </a:r>
            <a:endParaRPr lang="en-US" sz="6600" b="1" i="1" dirty="0"/>
          </a:p>
        </p:txBody>
      </p:sp>
      <p:pic>
        <p:nvPicPr>
          <p:cNvPr id="19459" name="Picture 3" descr="Rapture 1992"/>
          <p:cNvPicPr>
            <a:picLocks noGrp="1" noChangeAspect="1" noChangeArrowheads="1"/>
          </p:cNvPicPr>
          <p:nvPr>
            <p:ph idx="1"/>
          </p:nvPr>
        </p:nvPicPr>
        <p:blipFill>
          <a:blip r:embed="rId2" cstate="print"/>
          <a:srcRect/>
          <a:stretch>
            <a:fillRect/>
          </a:stretch>
        </p:blipFill>
        <p:spPr>
          <a:xfrm>
            <a:off x="914400" y="1371600"/>
            <a:ext cx="7467600" cy="5178425"/>
          </a:xfr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type="body" idx="1"/>
          </p:nvPr>
        </p:nvSpPr>
        <p:spPr/>
        <p:txBody>
          <a:bodyPr/>
          <a:lstStyle/>
          <a:p>
            <a:pPr>
              <a:buFont typeface="Monotype Sorts" charset="2"/>
              <a:buNone/>
            </a:pPr>
            <a:endParaRPr lang="en-US"/>
          </a:p>
        </p:txBody>
      </p:sp>
      <p:pic>
        <p:nvPicPr>
          <p:cNvPr id="40964" name="Picture 4" descr="BalkanMap"/>
          <p:cNvPicPr>
            <a:picLocks noChangeAspect="1" noChangeArrowheads="1"/>
          </p:cNvPicPr>
          <p:nvPr/>
        </p:nvPicPr>
        <p:blipFill>
          <a:blip r:embed="rId2" cstate="print"/>
          <a:srcRect/>
          <a:stretch>
            <a:fillRect/>
          </a:stretch>
        </p:blipFill>
        <p:spPr bwMode="auto">
          <a:xfrm>
            <a:off x="1563688" y="0"/>
            <a:ext cx="5665787" cy="68580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dissolve">
                                      <p:cBhvr>
                                        <p:cTn id="7" dur="5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nSpc>
                <a:spcPct val="90000"/>
              </a:lnSpc>
            </a:pPr>
            <a:r>
              <a:rPr lang="en-US" sz="6600" b="1" i="1"/>
              <a:t>Isaac Errett</a:t>
            </a:r>
            <a:r>
              <a:rPr lang="en-US" sz="5400" b="1" i="1"/>
              <a:t/>
            </a:r>
            <a:br>
              <a:rPr lang="en-US" sz="5400" b="1" i="1"/>
            </a:br>
            <a:r>
              <a:rPr lang="en-US" b="1" i="1"/>
              <a:t>Christian Standard, 1866</a:t>
            </a:r>
          </a:p>
        </p:txBody>
      </p:sp>
      <p:sp>
        <p:nvSpPr>
          <p:cNvPr id="32771" name="Rectangle 3"/>
          <p:cNvSpPr>
            <a:spLocks noGrp="1" noChangeArrowheads="1"/>
          </p:cNvSpPr>
          <p:nvPr>
            <p:ph type="body" idx="1"/>
          </p:nvPr>
        </p:nvSpPr>
        <p:spPr>
          <a:xfrm>
            <a:off x="609600" y="2209800"/>
            <a:ext cx="7772400" cy="4114800"/>
          </a:xfrm>
        </p:spPr>
        <p:txBody>
          <a:bodyPr/>
          <a:lstStyle/>
          <a:p>
            <a:pPr>
              <a:lnSpc>
                <a:spcPct val="90000"/>
              </a:lnSpc>
              <a:buFont typeface="Monotype Sorts" charset="2"/>
              <a:buNone/>
            </a:pPr>
            <a:r>
              <a:rPr lang="en-US" b="1">
                <a:cs typeface="Times New Roman" pitchFamily="18" charset="0"/>
              </a:rPr>
              <a:t>   </a:t>
            </a:r>
            <a:r>
              <a:rPr lang="en-US" sz="3800" b="1">
                <a:cs typeface="Times New Roman" pitchFamily="18" charset="0"/>
              </a:rPr>
              <a:t>New Testament Christians “did not belong to this world.  They ‘confessed that they were strangers and pilgrims.’ They cut loose from its ambitions, and pleasures, as fearing to be lured into forgetfulness of the superior joys of the coming Kingdom of God.”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out)">
                                      <p:cBhvr>
                                        <p:cTn id="7" dur="500"/>
                                        <p:tgtEl>
                                          <p:spTgt spid="32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457200"/>
            <a:ext cx="7772400" cy="1143000"/>
          </a:xfrm>
        </p:spPr>
        <p:txBody>
          <a:bodyPr/>
          <a:lstStyle/>
          <a:p>
            <a:pPr>
              <a:lnSpc>
                <a:spcPct val="90000"/>
              </a:lnSpc>
            </a:pPr>
            <a:r>
              <a:rPr lang="en-US" sz="6600" b="1" i="1"/>
              <a:t>Isaac Errett</a:t>
            </a:r>
            <a:r>
              <a:rPr lang="en-US" sz="5400" b="1" i="1"/>
              <a:t/>
            </a:r>
            <a:br>
              <a:rPr lang="en-US" sz="5400" b="1" i="1"/>
            </a:br>
            <a:r>
              <a:rPr lang="en-US" b="1" i="1"/>
              <a:t>Christian Standard, 1866</a:t>
            </a:r>
          </a:p>
        </p:txBody>
      </p:sp>
      <p:sp>
        <p:nvSpPr>
          <p:cNvPr id="33795" name="Rectangle 3"/>
          <p:cNvSpPr>
            <a:spLocks noGrp="1" noChangeArrowheads="1"/>
          </p:cNvSpPr>
          <p:nvPr>
            <p:ph type="body" idx="1"/>
          </p:nvPr>
        </p:nvSpPr>
        <p:spPr>
          <a:xfrm>
            <a:off x="685800" y="1905000"/>
            <a:ext cx="7772400" cy="4114800"/>
          </a:xfrm>
        </p:spPr>
        <p:txBody>
          <a:bodyPr/>
          <a:lstStyle/>
          <a:p>
            <a:pPr>
              <a:lnSpc>
                <a:spcPct val="90000"/>
              </a:lnSpc>
              <a:buFont typeface="Monotype Sorts" charset="2"/>
              <a:buNone/>
            </a:pPr>
            <a:r>
              <a:rPr lang="en-US" sz="3400" b="1">
                <a:cs typeface="Times New Roman" pitchFamily="18" charset="0"/>
              </a:rPr>
              <a:t>           We see but little now of this heavenly-mindedness -- the eager looking for the day of God, which held the primitive disciples aloof from the pomps, and the strifes, and the follies of the world. . . Heaven is not a reality to us. . . and tired of shadowy theories, we have learned to ‘love this present world.’ The Church greatly needs to be led back to the primitive hope.”  </a:t>
            </a:r>
          </a:p>
          <a:p>
            <a:pPr>
              <a:lnSpc>
                <a:spcPct val="90000"/>
              </a:lnSpc>
              <a:buFont typeface="Monotype Sorts" charset="2"/>
              <a:buNone/>
            </a:pPr>
            <a:endParaRPr lang="en-US" sz="3400" b="1"/>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457200"/>
            <a:ext cx="7772400" cy="1143000"/>
          </a:xfrm>
        </p:spPr>
        <p:txBody>
          <a:bodyPr/>
          <a:lstStyle/>
          <a:p>
            <a:pPr>
              <a:lnSpc>
                <a:spcPct val="90000"/>
              </a:lnSpc>
            </a:pPr>
            <a:r>
              <a:rPr lang="en-US" sz="6600" b="1" i="1"/>
              <a:t>Isaac Errett</a:t>
            </a:r>
            <a:r>
              <a:rPr lang="en-US" sz="5400" b="1" i="1"/>
              <a:t/>
            </a:r>
            <a:br>
              <a:rPr lang="en-US" sz="5400" b="1" i="1"/>
            </a:br>
            <a:r>
              <a:rPr lang="en-US" b="1" i="1"/>
              <a:t>Christian Standard, 1866</a:t>
            </a:r>
          </a:p>
        </p:txBody>
      </p:sp>
      <p:sp>
        <p:nvSpPr>
          <p:cNvPr id="34819" name="Rectangle 3"/>
          <p:cNvSpPr>
            <a:spLocks noGrp="1" noChangeArrowheads="1"/>
          </p:cNvSpPr>
          <p:nvPr>
            <p:ph type="body" idx="1"/>
          </p:nvPr>
        </p:nvSpPr>
        <p:spPr>
          <a:xfrm>
            <a:off x="4191000" y="2133600"/>
            <a:ext cx="7772400" cy="4114800"/>
          </a:xfrm>
        </p:spPr>
        <p:txBody>
          <a:bodyPr/>
          <a:lstStyle/>
          <a:p>
            <a:pPr>
              <a:buFont typeface="Monotype Sorts" charset="2"/>
              <a:buNone/>
            </a:pPr>
            <a:r>
              <a:rPr lang="en-US" sz="4200" b="1">
                <a:cs typeface="Times New Roman" pitchFamily="18" charset="0"/>
              </a:rPr>
              <a:t>“one extreme…</a:t>
            </a:r>
          </a:p>
          <a:p>
            <a:pPr>
              <a:lnSpc>
                <a:spcPct val="80000"/>
              </a:lnSpc>
              <a:buFont typeface="Monotype Sorts" charset="2"/>
              <a:buNone/>
            </a:pPr>
            <a:r>
              <a:rPr lang="en-US" sz="4200" b="1">
                <a:cs typeface="Times New Roman" pitchFamily="18" charset="0"/>
              </a:rPr>
              <a:t>quenches the</a:t>
            </a:r>
          </a:p>
          <a:p>
            <a:pPr>
              <a:lnSpc>
                <a:spcPct val="80000"/>
              </a:lnSpc>
              <a:buFont typeface="Monotype Sorts" charset="2"/>
              <a:buNone/>
            </a:pPr>
            <a:r>
              <a:rPr lang="en-US" sz="4200" b="1">
                <a:cs typeface="Times New Roman" pitchFamily="18" charset="0"/>
              </a:rPr>
              <a:t> inspiration of </a:t>
            </a:r>
          </a:p>
          <a:p>
            <a:pPr>
              <a:lnSpc>
                <a:spcPct val="80000"/>
              </a:lnSpc>
              <a:buFont typeface="Monotype Sorts" charset="2"/>
              <a:buNone/>
            </a:pPr>
            <a:r>
              <a:rPr lang="en-US" sz="4200" b="1">
                <a:cs typeface="Times New Roman" pitchFamily="18" charset="0"/>
              </a:rPr>
              <a:t> the ‘one hope’ </a:t>
            </a:r>
          </a:p>
          <a:p>
            <a:pPr>
              <a:lnSpc>
                <a:spcPct val="80000"/>
              </a:lnSpc>
              <a:buFont typeface="Monotype Sorts" charset="2"/>
              <a:buNone/>
            </a:pPr>
            <a:r>
              <a:rPr lang="en-US" sz="4200" b="1">
                <a:cs typeface="Times New Roman" pitchFamily="18" charset="0"/>
              </a:rPr>
              <a:t> so dear to  the</a:t>
            </a:r>
          </a:p>
          <a:p>
            <a:pPr>
              <a:lnSpc>
                <a:spcPct val="80000"/>
              </a:lnSpc>
              <a:buFont typeface="Monotype Sorts" charset="2"/>
              <a:buNone/>
            </a:pPr>
            <a:r>
              <a:rPr lang="en-US" sz="4200" b="1">
                <a:cs typeface="Times New Roman" pitchFamily="18" charset="0"/>
              </a:rPr>
              <a:t> apostolic church”</a:t>
            </a:r>
            <a:r>
              <a:rPr lang="en-US" sz="3000" b="1">
                <a:cs typeface="Times New Roman" pitchFamily="18" charset="0"/>
              </a:rPr>
              <a:t> </a:t>
            </a:r>
          </a:p>
        </p:txBody>
      </p:sp>
      <p:pic>
        <p:nvPicPr>
          <p:cNvPr id="34820" name="Picture 4" descr="Errett"/>
          <p:cNvPicPr>
            <a:picLocks noChangeAspect="1" noChangeArrowheads="1"/>
          </p:cNvPicPr>
          <p:nvPr/>
        </p:nvPicPr>
        <p:blipFill>
          <a:blip r:embed="rId2" cstate="print"/>
          <a:srcRect/>
          <a:stretch>
            <a:fillRect/>
          </a:stretch>
        </p:blipFill>
        <p:spPr bwMode="auto">
          <a:xfrm>
            <a:off x="685800" y="2057400"/>
            <a:ext cx="2871788" cy="43434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dissolv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dissolv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dissolve">
                                      <p:cBhvr>
                                        <p:cTn id="22" dur="500"/>
                                        <p:tgtEl>
                                          <p:spTgt spid="348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dissolve">
                                      <p:cBhvr>
                                        <p:cTn id="27" dur="500"/>
                                        <p:tgtEl>
                                          <p:spTgt spid="348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Effect transition="in" filter="dissolve">
                                      <p:cBhvr>
                                        <p:cTn id="32"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304800"/>
            <a:ext cx="7772400" cy="1143000"/>
          </a:xfrm>
        </p:spPr>
        <p:txBody>
          <a:bodyPr/>
          <a:lstStyle/>
          <a:p>
            <a:r>
              <a:rPr lang="en-US" sz="6600" b="1" i="1"/>
              <a:t>Isaac Errett</a:t>
            </a:r>
            <a:r>
              <a:rPr lang="en-US" sz="5400" b="1" i="1"/>
              <a:t/>
            </a:r>
            <a:br>
              <a:rPr lang="en-US" sz="5400" b="1" i="1"/>
            </a:br>
            <a:r>
              <a:rPr lang="en-US" b="1" i="1"/>
              <a:t>Christian Standard, 1866</a:t>
            </a:r>
          </a:p>
        </p:txBody>
      </p:sp>
      <p:sp>
        <p:nvSpPr>
          <p:cNvPr id="35843" name="Rectangle 3"/>
          <p:cNvSpPr>
            <a:spLocks noGrp="1" noChangeArrowheads="1"/>
          </p:cNvSpPr>
          <p:nvPr>
            <p:ph type="body" idx="1"/>
          </p:nvPr>
        </p:nvSpPr>
        <p:spPr/>
        <p:txBody>
          <a:bodyPr/>
          <a:lstStyle/>
          <a:p>
            <a:pPr>
              <a:lnSpc>
                <a:spcPct val="90000"/>
              </a:lnSpc>
              <a:buFont typeface="Monotype Sorts" charset="2"/>
              <a:buNone/>
            </a:pPr>
            <a:r>
              <a:rPr lang="en-US" sz="3800" b="1">
                <a:cs typeface="Times New Roman" pitchFamily="18" charset="0"/>
              </a:rPr>
              <a:t> “another extreme -- that of exalting this theme into the place of the Gospel . . . burdening the divine promise of the Savior’s return with such a medley of sensuous, dogmatic, and absurd literalisms, as to bring the theme itself into contempt.”</a:t>
            </a:r>
            <a:r>
              <a:rPr lang="en-US" sz="3000" b="1">
                <a:cs typeface="Times New Roman" pitchFamily="18" charset="0"/>
              </a:rPr>
              <a:t> </a:t>
            </a:r>
          </a:p>
          <a:p>
            <a:pPr>
              <a:lnSpc>
                <a:spcPct val="90000"/>
              </a:lnSpc>
              <a:buFont typeface="Monotype Sorts" charset="2"/>
              <a:buNone/>
            </a:pPr>
            <a:endParaRPr lang="en-US" sz="280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772400" cy="1143000"/>
          </a:xfrm>
        </p:spPr>
        <p:txBody>
          <a:bodyPr/>
          <a:lstStyle/>
          <a:p>
            <a:pPr>
              <a:lnSpc>
                <a:spcPct val="90000"/>
              </a:lnSpc>
            </a:pPr>
            <a:r>
              <a:rPr lang="en-US" sz="6000" b="1" i="1">
                <a:cs typeface="Times New Roman" pitchFamily="18" charset="0"/>
              </a:rPr>
              <a:t>Ezekiel 38</a:t>
            </a:r>
            <a:br>
              <a:rPr lang="en-US" sz="6000" b="1" i="1">
                <a:cs typeface="Times New Roman" pitchFamily="18" charset="0"/>
              </a:rPr>
            </a:br>
            <a:r>
              <a:rPr lang="en-US" sz="6000" b="1" i="1">
                <a:cs typeface="Times New Roman" pitchFamily="18" charset="0"/>
              </a:rPr>
              <a:t>“Rosh” = Russia</a:t>
            </a:r>
          </a:p>
        </p:txBody>
      </p:sp>
      <p:sp>
        <p:nvSpPr>
          <p:cNvPr id="36867" name="Rectangle 3"/>
          <p:cNvSpPr>
            <a:spLocks noGrp="1" noChangeArrowheads="1"/>
          </p:cNvSpPr>
          <p:nvPr>
            <p:ph type="body" idx="1"/>
          </p:nvPr>
        </p:nvSpPr>
        <p:spPr>
          <a:xfrm>
            <a:off x="304800" y="1828800"/>
            <a:ext cx="7772400" cy="4114800"/>
          </a:xfrm>
        </p:spPr>
        <p:txBody>
          <a:bodyPr/>
          <a:lstStyle/>
          <a:p>
            <a:pPr>
              <a:lnSpc>
                <a:spcPct val="90000"/>
              </a:lnSpc>
              <a:buFont typeface="Monotype Sorts" charset="2"/>
              <a:buNone/>
            </a:pPr>
            <a:r>
              <a:rPr lang="en-US" sz="2400" b="1">
                <a:cs typeface="Times New Roman" pitchFamily="18" charset="0"/>
              </a:rPr>
              <a:t>   </a:t>
            </a:r>
            <a:r>
              <a:rPr lang="en-US" sz="3600" b="1">
                <a:cs typeface="Times New Roman" pitchFamily="18" charset="0"/>
              </a:rPr>
              <a:t> </a:t>
            </a:r>
            <a:r>
              <a:rPr lang="en-US" sz="4800" b="1">
                <a:cs typeface="Times New Roman" pitchFamily="18" charset="0"/>
              </a:rPr>
              <a:t>Gesenius, a</a:t>
            </a:r>
          </a:p>
          <a:p>
            <a:pPr>
              <a:lnSpc>
                <a:spcPct val="80000"/>
              </a:lnSpc>
              <a:buFont typeface="Monotype Sorts" charset="2"/>
              <a:buNone/>
            </a:pPr>
            <a:r>
              <a:rPr lang="en-US" sz="4400" b="1">
                <a:cs typeface="Times New Roman" pitchFamily="18" charset="0"/>
              </a:rPr>
              <a:t>  German Hebraicist </a:t>
            </a:r>
          </a:p>
          <a:p>
            <a:pPr>
              <a:lnSpc>
                <a:spcPct val="80000"/>
              </a:lnSpc>
              <a:buFont typeface="Monotype Sorts" charset="2"/>
              <a:buNone/>
            </a:pPr>
            <a:r>
              <a:rPr lang="en-US" sz="4400" b="1">
                <a:cs typeface="Times New Roman" pitchFamily="18" charset="0"/>
              </a:rPr>
              <a:t>  at the University </a:t>
            </a:r>
          </a:p>
          <a:p>
            <a:pPr>
              <a:lnSpc>
                <a:spcPct val="80000"/>
              </a:lnSpc>
              <a:buFont typeface="Monotype Sorts" charset="2"/>
              <a:buNone/>
            </a:pPr>
            <a:r>
              <a:rPr lang="en-US" sz="4400" b="1">
                <a:cs typeface="Times New Roman" pitchFamily="18" charset="0"/>
              </a:rPr>
              <a:t>  of Halle, identified </a:t>
            </a:r>
          </a:p>
          <a:p>
            <a:pPr>
              <a:lnSpc>
                <a:spcPct val="80000"/>
              </a:lnSpc>
              <a:buFont typeface="Monotype Sorts" charset="2"/>
              <a:buNone/>
            </a:pPr>
            <a:r>
              <a:rPr lang="en-US" sz="4400" b="1">
                <a:cs typeface="Times New Roman" pitchFamily="18" charset="0"/>
              </a:rPr>
              <a:t>  the “Rosh” of </a:t>
            </a:r>
          </a:p>
          <a:p>
            <a:pPr>
              <a:lnSpc>
                <a:spcPct val="80000"/>
              </a:lnSpc>
              <a:buFont typeface="Monotype Sorts" charset="2"/>
              <a:buNone/>
            </a:pPr>
            <a:r>
              <a:rPr lang="en-US" sz="4400" b="1">
                <a:cs typeface="Times New Roman" pitchFamily="18" charset="0"/>
              </a:rPr>
              <a:t>  Ezekiel 38 as</a:t>
            </a:r>
          </a:p>
          <a:p>
            <a:pPr>
              <a:lnSpc>
                <a:spcPct val="80000"/>
              </a:lnSpc>
              <a:buFont typeface="Monotype Sorts" charset="2"/>
              <a:buNone/>
            </a:pPr>
            <a:r>
              <a:rPr lang="en-US" sz="4400" b="1">
                <a:cs typeface="Times New Roman" pitchFamily="18" charset="0"/>
              </a:rPr>
              <a:t>  “Russia.” </a:t>
            </a:r>
            <a:r>
              <a:rPr lang="en-US" sz="4000">
                <a:cs typeface="Times New Roman" pitchFamily="18" charset="0"/>
              </a:rPr>
              <a:t> </a:t>
            </a:r>
          </a:p>
          <a:p>
            <a:pPr>
              <a:lnSpc>
                <a:spcPct val="90000"/>
              </a:lnSpc>
              <a:buFont typeface="Monotype Sorts" charset="2"/>
              <a:buNone/>
            </a:pPr>
            <a:endParaRPr lang="en-US" sz="4000"/>
          </a:p>
        </p:txBody>
      </p:sp>
      <p:pic>
        <p:nvPicPr>
          <p:cNvPr id="36868" name="Picture 4" descr="Boyer"/>
          <p:cNvPicPr>
            <a:picLocks noChangeAspect="1" noChangeArrowheads="1"/>
          </p:cNvPicPr>
          <p:nvPr/>
        </p:nvPicPr>
        <p:blipFill>
          <a:blip r:embed="rId2" cstate="print"/>
          <a:srcRect/>
          <a:stretch>
            <a:fillRect/>
          </a:stretch>
        </p:blipFill>
        <p:spPr bwMode="auto">
          <a:xfrm>
            <a:off x="5562600" y="1752600"/>
            <a:ext cx="3154363" cy="45720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ox(out)">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box(out)">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box(ou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box(out)">
                                      <p:cBhvr>
                                        <p:cTn id="22" dur="500"/>
                                        <p:tgtEl>
                                          <p:spTgt spid="36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box(out)">
                                      <p:cBhvr>
                                        <p:cTn id="27" dur="500"/>
                                        <p:tgtEl>
                                          <p:spTgt spid="36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6867">
                                            <p:txEl>
                                              <p:pRg st="5" end="5"/>
                                            </p:txEl>
                                          </p:spTgt>
                                        </p:tgtEl>
                                        <p:attrNameLst>
                                          <p:attrName>style.visibility</p:attrName>
                                        </p:attrNameLst>
                                      </p:cBhvr>
                                      <p:to>
                                        <p:strVal val="visible"/>
                                      </p:to>
                                    </p:set>
                                    <p:animEffect transition="in" filter="box(out)">
                                      <p:cBhvr>
                                        <p:cTn id="32" dur="500"/>
                                        <p:tgtEl>
                                          <p:spTgt spid="368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36867">
                                            <p:txEl>
                                              <p:pRg st="6" end="6"/>
                                            </p:txEl>
                                          </p:spTgt>
                                        </p:tgtEl>
                                        <p:attrNameLst>
                                          <p:attrName>style.visibility</p:attrName>
                                        </p:attrNameLst>
                                      </p:cBhvr>
                                      <p:to>
                                        <p:strVal val="visible"/>
                                      </p:to>
                                    </p:set>
                                    <p:animEffect transition="in" filter="box(out)">
                                      <p:cBhvr>
                                        <p:cTn id="37" dur="500"/>
                                        <p:tgtEl>
                                          <p:spTgt spid="3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0"/>
            <a:ext cx="7772400" cy="1143000"/>
          </a:xfrm>
        </p:spPr>
        <p:txBody>
          <a:bodyPr/>
          <a:lstStyle/>
          <a:p>
            <a:r>
              <a:rPr lang="en-US" b="1">
                <a:cs typeface="Times New Roman" pitchFamily="18" charset="0"/>
              </a:rPr>
              <a:t>Wilhelm Gesenius (1786-1842)</a:t>
            </a:r>
          </a:p>
        </p:txBody>
      </p:sp>
      <p:sp>
        <p:nvSpPr>
          <p:cNvPr id="37891" name="Rectangle 3"/>
          <p:cNvSpPr>
            <a:spLocks noGrp="1" noChangeArrowheads="1"/>
          </p:cNvSpPr>
          <p:nvPr>
            <p:ph type="body" idx="1"/>
          </p:nvPr>
        </p:nvSpPr>
        <p:spPr>
          <a:xfrm>
            <a:off x="685800" y="1219200"/>
            <a:ext cx="7772400" cy="4114800"/>
          </a:xfrm>
        </p:spPr>
        <p:txBody>
          <a:bodyPr/>
          <a:lstStyle/>
          <a:p>
            <a:pPr>
              <a:lnSpc>
                <a:spcPct val="90000"/>
              </a:lnSpc>
              <a:buFont typeface="Monotype Sorts" charset="2"/>
              <a:buNone/>
            </a:pPr>
            <a:r>
              <a:rPr lang="en-US" sz="2800" b="1">
                <a:cs typeface="Times New Roman" pitchFamily="18" charset="0"/>
              </a:rPr>
              <a:t>   </a:t>
            </a:r>
            <a:r>
              <a:rPr lang="en-US" sz="4000" b="1">
                <a:cs typeface="Times New Roman" pitchFamily="18" charset="0"/>
              </a:rPr>
              <a:t>Gesenius, whose 1828 Hebrew-Chaldee lexicon became a standard reference work, went so far as to identify “Meschech” in the same chapter with Moscow – and “Tubal” with the Siberian city, “Tobolsk.”</a:t>
            </a:r>
            <a:r>
              <a:rPr lang="en-US" sz="2400"/>
              <a:t> </a:t>
            </a:r>
            <a:br>
              <a:rPr lang="en-US" sz="2400"/>
            </a:br>
            <a:endParaRPr lang="en-US" sz="2400"/>
          </a:p>
          <a:p>
            <a:pPr>
              <a:lnSpc>
                <a:spcPct val="90000"/>
              </a:lnSpc>
              <a:buFont typeface="Monotype Sorts" charset="2"/>
              <a:buNone/>
            </a:pPr>
            <a:r>
              <a:rPr lang="en-US" sz="2000" b="1">
                <a:cs typeface="Times New Roman" pitchFamily="18" charset="0"/>
              </a:rPr>
              <a:t>      Paul Boyer, </a:t>
            </a:r>
            <a:r>
              <a:rPr lang="en-US" sz="2000" b="1" i="1" u="sng">
                <a:cs typeface="Times New Roman" pitchFamily="18" charset="0"/>
              </a:rPr>
              <a:t>When Time Shall Be No More: Prophecy Belief in Modern American Culture</a:t>
            </a:r>
            <a:r>
              <a:rPr lang="en-US" sz="2000" b="1">
                <a:cs typeface="Times New Roman" pitchFamily="18" charset="0"/>
              </a:rPr>
              <a:t> (Cambridge, MA: Harvard University Press, 1992), pp. 84-86, 154-156.</a:t>
            </a:r>
            <a:endParaRPr lang="en-US" sz="2000">
              <a:cs typeface="Times New Roman" pitchFamily="18" charset="0"/>
            </a:endParaRPr>
          </a:p>
          <a:p>
            <a:pPr>
              <a:lnSpc>
                <a:spcPct val="90000"/>
              </a:lnSpc>
              <a:buFont typeface="Monotype Sorts" charset="2"/>
              <a:buNone/>
            </a:pPr>
            <a:endParaRPr lang="en-US" sz="280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ox(out)">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box(out)">
                                      <p:cBhvr>
                                        <p:cTn id="12"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6600" b="1" i="1"/>
              <a:t>Turkish Anti-Christ</a:t>
            </a:r>
          </a:p>
        </p:txBody>
      </p:sp>
      <p:sp>
        <p:nvSpPr>
          <p:cNvPr id="38915" name="Rectangle 3"/>
          <p:cNvSpPr>
            <a:spLocks noGrp="1" noChangeArrowheads="1"/>
          </p:cNvSpPr>
          <p:nvPr>
            <p:ph type="body" idx="1"/>
          </p:nvPr>
        </p:nvSpPr>
        <p:spPr/>
        <p:txBody>
          <a:bodyPr/>
          <a:lstStyle/>
          <a:p>
            <a:pPr>
              <a:lnSpc>
                <a:spcPct val="90000"/>
              </a:lnSpc>
              <a:buFont typeface="Monotype Sorts" charset="2"/>
              <a:buNone/>
            </a:pPr>
            <a:r>
              <a:rPr lang="en-US" sz="2800" b="1">
                <a:cs typeface="Times New Roman" pitchFamily="18" charset="0"/>
              </a:rPr>
              <a:t>   </a:t>
            </a:r>
            <a:r>
              <a:rPr lang="en-US" sz="3600" b="1">
                <a:cs typeface="Times New Roman" pitchFamily="18" charset="0"/>
              </a:rPr>
              <a:t>The Ottoman Turks, on the other hand, had an even longer career as the anti-Christ, dating from at least the 16</a:t>
            </a:r>
            <a:r>
              <a:rPr lang="en-US" sz="3600" b="1" baseline="30000">
                <a:cs typeface="Times New Roman" pitchFamily="18" charset="0"/>
              </a:rPr>
              <a:t>th</a:t>
            </a:r>
            <a:r>
              <a:rPr lang="en-US" sz="3600" b="1">
                <a:cs typeface="Times New Roman" pitchFamily="18" charset="0"/>
              </a:rPr>
              <a:t> century, when Luther identified them as Gog of Ezekiel 38 in the 1530 edition of his German Bible – as did a variety of Roman Catholic commentators.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81000"/>
            <a:ext cx="7772400" cy="1143000"/>
          </a:xfrm>
        </p:spPr>
        <p:txBody>
          <a:bodyPr/>
          <a:lstStyle/>
          <a:p>
            <a:pPr>
              <a:lnSpc>
                <a:spcPct val="90000"/>
              </a:lnSpc>
            </a:pPr>
            <a:r>
              <a:rPr lang="en-US" sz="5400" b="1" i="1"/>
              <a:t>Anti-Christ = </a:t>
            </a:r>
            <a:br>
              <a:rPr lang="en-US" sz="5400" b="1" i="1"/>
            </a:br>
            <a:r>
              <a:rPr lang="en-US" sz="5400" b="1" i="1"/>
              <a:t>Ottoman Turks</a:t>
            </a:r>
          </a:p>
        </p:txBody>
      </p:sp>
      <p:sp>
        <p:nvSpPr>
          <p:cNvPr id="39939" name="Rectangle 3"/>
          <p:cNvSpPr>
            <a:spLocks noGrp="1" noChangeArrowheads="1"/>
          </p:cNvSpPr>
          <p:nvPr>
            <p:ph type="body" idx="1"/>
          </p:nvPr>
        </p:nvSpPr>
        <p:spPr>
          <a:xfrm>
            <a:off x="838200" y="1752600"/>
            <a:ext cx="7772400" cy="4114800"/>
          </a:xfrm>
        </p:spPr>
        <p:txBody>
          <a:bodyPr/>
          <a:lstStyle/>
          <a:p>
            <a:pPr>
              <a:lnSpc>
                <a:spcPct val="90000"/>
              </a:lnSpc>
              <a:buFont typeface="Monotype Sorts" charset="2"/>
              <a:buNone/>
            </a:pPr>
            <a:r>
              <a:rPr lang="en-US" b="1">
                <a:cs typeface="Times New Roman" pitchFamily="18" charset="0"/>
              </a:rPr>
              <a:t>   “The Islamic Turks had long been regarded as an antichristian power throughout the European world, and had been viewed as such in earlier English and American works of prophetic interpretation,” becoming by the late eighteenth century “a major theme in American millennial literature.”</a:t>
            </a:r>
            <a:r>
              <a:rPr lang="en-US" b="1" u="sng">
                <a:solidFill>
                  <a:srgbClr val="800080"/>
                </a:solidFill>
                <a:cs typeface="Times New Roman" pitchFamily="18" charset="0"/>
                <a:hlinkClick r:id="" action="ppaction://noaction"/>
              </a:rPr>
              <a:t>[</a:t>
            </a:r>
            <a:r>
              <a:rPr lang="en-US" sz="2800" b="1" u="sng">
                <a:solidFill>
                  <a:srgbClr val="800080"/>
                </a:solidFill>
                <a:cs typeface="Times New Roman" pitchFamily="18" charset="0"/>
                <a:hlinkClick r:id="" action="ppaction://noaction"/>
              </a:rPr>
              <a:t>i]</a:t>
            </a:r>
            <a:r>
              <a:rPr lang="en-US" sz="2800" b="1">
                <a:cs typeface="Times New Roman" pitchFamily="18" charset="0"/>
              </a:rPr>
              <a:t>  </a:t>
            </a:r>
            <a:r>
              <a:rPr lang="en-US" sz="2800"/>
              <a:t/>
            </a:r>
            <a:br>
              <a:rPr lang="en-US" sz="2800"/>
            </a:br>
            <a:r>
              <a:rPr lang="en-US" sz="2800" b="1" u="sng">
                <a:solidFill>
                  <a:srgbClr val="800080"/>
                </a:solidFill>
                <a:cs typeface="Times New Roman" pitchFamily="18" charset="0"/>
                <a:hlinkClick r:id="" action="ppaction://noaction"/>
              </a:rPr>
              <a:t>[i]</a:t>
            </a:r>
            <a:r>
              <a:rPr lang="en-US" sz="2800">
                <a:cs typeface="Times New Roman" pitchFamily="18" charset="0"/>
              </a:rPr>
              <a:t>  </a:t>
            </a:r>
            <a:r>
              <a:rPr lang="en-US" sz="2400" b="1">
                <a:cs typeface="Times New Roman" pitchFamily="18" charset="0"/>
              </a:rPr>
              <a:t>Ruth  H. Bloch, </a:t>
            </a:r>
            <a:r>
              <a:rPr lang="en-US" sz="2400" b="1" i="1" u="sng">
                <a:cs typeface="Times New Roman" pitchFamily="18" charset="0"/>
              </a:rPr>
              <a:t>Visionary Republic: Millennial Themes in American Thought, 1786-1800</a:t>
            </a:r>
            <a:r>
              <a:rPr lang="en-US" sz="2400" b="1">
                <a:cs typeface="Times New Roman" pitchFamily="18" charset="0"/>
              </a:rPr>
              <a:t> (Cambridge: Cambridge University Press, 1985, p. 145.    </a:t>
            </a:r>
            <a:endParaRPr lang="en-US" sz="2400">
              <a:cs typeface="Times New Roman" pitchFamily="18" charset="0"/>
            </a:endParaRPr>
          </a:p>
          <a:p>
            <a:pPr>
              <a:lnSpc>
                <a:spcPct val="90000"/>
              </a:lnSpc>
              <a:buFont typeface="Monotype Sorts" charset="2"/>
              <a:buNone/>
            </a:pPr>
            <a:r>
              <a:rPr lang="en-US" sz="2400">
                <a:cs typeface="Times New Roman" pitchFamily="18" charset="0"/>
              </a:rPr>
              <a:t> </a:t>
            </a:r>
          </a:p>
          <a:p>
            <a:pPr>
              <a:lnSpc>
                <a:spcPct val="90000"/>
              </a:lnSpc>
              <a:buFont typeface="Monotype Sorts" charset="2"/>
              <a:buNone/>
            </a:pPr>
            <a:endParaRPr lang="en-US" sz="240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dissolve">
                                      <p:cBhvr>
                                        <p:cTn id="12"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457200"/>
            <a:ext cx="7772400" cy="1143000"/>
          </a:xfrm>
        </p:spPr>
        <p:txBody>
          <a:bodyPr/>
          <a:lstStyle/>
          <a:p>
            <a:r>
              <a:rPr lang="en-US" sz="6600" b="1" i="1"/>
              <a:t>Amos Sutton Hayden</a:t>
            </a:r>
          </a:p>
        </p:txBody>
      </p:sp>
      <p:sp>
        <p:nvSpPr>
          <p:cNvPr id="41987" name="Rectangle 3"/>
          <p:cNvSpPr>
            <a:spLocks noGrp="1" noChangeArrowheads="1"/>
          </p:cNvSpPr>
          <p:nvPr>
            <p:ph type="body" idx="1"/>
          </p:nvPr>
        </p:nvSpPr>
        <p:spPr>
          <a:xfrm>
            <a:off x="0" y="2133600"/>
            <a:ext cx="7772400" cy="4114800"/>
          </a:xfrm>
        </p:spPr>
        <p:txBody>
          <a:bodyPr/>
          <a:lstStyle/>
          <a:p>
            <a:pPr>
              <a:lnSpc>
                <a:spcPct val="90000"/>
              </a:lnSpc>
            </a:pPr>
            <a:r>
              <a:rPr lang="en-US" b="1">
                <a:cs typeface="Times New Roman" pitchFamily="18" charset="0"/>
              </a:rPr>
              <a:t>b. Mahoning County, 1813 </a:t>
            </a:r>
          </a:p>
          <a:p>
            <a:pPr>
              <a:lnSpc>
                <a:spcPct val="90000"/>
              </a:lnSpc>
            </a:pPr>
            <a:r>
              <a:rPr lang="en-US" b="1">
                <a:cs typeface="Times New Roman" pitchFamily="18" charset="0"/>
              </a:rPr>
              <a:t>Baptized at age 15</a:t>
            </a:r>
          </a:p>
          <a:p>
            <a:pPr>
              <a:lnSpc>
                <a:spcPct val="80000"/>
              </a:lnSpc>
              <a:buFont typeface="Monotype Sorts" charset="2"/>
              <a:buNone/>
            </a:pPr>
            <a:r>
              <a:rPr lang="en-US" b="1">
                <a:cs typeface="Times New Roman" pitchFamily="18" charset="0"/>
              </a:rPr>
              <a:t>         by Walter Scott </a:t>
            </a:r>
          </a:p>
          <a:p>
            <a:pPr>
              <a:lnSpc>
                <a:spcPct val="90000"/>
              </a:lnSpc>
            </a:pPr>
            <a:r>
              <a:rPr lang="en-US" b="1">
                <a:cs typeface="Times New Roman" pitchFamily="18" charset="0"/>
              </a:rPr>
              <a:t>Principal, Western Reserve</a:t>
            </a:r>
          </a:p>
          <a:p>
            <a:pPr>
              <a:lnSpc>
                <a:spcPct val="90000"/>
              </a:lnSpc>
              <a:buFont typeface="Monotype Sorts" charset="2"/>
              <a:buNone/>
            </a:pPr>
            <a:r>
              <a:rPr lang="en-US" b="1">
                <a:cs typeface="Times New Roman" pitchFamily="18" charset="0"/>
              </a:rPr>
              <a:t>     Eclectic Institute, 1850-57</a:t>
            </a:r>
          </a:p>
          <a:p>
            <a:pPr>
              <a:lnSpc>
                <a:spcPct val="80000"/>
              </a:lnSpc>
              <a:buFont typeface="Monotype Sorts" charset="2"/>
              <a:buNone/>
            </a:pPr>
            <a:r>
              <a:rPr lang="en-US" b="1">
                <a:cs typeface="Times New Roman" pitchFamily="18" charset="0"/>
              </a:rPr>
              <a:t>          (Hiram College) </a:t>
            </a:r>
          </a:p>
          <a:p>
            <a:pPr>
              <a:lnSpc>
                <a:spcPct val="90000"/>
              </a:lnSpc>
            </a:pPr>
            <a:r>
              <a:rPr lang="en-US" b="1" i="1" u="sng">
                <a:cs typeface="Times New Roman" pitchFamily="18" charset="0"/>
              </a:rPr>
              <a:t>The Sacred Melodeon</a:t>
            </a:r>
            <a:r>
              <a:rPr lang="en-US" b="1">
                <a:cs typeface="Times New Roman" pitchFamily="18" charset="0"/>
              </a:rPr>
              <a:t> &amp;</a:t>
            </a:r>
          </a:p>
          <a:p>
            <a:pPr>
              <a:lnSpc>
                <a:spcPct val="90000"/>
              </a:lnSpc>
              <a:buFont typeface="Monotype Sorts" charset="2"/>
              <a:buNone/>
            </a:pPr>
            <a:r>
              <a:rPr lang="en-US" b="1" i="1">
                <a:cs typeface="Times New Roman" pitchFamily="18" charset="0"/>
              </a:rPr>
              <a:t>  </a:t>
            </a:r>
            <a:r>
              <a:rPr lang="en-US" b="1" i="1" u="sng">
                <a:cs typeface="Times New Roman" pitchFamily="18" charset="0"/>
              </a:rPr>
              <a:t>History of Disciples on the Western Reserve</a:t>
            </a:r>
            <a:r>
              <a:rPr lang="en-US" sz="2800" b="1">
                <a:cs typeface="Times New Roman" pitchFamily="18" charset="0"/>
              </a:rPr>
              <a:t> </a:t>
            </a:r>
          </a:p>
        </p:txBody>
      </p:sp>
      <p:pic>
        <p:nvPicPr>
          <p:cNvPr id="41988" name="Picture 4" descr="Hayden2"/>
          <p:cNvPicPr>
            <a:picLocks noChangeAspect="1" noChangeArrowheads="1"/>
          </p:cNvPicPr>
          <p:nvPr/>
        </p:nvPicPr>
        <p:blipFill>
          <a:blip r:embed="rId2" cstate="print"/>
          <a:srcRect/>
          <a:stretch>
            <a:fillRect/>
          </a:stretch>
        </p:blipFill>
        <p:spPr bwMode="auto">
          <a:xfrm>
            <a:off x="5715000" y="1600200"/>
            <a:ext cx="2493963" cy="40386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987">
                                            <p:txEl>
                                              <p:pRg st="6" end="6"/>
                                            </p:txEl>
                                          </p:spTgt>
                                        </p:tgtEl>
                                        <p:attrNameLst>
                                          <p:attrName>style.visibility</p:attrName>
                                        </p:attrNameLst>
                                      </p:cBhvr>
                                      <p:to>
                                        <p:strVal val="visible"/>
                                      </p:to>
                                    </p:set>
                                    <p:anim calcmode="lin" valueType="num">
                                      <p:cBhvr additive="base">
                                        <p:cTn id="43" dur="500" fill="hold"/>
                                        <p:tgtEl>
                                          <p:spTgt spid="4198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98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987">
                                            <p:txEl>
                                              <p:pRg st="7" end="7"/>
                                            </p:txEl>
                                          </p:spTgt>
                                        </p:tgtEl>
                                        <p:attrNameLst>
                                          <p:attrName>style.visibility</p:attrName>
                                        </p:attrNameLst>
                                      </p:cBhvr>
                                      <p:to>
                                        <p:strVal val="visible"/>
                                      </p:to>
                                    </p:set>
                                    <p:anim calcmode="lin" valueType="num">
                                      <p:cBhvr additive="base">
                                        <p:cTn id="49" dur="500" fill="hold"/>
                                        <p:tgtEl>
                                          <p:spTgt spid="4198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98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990600"/>
            <a:ext cx="4648200" cy="2922588"/>
          </a:xfrm>
        </p:spPr>
        <p:txBody>
          <a:bodyPr/>
          <a:lstStyle/>
          <a:p>
            <a:pPr algn="l"/>
            <a:r>
              <a:rPr lang="en-US" sz="4800" b="1">
                <a:solidFill>
                  <a:srgbClr val="FFFF00"/>
                </a:solidFill>
              </a:rPr>
              <a:t>Tim LaHaye</a:t>
            </a:r>
            <a:br>
              <a:rPr lang="en-US" sz="4800" b="1">
                <a:solidFill>
                  <a:srgbClr val="FFFF00"/>
                </a:solidFill>
              </a:rPr>
            </a:br>
            <a:r>
              <a:rPr lang="en-US" sz="4800" b="1">
                <a:solidFill>
                  <a:srgbClr val="FFFF00"/>
                </a:solidFill>
              </a:rPr>
              <a:t/>
            </a:r>
            <a:br>
              <a:rPr lang="en-US" sz="4800" b="1">
                <a:solidFill>
                  <a:srgbClr val="FFFF00"/>
                </a:solidFill>
              </a:rPr>
            </a:br>
            <a:r>
              <a:rPr lang="en-US" sz="4800" b="1">
                <a:solidFill>
                  <a:srgbClr val="FFFF00"/>
                </a:solidFill>
              </a:rPr>
              <a:t>Jerry Jenkins</a:t>
            </a:r>
            <a:br>
              <a:rPr lang="en-US" sz="4800" b="1">
                <a:solidFill>
                  <a:srgbClr val="FFFF00"/>
                </a:solidFill>
              </a:rPr>
            </a:br>
            <a:r>
              <a:rPr lang="en-US" sz="4800" b="1">
                <a:solidFill>
                  <a:srgbClr val="FFFF00"/>
                </a:solidFill>
              </a:rPr>
              <a:t/>
            </a:r>
            <a:br>
              <a:rPr lang="en-US" sz="4800" b="1">
                <a:solidFill>
                  <a:srgbClr val="FFFF00"/>
                </a:solidFill>
              </a:rPr>
            </a:br>
            <a:r>
              <a:rPr lang="en-US" sz="4800" b="1" i="1">
                <a:solidFill>
                  <a:srgbClr val="FFFF00"/>
                </a:solidFill>
              </a:rPr>
              <a:t>Left Behind</a:t>
            </a:r>
          </a:p>
        </p:txBody>
      </p:sp>
      <p:pic>
        <p:nvPicPr>
          <p:cNvPr id="22531" name="Picture 3" descr="Nswk"/>
          <p:cNvPicPr>
            <a:picLocks noGrp="1" noChangeAspect="1" noChangeArrowheads="1"/>
          </p:cNvPicPr>
          <p:nvPr>
            <p:ph idx="1"/>
          </p:nvPr>
        </p:nvPicPr>
        <p:blipFill>
          <a:blip r:embed="rId2" cstate="print"/>
          <a:srcRect/>
          <a:stretch>
            <a:fillRect/>
          </a:stretch>
        </p:blipFill>
        <p:spPr>
          <a:xfrm>
            <a:off x="4351338" y="0"/>
            <a:ext cx="4913312" cy="6553200"/>
          </a:xfrm>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6600" b="1" i="1"/>
              <a:t>S. Hayden</a:t>
            </a:r>
            <a:br>
              <a:rPr lang="en-US" sz="6600" b="1" i="1"/>
            </a:br>
            <a:r>
              <a:rPr lang="en-US" sz="4800" b="1" i="1"/>
              <a:t>Christian Standard, 1877</a:t>
            </a:r>
          </a:p>
        </p:txBody>
      </p:sp>
      <p:sp>
        <p:nvSpPr>
          <p:cNvPr id="43011" name="Rectangle 3"/>
          <p:cNvSpPr>
            <a:spLocks noGrp="1" noChangeArrowheads="1"/>
          </p:cNvSpPr>
          <p:nvPr>
            <p:ph type="body" idx="1"/>
          </p:nvPr>
        </p:nvSpPr>
        <p:spPr>
          <a:xfrm>
            <a:off x="762000" y="2286000"/>
            <a:ext cx="7772400" cy="4114800"/>
          </a:xfrm>
        </p:spPr>
        <p:txBody>
          <a:bodyPr/>
          <a:lstStyle/>
          <a:p>
            <a:pPr>
              <a:lnSpc>
                <a:spcPct val="90000"/>
              </a:lnSpc>
              <a:buFont typeface="Monotype Sorts" charset="2"/>
              <a:buNone/>
            </a:pPr>
            <a:r>
              <a:rPr lang="en-US" sz="4000" b="1">
                <a:cs typeface="Times New Roman" pitchFamily="18" charset="0"/>
              </a:rPr>
              <a:t>“The sanctuary being the church,  . . . the Prince of the host is none other than Jesus Christ . . . the ‘horn,’ Islamism, the religion of Mohammed, has a host of warriors given him against the saints, the followers of Jesus.”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ox(out)">
                                      <p:cBhvr>
                                        <p:cTn id="7" dur="500"/>
                                        <p:tgtEl>
                                          <p:spTgt spid="43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6600" b="1" i="1"/>
              <a:t>Amos Sutton Hayden</a:t>
            </a:r>
          </a:p>
        </p:txBody>
      </p:sp>
      <p:sp>
        <p:nvSpPr>
          <p:cNvPr id="44035" name="Rectangle 3"/>
          <p:cNvSpPr>
            <a:spLocks noGrp="1" noChangeArrowheads="1"/>
          </p:cNvSpPr>
          <p:nvPr>
            <p:ph type="body" idx="1"/>
          </p:nvPr>
        </p:nvSpPr>
        <p:spPr/>
        <p:txBody>
          <a:bodyPr/>
          <a:lstStyle/>
          <a:p>
            <a:pPr>
              <a:lnSpc>
                <a:spcPct val="90000"/>
              </a:lnSpc>
              <a:buFont typeface="Monotype Sorts" charset="2"/>
              <a:buNone/>
            </a:pPr>
            <a:r>
              <a:rPr lang="en-US" sz="2800" b="1">
                <a:cs typeface="Times New Roman" pitchFamily="18" charset="0"/>
              </a:rPr>
              <a:t>By the Mohammedan power, the place of the sanctuary, the whole territory of the primitive church of Christ, was invaded, overrun with fire and sword in the hands of the ‘locusts,’ the armies of war . . . They have literally ‘trodden down’ the place of the sanctuary, the lands of the Christian Church. And they have held all these lands in vassalage to the Moslem rule from the time the Apocalyptic locusts began their ravages to the present hour.</a:t>
            </a:r>
          </a:p>
          <a:p>
            <a:pPr>
              <a:lnSpc>
                <a:spcPct val="90000"/>
              </a:lnSpc>
              <a:buFont typeface="Monotype Sorts" charset="2"/>
              <a:buNone/>
            </a:pPr>
            <a:endParaRPr lang="en-US" sz="280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04800"/>
            <a:ext cx="7772400" cy="1143000"/>
          </a:xfrm>
        </p:spPr>
        <p:txBody>
          <a:bodyPr/>
          <a:lstStyle/>
          <a:p>
            <a:pPr marL="838200" indent="-838200">
              <a:buFontTx/>
              <a:buAutoNum type="alphaUcPeriod"/>
            </a:pPr>
            <a:r>
              <a:rPr lang="en-US" sz="6600" b="1" i="1"/>
              <a:t>S. Hayden</a:t>
            </a:r>
            <a:br>
              <a:rPr lang="en-US" sz="6600" b="1" i="1"/>
            </a:br>
            <a:r>
              <a:rPr lang="en-US" sz="4800" b="1" i="1"/>
              <a:t>Christian Standard, 1877</a:t>
            </a:r>
          </a:p>
        </p:txBody>
      </p:sp>
      <p:sp>
        <p:nvSpPr>
          <p:cNvPr id="45059" name="Rectangle 3"/>
          <p:cNvSpPr>
            <a:spLocks noGrp="1" noChangeArrowheads="1"/>
          </p:cNvSpPr>
          <p:nvPr>
            <p:ph type="body" idx="1"/>
          </p:nvPr>
        </p:nvSpPr>
        <p:spPr>
          <a:xfrm>
            <a:off x="685800" y="1905000"/>
            <a:ext cx="7772400" cy="4114800"/>
          </a:xfrm>
        </p:spPr>
        <p:txBody>
          <a:bodyPr/>
          <a:lstStyle/>
          <a:p>
            <a:pPr>
              <a:lnSpc>
                <a:spcPct val="90000"/>
              </a:lnSpc>
              <a:buFont typeface="Monotype Sorts" charset="2"/>
              <a:buNone/>
            </a:pPr>
            <a:r>
              <a:rPr lang="en-US" b="1">
                <a:cs typeface="Times New Roman" pitchFamily="18" charset="0"/>
              </a:rPr>
              <a:t>     </a:t>
            </a:r>
            <a:r>
              <a:rPr lang="en-US" sz="3600" b="1">
                <a:cs typeface="Times New Roman" pitchFamily="18" charset="0"/>
              </a:rPr>
              <a:t>“And who does not see,” he inquired, “in the complete and overwhelming overthrow of the Christian religion, effected by the Califs of that new and vigorous imposture, the exact fulfillment of the prophecy before us in the eighth chapter of Daniel, and the ninth chapter of the Revelation?”</a:t>
            </a:r>
            <a:r>
              <a:rPr lang="en-US">
                <a:cs typeface="Times New Roman" pitchFamily="18" charset="0"/>
              </a:rPr>
              <a:t> </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304800"/>
            <a:ext cx="7772400" cy="1143000"/>
          </a:xfrm>
        </p:spPr>
        <p:txBody>
          <a:bodyPr/>
          <a:lstStyle/>
          <a:p>
            <a:r>
              <a:rPr lang="en-US" sz="6600" b="1" i="1"/>
              <a:t>Amos Sutton Hayden</a:t>
            </a:r>
          </a:p>
        </p:txBody>
      </p:sp>
      <p:sp>
        <p:nvSpPr>
          <p:cNvPr id="46083" name="Rectangle 3"/>
          <p:cNvSpPr>
            <a:spLocks noGrp="1" noChangeArrowheads="1"/>
          </p:cNvSpPr>
          <p:nvPr>
            <p:ph type="body" idx="1"/>
          </p:nvPr>
        </p:nvSpPr>
        <p:spPr>
          <a:xfrm>
            <a:off x="304800" y="1828800"/>
            <a:ext cx="7772400" cy="4114800"/>
          </a:xfrm>
        </p:spPr>
        <p:txBody>
          <a:bodyPr/>
          <a:lstStyle/>
          <a:p>
            <a:pPr>
              <a:lnSpc>
                <a:spcPct val="90000"/>
              </a:lnSpc>
              <a:buFont typeface="Monotype Sorts" charset="2"/>
              <a:buNone/>
            </a:pPr>
            <a:r>
              <a:rPr lang="en-US" sz="4000" b="1">
                <a:cs typeface="Times New Roman" pitchFamily="18" charset="0"/>
              </a:rPr>
              <a:t>“What a wonderful and </a:t>
            </a:r>
          </a:p>
          <a:p>
            <a:pPr>
              <a:lnSpc>
                <a:spcPct val="90000"/>
              </a:lnSpc>
              <a:buFont typeface="Monotype Sorts" charset="2"/>
              <a:buNone/>
            </a:pPr>
            <a:r>
              <a:rPr lang="en-US" sz="4000" b="1">
                <a:cs typeface="Times New Roman" pitchFamily="18" charset="0"/>
              </a:rPr>
              <a:t>convincing demonstration </a:t>
            </a:r>
          </a:p>
          <a:p>
            <a:pPr>
              <a:lnSpc>
                <a:spcPct val="90000"/>
              </a:lnSpc>
              <a:buFont typeface="Monotype Sorts" charset="2"/>
              <a:buNone/>
            </a:pPr>
            <a:r>
              <a:rPr lang="en-US" sz="4000" b="1">
                <a:cs typeface="Times New Roman" pitchFamily="18" charset="0"/>
              </a:rPr>
              <a:t>the prophecy affords </a:t>
            </a:r>
          </a:p>
          <a:p>
            <a:pPr>
              <a:lnSpc>
                <a:spcPct val="90000"/>
              </a:lnSpc>
              <a:buFont typeface="Monotype Sorts" charset="2"/>
              <a:buNone/>
            </a:pPr>
            <a:r>
              <a:rPr lang="en-US" sz="4000" b="1">
                <a:cs typeface="Times New Roman" pitchFamily="18" charset="0"/>
              </a:rPr>
              <a:t>of the truth of the Bible.”</a:t>
            </a:r>
            <a:r>
              <a:rPr lang="en-US" sz="2800"/>
              <a:t> </a:t>
            </a:r>
            <a:br>
              <a:rPr lang="en-US" sz="2800"/>
            </a:br>
            <a:endParaRPr lang="en-US" sz="2800"/>
          </a:p>
          <a:p>
            <a:pPr>
              <a:lnSpc>
                <a:spcPct val="90000"/>
              </a:lnSpc>
              <a:buFont typeface="Monotype Sorts" charset="2"/>
              <a:buNone/>
            </a:pPr>
            <a:endParaRPr lang="en-US" sz="2800"/>
          </a:p>
          <a:p>
            <a:pPr>
              <a:lnSpc>
                <a:spcPct val="90000"/>
              </a:lnSpc>
              <a:buFont typeface="Monotype Sorts" charset="2"/>
              <a:buNone/>
            </a:pPr>
            <a:r>
              <a:rPr lang="en-US" sz="2000" b="1">
                <a:cs typeface="Times New Roman" pitchFamily="18" charset="0"/>
              </a:rPr>
              <a:t>     “Turkey in the Light of  Prophecy, VIII” </a:t>
            </a:r>
            <a:r>
              <a:rPr lang="en-US" sz="2000" b="1" i="1" u="sng">
                <a:cs typeface="Times New Roman" pitchFamily="18" charset="0"/>
              </a:rPr>
              <a:t>Christian Standard</a:t>
            </a:r>
            <a:r>
              <a:rPr lang="en-US" sz="2000" b="1">
                <a:cs typeface="Times New Roman" pitchFamily="18" charset="0"/>
              </a:rPr>
              <a:t>  12    (June 30, 1877):204-205.</a:t>
            </a:r>
            <a:r>
              <a:rPr lang="en-US" sz="2800" b="1">
                <a:cs typeface="Times New Roman" pitchFamily="18" charset="0"/>
              </a:rPr>
              <a:t> </a:t>
            </a:r>
            <a:r>
              <a:rPr lang="en-US" sz="2800">
                <a:cs typeface="Times New Roman" pitchFamily="18" charset="0"/>
              </a:rPr>
              <a:t> </a:t>
            </a:r>
          </a:p>
          <a:p>
            <a:pPr>
              <a:lnSpc>
                <a:spcPct val="90000"/>
              </a:lnSpc>
              <a:buFont typeface="Monotype Sorts" charset="2"/>
              <a:buNone/>
            </a:pPr>
            <a:endParaRPr lang="en-US" sz="2800"/>
          </a:p>
        </p:txBody>
      </p:sp>
      <p:pic>
        <p:nvPicPr>
          <p:cNvPr id="46084" name="Picture 4" descr="Hayden2"/>
          <p:cNvPicPr>
            <a:picLocks noChangeAspect="1" noChangeArrowheads="1"/>
          </p:cNvPicPr>
          <p:nvPr/>
        </p:nvPicPr>
        <p:blipFill>
          <a:blip r:embed="rId2" cstate="print"/>
          <a:srcRect/>
          <a:stretch>
            <a:fillRect/>
          </a:stretch>
        </p:blipFill>
        <p:spPr bwMode="auto">
          <a:xfrm>
            <a:off x="6248400" y="1524000"/>
            <a:ext cx="2266950" cy="3581400"/>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nSpc>
                <a:spcPct val="90000"/>
              </a:lnSpc>
            </a:pPr>
            <a:r>
              <a:rPr lang="en-US" sz="6600" b="1" i="1"/>
              <a:t>A.S. Hayden</a:t>
            </a:r>
            <a:r>
              <a:rPr lang="en-US" sz="5400" b="1" i="1"/>
              <a:t/>
            </a:r>
            <a:br>
              <a:rPr lang="en-US" sz="5400" b="1" i="1"/>
            </a:br>
            <a:r>
              <a:rPr lang="en-US" sz="5400" b="1" i="1"/>
              <a:t>Christian Standard, 1877</a:t>
            </a:r>
          </a:p>
        </p:txBody>
      </p:sp>
      <p:sp>
        <p:nvSpPr>
          <p:cNvPr id="47107" name="Rectangle 3"/>
          <p:cNvSpPr>
            <a:spLocks noGrp="1" noChangeArrowheads="1"/>
          </p:cNvSpPr>
          <p:nvPr>
            <p:ph type="body" idx="1"/>
          </p:nvPr>
        </p:nvSpPr>
        <p:spPr/>
        <p:txBody>
          <a:bodyPr/>
          <a:lstStyle/>
          <a:p>
            <a:pPr>
              <a:lnSpc>
                <a:spcPct val="90000"/>
              </a:lnSpc>
              <a:buFont typeface="Monotype Sorts" charset="2"/>
              <a:buNone/>
            </a:pPr>
            <a:r>
              <a:rPr lang="en-US" b="1">
                <a:cs typeface="Times New Roman" pitchFamily="18" charset="0"/>
              </a:rPr>
              <a:t>  “corruption grew up in the church.  She lost her first love.  Dogmatics took the place of the truth . . . ambition and pride and avarice filled the high places of the church . . . Heresy, fanaticism, and division prevailed.  Monasticism was introduced, and spread rapidly.  The worship of images, prayers for the dead   ... and innumerable other departures from the faith were accepted. . .</a:t>
            </a:r>
            <a:r>
              <a:rPr lang="en-US" sz="2400" b="1">
                <a:cs typeface="Times New Roman" pitchFamily="18" charset="0"/>
              </a:rPr>
              <a:t>  </a:t>
            </a:r>
            <a:r>
              <a:rPr lang="en-US" sz="2400">
                <a:cs typeface="Times New Roman" pitchFamily="18" charset="0"/>
              </a:rPr>
              <a:t>“</a:t>
            </a:r>
            <a:endParaRPr lang="en-US" sz="2800">
              <a:cs typeface="Times New Roman" pitchFamily="18" charset="0"/>
            </a:endParaRPr>
          </a:p>
          <a:p>
            <a:pPr>
              <a:lnSpc>
                <a:spcPct val="90000"/>
              </a:lnSpc>
              <a:buFont typeface="Monotype Sorts" charset="2"/>
              <a:buNone/>
            </a:pPr>
            <a:endParaRPr lang="en-US" sz="2800"/>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1143000"/>
          </a:xfrm>
        </p:spPr>
        <p:txBody>
          <a:bodyPr/>
          <a:lstStyle/>
          <a:p>
            <a:r>
              <a:rPr lang="en-US" sz="6600" b="1" i="1"/>
              <a:t>Amos Sutton Hayden</a:t>
            </a:r>
          </a:p>
        </p:txBody>
      </p:sp>
      <p:sp>
        <p:nvSpPr>
          <p:cNvPr id="48131" name="Rectangle 3"/>
          <p:cNvSpPr>
            <a:spLocks noGrp="1" noChangeArrowheads="1"/>
          </p:cNvSpPr>
          <p:nvPr>
            <p:ph type="body" idx="1"/>
          </p:nvPr>
        </p:nvSpPr>
        <p:spPr>
          <a:xfrm>
            <a:off x="685800" y="1600200"/>
            <a:ext cx="7772400" cy="4114800"/>
          </a:xfrm>
        </p:spPr>
        <p:txBody>
          <a:bodyPr/>
          <a:lstStyle/>
          <a:p>
            <a:pPr>
              <a:lnSpc>
                <a:spcPct val="90000"/>
              </a:lnSpc>
              <a:buFont typeface="Monotype Sorts" charset="2"/>
              <a:buNone/>
            </a:pPr>
            <a:r>
              <a:rPr lang="en-US" sz="4000" b="1">
                <a:cs typeface="Times New Roman" pitchFamily="18" charset="0"/>
              </a:rPr>
              <a:t>“The culmination of this state of defection was the fully developed ‘man of sin,’ with Rome as the seat and center of it, and the overthrow of the churches of the East by the victorious arms of the Arabian prophet.”</a:t>
            </a:r>
            <a:r>
              <a:rPr lang="en-US" sz="4000" b="1"/>
              <a:t> </a:t>
            </a:r>
            <a:br>
              <a:rPr lang="en-US" sz="4000" b="1"/>
            </a:br>
            <a:r>
              <a:rPr lang="en-US" sz="2800">
                <a:cs typeface="Times New Roman" pitchFamily="18" charset="0"/>
              </a:rPr>
              <a:t> </a:t>
            </a:r>
          </a:p>
          <a:p>
            <a:pPr>
              <a:lnSpc>
                <a:spcPct val="90000"/>
              </a:lnSpc>
              <a:buFont typeface="Monotype Sorts" charset="2"/>
              <a:buNone/>
            </a:pPr>
            <a:r>
              <a:rPr lang="en-US" sz="2000" b="1">
                <a:cs typeface="Times New Roman" pitchFamily="18" charset="0"/>
              </a:rPr>
              <a:t>                    “Turkey in the Light of  Prophecy, VIII”</a:t>
            </a:r>
          </a:p>
          <a:p>
            <a:pPr>
              <a:lnSpc>
                <a:spcPct val="70000"/>
              </a:lnSpc>
              <a:buFont typeface="Monotype Sorts" charset="2"/>
              <a:buNone/>
            </a:pPr>
            <a:r>
              <a:rPr lang="en-US" sz="2000" b="1">
                <a:cs typeface="Times New Roman" pitchFamily="18" charset="0"/>
              </a:rPr>
              <a:t>                </a:t>
            </a:r>
            <a:r>
              <a:rPr lang="en-US" sz="2000" b="1" i="1" u="sng">
                <a:cs typeface="Times New Roman" pitchFamily="18" charset="0"/>
              </a:rPr>
              <a:t>Christian Standard</a:t>
            </a:r>
            <a:r>
              <a:rPr lang="en-US" sz="2000" b="1">
                <a:cs typeface="Times New Roman" pitchFamily="18" charset="0"/>
              </a:rPr>
              <a:t>  12    (June 30, 1877): 204-205.</a:t>
            </a:r>
            <a:r>
              <a:rPr lang="en-US" sz="2800" b="1">
                <a:cs typeface="Times New Roman" pitchFamily="18" charset="0"/>
              </a:rPr>
              <a:t> </a:t>
            </a:r>
            <a:r>
              <a:rPr lang="en-US" sz="2800">
                <a:cs typeface="Times New Roman" pitchFamily="18" charset="0"/>
              </a:rPr>
              <a:t>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1143000"/>
          </a:xfrm>
        </p:spPr>
        <p:txBody>
          <a:bodyPr/>
          <a:lstStyle/>
          <a:p>
            <a:r>
              <a:rPr lang="en-US" sz="4800" b="1" i="1"/>
              <a:t>Washington’s Birthday </a:t>
            </a:r>
            <a:br>
              <a:rPr lang="en-US" sz="4800" b="1" i="1"/>
            </a:br>
            <a:r>
              <a:rPr lang="en-US" sz="4800" b="1" i="1"/>
              <a:t>Congressional Address, 1857</a:t>
            </a:r>
          </a:p>
        </p:txBody>
      </p:sp>
      <p:sp>
        <p:nvSpPr>
          <p:cNvPr id="49155" name="Rectangle 3"/>
          <p:cNvSpPr>
            <a:spLocks noGrp="1" noChangeArrowheads="1"/>
          </p:cNvSpPr>
          <p:nvPr>
            <p:ph type="body" idx="1"/>
          </p:nvPr>
        </p:nvSpPr>
        <p:spPr>
          <a:xfrm>
            <a:off x="685800" y="1752600"/>
            <a:ext cx="7772400" cy="4114800"/>
          </a:xfrm>
        </p:spPr>
        <p:txBody>
          <a:bodyPr/>
          <a:lstStyle/>
          <a:p>
            <a:pPr>
              <a:lnSpc>
                <a:spcPct val="90000"/>
              </a:lnSpc>
              <a:buFont typeface="Monotype Sorts" charset="2"/>
              <a:buNone/>
            </a:pPr>
            <a:r>
              <a:rPr lang="en-US" sz="2800" b="1">
                <a:cs typeface="Times New Roman" pitchFamily="18" charset="0"/>
              </a:rPr>
              <a:t>    </a:t>
            </a:r>
            <a:r>
              <a:rPr lang="en-US" b="1">
                <a:cs typeface="Times New Roman" pitchFamily="18" charset="0"/>
              </a:rPr>
              <a:t>Popularizing the work of another Tennessee Methodist, Samuel Davies Baldwin, President of Soule College at Murfreesboro, Fountain Pitts used his Congressional address to calculate the exact time of the destruction of the temple. Beginning with the offering of the daily sacrifice which occurred “according to astronomy, at sunrise, three minutes past five o’clock A.M.” on “the 189</a:t>
            </a:r>
            <a:r>
              <a:rPr lang="en-US" b="1" baseline="30000">
                <a:cs typeface="Times New Roman" pitchFamily="18" charset="0"/>
              </a:rPr>
              <a:t>th</a:t>
            </a:r>
            <a:r>
              <a:rPr lang="en-US" b="1">
                <a:cs typeface="Times New Roman" pitchFamily="18" charset="0"/>
              </a:rPr>
              <a:t> day of the year 68 A.D.”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r>
              <a:rPr lang="en-US" sz="6000" b="1" i="1"/>
              <a:t>Solar Time – 1290 Days</a:t>
            </a:r>
          </a:p>
        </p:txBody>
      </p:sp>
      <p:sp>
        <p:nvSpPr>
          <p:cNvPr id="50179" name="Rectangle 3"/>
          <p:cNvSpPr>
            <a:spLocks noGrp="1" noChangeArrowheads="1"/>
          </p:cNvSpPr>
          <p:nvPr>
            <p:ph type="body" idx="1"/>
          </p:nvPr>
        </p:nvSpPr>
        <p:spPr>
          <a:xfrm>
            <a:off x="685800" y="1143000"/>
            <a:ext cx="7772400" cy="4114800"/>
          </a:xfrm>
        </p:spPr>
        <p:txBody>
          <a:bodyPr/>
          <a:lstStyle/>
          <a:p>
            <a:pPr>
              <a:lnSpc>
                <a:spcPct val="90000"/>
              </a:lnSpc>
              <a:buFont typeface="Monotype Sorts" charset="2"/>
              <a:buNone/>
            </a:pPr>
            <a:r>
              <a:rPr lang="en-US" sz="2800" b="1">
                <a:cs typeface="Times New Roman" pitchFamily="18" charset="0"/>
              </a:rPr>
              <a:t>    </a:t>
            </a:r>
            <a:r>
              <a:rPr lang="en-US" sz="3400" b="1">
                <a:cs typeface="Times New Roman" pitchFamily="18" charset="0"/>
              </a:rPr>
              <a:t>As recounted by a newspaper reporter, Pitts then calculated from that point by “solar time, according to the eclipses of the sun,” reaching the remarkably exact conclusion that “the 1290 days run out at a quarter to three o’clock P.M. on the 4</a:t>
            </a:r>
            <a:r>
              <a:rPr lang="en-US" sz="3400" b="1" baseline="30000">
                <a:cs typeface="Times New Roman" pitchFamily="18" charset="0"/>
              </a:rPr>
              <a:t>th</a:t>
            </a:r>
            <a:r>
              <a:rPr lang="en-US" sz="3400" b="1">
                <a:cs typeface="Times New Roman" pitchFamily="18" charset="0"/>
              </a:rPr>
              <a:t> day of July, 1776” – which, according to “the best sources of information,” was the exact time at which the Declaration of Independence was proclaimed “on the glorious fourth.”</a:t>
            </a:r>
            <a:r>
              <a:rPr lang="en-US" sz="3400" b="1"/>
              <a:t>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0"/>
            <a:ext cx="7772400" cy="1143000"/>
          </a:xfrm>
        </p:spPr>
        <p:txBody>
          <a:bodyPr/>
          <a:lstStyle/>
          <a:p>
            <a:r>
              <a:rPr lang="en-US" sz="6000" b="1" i="1"/>
              <a:t>American Millennium</a:t>
            </a:r>
          </a:p>
        </p:txBody>
      </p:sp>
      <p:sp>
        <p:nvSpPr>
          <p:cNvPr id="51203" name="Rectangle 3"/>
          <p:cNvSpPr>
            <a:spLocks noGrp="1" noChangeArrowheads="1"/>
          </p:cNvSpPr>
          <p:nvPr>
            <p:ph type="body" idx="1"/>
          </p:nvPr>
        </p:nvSpPr>
        <p:spPr>
          <a:xfrm>
            <a:off x="533400" y="1143000"/>
            <a:ext cx="7772400" cy="4114800"/>
          </a:xfrm>
        </p:spPr>
        <p:txBody>
          <a:bodyPr/>
          <a:lstStyle/>
          <a:p>
            <a:pPr>
              <a:lnSpc>
                <a:spcPct val="90000"/>
              </a:lnSpc>
              <a:buFont typeface="Monotype Sorts" charset="2"/>
              <a:buNone/>
            </a:pPr>
            <a:r>
              <a:rPr lang="en-US" sz="3000" b="1">
                <a:cs typeface="Times New Roman" pitchFamily="18" charset="0"/>
              </a:rPr>
              <a:t>Armed with such precise timetables, Pitts then predicted that Armageddon would be fought in the Mississippi River valley, when Rosh (Russia) would invade the United States.  Prevailing with Divine help, however, the United States would lead the world into a millennial age where “commerce and trade, agriculture and manufactures, science and art” would flourish, and the entire world would know “but one kind of civil government. . ., Republicanism, and but one religion. . ., Christianity.”  </a:t>
            </a:r>
            <a:endParaRPr lang="en-US" sz="3000">
              <a:cs typeface="Times New Roman" pitchFamily="18" charset="0"/>
            </a:endParaRPr>
          </a:p>
          <a:p>
            <a:pPr>
              <a:lnSpc>
                <a:spcPct val="90000"/>
              </a:lnSpc>
              <a:buFont typeface="Monotype Sorts" charset="2"/>
              <a:buNone/>
            </a:pPr>
            <a:endParaRPr lang="en-US" sz="30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pic>
        <p:nvPicPr>
          <p:cNvPr id="15363" name="Picture 3" descr="Left Behind"/>
          <p:cNvPicPr>
            <a:picLocks noGrp="1" noChangeAspect="1" noChangeArrowheads="1"/>
          </p:cNvPicPr>
          <p:nvPr>
            <p:ph sz="half" idx="1"/>
          </p:nvPr>
        </p:nvPicPr>
        <p:blipFill>
          <a:blip r:embed="rId2" cstate="print"/>
          <a:srcRect/>
          <a:stretch>
            <a:fillRect/>
          </a:stretch>
        </p:blipFill>
        <p:spPr>
          <a:xfrm>
            <a:off x="0" y="304800"/>
            <a:ext cx="4191000" cy="3667125"/>
          </a:xfrm>
          <a:noFill/>
          <a:ln/>
        </p:spPr>
      </p:pic>
      <p:pic>
        <p:nvPicPr>
          <p:cNvPr id="15364" name="Picture 4" descr="Left Behind Video"/>
          <p:cNvPicPr>
            <a:picLocks noGrp="1" noChangeAspect="1" noChangeArrowheads="1"/>
          </p:cNvPicPr>
          <p:nvPr>
            <p:ph sz="quarter" idx="2"/>
          </p:nvPr>
        </p:nvPicPr>
        <p:blipFill>
          <a:blip r:embed="rId3" cstate="print"/>
          <a:srcRect/>
          <a:stretch>
            <a:fillRect/>
          </a:stretch>
        </p:blipFill>
        <p:spPr>
          <a:xfrm>
            <a:off x="3657600" y="1371600"/>
            <a:ext cx="2859088" cy="5181600"/>
          </a:xfrm>
          <a:noFill/>
          <a:ln/>
        </p:spPr>
      </p:pic>
      <p:pic>
        <p:nvPicPr>
          <p:cNvPr id="15365" name="Picture 5" descr="godalwayskeepspromises_lg"/>
          <p:cNvPicPr>
            <a:picLocks noGrp="1" noChangeAspect="1" noChangeArrowheads="1"/>
          </p:cNvPicPr>
          <p:nvPr>
            <p:ph sz="quarter" idx="3"/>
          </p:nvPr>
        </p:nvPicPr>
        <p:blipFill>
          <a:blip r:embed="rId4" cstate="print"/>
          <a:srcRect/>
          <a:stretch>
            <a:fillRect/>
          </a:stretch>
        </p:blipFill>
        <p:spPr>
          <a:xfrm>
            <a:off x="6454775" y="3048000"/>
            <a:ext cx="2720975" cy="3810000"/>
          </a:xfr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228600"/>
            <a:ext cx="7772400" cy="1143000"/>
          </a:xfrm>
        </p:spPr>
        <p:txBody>
          <a:bodyPr/>
          <a:lstStyle/>
          <a:p>
            <a:pPr>
              <a:lnSpc>
                <a:spcPct val="70000"/>
              </a:lnSpc>
            </a:pPr>
            <a:r>
              <a:rPr lang="en-US" sz="6600" b="1" i="1"/>
              <a:t>A.S. Hayden</a:t>
            </a:r>
            <a:r>
              <a:rPr lang="en-US" sz="5400" b="1" i="1"/>
              <a:t/>
            </a:r>
            <a:br>
              <a:rPr lang="en-US" sz="5400" b="1" i="1"/>
            </a:br>
            <a:r>
              <a:rPr lang="en-US" sz="5400" b="1" i="1"/>
              <a:t>Christian Standard, 1877</a:t>
            </a:r>
          </a:p>
        </p:txBody>
      </p:sp>
      <p:sp>
        <p:nvSpPr>
          <p:cNvPr id="52227" name="Rectangle 3"/>
          <p:cNvSpPr>
            <a:spLocks noGrp="1" noChangeArrowheads="1"/>
          </p:cNvSpPr>
          <p:nvPr>
            <p:ph type="body" idx="1"/>
          </p:nvPr>
        </p:nvSpPr>
        <p:spPr>
          <a:xfrm>
            <a:off x="762000" y="1447800"/>
            <a:ext cx="7772400" cy="4114800"/>
          </a:xfrm>
        </p:spPr>
        <p:txBody>
          <a:bodyPr/>
          <a:lstStyle/>
          <a:p>
            <a:pPr>
              <a:lnSpc>
                <a:spcPct val="90000"/>
              </a:lnSpc>
              <a:buFont typeface="Monotype Sorts" charset="2"/>
              <a:buNone/>
            </a:pPr>
            <a:r>
              <a:rPr lang="en-US" b="1">
                <a:cs typeface="Times New Roman" pitchFamily="18" charset="0"/>
              </a:rPr>
              <a:t>   Wary of all such time-specific schemes, Hayden attempted to distance himself from any attempt to calculate an exact day or hour.  Still, when he came to Revelation 9:15, he could scarcely refrain from his own exercise in numerology.  Explaining the text, “And the four angels were loosed which were prepared for an hour and a day, and a month and a year,  for to slay the third part of men,” Hayden explained, “That is, [in] prophetic time 391 years and 15 days.”</a:t>
            </a:r>
            <a:r>
              <a:rPr lang="en-US"/>
              <a:t>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6600" b="1" i="1"/>
              <a:t>Millennial Arithmetic</a:t>
            </a:r>
          </a:p>
        </p:txBody>
      </p:sp>
      <p:sp>
        <p:nvSpPr>
          <p:cNvPr id="53251" name="Rectangle 3"/>
          <p:cNvSpPr>
            <a:spLocks noGrp="1" noChangeArrowheads="1"/>
          </p:cNvSpPr>
          <p:nvPr>
            <p:ph type="body" idx="1"/>
          </p:nvPr>
        </p:nvSpPr>
        <p:spPr/>
        <p:txBody>
          <a:bodyPr/>
          <a:lstStyle/>
          <a:p>
            <a:pPr>
              <a:lnSpc>
                <a:spcPct val="90000"/>
              </a:lnSpc>
              <a:buFont typeface="Monotype Sorts" charset="2"/>
              <a:buNone/>
            </a:pPr>
            <a:r>
              <a:rPr lang="en-US" b="1">
                <a:cs typeface="Times New Roman" pitchFamily="18" charset="0"/>
              </a:rPr>
              <a:t>   By starting in the year 1281, [when] the Turks, under Ortogrul, gained their first victory over the Greek empire by the conquest of Cutahi; and in the year 1672, they wrested Kamienietz, their last conquest, from the Poles.  If we now compute 391 years from the year 1281, they will exactly bring us down to the year 1672.</a:t>
            </a:r>
            <a:endParaRPr lang="en-US">
              <a:cs typeface="Times New Roman" pitchFamily="18" charset="0"/>
            </a:endParaRPr>
          </a:p>
          <a:p>
            <a:pPr>
              <a:lnSpc>
                <a:spcPct val="90000"/>
              </a:lnSpc>
              <a:buFont typeface="Monotype Sorts" charset="2"/>
              <a:buNone/>
            </a:pPr>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sp>
        <p:nvSpPr>
          <p:cNvPr id="26627" name="Rectangle 3"/>
          <p:cNvSpPr>
            <a:spLocks noGrp="1" noChangeArrowheads="1"/>
          </p:cNvSpPr>
          <p:nvPr>
            <p:ph type="body" idx="1"/>
          </p:nvPr>
        </p:nvSpPr>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p>
        </p:txBody>
      </p:sp>
      <p:sp>
        <p:nvSpPr>
          <p:cNvPr id="7171" name="Rectangle 3"/>
          <p:cNvSpPr>
            <a:spLocks noGrp="1" noChangeArrowheads="1"/>
          </p:cNvSpPr>
          <p:nvPr>
            <p:ph type="body"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pic>
        <p:nvPicPr>
          <p:cNvPr id="17411" name="Picture 3" descr="Nichols-King"/>
          <p:cNvPicPr>
            <a:picLocks noGrp="1" noChangeAspect="1" noChangeArrowheads="1"/>
          </p:cNvPicPr>
          <p:nvPr>
            <p:ph idx="1"/>
          </p:nvPr>
        </p:nvPicPr>
        <p:blipFill>
          <a:blip r:embed="rId2" cstate="print"/>
          <a:srcRect/>
          <a:stretch>
            <a:fillRect/>
          </a:stretch>
        </p:blipFill>
        <p:spPr>
          <a:xfrm>
            <a:off x="685800" y="1916113"/>
            <a:ext cx="7772400" cy="3940175"/>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457200"/>
            <a:ext cx="6934200" cy="1143000"/>
          </a:xfrm>
        </p:spPr>
        <p:txBody>
          <a:bodyPr/>
          <a:lstStyle/>
          <a:p>
            <a:r>
              <a:rPr lang="en-US" sz="5400" b="1" i="1" dirty="0">
                <a:solidFill>
                  <a:srgbClr val="FFFF00"/>
                </a:solidFill>
              </a:rPr>
              <a:t>Left Behind</a:t>
            </a:r>
            <a:r>
              <a:rPr lang="en-US" sz="4800" b="1" i="1" dirty="0">
                <a:solidFill>
                  <a:srgbClr val="FFFF00"/>
                </a:solidFill>
              </a:rPr>
              <a:t/>
            </a:r>
            <a:br>
              <a:rPr lang="en-US" sz="4800" b="1" i="1" dirty="0">
                <a:solidFill>
                  <a:srgbClr val="FFFF00"/>
                </a:solidFill>
              </a:rPr>
            </a:br>
            <a:r>
              <a:rPr lang="en-US" sz="4000" b="1" dirty="0">
                <a:solidFill>
                  <a:schemeClr val="tx1"/>
                </a:solidFill>
              </a:rPr>
              <a:t> </a:t>
            </a:r>
            <a:r>
              <a:rPr lang="en-US" sz="4000" b="1" dirty="0" smtClean="0">
                <a:solidFill>
                  <a:schemeClr val="tx1"/>
                </a:solidFill>
              </a:rPr>
              <a:t>70+ </a:t>
            </a:r>
            <a:r>
              <a:rPr lang="en-US" sz="4000" b="1" dirty="0">
                <a:solidFill>
                  <a:schemeClr val="tx1"/>
                </a:solidFill>
              </a:rPr>
              <a:t>Million Copies</a:t>
            </a:r>
          </a:p>
        </p:txBody>
      </p:sp>
      <p:pic>
        <p:nvPicPr>
          <p:cNvPr id="23555" name="Picture 3" descr="LB-Nswk"/>
          <p:cNvPicPr>
            <a:picLocks noGrp="1" noChangeAspect="1" noChangeArrowheads="1"/>
          </p:cNvPicPr>
          <p:nvPr>
            <p:ph sz="half" idx="1"/>
          </p:nvPr>
        </p:nvPicPr>
        <p:blipFill>
          <a:blip r:embed="rId2" cstate="print"/>
          <a:srcRect/>
          <a:stretch>
            <a:fillRect/>
          </a:stretch>
        </p:blipFill>
        <p:spPr>
          <a:xfrm>
            <a:off x="0" y="2541588"/>
            <a:ext cx="5181600" cy="4316412"/>
          </a:xfrm>
          <a:noFill/>
          <a:ln/>
        </p:spPr>
      </p:pic>
      <p:pic>
        <p:nvPicPr>
          <p:cNvPr id="23556" name="Picture 4" descr="LB Bks"/>
          <p:cNvPicPr>
            <a:picLocks noGrp="1" noChangeAspect="1" noChangeArrowheads="1"/>
          </p:cNvPicPr>
          <p:nvPr>
            <p:ph sz="half" idx="2"/>
          </p:nvPr>
        </p:nvPicPr>
        <p:blipFill>
          <a:blip r:embed="rId3" cstate="print"/>
          <a:srcRect/>
          <a:stretch>
            <a:fillRect/>
          </a:stretch>
        </p:blipFill>
        <p:spPr>
          <a:xfrm>
            <a:off x="5157788" y="381000"/>
            <a:ext cx="4243387" cy="6477000"/>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pic>
        <p:nvPicPr>
          <p:cNvPr id="18435" name="Picture 3" descr="mobileprophecies_120x240"/>
          <p:cNvPicPr>
            <a:picLocks noGrp="1" noChangeAspect="1" noChangeArrowheads="1"/>
          </p:cNvPicPr>
          <p:nvPr>
            <p:ph sz="half" idx="1"/>
          </p:nvPr>
        </p:nvPicPr>
        <p:blipFill>
          <a:blip r:embed="rId2" cstate="print"/>
          <a:srcRect/>
          <a:stretch>
            <a:fillRect/>
          </a:stretch>
        </p:blipFill>
        <p:spPr>
          <a:xfrm>
            <a:off x="381000" y="914400"/>
            <a:ext cx="2020453" cy="4038600"/>
          </a:xfrm>
          <a:noFill/>
          <a:ln/>
        </p:spPr>
      </p:pic>
      <p:pic>
        <p:nvPicPr>
          <p:cNvPr id="18436" name="Picture 4" descr="lbfanappreciationtour"/>
          <p:cNvPicPr>
            <a:picLocks noGrp="1" noChangeAspect="1" noChangeArrowheads="1"/>
          </p:cNvPicPr>
          <p:nvPr>
            <p:ph sz="quarter" idx="2"/>
          </p:nvPr>
        </p:nvPicPr>
        <p:blipFill>
          <a:blip r:embed="rId3" cstate="print"/>
          <a:srcRect/>
          <a:stretch>
            <a:fillRect/>
          </a:stretch>
        </p:blipFill>
        <p:spPr>
          <a:xfrm>
            <a:off x="2590800" y="304800"/>
            <a:ext cx="6287352" cy="2216150"/>
          </a:xfrm>
          <a:noFill/>
          <a:ln/>
        </p:spPr>
      </p:pic>
      <p:pic>
        <p:nvPicPr>
          <p:cNvPr id="18437" name="Picture 5" descr="040515_LeftBehind_hu"/>
          <p:cNvPicPr>
            <a:picLocks noGrp="1" noChangeAspect="1" noChangeArrowheads="1"/>
          </p:cNvPicPr>
          <p:nvPr>
            <p:ph sz="quarter" idx="3"/>
          </p:nvPr>
        </p:nvPicPr>
        <p:blipFill>
          <a:blip r:embed="rId4" cstate="print"/>
          <a:srcRect/>
          <a:stretch>
            <a:fillRect/>
          </a:stretch>
        </p:blipFill>
        <p:spPr>
          <a:xfrm>
            <a:off x="2794879" y="2411589"/>
            <a:ext cx="5815721" cy="4446411"/>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Designs\Blue Diagonal.pot</Template>
  <TotalTime>826</TotalTime>
  <Words>2069</Words>
  <Application>Microsoft Office PowerPoint</Application>
  <PresentationFormat>On-screen Show (4:3)</PresentationFormat>
  <Paragraphs>207</Paragraphs>
  <Slides>74</Slides>
  <Notes>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Blue Diagonal</vt:lpstr>
      <vt:lpstr>Slide 1</vt:lpstr>
      <vt:lpstr>When Will  Jesus Return?</vt:lpstr>
      <vt:lpstr> What Were You Doing?</vt:lpstr>
      <vt:lpstr>1988 1989</vt:lpstr>
      <vt:lpstr>Rapture Ruptured</vt:lpstr>
      <vt:lpstr>Tim LaHaye  Jerry Jenkins  Left Behind</vt:lpstr>
      <vt:lpstr>Slide 7</vt:lpstr>
      <vt:lpstr>Left Behind  70+ Million Copies</vt:lpstr>
      <vt:lpstr>Slide 9</vt:lpstr>
      <vt:lpstr>Slide 10</vt:lpstr>
      <vt:lpstr>Harold Camping</vt:lpstr>
      <vt:lpstr>Harold Camping Family Radio</vt:lpstr>
      <vt:lpstr>Harold Camping</vt:lpstr>
      <vt:lpstr>Slide 14</vt:lpstr>
      <vt:lpstr>Slide 15</vt:lpstr>
      <vt:lpstr>Deuteronomy 18:20-22</vt:lpstr>
      <vt:lpstr>Millennialism</vt:lpstr>
      <vt:lpstr>Millennial Groups</vt:lpstr>
      <vt:lpstr>Pre-millennial-ism</vt:lpstr>
      <vt:lpstr>Slide 20</vt:lpstr>
      <vt:lpstr>Slide 21</vt:lpstr>
      <vt:lpstr>Pre-millennial-ism</vt:lpstr>
      <vt:lpstr>Last Issue Before  Christ Returns!  16 October 1844</vt:lpstr>
      <vt:lpstr>Isaac Errett Christian Standard, 1866</vt:lpstr>
      <vt:lpstr>Isaac Errett Christian Standard, 1866</vt:lpstr>
      <vt:lpstr>Isaac Errett Christian Standard, 1866</vt:lpstr>
      <vt:lpstr>Isaac Errett Christian Standard, 1866</vt:lpstr>
      <vt:lpstr>Isaac Errett Christian Standard, 1866</vt:lpstr>
      <vt:lpstr>Slide 29</vt:lpstr>
      <vt:lpstr>Slide 30</vt:lpstr>
      <vt:lpstr>Slide 31</vt:lpstr>
      <vt:lpstr>Slide 32</vt:lpstr>
      <vt:lpstr>Matthew 24</vt:lpstr>
      <vt:lpstr>Did Jesus Return Already?  Who Knew?</vt:lpstr>
      <vt:lpstr>What Happened in 70 AD?</vt:lpstr>
      <vt:lpstr>“A.D. 70 Doctrine”</vt:lpstr>
      <vt:lpstr>“Realized Eschatology”</vt:lpstr>
      <vt:lpstr>“Preterism”</vt:lpstr>
      <vt:lpstr>“Words Mean What I Want Then To Mean”</vt:lpstr>
      <vt:lpstr>“Words Mean What I Want Then To Mean”</vt:lpstr>
      <vt:lpstr>If Jesus Already Came…</vt:lpstr>
      <vt:lpstr>What Saith the Scripture? </vt:lpstr>
      <vt:lpstr>Why “Popularity?”</vt:lpstr>
      <vt:lpstr>How Is This Different From 2 Timothy 2:14-19?</vt:lpstr>
      <vt:lpstr>The End</vt:lpstr>
      <vt:lpstr>Slide 46</vt:lpstr>
      <vt:lpstr> </vt:lpstr>
      <vt:lpstr>Slide 48</vt:lpstr>
      <vt:lpstr>Slide 49</vt:lpstr>
      <vt:lpstr>Slide 50</vt:lpstr>
      <vt:lpstr>Isaac Errett Christian Standard, 1866</vt:lpstr>
      <vt:lpstr>Isaac Errett Christian Standard, 1866</vt:lpstr>
      <vt:lpstr>Isaac Errett Christian Standard, 1866</vt:lpstr>
      <vt:lpstr>Isaac Errett Christian Standard, 1866</vt:lpstr>
      <vt:lpstr>Ezekiel 38 “Rosh” = Russia</vt:lpstr>
      <vt:lpstr>Wilhelm Gesenius (1786-1842)</vt:lpstr>
      <vt:lpstr>Turkish Anti-Christ</vt:lpstr>
      <vt:lpstr>Anti-Christ =  Ottoman Turks</vt:lpstr>
      <vt:lpstr>Amos Sutton Hayden</vt:lpstr>
      <vt:lpstr>Slide 60</vt:lpstr>
      <vt:lpstr>S. Hayden Christian Standard, 1877</vt:lpstr>
      <vt:lpstr>Amos Sutton Hayden</vt:lpstr>
      <vt:lpstr>S. Hayden Christian Standard, 1877</vt:lpstr>
      <vt:lpstr>Amos Sutton Hayden</vt:lpstr>
      <vt:lpstr>A.S. Hayden Christian Standard, 1877</vt:lpstr>
      <vt:lpstr>Amos Sutton Hayden</vt:lpstr>
      <vt:lpstr>Washington’s Birthday  Congressional Address, 1857</vt:lpstr>
      <vt:lpstr>Solar Time – 1290 Days</vt:lpstr>
      <vt:lpstr>American Millennium</vt:lpstr>
      <vt:lpstr>A.S. Hayden Christian Standard, 1877</vt:lpstr>
      <vt:lpstr>Millennial Arithmetic</vt:lpstr>
      <vt:lpstr>Slide 72</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Millennialism</dc:title>
  <dc:creator>Steve Wolfgang</dc:creator>
  <cp:lastModifiedBy>Steve</cp:lastModifiedBy>
  <cp:revision>94</cp:revision>
  <dcterms:created xsi:type="dcterms:W3CDTF">2003-07-16T23:15:39Z</dcterms:created>
  <dcterms:modified xsi:type="dcterms:W3CDTF">2011-05-15T20:50:24Z</dcterms:modified>
</cp:coreProperties>
</file>