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handoutMasterIdLst>
    <p:handoutMasterId r:id="rId21"/>
  </p:handoutMasterIdLst>
  <p:sldIdLst>
    <p:sldId id="290" r:id="rId2"/>
    <p:sldId id="292" r:id="rId3"/>
    <p:sldId id="293" r:id="rId4"/>
    <p:sldId id="294" r:id="rId5"/>
    <p:sldId id="296" r:id="rId6"/>
    <p:sldId id="302" r:id="rId7"/>
    <p:sldId id="299" r:id="rId8"/>
    <p:sldId id="303" r:id="rId9"/>
    <p:sldId id="297" r:id="rId10"/>
    <p:sldId id="304" r:id="rId11"/>
    <p:sldId id="305" r:id="rId12"/>
    <p:sldId id="306" r:id="rId13"/>
    <p:sldId id="307" r:id="rId14"/>
    <p:sldId id="308" r:id="rId15"/>
    <p:sldId id="309" r:id="rId16"/>
    <p:sldId id="310" r:id="rId17"/>
    <p:sldId id="311" r:id="rId18"/>
    <p:sldId id="31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CD60"/>
    <a:srgbClr val="000000"/>
    <a:srgbClr val="FFFFFF"/>
    <a:srgbClr val="F0A22E"/>
    <a:srgbClr val="0D0D0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36" autoAdjust="0"/>
    <p:restoredTop sz="94660"/>
  </p:normalViewPr>
  <p:slideViewPr>
    <p:cSldViewPr>
      <p:cViewPr varScale="1">
        <p:scale>
          <a:sx n="106" d="100"/>
          <a:sy n="106" d="100"/>
        </p:scale>
        <p:origin x="-32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FF0779A-8444-4FC2-A4DD-B1361DF544BC}" type="datetimeFigureOut">
              <a:rPr lang="en-US" smtClean="0"/>
              <a:pPr/>
              <a:t>5/1/2011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79CDFB-3A3B-4504-AFD4-179B0128448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5DC1A5-D1EE-402E-9E0B-F1400928946D}" type="datetimeFigureOut">
              <a:rPr lang="en-US" smtClean="0"/>
              <a:pPr/>
              <a:t>5/1/2011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30C735-9A80-45BC-98F0-2FB049825A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83F956D-2DF9-466C-8BAD-C69D84AB8087}" type="datetimeFigureOut">
              <a:rPr lang="en-US" smtClean="0"/>
              <a:pPr/>
              <a:t>5/1/2011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E70AD-AF5C-42BD-A833-0C36F44A44D0}"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3F956D-2DF9-466C-8BAD-C69D84AB8087}" type="datetimeFigureOut">
              <a:rPr lang="en-US" smtClean="0"/>
              <a:pPr/>
              <a:t>5/1/2011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E70AD-AF5C-42BD-A833-0C36F44A44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3F956D-2DF9-466C-8BAD-C69D84AB8087}" type="datetimeFigureOut">
              <a:rPr lang="en-US" smtClean="0"/>
              <a:pPr/>
              <a:t>5/1/2011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82E70AD-AF5C-42BD-A833-0C36F44A44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3F956D-2DF9-466C-8BAD-C69D84AB8087}" type="datetimeFigureOut">
              <a:rPr lang="en-US" smtClean="0"/>
              <a:pPr/>
              <a:t>5/1/2011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E70AD-AF5C-42BD-A833-0C36F44A44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83F956D-2DF9-466C-8BAD-C69D84AB8087}" type="datetimeFigureOut">
              <a:rPr lang="en-US" smtClean="0"/>
              <a:pPr/>
              <a:t>5/1/2011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E70AD-AF5C-42BD-A833-0C36F44A44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3F956D-2DF9-466C-8BAD-C69D84AB8087}" type="datetimeFigureOut">
              <a:rPr lang="en-US" smtClean="0"/>
              <a:pPr/>
              <a:t>5/1/2011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E70AD-AF5C-42BD-A833-0C36F44A44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83F956D-2DF9-466C-8BAD-C69D84AB8087}" type="datetimeFigureOut">
              <a:rPr lang="en-US" smtClean="0"/>
              <a:pPr/>
              <a:t>5/1/2011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2E70AD-AF5C-42BD-A833-0C36F44A44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3F956D-2DF9-466C-8BAD-C69D84AB8087}" type="datetimeFigureOut">
              <a:rPr lang="en-US" smtClean="0"/>
              <a:pPr/>
              <a:t>5/1/2011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2E70AD-AF5C-42BD-A833-0C36F44A44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3F956D-2DF9-466C-8BAD-C69D84AB8087}" type="datetimeFigureOut">
              <a:rPr lang="en-US" smtClean="0"/>
              <a:pPr/>
              <a:t>5/1/2011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2E70AD-AF5C-42BD-A833-0C36F44A44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83F956D-2DF9-466C-8BAD-C69D84AB8087}" type="datetimeFigureOut">
              <a:rPr lang="en-US" smtClean="0"/>
              <a:pPr/>
              <a:t>5/1/2011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E70AD-AF5C-42BD-A833-0C36F44A44D0}"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83F956D-2DF9-466C-8BAD-C69D84AB8087}" type="datetimeFigureOut">
              <a:rPr lang="en-US" smtClean="0"/>
              <a:pPr/>
              <a:t>5/1/2011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82E70AD-AF5C-42BD-A833-0C36F44A44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83F956D-2DF9-466C-8BAD-C69D84AB8087}" type="datetimeFigureOut">
              <a:rPr lang="en-US" smtClean="0"/>
              <a:pPr/>
              <a:t>5/1/2011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82E70AD-AF5C-42BD-A833-0C36F44A44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uttyartz.com/wp-content/uploads/2008/07/babel4.jpg"/>
          <p:cNvPicPr>
            <a:picLocks noChangeAspect="1" noChangeArrowheads="1"/>
          </p:cNvPicPr>
          <p:nvPr/>
        </p:nvPicPr>
        <p:blipFill>
          <a:blip r:embed="rId2" cstate="print"/>
          <a:srcRect/>
          <a:stretch>
            <a:fillRect/>
          </a:stretch>
        </p:blipFill>
        <p:spPr bwMode="auto">
          <a:xfrm>
            <a:off x="0" y="0"/>
            <a:ext cx="9144000" cy="6898272"/>
          </a:xfrm>
          <a:prstGeom prst="rect">
            <a:avLst/>
          </a:prstGeom>
          <a:noFill/>
        </p:spPr>
      </p:pic>
      <p:sp>
        <p:nvSpPr>
          <p:cNvPr id="3" name="Rectangle 2"/>
          <p:cNvSpPr/>
          <p:nvPr/>
        </p:nvSpPr>
        <p:spPr>
          <a:xfrm>
            <a:off x="1447800" y="4267200"/>
            <a:ext cx="6248400" cy="10668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0" y="4343400"/>
            <a:ext cx="9144000" cy="9906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2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A Tale of Two Cities</a:t>
            </a:r>
            <a:endParaRPr kumimoji="0" lang="en-US" sz="52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uttyartz.com/wp-content/uploads/2008/07/babel4.jpg"/>
          <p:cNvPicPr>
            <a:picLocks noChangeAspect="1" noChangeArrowheads="1"/>
          </p:cNvPicPr>
          <p:nvPr/>
        </p:nvPicPr>
        <p:blipFill>
          <a:blip r:embed="rId2" cstate="print"/>
          <a:srcRect/>
          <a:stretch>
            <a:fillRect/>
          </a:stretch>
        </p:blipFill>
        <p:spPr bwMode="auto">
          <a:xfrm>
            <a:off x="0" y="0"/>
            <a:ext cx="9144000" cy="6898272"/>
          </a:xfrm>
          <a:prstGeom prst="rect">
            <a:avLst/>
          </a:prstGeom>
          <a:noFill/>
        </p:spPr>
      </p:pic>
      <p:sp>
        <p:nvSpPr>
          <p:cNvPr id="3" name="Rectangle 2"/>
          <p:cNvSpPr/>
          <p:nvPr/>
        </p:nvSpPr>
        <p:spPr>
          <a:xfrm>
            <a:off x="457200" y="457200"/>
            <a:ext cx="8305800" cy="9906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685800" y="609600"/>
            <a:ext cx="8077200" cy="1139952"/>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The Holy City:  The City of God</a:t>
            </a:r>
            <a:endParaRPr kumimoji="0" lang="en-US" sz="40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sp>
        <p:nvSpPr>
          <p:cNvPr id="5" name="Rectangle 4"/>
          <p:cNvSpPr/>
          <p:nvPr/>
        </p:nvSpPr>
        <p:spPr>
          <a:xfrm>
            <a:off x="457200" y="1905000"/>
            <a:ext cx="8305800" cy="15240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457200" y="2057400"/>
            <a:ext cx="8229600" cy="4800600"/>
          </a:xfrm>
          <a:prstGeom prst="rect">
            <a:avLst/>
          </a:prstGeom>
        </p:spPr>
        <p:txBody>
          <a:bodyPr>
            <a:normAutofit/>
          </a:bodyPr>
          <a:lstStyle/>
          <a:p>
            <a:pPr marL="438912" lvl="0" indent="-320040">
              <a:lnSpc>
                <a:spcPct val="105000"/>
              </a:lnSpc>
              <a:buClr>
                <a:schemeClr val="accent1"/>
              </a:buClr>
              <a:buSzPct val="80000"/>
              <a:buFont typeface="Wingdings 2"/>
              <a:buChar char=""/>
            </a:pPr>
            <a:r>
              <a:rPr lang="en-US" sz="3200" dirty="0" smtClean="0"/>
              <a:t>“Now make us a king to judge us like all the </a:t>
            </a:r>
            <a:r>
              <a:rPr lang="en-US" sz="3200" b="1" u="sng" dirty="0" smtClean="0"/>
              <a:t>nations</a:t>
            </a:r>
            <a:r>
              <a:rPr lang="en-US" sz="3200" dirty="0" smtClean="0"/>
              <a:t>.”  1 Samuel 8:5</a:t>
            </a:r>
            <a:endParaRPr lang="en-US" sz="32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uttyartz.com/wp-content/uploads/2008/07/babel4.jpg"/>
          <p:cNvPicPr>
            <a:picLocks noChangeAspect="1" noChangeArrowheads="1"/>
          </p:cNvPicPr>
          <p:nvPr/>
        </p:nvPicPr>
        <p:blipFill>
          <a:blip r:embed="rId2" cstate="print"/>
          <a:srcRect/>
          <a:stretch>
            <a:fillRect/>
          </a:stretch>
        </p:blipFill>
        <p:spPr bwMode="auto">
          <a:xfrm>
            <a:off x="0" y="0"/>
            <a:ext cx="9144000" cy="6898272"/>
          </a:xfrm>
          <a:prstGeom prst="rect">
            <a:avLst/>
          </a:prstGeom>
          <a:noFill/>
        </p:spPr>
      </p:pic>
      <p:sp>
        <p:nvSpPr>
          <p:cNvPr id="3" name="Rectangle 2"/>
          <p:cNvSpPr/>
          <p:nvPr/>
        </p:nvSpPr>
        <p:spPr>
          <a:xfrm>
            <a:off x="457200" y="457200"/>
            <a:ext cx="8305800" cy="9906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685800" y="609600"/>
            <a:ext cx="8077200" cy="1139952"/>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The Holy City:  The City of God</a:t>
            </a:r>
            <a:endParaRPr kumimoji="0" lang="en-US" sz="40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sp>
        <p:nvSpPr>
          <p:cNvPr id="5" name="Rectangle 4"/>
          <p:cNvSpPr/>
          <p:nvPr/>
        </p:nvSpPr>
        <p:spPr>
          <a:xfrm>
            <a:off x="457200" y="1905000"/>
            <a:ext cx="8305800" cy="42672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457200" y="2057400"/>
            <a:ext cx="8229600" cy="4800600"/>
          </a:xfrm>
          <a:prstGeom prst="rect">
            <a:avLst/>
          </a:prstGeom>
        </p:spPr>
        <p:txBody>
          <a:bodyPr>
            <a:noAutofit/>
          </a:bodyPr>
          <a:lstStyle/>
          <a:p>
            <a:pPr marL="438912" lvl="0" indent="-320040">
              <a:lnSpc>
                <a:spcPct val="105000"/>
              </a:lnSpc>
              <a:buClr>
                <a:schemeClr val="accent1"/>
              </a:buClr>
              <a:buSzPct val="80000"/>
              <a:buFont typeface="Wingdings 2"/>
              <a:buChar char=""/>
            </a:pPr>
            <a:r>
              <a:rPr lang="en-US" sz="2950" dirty="0" smtClean="0"/>
              <a:t>But King Solomon loved many foreign women, as well as the daughter of Pharaoh: women of the Moabites, Ammonites, </a:t>
            </a:r>
            <a:r>
              <a:rPr lang="en-US" sz="2950" dirty="0" err="1" smtClean="0"/>
              <a:t>Edomites</a:t>
            </a:r>
            <a:r>
              <a:rPr lang="en-US" sz="2950" dirty="0" smtClean="0"/>
              <a:t>, </a:t>
            </a:r>
            <a:r>
              <a:rPr lang="en-US" sz="2950" dirty="0" err="1" smtClean="0"/>
              <a:t>Sidonians</a:t>
            </a:r>
            <a:r>
              <a:rPr lang="en-US" sz="2950" dirty="0" smtClean="0"/>
              <a:t>, and Hittites—from the </a:t>
            </a:r>
            <a:r>
              <a:rPr lang="en-US" sz="2950" b="1" u="sng" dirty="0" smtClean="0"/>
              <a:t>nations</a:t>
            </a:r>
            <a:r>
              <a:rPr lang="en-US" sz="2950" dirty="0" smtClean="0"/>
              <a:t> of whom the LORD had said to the children of Israel, “You shall not intermarry with them, nor they with you. Surely they will turn away your hearts after their gods.” Solomon clung to these in love.  1 Kings 11:1-2</a:t>
            </a:r>
            <a:endParaRPr lang="en-US" sz="295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uttyartz.com/wp-content/uploads/2008/07/babel4.jpg"/>
          <p:cNvPicPr>
            <a:picLocks noChangeAspect="1" noChangeArrowheads="1"/>
          </p:cNvPicPr>
          <p:nvPr/>
        </p:nvPicPr>
        <p:blipFill>
          <a:blip r:embed="rId2" cstate="print"/>
          <a:srcRect/>
          <a:stretch>
            <a:fillRect/>
          </a:stretch>
        </p:blipFill>
        <p:spPr bwMode="auto">
          <a:xfrm>
            <a:off x="0" y="0"/>
            <a:ext cx="9144000" cy="6898272"/>
          </a:xfrm>
          <a:prstGeom prst="rect">
            <a:avLst/>
          </a:prstGeom>
          <a:noFill/>
        </p:spPr>
      </p:pic>
      <p:sp>
        <p:nvSpPr>
          <p:cNvPr id="3" name="Rectangle 2"/>
          <p:cNvSpPr/>
          <p:nvPr/>
        </p:nvSpPr>
        <p:spPr>
          <a:xfrm>
            <a:off x="457200" y="457200"/>
            <a:ext cx="8305800" cy="9906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685800" y="609600"/>
            <a:ext cx="8077200" cy="1139952"/>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The Holy City:  The City of God</a:t>
            </a:r>
            <a:endParaRPr kumimoji="0" lang="en-US" sz="40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sp>
        <p:nvSpPr>
          <p:cNvPr id="8" name="Rectangle 7"/>
          <p:cNvSpPr/>
          <p:nvPr/>
        </p:nvSpPr>
        <p:spPr>
          <a:xfrm>
            <a:off x="457200" y="1905000"/>
            <a:ext cx="8305800" cy="31242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p:cNvSpPr txBox="1">
            <a:spLocks/>
          </p:cNvSpPr>
          <p:nvPr/>
        </p:nvSpPr>
        <p:spPr>
          <a:xfrm>
            <a:off x="457200" y="2057400"/>
            <a:ext cx="8229600" cy="4495800"/>
          </a:xfrm>
          <a:prstGeom prst="rect">
            <a:avLst/>
          </a:prstGeom>
        </p:spPr>
        <p:txBody>
          <a:bodyPr>
            <a:normAutofit/>
          </a:bodyPr>
          <a:lstStyle/>
          <a:p>
            <a:pPr marL="438912" marR="0" lvl="0" indent="-320040" algn="l" defTabSz="914400" rtl="0" eaLnBrk="1" fontAlgn="auto" latinLnBrk="0" hangingPunct="1">
              <a:lnSpc>
                <a:spcPct val="150000"/>
              </a:lnSpc>
              <a:spcBef>
                <a:spcPts val="0"/>
              </a:spcBef>
              <a:spcAft>
                <a:spcPts val="0"/>
              </a:spcAft>
              <a:buClr>
                <a:schemeClr val="accent1"/>
              </a:buClr>
              <a:buSzPct val="80000"/>
              <a:buFont typeface="Wingdings 2"/>
              <a:buChar char=""/>
              <a:tabLst/>
              <a:defRPr/>
            </a:pPr>
            <a:r>
              <a:rPr lang="en-US" sz="3600" dirty="0" smtClean="0">
                <a:effectLst>
                  <a:outerShdw blurRad="38100" dist="38100" dir="2700000" algn="tl">
                    <a:srgbClr val="000000">
                      <a:alpha val="43137"/>
                    </a:srgbClr>
                  </a:outerShdw>
                </a:effectLst>
              </a:rPr>
              <a:t> Dedicated to glory of self</a:t>
            </a:r>
          </a:p>
          <a:p>
            <a:pPr marL="438912" lvl="0" indent="-320040">
              <a:lnSpc>
                <a:spcPct val="150000"/>
              </a:lnSpc>
              <a:buClr>
                <a:schemeClr val="accent1"/>
              </a:buClr>
              <a:buSzPct val="80000"/>
              <a:buFont typeface="Wingdings 2"/>
              <a:buChar char=""/>
            </a:pPr>
            <a:r>
              <a:rPr lang="en-US" sz="3600" dirty="0" smtClean="0">
                <a:effectLst>
                  <a:outerShdw blurRad="38100" dist="38100" dir="2700000" algn="tl">
                    <a:srgbClr val="000000">
                      <a:alpha val="43137"/>
                    </a:srgbClr>
                  </a:outerShdw>
                </a:effectLst>
              </a:rPr>
              <a:t> Autonomy from God</a:t>
            </a:r>
          </a:p>
          <a:p>
            <a:pPr marL="438912" lvl="0" indent="-320040">
              <a:lnSpc>
                <a:spcPct val="150000"/>
              </a:lnSpc>
              <a:buClr>
                <a:schemeClr val="accent1"/>
              </a:buClr>
              <a:buSzPct val="80000"/>
              <a:buFont typeface="Wingdings 2"/>
              <a:buChar char=""/>
            </a:pPr>
            <a:r>
              <a:rPr lang="en-US" sz="3600" dirty="0" smtClean="0">
                <a:effectLst>
                  <a:outerShdw blurRad="38100" dist="38100" dir="2700000" algn="tl">
                    <a:srgbClr val="000000">
                      <a:alpha val="43137"/>
                    </a:srgbClr>
                  </a:outerShdw>
                </a:effectLst>
              </a:rPr>
              <a:t> Opposed to God and his people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uttyartz.com/wp-content/uploads/2008/07/babel4.jpg"/>
          <p:cNvPicPr>
            <a:picLocks noChangeAspect="1" noChangeArrowheads="1"/>
          </p:cNvPicPr>
          <p:nvPr/>
        </p:nvPicPr>
        <p:blipFill>
          <a:blip r:embed="rId2" cstate="print"/>
          <a:srcRect/>
          <a:stretch>
            <a:fillRect/>
          </a:stretch>
        </p:blipFill>
        <p:spPr bwMode="auto">
          <a:xfrm>
            <a:off x="0" y="0"/>
            <a:ext cx="9144000" cy="6898272"/>
          </a:xfrm>
          <a:prstGeom prst="rect">
            <a:avLst/>
          </a:prstGeom>
          <a:noFill/>
        </p:spPr>
      </p:pic>
      <p:sp>
        <p:nvSpPr>
          <p:cNvPr id="3" name="Rectangle 2"/>
          <p:cNvSpPr/>
          <p:nvPr/>
        </p:nvSpPr>
        <p:spPr>
          <a:xfrm>
            <a:off x="457200" y="457200"/>
            <a:ext cx="8305800" cy="9906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685800" y="609600"/>
            <a:ext cx="8077200" cy="1139952"/>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The Holy City Today</a:t>
            </a:r>
            <a:endParaRPr kumimoji="0" lang="en-US" sz="40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grpSp>
        <p:nvGrpSpPr>
          <p:cNvPr id="7" name="Group 6"/>
          <p:cNvGrpSpPr/>
          <p:nvPr/>
        </p:nvGrpSpPr>
        <p:grpSpPr>
          <a:xfrm>
            <a:off x="457200" y="1905000"/>
            <a:ext cx="8305800" cy="4648200"/>
            <a:chOff x="457200" y="1905000"/>
            <a:chExt cx="8305800" cy="4648200"/>
          </a:xfrm>
        </p:grpSpPr>
        <p:sp>
          <p:nvSpPr>
            <p:cNvPr id="8" name="Rectangle 7"/>
            <p:cNvSpPr/>
            <p:nvPr/>
          </p:nvSpPr>
          <p:spPr>
            <a:xfrm>
              <a:off x="457200" y="1905000"/>
              <a:ext cx="8305800" cy="44958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p:cNvSpPr txBox="1">
              <a:spLocks/>
            </p:cNvSpPr>
            <p:nvPr/>
          </p:nvSpPr>
          <p:spPr>
            <a:xfrm>
              <a:off x="457200" y="2057400"/>
              <a:ext cx="8229600" cy="4495800"/>
            </a:xfrm>
            <a:prstGeom prst="rect">
              <a:avLst/>
            </a:prstGeom>
          </p:spPr>
          <p:txBody>
            <a:bodyPr>
              <a:normAutofit fontScale="77500" lnSpcReduction="20000"/>
            </a:bodyPr>
            <a:lstStyle/>
            <a:p>
              <a:pPr marL="438912" lvl="0" indent="-320040">
                <a:lnSpc>
                  <a:spcPct val="125000"/>
                </a:lnSpc>
                <a:buClr>
                  <a:schemeClr val="accent1"/>
                </a:buClr>
                <a:buSzPct val="80000"/>
                <a:buFont typeface="Wingdings 2"/>
                <a:buChar char=""/>
              </a:pPr>
              <a:r>
                <a:rPr lang="en-US" sz="3600" dirty="0" smtClean="0"/>
                <a:t>…you have come to </a:t>
              </a:r>
              <a:r>
                <a:rPr lang="en-US" sz="3600" b="1" u="sng" dirty="0" smtClean="0"/>
                <a:t>Mount</a:t>
              </a:r>
              <a:r>
                <a:rPr lang="en-US" sz="3600" dirty="0" smtClean="0"/>
                <a:t> </a:t>
              </a:r>
              <a:r>
                <a:rPr lang="en-US" sz="3600" b="1" u="sng" dirty="0" smtClean="0"/>
                <a:t>Zion</a:t>
              </a:r>
              <a:r>
                <a:rPr lang="en-US" sz="3600" dirty="0" smtClean="0"/>
                <a:t> and to the city of the living God, the heavenly Jerusalem, to an innumerable company of angels,</a:t>
              </a:r>
              <a:r>
                <a:rPr lang="en-US" sz="3600" baseline="30000" dirty="0" smtClean="0"/>
                <a:t> </a:t>
              </a:r>
              <a:r>
                <a:rPr lang="en-US" sz="3600" dirty="0" smtClean="0"/>
                <a:t>to the general assembly and </a:t>
              </a:r>
              <a:r>
                <a:rPr lang="en-US" sz="3600" b="1" u="sng" dirty="0" smtClean="0"/>
                <a:t>church</a:t>
              </a:r>
              <a:r>
                <a:rPr lang="en-US" sz="3600" dirty="0" smtClean="0"/>
                <a:t> of the firstborn who are registered in heaven, to God the Judge of all, to the spirits of just men made perfect,</a:t>
              </a:r>
              <a:r>
                <a:rPr lang="en-US" sz="3600" baseline="30000" dirty="0" smtClean="0"/>
                <a:t> </a:t>
              </a:r>
              <a:r>
                <a:rPr lang="en-US" sz="3600" dirty="0" smtClean="0"/>
                <a:t>to Jesus the Mediator of the new covenant, and to the blood of sprinkling that speaks better things than that of Abel.  Hebrews 12:22-24</a:t>
              </a:r>
              <a:endParaRPr lang="en-US" sz="3600" dirty="0" smtClean="0">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uttyartz.com/wp-content/uploads/2008/07/babel4.jpg"/>
          <p:cNvPicPr>
            <a:picLocks noChangeAspect="1" noChangeArrowheads="1"/>
          </p:cNvPicPr>
          <p:nvPr/>
        </p:nvPicPr>
        <p:blipFill>
          <a:blip r:embed="rId2" cstate="print"/>
          <a:srcRect/>
          <a:stretch>
            <a:fillRect/>
          </a:stretch>
        </p:blipFill>
        <p:spPr bwMode="auto">
          <a:xfrm>
            <a:off x="0" y="0"/>
            <a:ext cx="9144000" cy="6898272"/>
          </a:xfrm>
          <a:prstGeom prst="rect">
            <a:avLst/>
          </a:prstGeom>
          <a:noFill/>
        </p:spPr>
      </p:pic>
      <p:sp>
        <p:nvSpPr>
          <p:cNvPr id="3" name="Rectangle 2"/>
          <p:cNvSpPr/>
          <p:nvPr/>
        </p:nvSpPr>
        <p:spPr>
          <a:xfrm>
            <a:off x="457200" y="457200"/>
            <a:ext cx="8305800" cy="9906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685800" y="609600"/>
            <a:ext cx="8077200" cy="1139952"/>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The Holy City Today</a:t>
            </a:r>
            <a:endParaRPr kumimoji="0" lang="en-US" sz="40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sp>
        <p:nvSpPr>
          <p:cNvPr id="8" name="Rectangle 7"/>
          <p:cNvSpPr/>
          <p:nvPr/>
        </p:nvSpPr>
        <p:spPr>
          <a:xfrm>
            <a:off x="457200" y="1905000"/>
            <a:ext cx="8305800" cy="38862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p:cNvSpPr txBox="1">
            <a:spLocks/>
          </p:cNvSpPr>
          <p:nvPr/>
        </p:nvSpPr>
        <p:spPr>
          <a:xfrm>
            <a:off x="457200" y="2057400"/>
            <a:ext cx="8229600" cy="4495800"/>
          </a:xfrm>
          <a:prstGeom prst="rect">
            <a:avLst/>
          </a:prstGeom>
        </p:spPr>
        <p:txBody>
          <a:bodyPr>
            <a:normAutofit/>
          </a:bodyPr>
          <a:lstStyle/>
          <a:p>
            <a:pPr marL="438912" lvl="0" indent="-320040">
              <a:lnSpc>
                <a:spcPct val="105000"/>
              </a:lnSpc>
              <a:buClr>
                <a:schemeClr val="accent1"/>
              </a:buClr>
              <a:buSzPct val="80000"/>
              <a:buFont typeface="Wingdings 2"/>
              <a:buChar char=""/>
            </a:pPr>
            <a:r>
              <a:rPr lang="en-US" sz="3000" dirty="0" smtClean="0"/>
              <a:t>And to the angel of the church in </a:t>
            </a:r>
            <a:r>
              <a:rPr lang="en-US" sz="3000" dirty="0" err="1" smtClean="0"/>
              <a:t>Pergamos</a:t>
            </a:r>
            <a:r>
              <a:rPr lang="en-US" sz="3000" dirty="0" smtClean="0"/>
              <a:t> write… “I know your works, and where you dwell, where </a:t>
            </a:r>
            <a:r>
              <a:rPr lang="en-US" sz="3000" b="1" u="sng" dirty="0" smtClean="0"/>
              <a:t>Satan’s</a:t>
            </a:r>
            <a:r>
              <a:rPr lang="en-US" sz="3000" dirty="0" smtClean="0"/>
              <a:t> throne is. And you hold fast to My name and did not deny My faith even in the days in which Antipas was My faithful martyr, who was killed among you, where </a:t>
            </a:r>
            <a:r>
              <a:rPr lang="en-US" sz="3000" b="1" u="sng" dirty="0" smtClean="0"/>
              <a:t>Satan</a:t>
            </a:r>
            <a:r>
              <a:rPr lang="en-US" sz="3000" dirty="0" smtClean="0"/>
              <a:t> dwells.  Revelation 2:12-13</a:t>
            </a:r>
            <a:endParaRPr lang="en-US" sz="30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uttyartz.com/wp-content/uploads/2008/07/babel4.jpg"/>
          <p:cNvPicPr>
            <a:picLocks noChangeAspect="1" noChangeArrowheads="1"/>
          </p:cNvPicPr>
          <p:nvPr/>
        </p:nvPicPr>
        <p:blipFill>
          <a:blip r:embed="rId2" cstate="print"/>
          <a:srcRect/>
          <a:stretch>
            <a:fillRect/>
          </a:stretch>
        </p:blipFill>
        <p:spPr bwMode="auto">
          <a:xfrm>
            <a:off x="0" y="0"/>
            <a:ext cx="9144000" cy="6898272"/>
          </a:xfrm>
          <a:prstGeom prst="rect">
            <a:avLst/>
          </a:prstGeom>
          <a:noFill/>
        </p:spPr>
      </p:pic>
      <p:sp>
        <p:nvSpPr>
          <p:cNvPr id="3" name="Rectangle 2"/>
          <p:cNvSpPr/>
          <p:nvPr/>
        </p:nvSpPr>
        <p:spPr>
          <a:xfrm>
            <a:off x="457200" y="457200"/>
            <a:ext cx="8305800" cy="9906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685800" y="609600"/>
            <a:ext cx="8077200" cy="1139952"/>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The Holy City Today</a:t>
            </a:r>
            <a:endParaRPr kumimoji="0" lang="en-US" sz="40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sp>
        <p:nvSpPr>
          <p:cNvPr id="8" name="Rectangle 7"/>
          <p:cNvSpPr/>
          <p:nvPr/>
        </p:nvSpPr>
        <p:spPr>
          <a:xfrm>
            <a:off x="457200" y="1905000"/>
            <a:ext cx="8305800" cy="24384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p:cNvSpPr txBox="1">
            <a:spLocks/>
          </p:cNvSpPr>
          <p:nvPr/>
        </p:nvSpPr>
        <p:spPr>
          <a:xfrm>
            <a:off x="457200" y="2057400"/>
            <a:ext cx="8229600" cy="4495800"/>
          </a:xfrm>
          <a:prstGeom prst="rect">
            <a:avLst/>
          </a:prstGeom>
        </p:spPr>
        <p:txBody>
          <a:bodyPr>
            <a:normAutofit/>
          </a:bodyPr>
          <a:lstStyle/>
          <a:p>
            <a:pPr marL="438912" lvl="0" indent="-320040">
              <a:lnSpc>
                <a:spcPct val="105000"/>
              </a:lnSpc>
              <a:buClr>
                <a:schemeClr val="accent1"/>
              </a:buClr>
              <a:buSzPct val="80000"/>
              <a:buFont typeface="Wingdings 2"/>
              <a:buChar char=""/>
            </a:pPr>
            <a:r>
              <a:rPr lang="en-US" sz="3000" dirty="0" smtClean="0"/>
              <a:t>“Because you say, ‘I am rich, have become wealthy, and have </a:t>
            </a:r>
            <a:r>
              <a:rPr lang="en-US" sz="3000" b="1" u="sng" dirty="0" smtClean="0"/>
              <a:t>need</a:t>
            </a:r>
            <a:r>
              <a:rPr lang="en-US" sz="3000" dirty="0" smtClean="0"/>
              <a:t> of </a:t>
            </a:r>
            <a:r>
              <a:rPr lang="en-US" sz="3000" b="1" u="sng" dirty="0" smtClean="0"/>
              <a:t>nothing</a:t>
            </a:r>
            <a:r>
              <a:rPr lang="en-US" sz="3000" dirty="0" smtClean="0"/>
              <a:t>’… I counsel you to buy from me gold refined in the fire” Revelation 3:17-18</a:t>
            </a:r>
            <a:endParaRPr lang="en-US" sz="30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uttyartz.com/wp-content/uploads/2008/07/babel4.jpg"/>
          <p:cNvPicPr>
            <a:picLocks noChangeAspect="1" noChangeArrowheads="1"/>
          </p:cNvPicPr>
          <p:nvPr/>
        </p:nvPicPr>
        <p:blipFill>
          <a:blip r:embed="rId2" cstate="print"/>
          <a:srcRect/>
          <a:stretch>
            <a:fillRect/>
          </a:stretch>
        </p:blipFill>
        <p:spPr bwMode="auto">
          <a:xfrm>
            <a:off x="0" y="0"/>
            <a:ext cx="9144000" cy="6898272"/>
          </a:xfrm>
          <a:prstGeom prst="rect">
            <a:avLst/>
          </a:prstGeom>
          <a:noFill/>
        </p:spPr>
      </p:pic>
      <p:sp>
        <p:nvSpPr>
          <p:cNvPr id="3" name="Rectangle 2"/>
          <p:cNvSpPr/>
          <p:nvPr/>
        </p:nvSpPr>
        <p:spPr>
          <a:xfrm>
            <a:off x="457200" y="457200"/>
            <a:ext cx="8305800" cy="9906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685800" y="609600"/>
            <a:ext cx="8077200" cy="1139952"/>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The Holy City Today</a:t>
            </a:r>
            <a:endParaRPr kumimoji="0" lang="en-US" sz="40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sp>
        <p:nvSpPr>
          <p:cNvPr id="8" name="Rectangle 7"/>
          <p:cNvSpPr/>
          <p:nvPr/>
        </p:nvSpPr>
        <p:spPr>
          <a:xfrm>
            <a:off x="457200" y="1905000"/>
            <a:ext cx="8305800" cy="24384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p:cNvSpPr txBox="1">
            <a:spLocks/>
          </p:cNvSpPr>
          <p:nvPr/>
        </p:nvSpPr>
        <p:spPr>
          <a:xfrm>
            <a:off x="457200" y="2057400"/>
            <a:ext cx="8229600" cy="4495800"/>
          </a:xfrm>
          <a:prstGeom prst="rect">
            <a:avLst/>
          </a:prstGeom>
        </p:spPr>
        <p:txBody>
          <a:bodyPr>
            <a:normAutofit/>
          </a:bodyPr>
          <a:lstStyle/>
          <a:p>
            <a:pPr marL="438912" lvl="0" indent="-320040">
              <a:lnSpc>
                <a:spcPct val="105000"/>
              </a:lnSpc>
              <a:buClr>
                <a:schemeClr val="accent1"/>
              </a:buClr>
              <a:buSzPct val="80000"/>
              <a:buFont typeface="Wingdings 2"/>
              <a:buChar char=""/>
            </a:pPr>
            <a:r>
              <a:rPr lang="en-US" sz="3000" dirty="0" smtClean="0"/>
              <a:t>“Behold, I stand at the door and knock. If anyone hears My voice and opens the door, I will come in to him and dine with him, and he with Me.” Revelation 3:20</a:t>
            </a:r>
            <a:endParaRPr lang="en-US" sz="30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uttyartz.com/wp-content/uploads/2008/07/babel4.jpg"/>
          <p:cNvPicPr>
            <a:picLocks noChangeAspect="1" noChangeArrowheads="1"/>
          </p:cNvPicPr>
          <p:nvPr/>
        </p:nvPicPr>
        <p:blipFill>
          <a:blip r:embed="rId2" cstate="print">
            <a:lum bright="55000" contrast="-55000"/>
          </a:blip>
          <a:srcRect/>
          <a:stretch>
            <a:fillRect/>
          </a:stretch>
        </p:blipFill>
        <p:spPr bwMode="auto">
          <a:xfrm>
            <a:off x="0" y="0"/>
            <a:ext cx="9144000" cy="6898272"/>
          </a:xfrm>
          <a:prstGeom prst="rect">
            <a:avLst/>
          </a:prstGeom>
          <a:noFill/>
        </p:spPr>
      </p:pic>
      <p:sp>
        <p:nvSpPr>
          <p:cNvPr id="7" name="Rectangle 6"/>
          <p:cNvSpPr/>
          <p:nvPr/>
        </p:nvSpPr>
        <p:spPr>
          <a:xfrm>
            <a:off x="609600" y="2209800"/>
            <a:ext cx="8001000" cy="2438400"/>
          </a:xfrm>
          <a:prstGeom prst="rect">
            <a:avLst/>
          </a:prstGeom>
          <a:solidFill>
            <a:srgbClr val="F3CD6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914400" y="2514600"/>
            <a:ext cx="7315200" cy="1828800"/>
          </a:xfrm>
          <a:prstGeom prst="rect">
            <a:avLst/>
          </a:prstGeom>
          <a:noFill/>
        </p:spPr>
        <p:txBody>
          <a:bodyP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…the name of the city from</a:t>
            </a:r>
            <a:r>
              <a:rPr kumimoji="0" lang="en-US" sz="4000" b="1" i="0" u="none" strike="noStrike" kern="1200" cap="none" spc="0" normalizeH="0" noProof="0" dirty="0" smtClean="0">
                <a:ln>
                  <a:noFill/>
                </a:ln>
                <a:effectLst>
                  <a:outerShdw blurRad="38100" dist="38100" dir="2700000" algn="tl">
                    <a:srgbClr val="000000">
                      <a:alpha val="43137"/>
                    </a:srgbClr>
                  </a:outerShdw>
                </a:effectLst>
                <a:uLnTx/>
                <a:uFillTx/>
                <a:latin typeface="+mj-lt"/>
                <a:ea typeface="+mj-ea"/>
                <a:cs typeface="+mj-cs"/>
              </a:rPr>
              <a:t> that day shall be: THE LORD IS THERE.”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noProof="0" dirty="0" smtClean="0">
                <a:effectLst>
                  <a:outerShdw blurRad="38100" dist="38100" dir="2700000" algn="tl">
                    <a:srgbClr val="000000">
                      <a:alpha val="43137"/>
                    </a:srgbClr>
                  </a:outerShdw>
                </a:effectLst>
                <a:latin typeface="+mj-lt"/>
                <a:ea typeface="+mj-ea"/>
                <a:cs typeface="+mj-cs"/>
              </a:rPr>
              <a:t>Ezekiel 48:35</a:t>
            </a:r>
            <a:endParaRPr kumimoji="0" lang="en-US" sz="40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uttyartz.com/wp-content/uploads/2008/07/babel4.jpg"/>
          <p:cNvPicPr>
            <a:picLocks noChangeAspect="1" noChangeArrowheads="1"/>
          </p:cNvPicPr>
          <p:nvPr/>
        </p:nvPicPr>
        <p:blipFill>
          <a:blip r:embed="rId2" cstate="print">
            <a:lum bright="55000" contrast="-55000"/>
          </a:blip>
          <a:srcRect/>
          <a:stretch>
            <a:fillRect/>
          </a:stretch>
        </p:blipFill>
        <p:spPr bwMode="auto">
          <a:xfrm>
            <a:off x="0" y="0"/>
            <a:ext cx="9144000" cy="6898272"/>
          </a:xfrm>
          <a:prstGeom prst="rect">
            <a:avLst/>
          </a:prstGeom>
          <a:noFill/>
        </p:spPr>
      </p:pic>
      <p:sp>
        <p:nvSpPr>
          <p:cNvPr id="7" name="Rectangle 6"/>
          <p:cNvSpPr/>
          <p:nvPr/>
        </p:nvSpPr>
        <p:spPr>
          <a:xfrm>
            <a:off x="609600" y="990600"/>
            <a:ext cx="8001000" cy="4876800"/>
          </a:xfrm>
          <a:prstGeom prst="rect">
            <a:avLst/>
          </a:prstGeom>
          <a:solidFill>
            <a:srgbClr val="F3CD6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914400" y="1295400"/>
            <a:ext cx="7315200" cy="4267200"/>
          </a:xfrm>
          <a:prstGeom prst="rect">
            <a:avLst/>
          </a:prstGeom>
        </p:spPr>
        <p:txBody>
          <a:bodyPr>
            <a:normAutofit/>
          </a:bodyPr>
          <a:lstStyle/>
          <a:p>
            <a:pPr marL="0" marR="0" lvl="0" indent="0" algn="ctr" defTabSz="914400" rtl="0" eaLnBrk="1" fontAlgn="auto" latinLnBrk="0" hangingPunct="1">
              <a:lnSpc>
                <a:spcPct val="105000"/>
              </a:lnSpc>
              <a:spcBef>
                <a:spcPct val="0"/>
              </a:spcBef>
              <a:spcAft>
                <a:spcPts val="0"/>
              </a:spcAft>
              <a:buClrTx/>
              <a:buSzTx/>
              <a:buFontTx/>
              <a:buNone/>
              <a:tabLst/>
              <a:defRPr/>
            </a:pPr>
            <a:r>
              <a:rPr kumimoji="0" lang="en-US" sz="28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Our Lord finds our desires not too strong, but too weak. We are half-hearted creatures, fooling about</a:t>
            </a:r>
            <a:r>
              <a:rPr kumimoji="0" lang="en-US" sz="2800" b="1" i="0" u="none" strike="noStrike" kern="1200" cap="none" spc="0" normalizeH="0" noProof="0" dirty="0" smtClean="0">
                <a:ln>
                  <a:noFill/>
                </a:ln>
                <a:effectLst>
                  <a:outerShdw blurRad="38100" dist="38100" dir="2700000" algn="tl">
                    <a:srgbClr val="000000">
                      <a:alpha val="43137"/>
                    </a:srgbClr>
                  </a:outerShdw>
                </a:effectLst>
                <a:uLnTx/>
                <a:uFillTx/>
                <a:latin typeface="+mj-lt"/>
                <a:ea typeface="+mj-ea"/>
                <a:cs typeface="+mj-cs"/>
              </a:rPr>
              <a:t> with drink and sex and ambition when infinite joy is offered us, like an ignorant child who wants to go on making mud pies in a slum because he cannot imagine what is meant by the offer of a holiday at the sea. We are far too easily pleased.</a:t>
            </a:r>
          </a:p>
          <a:p>
            <a:pPr marL="0" marR="0" lvl="0" indent="0" algn="ctr" defTabSz="914400" rtl="0" eaLnBrk="1" fontAlgn="auto" latinLnBrk="0" hangingPunct="1">
              <a:lnSpc>
                <a:spcPct val="105000"/>
              </a:lnSpc>
              <a:spcBef>
                <a:spcPct val="0"/>
              </a:spcBef>
              <a:spcAft>
                <a:spcPts val="0"/>
              </a:spcAft>
              <a:buClrTx/>
              <a:buSzTx/>
              <a:buFontTx/>
              <a:buNone/>
              <a:tabLst/>
              <a:defRPr/>
            </a:pPr>
            <a:r>
              <a:rPr lang="en-US" sz="2800" b="1" baseline="0" dirty="0" smtClean="0">
                <a:effectLst>
                  <a:outerShdw blurRad="38100" dist="38100" dir="2700000" algn="tl">
                    <a:srgbClr val="000000">
                      <a:alpha val="43137"/>
                    </a:srgbClr>
                  </a:outerShdw>
                </a:effectLst>
                <a:latin typeface="+mj-lt"/>
                <a:ea typeface="+mj-ea"/>
                <a:cs typeface="+mj-cs"/>
              </a:rPr>
              <a:t>(C.S.</a:t>
            </a:r>
            <a:r>
              <a:rPr lang="en-US" sz="2800" b="1" dirty="0" smtClean="0">
                <a:effectLst>
                  <a:outerShdw blurRad="38100" dist="38100" dir="2700000" algn="tl">
                    <a:srgbClr val="000000">
                      <a:alpha val="43137"/>
                    </a:srgbClr>
                  </a:outerShdw>
                </a:effectLst>
                <a:latin typeface="+mj-lt"/>
                <a:ea typeface="+mj-ea"/>
                <a:cs typeface="+mj-cs"/>
              </a:rPr>
              <a:t> Lewis “The Weight of Glory”)</a:t>
            </a:r>
            <a:endParaRPr kumimoji="0" lang="en-US" sz="28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uttyartz.com/wp-content/uploads/2008/07/babel4.jpg"/>
          <p:cNvPicPr>
            <a:picLocks noChangeAspect="1" noChangeArrowheads="1"/>
          </p:cNvPicPr>
          <p:nvPr/>
        </p:nvPicPr>
        <p:blipFill>
          <a:blip r:embed="rId2" cstate="print"/>
          <a:srcRect/>
          <a:stretch>
            <a:fillRect/>
          </a:stretch>
        </p:blipFill>
        <p:spPr bwMode="auto">
          <a:xfrm>
            <a:off x="0" y="0"/>
            <a:ext cx="9144000" cy="6898272"/>
          </a:xfrm>
          <a:prstGeom prst="rect">
            <a:avLst/>
          </a:prstGeom>
          <a:noFill/>
        </p:spPr>
      </p:pic>
      <p:sp>
        <p:nvSpPr>
          <p:cNvPr id="3" name="Rectangle 2"/>
          <p:cNvSpPr/>
          <p:nvPr/>
        </p:nvSpPr>
        <p:spPr>
          <a:xfrm>
            <a:off x="457200" y="457200"/>
            <a:ext cx="8305800" cy="9906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685800" y="609600"/>
            <a:ext cx="8077200" cy="1139952"/>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The Great City:  The City of Man</a:t>
            </a:r>
            <a:endParaRPr kumimoji="0" lang="en-US" sz="40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grpSp>
        <p:nvGrpSpPr>
          <p:cNvPr id="8" name="Group 7"/>
          <p:cNvGrpSpPr/>
          <p:nvPr/>
        </p:nvGrpSpPr>
        <p:grpSpPr>
          <a:xfrm>
            <a:off x="457200" y="1905000"/>
            <a:ext cx="8305800" cy="4572000"/>
            <a:chOff x="457200" y="1905000"/>
            <a:chExt cx="8305800" cy="4572000"/>
          </a:xfrm>
        </p:grpSpPr>
        <p:sp>
          <p:nvSpPr>
            <p:cNvPr id="5" name="Rectangle 4"/>
            <p:cNvSpPr/>
            <p:nvPr/>
          </p:nvSpPr>
          <p:spPr>
            <a:xfrm>
              <a:off x="457200" y="1905000"/>
              <a:ext cx="8305800" cy="33528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sp>
          <p:nvSpPr>
            <p:cNvPr id="7" name="Content Placeholder 2"/>
            <p:cNvSpPr txBox="1">
              <a:spLocks/>
            </p:cNvSpPr>
            <p:nvPr/>
          </p:nvSpPr>
          <p:spPr>
            <a:xfrm>
              <a:off x="457200" y="2057400"/>
              <a:ext cx="8229600" cy="4419600"/>
            </a:xfrm>
            <a:prstGeom prst="rect">
              <a:avLst/>
            </a:prstGeom>
          </p:spPr>
          <p:txBody>
            <a:bodyPr>
              <a:normAutofit/>
            </a:bodyPr>
            <a:lstStyle/>
            <a:p>
              <a:pPr marL="438912" marR="0" lvl="0" indent="-320040" algn="l" defTabSz="914400" rtl="0" eaLnBrk="1" fontAlgn="auto" latinLnBrk="0" hangingPunct="1">
                <a:lnSpc>
                  <a:spcPct val="105000"/>
                </a:lnSpc>
                <a:spcBef>
                  <a:spcPts val="0"/>
                </a:spcBef>
                <a:spcAft>
                  <a:spcPts val="0"/>
                </a:spcAft>
                <a:buClr>
                  <a:schemeClr val="accent1"/>
                </a:buClr>
                <a:buSzPct val="80000"/>
                <a:buFont typeface="Wingdings 2"/>
                <a:buChar char=""/>
                <a:tabLst/>
                <a:defRPr/>
              </a:pPr>
              <a:r>
                <a:rPr lang="en-US" sz="3000" dirty="0" smtClean="0">
                  <a:effectLst>
                    <a:outerShdw blurRad="38100" dist="38100" dir="2700000" algn="tl">
                      <a:srgbClr val="000000">
                        <a:alpha val="43137"/>
                      </a:srgbClr>
                    </a:outerShdw>
                  </a:effectLst>
                </a:rPr>
                <a:t>Then Cain went out from the presence of the LORD and dwelt in the land of Nod on the east of Eden. And Cain knew his wife, and she conceived and bore Enoch. And he built a city, and called the name of the city after the </a:t>
              </a:r>
              <a:r>
                <a:rPr lang="en-US" sz="3000" b="1" u="sng" dirty="0" smtClean="0">
                  <a:effectLst>
                    <a:outerShdw blurRad="38100" dist="38100" dir="2700000" algn="tl">
                      <a:srgbClr val="000000">
                        <a:alpha val="43137"/>
                      </a:srgbClr>
                    </a:outerShdw>
                  </a:effectLst>
                </a:rPr>
                <a:t>name</a:t>
              </a:r>
              <a:r>
                <a:rPr lang="en-US" sz="3000" dirty="0" smtClean="0">
                  <a:effectLst>
                    <a:outerShdw blurRad="38100" dist="38100" dir="2700000" algn="tl">
                      <a:srgbClr val="000000">
                        <a:alpha val="43137"/>
                      </a:srgbClr>
                    </a:outerShdw>
                  </a:effectLst>
                </a:rPr>
                <a:t> of his </a:t>
              </a:r>
              <a:r>
                <a:rPr lang="en-US" sz="3000" b="1" u="sng" dirty="0" smtClean="0">
                  <a:effectLst>
                    <a:outerShdw blurRad="38100" dist="38100" dir="2700000" algn="tl">
                      <a:srgbClr val="000000">
                        <a:alpha val="43137"/>
                      </a:srgbClr>
                    </a:outerShdw>
                  </a:effectLst>
                </a:rPr>
                <a:t>son</a:t>
              </a:r>
              <a:r>
                <a:rPr lang="en-US" sz="3000" dirty="0" smtClean="0">
                  <a:effectLst>
                    <a:outerShdw blurRad="38100" dist="38100" dir="2700000" algn="tl">
                      <a:srgbClr val="000000">
                        <a:alpha val="43137"/>
                      </a:srgbClr>
                    </a:outerShdw>
                  </a:effectLst>
                </a:rPr>
                <a:t>—Enoch.  Genesis 4:16-17</a:t>
              </a:r>
              <a:endParaRPr kumimoji="0" lang="en-US" sz="3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uttyartz.com/wp-content/uploads/2008/07/babel4.jpg"/>
          <p:cNvPicPr>
            <a:picLocks noChangeAspect="1" noChangeArrowheads="1"/>
          </p:cNvPicPr>
          <p:nvPr/>
        </p:nvPicPr>
        <p:blipFill>
          <a:blip r:embed="rId2" cstate="print"/>
          <a:srcRect/>
          <a:stretch>
            <a:fillRect/>
          </a:stretch>
        </p:blipFill>
        <p:spPr bwMode="auto">
          <a:xfrm>
            <a:off x="0" y="0"/>
            <a:ext cx="9144000" cy="6898272"/>
          </a:xfrm>
          <a:prstGeom prst="rect">
            <a:avLst/>
          </a:prstGeom>
          <a:noFill/>
        </p:spPr>
      </p:pic>
      <p:sp>
        <p:nvSpPr>
          <p:cNvPr id="3" name="Rectangle 2"/>
          <p:cNvSpPr/>
          <p:nvPr/>
        </p:nvSpPr>
        <p:spPr>
          <a:xfrm>
            <a:off x="457200" y="457200"/>
            <a:ext cx="8305800" cy="9906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685800" y="609600"/>
            <a:ext cx="8077200" cy="1139952"/>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The Great City:  The City of Man</a:t>
            </a:r>
            <a:endParaRPr kumimoji="0" lang="en-US" sz="40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sp>
        <p:nvSpPr>
          <p:cNvPr id="5" name="Rectangle 4"/>
          <p:cNvSpPr/>
          <p:nvPr/>
        </p:nvSpPr>
        <p:spPr>
          <a:xfrm>
            <a:off x="457200" y="1905000"/>
            <a:ext cx="8305800" cy="38100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457200" y="2057400"/>
            <a:ext cx="8229600" cy="4495800"/>
          </a:xfrm>
          <a:prstGeom prst="rect">
            <a:avLst/>
          </a:prstGeom>
        </p:spPr>
        <p:txBody>
          <a:bodyPr>
            <a:normAutofit/>
          </a:bodyPr>
          <a:lstStyle/>
          <a:p>
            <a:pPr marL="438912" marR="0" lvl="0" indent="-320040" algn="l" defTabSz="914400" rtl="0" eaLnBrk="1" fontAlgn="auto" latinLnBrk="0" hangingPunct="1">
              <a:lnSpc>
                <a:spcPct val="105000"/>
              </a:lnSpc>
              <a:spcBef>
                <a:spcPts val="0"/>
              </a:spcBef>
              <a:spcAft>
                <a:spcPts val="0"/>
              </a:spcAft>
              <a:buClr>
                <a:schemeClr val="accent1"/>
              </a:buClr>
              <a:buSzPct val="80000"/>
              <a:buFont typeface="Wingdings 2"/>
              <a:buChar char=""/>
              <a:tabLst/>
              <a:defRPr/>
            </a:pPr>
            <a:r>
              <a:rPr lang="en-US" sz="3000" dirty="0" smtClean="0">
                <a:effectLst>
                  <a:outerShdw blurRad="38100" dist="38100" dir="2700000" algn="tl">
                    <a:srgbClr val="000000">
                      <a:alpha val="43137"/>
                    </a:srgbClr>
                  </a:outerShdw>
                </a:effectLst>
              </a:rPr>
              <a:t>Cush fathered </a:t>
            </a:r>
            <a:r>
              <a:rPr lang="en-US" sz="3000" b="1" u="sng" dirty="0" smtClean="0">
                <a:effectLst>
                  <a:outerShdw blurRad="38100" dist="38100" dir="2700000" algn="tl">
                    <a:srgbClr val="000000">
                      <a:alpha val="43137"/>
                    </a:srgbClr>
                  </a:outerShdw>
                </a:effectLst>
              </a:rPr>
              <a:t>Nimrod</a:t>
            </a:r>
            <a:r>
              <a:rPr lang="en-US" sz="3000" dirty="0" smtClean="0">
                <a:effectLst>
                  <a:outerShdw blurRad="38100" dist="38100" dir="2700000" algn="tl">
                    <a:srgbClr val="000000">
                      <a:alpha val="43137"/>
                    </a:srgbClr>
                  </a:outerShdw>
                </a:effectLst>
              </a:rPr>
              <a:t>; he was the first on earth to be a mighty man…  The beginning of his kingdom was Babel, </a:t>
            </a:r>
            <a:r>
              <a:rPr lang="en-US" sz="3000" dirty="0" err="1" smtClean="0">
                <a:effectLst>
                  <a:outerShdw blurRad="38100" dist="38100" dir="2700000" algn="tl">
                    <a:srgbClr val="000000">
                      <a:alpha val="43137"/>
                    </a:srgbClr>
                  </a:outerShdw>
                </a:effectLst>
              </a:rPr>
              <a:t>Erech</a:t>
            </a:r>
            <a:r>
              <a:rPr lang="en-US" sz="3000" dirty="0" smtClean="0">
                <a:effectLst>
                  <a:outerShdw blurRad="38100" dist="38100" dir="2700000" algn="tl">
                    <a:srgbClr val="000000">
                      <a:alpha val="43137"/>
                    </a:srgbClr>
                  </a:outerShdw>
                </a:effectLst>
              </a:rPr>
              <a:t>, </a:t>
            </a:r>
            <a:r>
              <a:rPr lang="en-US" sz="3000" dirty="0" err="1" smtClean="0">
                <a:effectLst>
                  <a:outerShdw blurRad="38100" dist="38100" dir="2700000" algn="tl">
                    <a:srgbClr val="000000">
                      <a:alpha val="43137"/>
                    </a:srgbClr>
                  </a:outerShdw>
                </a:effectLst>
              </a:rPr>
              <a:t>Acca</a:t>
            </a:r>
            <a:r>
              <a:rPr lang="en-US" sz="3000" dirty="0" smtClean="0">
                <a:effectLst>
                  <a:outerShdw blurRad="38100" dist="38100" dir="2700000" algn="tl">
                    <a:srgbClr val="000000">
                      <a:alpha val="43137"/>
                    </a:srgbClr>
                  </a:outerShdw>
                </a:effectLst>
              </a:rPr>
              <a:t>, and </a:t>
            </a:r>
            <a:r>
              <a:rPr lang="en-US" sz="3000" dirty="0" err="1" smtClean="0">
                <a:effectLst>
                  <a:outerShdw blurRad="38100" dist="38100" dir="2700000" algn="tl">
                    <a:srgbClr val="000000">
                      <a:alpha val="43137"/>
                    </a:srgbClr>
                  </a:outerShdw>
                </a:effectLst>
              </a:rPr>
              <a:t>Calneh</a:t>
            </a:r>
            <a:r>
              <a:rPr lang="en-US" sz="3000" dirty="0" smtClean="0">
                <a:effectLst>
                  <a:outerShdw blurRad="38100" dist="38100" dir="2700000" algn="tl">
                    <a:srgbClr val="000000">
                      <a:alpha val="43137"/>
                    </a:srgbClr>
                  </a:outerShdw>
                </a:effectLst>
              </a:rPr>
              <a:t>, in the land of Shinar. From that land he went into Assyria and built Nineveh, Rehoboth-</a:t>
            </a:r>
            <a:r>
              <a:rPr lang="en-US" sz="3000" dirty="0" err="1" smtClean="0">
                <a:effectLst>
                  <a:outerShdw blurRad="38100" dist="38100" dir="2700000" algn="tl">
                    <a:srgbClr val="000000">
                      <a:alpha val="43137"/>
                    </a:srgbClr>
                  </a:outerShdw>
                </a:effectLst>
              </a:rPr>
              <a:t>Ir</a:t>
            </a:r>
            <a:r>
              <a:rPr lang="en-US" sz="3000" dirty="0" smtClean="0">
                <a:effectLst>
                  <a:outerShdw blurRad="38100" dist="38100" dir="2700000" algn="tl">
                    <a:srgbClr val="000000">
                      <a:alpha val="43137"/>
                    </a:srgbClr>
                  </a:outerShdw>
                </a:effectLst>
              </a:rPr>
              <a:t>, Calah, and </a:t>
            </a:r>
            <a:r>
              <a:rPr lang="en-US" sz="3000" dirty="0" err="1" smtClean="0">
                <a:effectLst>
                  <a:outerShdw blurRad="38100" dist="38100" dir="2700000" algn="tl">
                    <a:srgbClr val="000000">
                      <a:alpha val="43137"/>
                    </a:srgbClr>
                  </a:outerShdw>
                </a:effectLst>
              </a:rPr>
              <a:t>Resen</a:t>
            </a:r>
            <a:r>
              <a:rPr lang="en-US" sz="3000" dirty="0" smtClean="0">
                <a:effectLst>
                  <a:outerShdw blurRad="38100" dist="38100" dir="2700000" algn="tl">
                    <a:srgbClr val="000000">
                      <a:alpha val="43137"/>
                    </a:srgbClr>
                  </a:outerShdw>
                </a:effectLst>
              </a:rPr>
              <a:t> between Nineveh and Calah; that is the great city.  Genesis 10:8, 10-12 (ESV)</a:t>
            </a:r>
            <a:endParaRPr kumimoji="0" lang="en-US" sz="3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grpSp>
        <p:nvGrpSpPr>
          <p:cNvPr id="12" name="Group 11"/>
          <p:cNvGrpSpPr/>
          <p:nvPr/>
        </p:nvGrpSpPr>
        <p:grpSpPr>
          <a:xfrm>
            <a:off x="5029200" y="990600"/>
            <a:ext cx="3429000" cy="1066800"/>
            <a:chOff x="5029200" y="990600"/>
            <a:chExt cx="3429000" cy="1066800"/>
          </a:xfrm>
        </p:grpSpPr>
        <p:sp>
          <p:nvSpPr>
            <p:cNvPr id="9" name="Line Callout 2 8"/>
            <p:cNvSpPr/>
            <p:nvPr/>
          </p:nvSpPr>
          <p:spPr>
            <a:xfrm>
              <a:off x="5029200" y="990600"/>
              <a:ext cx="3429000" cy="1066800"/>
            </a:xfrm>
            <a:prstGeom prst="borderCallout2">
              <a:avLst>
                <a:gd name="adj1" fmla="val 18750"/>
                <a:gd name="adj2" fmla="val -8333"/>
                <a:gd name="adj3" fmla="val 18750"/>
                <a:gd name="adj4" fmla="val -16667"/>
                <a:gd name="adj5" fmla="val 109439"/>
                <a:gd name="adj6" fmla="val -34005"/>
              </a:avLst>
            </a:prstGeom>
            <a:solidFill>
              <a:srgbClr val="F3CD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029200" y="1219200"/>
              <a:ext cx="3429000" cy="615553"/>
            </a:xfrm>
            <a:prstGeom prst="rect">
              <a:avLst/>
            </a:prstGeom>
            <a:noFill/>
          </p:spPr>
          <p:txBody>
            <a:bodyPr wrap="square" rtlCol="0">
              <a:spAutoFit/>
            </a:bodyPr>
            <a:lstStyle/>
            <a:p>
              <a:pPr algn="ctr"/>
              <a:r>
                <a:rPr lang="en-US" sz="3400" b="1" dirty="0" smtClean="0">
                  <a:effectLst>
                    <a:outerShdw blurRad="38100" dist="38100" dir="2700000" algn="tl">
                      <a:srgbClr val="000000">
                        <a:alpha val="43137"/>
                      </a:srgbClr>
                    </a:outerShdw>
                  </a:effectLst>
                </a:rPr>
                <a:t>“we shall rebel”</a:t>
              </a:r>
              <a:endParaRPr lang="en-US" sz="3400" b="1" dirty="0">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uttyartz.com/wp-content/uploads/2008/07/babel4.jpg"/>
          <p:cNvPicPr>
            <a:picLocks noChangeAspect="1" noChangeArrowheads="1"/>
          </p:cNvPicPr>
          <p:nvPr/>
        </p:nvPicPr>
        <p:blipFill>
          <a:blip r:embed="rId2" cstate="print"/>
          <a:srcRect/>
          <a:stretch>
            <a:fillRect/>
          </a:stretch>
        </p:blipFill>
        <p:spPr bwMode="auto">
          <a:xfrm>
            <a:off x="0" y="0"/>
            <a:ext cx="9144000" cy="6898272"/>
          </a:xfrm>
          <a:prstGeom prst="rect">
            <a:avLst/>
          </a:prstGeom>
          <a:noFill/>
        </p:spPr>
      </p:pic>
      <p:sp>
        <p:nvSpPr>
          <p:cNvPr id="3" name="Rectangle 2"/>
          <p:cNvSpPr/>
          <p:nvPr/>
        </p:nvSpPr>
        <p:spPr>
          <a:xfrm>
            <a:off x="457200" y="457200"/>
            <a:ext cx="8305800" cy="9906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685800" y="609600"/>
            <a:ext cx="8077200" cy="1139952"/>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The Great City:  The City of Man</a:t>
            </a:r>
            <a:endParaRPr kumimoji="0" lang="en-US" sz="40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sp>
        <p:nvSpPr>
          <p:cNvPr id="5" name="Rectangle 4"/>
          <p:cNvSpPr/>
          <p:nvPr/>
        </p:nvSpPr>
        <p:spPr>
          <a:xfrm>
            <a:off x="457200" y="1905000"/>
            <a:ext cx="8305800" cy="19050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457200" y="2057400"/>
            <a:ext cx="8229600" cy="4495800"/>
          </a:xfrm>
          <a:prstGeom prst="rect">
            <a:avLst/>
          </a:prstGeom>
        </p:spPr>
        <p:txBody>
          <a:bodyPr>
            <a:normAutofit/>
          </a:bodyPr>
          <a:lstStyle/>
          <a:p>
            <a:pPr marL="438912" marR="0" lvl="0" indent="-320040" algn="l" defTabSz="914400" rtl="0" eaLnBrk="1" fontAlgn="auto" latinLnBrk="0" hangingPunct="1">
              <a:lnSpc>
                <a:spcPct val="105000"/>
              </a:lnSpc>
              <a:spcBef>
                <a:spcPts val="0"/>
              </a:spcBef>
              <a:spcAft>
                <a:spcPts val="0"/>
              </a:spcAft>
              <a:buClr>
                <a:schemeClr val="accent1"/>
              </a:buClr>
              <a:buSzPct val="80000"/>
              <a:buFont typeface="Wingdings 2"/>
              <a:buChar char=""/>
              <a:tabLst/>
              <a:defRPr/>
            </a:pPr>
            <a:r>
              <a:rPr lang="en-US" sz="3000" dirty="0" smtClean="0">
                <a:effectLst>
                  <a:outerShdw blurRad="38100" dist="38100" dir="2700000" algn="tl">
                    <a:srgbClr val="000000">
                      <a:alpha val="43137"/>
                    </a:srgbClr>
                  </a:outerShdw>
                </a:effectLst>
              </a:rPr>
              <a:t>And they said, “Come, let us build ourselves a city, and a tower whose top is in the heavens; let us make a </a:t>
            </a:r>
            <a:r>
              <a:rPr lang="en-US" sz="3000" b="1" u="sng" dirty="0" smtClean="0">
                <a:effectLst>
                  <a:outerShdw blurRad="38100" dist="38100" dir="2700000" algn="tl">
                    <a:srgbClr val="000000">
                      <a:alpha val="43137"/>
                    </a:srgbClr>
                  </a:outerShdw>
                </a:effectLst>
              </a:rPr>
              <a:t>name</a:t>
            </a:r>
            <a:r>
              <a:rPr lang="en-US" sz="3000" dirty="0" smtClean="0">
                <a:effectLst>
                  <a:outerShdw blurRad="38100" dist="38100" dir="2700000" algn="tl">
                    <a:srgbClr val="000000">
                      <a:alpha val="43137"/>
                    </a:srgbClr>
                  </a:outerShdw>
                </a:effectLst>
              </a:rPr>
              <a:t> for ourselves…”  Genesis 11:4</a:t>
            </a:r>
            <a:endParaRPr kumimoji="0" lang="en-US" sz="30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grpSp>
        <p:nvGrpSpPr>
          <p:cNvPr id="14" name="Group 13"/>
          <p:cNvGrpSpPr/>
          <p:nvPr/>
        </p:nvGrpSpPr>
        <p:grpSpPr>
          <a:xfrm>
            <a:off x="457200" y="4495800"/>
            <a:ext cx="3886200" cy="1447800"/>
            <a:chOff x="457200" y="4495800"/>
            <a:chExt cx="3886200" cy="1447800"/>
          </a:xfrm>
        </p:grpSpPr>
        <p:sp>
          <p:nvSpPr>
            <p:cNvPr id="10" name="Rectangle 9"/>
            <p:cNvSpPr/>
            <p:nvPr/>
          </p:nvSpPr>
          <p:spPr>
            <a:xfrm>
              <a:off x="457200" y="4495800"/>
              <a:ext cx="3886200" cy="1447800"/>
            </a:xfrm>
            <a:prstGeom prst="rect">
              <a:avLst/>
            </a:prstGeom>
            <a:solidFill>
              <a:srgbClr val="F3CD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57200" y="4648200"/>
              <a:ext cx="3886200" cy="1092607"/>
            </a:xfrm>
            <a:prstGeom prst="rect">
              <a:avLst/>
            </a:prstGeom>
            <a:noFill/>
          </p:spPr>
          <p:txBody>
            <a:bodyPr wrap="square" rtlCol="0">
              <a:spAutoFit/>
            </a:bodyPr>
            <a:lstStyle/>
            <a:p>
              <a:pPr algn="ctr"/>
              <a:r>
                <a:rPr lang="en-US" sz="3600" b="1" i="1" dirty="0" err="1" smtClean="0">
                  <a:effectLst>
                    <a:outerShdw blurRad="38100" dist="38100" dir="2700000" algn="tl">
                      <a:srgbClr val="000000">
                        <a:alpha val="43137"/>
                      </a:srgbClr>
                    </a:outerShdw>
                  </a:effectLst>
                </a:rPr>
                <a:t>Bab-ili</a:t>
              </a:r>
              <a:endParaRPr lang="en-US" sz="3600" b="1" i="1" dirty="0" smtClean="0">
                <a:effectLst>
                  <a:outerShdw blurRad="38100" dist="38100" dir="2700000" algn="tl">
                    <a:srgbClr val="000000">
                      <a:alpha val="43137"/>
                    </a:srgbClr>
                  </a:outerShdw>
                </a:effectLst>
              </a:endParaRPr>
            </a:p>
            <a:p>
              <a:pPr algn="ctr"/>
              <a:r>
                <a:rPr lang="en-US" sz="2900" b="1" dirty="0" smtClean="0">
                  <a:effectLst>
                    <a:outerShdw blurRad="38100" dist="38100" dir="2700000" algn="tl">
                      <a:srgbClr val="000000">
                        <a:alpha val="43137"/>
                      </a:srgbClr>
                    </a:outerShdw>
                  </a:effectLst>
                </a:rPr>
                <a:t>“the gate of god”</a:t>
              </a:r>
              <a:endParaRPr lang="en-US" sz="2900" b="1" dirty="0">
                <a:effectLst>
                  <a:outerShdw blurRad="38100" dist="38100" dir="2700000" algn="tl">
                    <a:srgbClr val="000000">
                      <a:alpha val="43137"/>
                    </a:srgbClr>
                  </a:outerShdw>
                </a:effectLst>
              </a:endParaRPr>
            </a:p>
          </p:txBody>
        </p:sp>
      </p:grpSp>
      <p:grpSp>
        <p:nvGrpSpPr>
          <p:cNvPr id="15" name="Group 14"/>
          <p:cNvGrpSpPr/>
          <p:nvPr/>
        </p:nvGrpSpPr>
        <p:grpSpPr>
          <a:xfrm>
            <a:off x="4876800" y="4495800"/>
            <a:ext cx="3886200" cy="1447800"/>
            <a:chOff x="4876800" y="4495800"/>
            <a:chExt cx="3886200" cy="1447800"/>
          </a:xfrm>
        </p:grpSpPr>
        <p:sp>
          <p:nvSpPr>
            <p:cNvPr id="11" name="Rectangle 10"/>
            <p:cNvSpPr/>
            <p:nvPr/>
          </p:nvSpPr>
          <p:spPr>
            <a:xfrm>
              <a:off x="4876800" y="4495800"/>
              <a:ext cx="3886200" cy="1447800"/>
            </a:xfrm>
            <a:prstGeom prst="rect">
              <a:avLst/>
            </a:prstGeom>
            <a:solidFill>
              <a:srgbClr val="F3CD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876800" y="4648200"/>
              <a:ext cx="3886200" cy="1092607"/>
            </a:xfrm>
            <a:prstGeom prst="rect">
              <a:avLst/>
            </a:prstGeom>
            <a:noFill/>
          </p:spPr>
          <p:txBody>
            <a:bodyPr wrap="square" rtlCol="0">
              <a:spAutoFit/>
            </a:bodyPr>
            <a:lstStyle/>
            <a:p>
              <a:pPr algn="ctr"/>
              <a:r>
                <a:rPr lang="en-US" sz="3600" b="1" i="1" dirty="0" smtClean="0">
                  <a:effectLst>
                    <a:outerShdw blurRad="38100" dist="38100" dir="2700000" algn="tl">
                      <a:srgbClr val="000000">
                        <a:alpha val="43137"/>
                      </a:srgbClr>
                    </a:outerShdw>
                  </a:effectLst>
                </a:rPr>
                <a:t>Babel</a:t>
              </a:r>
            </a:p>
            <a:p>
              <a:pPr algn="ctr"/>
              <a:r>
                <a:rPr lang="en-US" sz="2900" b="1" dirty="0" smtClean="0">
                  <a:effectLst>
                    <a:outerShdw blurRad="38100" dist="38100" dir="2700000" algn="tl">
                      <a:srgbClr val="000000">
                        <a:alpha val="43137"/>
                      </a:srgbClr>
                    </a:outerShdw>
                  </a:effectLst>
                </a:rPr>
                <a:t>the city of confusion</a:t>
              </a:r>
              <a:endParaRPr lang="en-US" sz="2900" b="1" dirty="0">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uttyartz.com/wp-content/uploads/2008/07/babel4.jpg"/>
          <p:cNvPicPr>
            <a:picLocks noChangeAspect="1" noChangeArrowheads="1"/>
          </p:cNvPicPr>
          <p:nvPr/>
        </p:nvPicPr>
        <p:blipFill>
          <a:blip r:embed="rId2" cstate="print"/>
          <a:srcRect/>
          <a:stretch>
            <a:fillRect/>
          </a:stretch>
        </p:blipFill>
        <p:spPr bwMode="auto">
          <a:xfrm>
            <a:off x="0" y="0"/>
            <a:ext cx="9144000" cy="6898272"/>
          </a:xfrm>
          <a:prstGeom prst="rect">
            <a:avLst/>
          </a:prstGeom>
          <a:noFill/>
        </p:spPr>
      </p:pic>
      <p:sp>
        <p:nvSpPr>
          <p:cNvPr id="3" name="Rectangle 2"/>
          <p:cNvSpPr/>
          <p:nvPr/>
        </p:nvSpPr>
        <p:spPr>
          <a:xfrm>
            <a:off x="457200" y="457200"/>
            <a:ext cx="8305800" cy="9906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685800" y="609600"/>
            <a:ext cx="8077200" cy="1139952"/>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The Great City:  The City of Man</a:t>
            </a:r>
            <a:endParaRPr kumimoji="0" lang="en-US" sz="40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sp>
        <p:nvSpPr>
          <p:cNvPr id="5" name="Rectangle 4"/>
          <p:cNvSpPr/>
          <p:nvPr/>
        </p:nvSpPr>
        <p:spPr>
          <a:xfrm>
            <a:off x="457200" y="1905000"/>
            <a:ext cx="8305800" cy="31242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457200" y="2057400"/>
            <a:ext cx="8229600" cy="4495800"/>
          </a:xfrm>
          <a:prstGeom prst="rect">
            <a:avLst/>
          </a:prstGeom>
        </p:spPr>
        <p:txBody>
          <a:bodyPr>
            <a:normAutofit/>
          </a:bodyPr>
          <a:lstStyle/>
          <a:p>
            <a:pPr marL="438912" marR="0" lvl="0" indent="-320040" algn="l" defTabSz="914400" rtl="0" eaLnBrk="1" fontAlgn="auto" latinLnBrk="0" hangingPunct="1">
              <a:lnSpc>
                <a:spcPct val="150000"/>
              </a:lnSpc>
              <a:spcBef>
                <a:spcPts val="0"/>
              </a:spcBef>
              <a:spcAft>
                <a:spcPts val="0"/>
              </a:spcAft>
              <a:buClr>
                <a:schemeClr val="accent1"/>
              </a:buClr>
              <a:buSzPct val="80000"/>
              <a:buFont typeface="Wingdings 2"/>
              <a:buChar char=""/>
              <a:tabLst/>
              <a:defRPr/>
            </a:pPr>
            <a:r>
              <a:rPr lang="en-US" sz="3600" dirty="0" smtClean="0">
                <a:effectLst>
                  <a:outerShdw blurRad="38100" dist="38100" dir="2700000" algn="tl">
                    <a:srgbClr val="000000">
                      <a:alpha val="43137"/>
                    </a:srgbClr>
                  </a:outerShdw>
                </a:effectLst>
              </a:rPr>
              <a:t> Dedicated to glory of self</a:t>
            </a:r>
          </a:p>
          <a:p>
            <a:pPr marL="438912" lvl="0" indent="-320040">
              <a:lnSpc>
                <a:spcPct val="150000"/>
              </a:lnSpc>
              <a:buClr>
                <a:schemeClr val="accent1"/>
              </a:buClr>
              <a:buSzPct val="80000"/>
              <a:buFont typeface="Wingdings 2"/>
              <a:buChar char=""/>
            </a:pPr>
            <a:r>
              <a:rPr lang="en-US" sz="3600" dirty="0" smtClean="0">
                <a:effectLst>
                  <a:outerShdw blurRad="38100" dist="38100" dir="2700000" algn="tl">
                    <a:srgbClr val="000000">
                      <a:alpha val="43137"/>
                    </a:srgbClr>
                  </a:outerShdw>
                </a:effectLst>
              </a:rPr>
              <a:t> Autonomy from God</a:t>
            </a:r>
          </a:p>
          <a:p>
            <a:pPr marL="438912" lvl="0" indent="-320040">
              <a:lnSpc>
                <a:spcPct val="150000"/>
              </a:lnSpc>
              <a:buClr>
                <a:schemeClr val="accent1"/>
              </a:buClr>
              <a:buSzPct val="80000"/>
              <a:buFont typeface="Wingdings 2"/>
              <a:buChar char=""/>
            </a:pPr>
            <a:r>
              <a:rPr lang="en-US" sz="3600" dirty="0" smtClean="0">
                <a:effectLst>
                  <a:outerShdw blurRad="38100" dist="38100" dir="2700000" algn="tl">
                    <a:srgbClr val="000000">
                      <a:alpha val="43137"/>
                    </a:srgbClr>
                  </a:outerShdw>
                </a:effectLst>
              </a:rPr>
              <a:t> Opposed to God and his people</a:t>
            </a:r>
          </a:p>
        </p:txBody>
      </p:sp>
      <p:grpSp>
        <p:nvGrpSpPr>
          <p:cNvPr id="11" name="Group 10"/>
          <p:cNvGrpSpPr/>
          <p:nvPr/>
        </p:nvGrpSpPr>
        <p:grpSpPr>
          <a:xfrm>
            <a:off x="5791200" y="609600"/>
            <a:ext cx="2743200" cy="2667000"/>
            <a:chOff x="5791200" y="609600"/>
            <a:chExt cx="2743200" cy="2667000"/>
          </a:xfrm>
        </p:grpSpPr>
        <p:sp>
          <p:nvSpPr>
            <p:cNvPr id="10" name="Rectangle 9"/>
            <p:cNvSpPr/>
            <p:nvPr/>
          </p:nvSpPr>
          <p:spPr>
            <a:xfrm>
              <a:off x="5791200" y="609600"/>
              <a:ext cx="2743200" cy="2667000"/>
            </a:xfrm>
            <a:prstGeom prst="rect">
              <a:avLst/>
            </a:prstGeom>
            <a:solidFill>
              <a:srgbClr val="F3CD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791200" y="739676"/>
              <a:ext cx="2743200" cy="2384524"/>
            </a:xfrm>
            <a:prstGeom prst="rect">
              <a:avLst/>
            </a:prstGeom>
            <a:noFill/>
          </p:spPr>
          <p:txBody>
            <a:bodyPr wrap="square" rtlCol="0">
              <a:spAutoFit/>
            </a:bodyPr>
            <a:lstStyle/>
            <a:p>
              <a:pPr algn="ctr">
                <a:lnSpc>
                  <a:spcPct val="120000"/>
                </a:lnSpc>
              </a:pPr>
              <a:r>
                <a:rPr lang="en-US" sz="4200" b="1" i="1" dirty="0" err="1" smtClean="0">
                  <a:effectLst>
                    <a:outerShdw blurRad="38100" dist="38100" dir="2700000" algn="tl">
                      <a:srgbClr val="000000">
                        <a:alpha val="43137"/>
                      </a:srgbClr>
                    </a:outerShdw>
                  </a:effectLst>
                </a:rPr>
                <a:t>Tyre</a:t>
              </a:r>
              <a:endParaRPr lang="en-US" sz="4200" b="1" i="1" dirty="0" smtClean="0">
                <a:effectLst>
                  <a:outerShdw blurRad="38100" dist="38100" dir="2700000" algn="tl">
                    <a:srgbClr val="000000">
                      <a:alpha val="43137"/>
                    </a:srgbClr>
                  </a:outerShdw>
                </a:effectLst>
              </a:endParaRPr>
            </a:p>
            <a:p>
              <a:pPr algn="ctr">
                <a:lnSpc>
                  <a:spcPct val="120000"/>
                </a:lnSpc>
              </a:pPr>
              <a:r>
                <a:rPr lang="en-US" sz="4200" b="1" i="1" dirty="0" smtClean="0">
                  <a:effectLst>
                    <a:outerShdw blurRad="38100" dist="38100" dir="2700000" algn="tl">
                      <a:srgbClr val="000000">
                        <a:alpha val="43137"/>
                      </a:srgbClr>
                    </a:outerShdw>
                  </a:effectLst>
                </a:rPr>
                <a:t>Nineveh</a:t>
              </a:r>
            </a:p>
            <a:p>
              <a:pPr algn="ctr">
                <a:lnSpc>
                  <a:spcPct val="120000"/>
                </a:lnSpc>
              </a:pPr>
              <a:r>
                <a:rPr lang="en-US" sz="4200" b="1" i="1" dirty="0" smtClean="0">
                  <a:effectLst>
                    <a:outerShdw blurRad="38100" dist="38100" dir="2700000" algn="tl">
                      <a:srgbClr val="000000">
                        <a:alpha val="43137"/>
                      </a:srgbClr>
                    </a:outerShdw>
                  </a:effectLst>
                </a:rPr>
                <a:t>Babylon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uttyartz.com/wp-content/uploads/2008/07/babel4.jpg"/>
          <p:cNvPicPr>
            <a:picLocks noChangeAspect="1" noChangeArrowheads="1"/>
          </p:cNvPicPr>
          <p:nvPr/>
        </p:nvPicPr>
        <p:blipFill>
          <a:blip r:embed="rId2" cstate="print"/>
          <a:srcRect/>
          <a:stretch>
            <a:fillRect/>
          </a:stretch>
        </p:blipFill>
        <p:spPr bwMode="auto">
          <a:xfrm>
            <a:off x="0" y="0"/>
            <a:ext cx="9144000" cy="6898272"/>
          </a:xfrm>
          <a:prstGeom prst="rect">
            <a:avLst/>
          </a:prstGeom>
          <a:noFill/>
        </p:spPr>
      </p:pic>
      <p:sp>
        <p:nvSpPr>
          <p:cNvPr id="3" name="Rectangle 2"/>
          <p:cNvSpPr/>
          <p:nvPr/>
        </p:nvSpPr>
        <p:spPr>
          <a:xfrm>
            <a:off x="457200" y="457200"/>
            <a:ext cx="8305800" cy="9906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685800" y="609600"/>
            <a:ext cx="8077200" cy="1139952"/>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The Great City:  The City of Man</a:t>
            </a:r>
            <a:endParaRPr kumimoji="0" lang="en-US" sz="40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sp>
        <p:nvSpPr>
          <p:cNvPr id="5" name="Rectangle 4"/>
          <p:cNvSpPr/>
          <p:nvPr/>
        </p:nvSpPr>
        <p:spPr>
          <a:xfrm>
            <a:off x="457200" y="1905000"/>
            <a:ext cx="8305800" cy="31242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2"/>
          <p:cNvSpPr txBox="1">
            <a:spLocks/>
          </p:cNvSpPr>
          <p:nvPr/>
        </p:nvSpPr>
        <p:spPr>
          <a:xfrm>
            <a:off x="457200" y="2057400"/>
            <a:ext cx="8229600" cy="4495800"/>
          </a:xfrm>
          <a:prstGeom prst="rect">
            <a:avLst/>
          </a:prstGeom>
        </p:spPr>
        <p:txBody>
          <a:bodyPr>
            <a:normAutofit/>
          </a:bodyPr>
          <a:lstStyle/>
          <a:p>
            <a:pPr marL="438912" marR="0" lvl="0" indent="-320040" algn="l" defTabSz="914400" rtl="0" eaLnBrk="1" fontAlgn="auto" latinLnBrk="0" hangingPunct="1">
              <a:lnSpc>
                <a:spcPct val="150000"/>
              </a:lnSpc>
              <a:spcBef>
                <a:spcPts val="0"/>
              </a:spcBef>
              <a:spcAft>
                <a:spcPts val="0"/>
              </a:spcAft>
              <a:buClr>
                <a:schemeClr val="accent1"/>
              </a:buClr>
              <a:buSzPct val="80000"/>
              <a:buFont typeface="Wingdings 2"/>
              <a:buChar char=""/>
              <a:tabLst/>
              <a:defRPr/>
            </a:pPr>
            <a:r>
              <a:rPr lang="en-US" sz="3600" dirty="0" smtClean="0">
                <a:effectLst>
                  <a:outerShdw blurRad="38100" dist="38100" dir="2700000" algn="tl">
                    <a:srgbClr val="000000">
                      <a:alpha val="43137"/>
                    </a:srgbClr>
                  </a:outerShdw>
                </a:effectLst>
              </a:rPr>
              <a:t> Dedicated to glory of self</a:t>
            </a:r>
          </a:p>
          <a:p>
            <a:pPr marL="438912" lvl="0" indent="-320040">
              <a:lnSpc>
                <a:spcPct val="150000"/>
              </a:lnSpc>
              <a:buClr>
                <a:schemeClr val="accent1"/>
              </a:buClr>
              <a:buSzPct val="80000"/>
              <a:buFont typeface="Wingdings 2"/>
              <a:buChar char=""/>
            </a:pPr>
            <a:r>
              <a:rPr lang="en-US" sz="3600" dirty="0" smtClean="0">
                <a:effectLst>
                  <a:outerShdw blurRad="38100" dist="38100" dir="2700000" algn="tl">
                    <a:srgbClr val="000000">
                      <a:alpha val="43137"/>
                    </a:srgbClr>
                  </a:outerShdw>
                </a:effectLst>
              </a:rPr>
              <a:t> Autonomy from God</a:t>
            </a:r>
          </a:p>
          <a:p>
            <a:pPr marL="438912" lvl="0" indent="-320040">
              <a:lnSpc>
                <a:spcPct val="150000"/>
              </a:lnSpc>
              <a:buClr>
                <a:schemeClr val="accent1"/>
              </a:buClr>
              <a:buSzPct val="80000"/>
              <a:buFont typeface="Wingdings 2"/>
              <a:buChar char=""/>
            </a:pPr>
            <a:r>
              <a:rPr lang="en-US" sz="3600" dirty="0" smtClean="0">
                <a:effectLst>
                  <a:outerShdw blurRad="38100" dist="38100" dir="2700000" algn="tl">
                    <a:srgbClr val="000000">
                      <a:alpha val="43137"/>
                    </a:srgbClr>
                  </a:outerShdw>
                </a:effectLst>
              </a:rPr>
              <a:t> Opposed to God and his people</a:t>
            </a:r>
          </a:p>
        </p:txBody>
      </p:sp>
      <p:grpSp>
        <p:nvGrpSpPr>
          <p:cNvPr id="15" name="Group 14"/>
          <p:cNvGrpSpPr/>
          <p:nvPr/>
        </p:nvGrpSpPr>
        <p:grpSpPr>
          <a:xfrm>
            <a:off x="4343400" y="457200"/>
            <a:ext cx="4572000" cy="1676400"/>
            <a:chOff x="4343400" y="457200"/>
            <a:chExt cx="4572000" cy="1676400"/>
          </a:xfrm>
        </p:grpSpPr>
        <p:sp>
          <p:nvSpPr>
            <p:cNvPr id="9" name="Line Callout 2 8"/>
            <p:cNvSpPr/>
            <p:nvPr/>
          </p:nvSpPr>
          <p:spPr>
            <a:xfrm>
              <a:off x="4343400" y="457200"/>
              <a:ext cx="4572000" cy="1676400"/>
            </a:xfrm>
            <a:prstGeom prst="borderCallout2">
              <a:avLst>
                <a:gd name="adj1" fmla="val 18750"/>
                <a:gd name="adj2" fmla="val -8333"/>
                <a:gd name="adj3" fmla="val 18750"/>
                <a:gd name="adj4" fmla="val -16667"/>
                <a:gd name="adj5" fmla="val 109439"/>
                <a:gd name="adj6" fmla="val -34005"/>
              </a:avLst>
            </a:prstGeom>
            <a:solidFill>
              <a:srgbClr val="F3CD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343400" y="685800"/>
              <a:ext cx="4572000" cy="1323439"/>
            </a:xfrm>
            <a:prstGeom prst="rect">
              <a:avLst/>
            </a:prstGeom>
            <a:noFill/>
          </p:spPr>
          <p:txBody>
            <a:bodyPr wrap="square" rtlCol="0">
              <a:spAutoFit/>
            </a:bodyPr>
            <a:lstStyle/>
            <a:p>
              <a:pPr algn="ctr"/>
              <a:r>
                <a:rPr lang="en-US" sz="4000" b="1" dirty="0" smtClean="0">
                  <a:effectLst>
                    <a:outerShdw blurRad="38100" dist="38100" dir="2700000" algn="tl">
                      <a:srgbClr val="000000">
                        <a:alpha val="43137"/>
                      </a:srgbClr>
                    </a:outerShdw>
                  </a:effectLst>
                </a:rPr>
                <a:t>Purple and scarlet (v 4)</a:t>
              </a:r>
              <a:endParaRPr lang="en-US" sz="4000" b="1" dirty="0">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uttyartz.com/wp-content/uploads/2008/07/babel4.jpg"/>
          <p:cNvPicPr>
            <a:picLocks noChangeAspect="1" noChangeArrowheads="1"/>
          </p:cNvPicPr>
          <p:nvPr/>
        </p:nvPicPr>
        <p:blipFill>
          <a:blip r:embed="rId2" cstate="print"/>
          <a:srcRect/>
          <a:stretch>
            <a:fillRect/>
          </a:stretch>
        </p:blipFill>
        <p:spPr bwMode="auto">
          <a:xfrm>
            <a:off x="0" y="0"/>
            <a:ext cx="9144000" cy="6898272"/>
          </a:xfrm>
          <a:prstGeom prst="rect">
            <a:avLst/>
          </a:prstGeom>
          <a:noFill/>
        </p:spPr>
      </p:pic>
      <p:sp>
        <p:nvSpPr>
          <p:cNvPr id="3" name="Rectangle 2"/>
          <p:cNvSpPr/>
          <p:nvPr/>
        </p:nvSpPr>
        <p:spPr>
          <a:xfrm>
            <a:off x="457200" y="457200"/>
            <a:ext cx="8305800" cy="9906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685800" y="609600"/>
            <a:ext cx="8077200" cy="1139952"/>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The Great City:  The City of Man</a:t>
            </a:r>
            <a:endParaRPr kumimoji="0" lang="en-US" sz="40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sp>
        <p:nvSpPr>
          <p:cNvPr id="5" name="Rectangle 4"/>
          <p:cNvSpPr/>
          <p:nvPr/>
        </p:nvSpPr>
        <p:spPr>
          <a:xfrm>
            <a:off x="457200" y="1905000"/>
            <a:ext cx="8305800" cy="31242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p:cNvSpPr txBox="1">
            <a:spLocks/>
          </p:cNvSpPr>
          <p:nvPr/>
        </p:nvSpPr>
        <p:spPr>
          <a:xfrm>
            <a:off x="457200" y="2057400"/>
            <a:ext cx="8229600" cy="4495800"/>
          </a:xfrm>
          <a:prstGeom prst="rect">
            <a:avLst/>
          </a:prstGeom>
        </p:spPr>
        <p:txBody>
          <a:bodyPr>
            <a:normAutofit/>
          </a:bodyPr>
          <a:lstStyle/>
          <a:p>
            <a:pPr marL="438912" marR="0" lvl="0" indent="-320040" algn="l" defTabSz="914400" rtl="0" eaLnBrk="1" fontAlgn="auto" latinLnBrk="0" hangingPunct="1">
              <a:lnSpc>
                <a:spcPct val="150000"/>
              </a:lnSpc>
              <a:spcBef>
                <a:spcPts val="0"/>
              </a:spcBef>
              <a:spcAft>
                <a:spcPts val="0"/>
              </a:spcAft>
              <a:buClr>
                <a:schemeClr val="accent1"/>
              </a:buClr>
              <a:buSzPct val="80000"/>
              <a:buFont typeface="Wingdings 2"/>
              <a:buChar char=""/>
              <a:tabLst/>
              <a:defRPr/>
            </a:pPr>
            <a:r>
              <a:rPr lang="en-US" sz="3600" dirty="0" smtClean="0">
                <a:effectLst>
                  <a:outerShdw blurRad="38100" dist="38100" dir="2700000" algn="tl">
                    <a:srgbClr val="000000">
                      <a:alpha val="43137"/>
                    </a:srgbClr>
                  </a:outerShdw>
                </a:effectLst>
              </a:rPr>
              <a:t> Dedicated to glory of self</a:t>
            </a:r>
          </a:p>
          <a:p>
            <a:pPr marL="438912" lvl="0" indent="-320040">
              <a:lnSpc>
                <a:spcPct val="150000"/>
              </a:lnSpc>
              <a:buClr>
                <a:schemeClr val="accent1"/>
              </a:buClr>
              <a:buSzPct val="80000"/>
              <a:buFont typeface="Wingdings 2"/>
              <a:buChar char=""/>
            </a:pPr>
            <a:r>
              <a:rPr lang="en-US" sz="3600" dirty="0" smtClean="0">
                <a:effectLst>
                  <a:outerShdw blurRad="38100" dist="38100" dir="2700000" algn="tl">
                    <a:srgbClr val="000000">
                      <a:alpha val="43137"/>
                    </a:srgbClr>
                  </a:outerShdw>
                </a:effectLst>
              </a:rPr>
              <a:t> Autonomy from God</a:t>
            </a:r>
          </a:p>
          <a:p>
            <a:pPr marL="438912" lvl="0" indent="-320040">
              <a:lnSpc>
                <a:spcPct val="150000"/>
              </a:lnSpc>
              <a:buClr>
                <a:schemeClr val="accent1"/>
              </a:buClr>
              <a:buSzPct val="80000"/>
              <a:buFont typeface="Wingdings 2"/>
              <a:buChar char=""/>
            </a:pPr>
            <a:r>
              <a:rPr lang="en-US" sz="3600" dirty="0" smtClean="0">
                <a:effectLst>
                  <a:outerShdw blurRad="38100" dist="38100" dir="2700000" algn="tl">
                    <a:srgbClr val="000000">
                      <a:alpha val="43137"/>
                    </a:srgbClr>
                  </a:outerShdw>
                </a:effectLst>
              </a:rPr>
              <a:t> Opposed to God and his people</a:t>
            </a:r>
          </a:p>
        </p:txBody>
      </p:sp>
      <p:grpSp>
        <p:nvGrpSpPr>
          <p:cNvPr id="13" name="Group 12"/>
          <p:cNvGrpSpPr/>
          <p:nvPr/>
        </p:nvGrpSpPr>
        <p:grpSpPr>
          <a:xfrm>
            <a:off x="4343400" y="1447800"/>
            <a:ext cx="4572000" cy="1524000"/>
            <a:chOff x="4343400" y="1447800"/>
            <a:chExt cx="4572000" cy="1524000"/>
          </a:xfrm>
        </p:grpSpPr>
        <p:sp>
          <p:nvSpPr>
            <p:cNvPr id="11" name="Line Callout 2 10"/>
            <p:cNvSpPr/>
            <p:nvPr/>
          </p:nvSpPr>
          <p:spPr>
            <a:xfrm>
              <a:off x="4343400" y="1447800"/>
              <a:ext cx="4572000" cy="1524000"/>
            </a:xfrm>
            <a:prstGeom prst="borderCallout2">
              <a:avLst>
                <a:gd name="adj1" fmla="val 18750"/>
                <a:gd name="adj2" fmla="val -8333"/>
                <a:gd name="adj3" fmla="val 18750"/>
                <a:gd name="adj4" fmla="val -16667"/>
                <a:gd name="adj5" fmla="val 109439"/>
                <a:gd name="adj6" fmla="val -34005"/>
              </a:avLst>
            </a:prstGeom>
            <a:solidFill>
              <a:srgbClr val="F3CD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343400" y="1524000"/>
              <a:ext cx="4572000" cy="1323439"/>
            </a:xfrm>
            <a:prstGeom prst="rect">
              <a:avLst/>
            </a:prstGeom>
            <a:noFill/>
          </p:spPr>
          <p:txBody>
            <a:bodyPr wrap="square" rtlCol="0">
              <a:spAutoFit/>
            </a:bodyPr>
            <a:lstStyle/>
            <a:p>
              <a:pPr algn="ctr"/>
              <a:r>
                <a:rPr lang="en-US" sz="4000" b="1" dirty="0" smtClean="0">
                  <a:effectLst>
                    <a:outerShdw blurRad="38100" dist="38100" dir="2700000" algn="tl">
                      <a:srgbClr val="000000">
                        <a:alpha val="43137"/>
                      </a:srgbClr>
                    </a:outerShdw>
                  </a:effectLst>
                </a:rPr>
                <a:t>Abominations and fornication (v 4)</a:t>
              </a:r>
              <a:endParaRPr lang="en-US" sz="4000" b="1" dirty="0">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uttyartz.com/wp-content/uploads/2008/07/babel4.jpg"/>
          <p:cNvPicPr>
            <a:picLocks noChangeAspect="1" noChangeArrowheads="1"/>
          </p:cNvPicPr>
          <p:nvPr/>
        </p:nvPicPr>
        <p:blipFill>
          <a:blip r:embed="rId2" cstate="print"/>
          <a:srcRect/>
          <a:stretch>
            <a:fillRect/>
          </a:stretch>
        </p:blipFill>
        <p:spPr bwMode="auto">
          <a:xfrm>
            <a:off x="0" y="0"/>
            <a:ext cx="9144000" cy="6898272"/>
          </a:xfrm>
          <a:prstGeom prst="rect">
            <a:avLst/>
          </a:prstGeom>
          <a:noFill/>
        </p:spPr>
      </p:pic>
      <p:sp>
        <p:nvSpPr>
          <p:cNvPr id="3" name="Rectangle 2"/>
          <p:cNvSpPr/>
          <p:nvPr/>
        </p:nvSpPr>
        <p:spPr>
          <a:xfrm>
            <a:off x="457200" y="457200"/>
            <a:ext cx="8305800" cy="9906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685800" y="609600"/>
            <a:ext cx="8077200" cy="1139952"/>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The Great City:  The City of Man</a:t>
            </a:r>
            <a:endParaRPr kumimoji="0" lang="en-US" sz="40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sp>
        <p:nvSpPr>
          <p:cNvPr id="5" name="Rectangle 4"/>
          <p:cNvSpPr/>
          <p:nvPr/>
        </p:nvSpPr>
        <p:spPr>
          <a:xfrm>
            <a:off x="457200" y="1905000"/>
            <a:ext cx="8305800" cy="31242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2"/>
          <p:cNvSpPr txBox="1">
            <a:spLocks/>
          </p:cNvSpPr>
          <p:nvPr/>
        </p:nvSpPr>
        <p:spPr>
          <a:xfrm>
            <a:off x="457200" y="2057400"/>
            <a:ext cx="8229600" cy="4495800"/>
          </a:xfrm>
          <a:prstGeom prst="rect">
            <a:avLst/>
          </a:prstGeom>
        </p:spPr>
        <p:txBody>
          <a:bodyPr>
            <a:normAutofit/>
          </a:bodyPr>
          <a:lstStyle/>
          <a:p>
            <a:pPr marL="438912" marR="0" lvl="0" indent="-320040" algn="l" defTabSz="914400" rtl="0" eaLnBrk="1" fontAlgn="auto" latinLnBrk="0" hangingPunct="1">
              <a:lnSpc>
                <a:spcPct val="150000"/>
              </a:lnSpc>
              <a:spcBef>
                <a:spcPts val="0"/>
              </a:spcBef>
              <a:spcAft>
                <a:spcPts val="0"/>
              </a:spcAft>
              <a:buClr>
                <a:schemeClr val="accent1"/>
              </a:buClr>
              <a:buSzPct val="80000"/>
              <a:buFont typeface="Wingdings 2"/>
              <a:buChar char=""/>
              <a:tabLst/>
              <a:defRPr/>
            </a:pPr>
            <a:r>
              <a:rPr lang="en-US" sz="3600" dirty="0" smtClean="0">
                <a:effectLst>
                  <a:outerShdw blurRad="38100" dist="38100" dir="2700000" algn="tl">
                    <a:srgbClr val="000000">
                      <a:alpha val="43137"/>
                    </a:srgbClr>
                  </a:outerShdw>
                </a:effectLst>
              </a:rPr>
              <a:t> Dedicated to glory of self</a:t>
            </a:r>
          </a:p>
          <a:p>
            <a:pPr marL="438912" lvl="0" indent="-320040">
              <a:lnSpc>
                <a:spcPct val="150000"/>
              </a:lnSpc>
              <a:buClr>
                <a:schemeClr val="accent1"/>
              </a:buClr>
              <a:buSzPct val="80000"/>
              <a:buFont typeface="Wingdings 2"/>
              <a:buChar char=""/>
            </a:pPr>
            <a:r>
              <a:rPr lang="en-US" sz="3600" dirty="0" smtClean="0">
                <a:effectLst>
                  <a:outerShdw blurRad="38100" dist="38100" dir="2700000" algn="tl">
                    <a:srgbClr val="000000">
                      <a:alpha val="43137"/>
                    </a:srgbClr>
                  </a:outerShdw>
                </a:effectLst>
              </a:rPr>
              <a:t> Autonomy from God</a:t>
            </a:r>
          </a:p>
          <a:p>
            <a:pPr marL="438912" lvl="0" indent="-320040">
              <a:lnSpc>
                <a:spcPct val="150000"/>
              </a:lnSpc>
              <a:buClr>
                <a:schemeClr val="accent1"/>
              </a:buClr>
              <a:buSzPct val="80000"/>
              <a:buFont typeface="Wingdings 2"/>
              <a:buChar char=""/>
            </a:pPr>
            <a:r>
              <a:rPr lang="en-US" sz="3600" dirty="0" smtClean="0">
                <a:effectLst>
                  <a:outerShdw blurRad="38100" dist="38100" dir="2700000" algn="tl">
                    <a:srgbClr val="000000">
                      <a:alpha val="43137"/>
                    </a:srgbClr>
                  </a:outerShdw>
                </a:effectLst>
              </a:rPr>
              <a:t> Opposed to God and his people</a:t>
            </a:r>
          </a:p>
        </p:txBody>
      </p:sp>
      <p:grpSp>
        <p:nvGrpSpPr>
          <p:cNvPr id="15" name="Group 14"/>
          <p:cNvGrpSpPr/>
          <p:nvPr/>
        </p:nvGrpSpPr>
        <p:grpSpPr>
          <a:xfrm>
            <a:off x="4343400" y="2286000"/>
            <a:ext cx="4572000" cy="1524000"/>
            <a:chOff x="4343400" y="2286000"/>
            <a:chExt cx="4572000" cy="1524000"/>
          </a:xfrm>
        </p:grpSpPr>
        <p:sp>
          <p:nvSpPr>
            <p:cNvPr id="11" name="Line Callout 2 10"/>
            <p:cNvSpPr/>
            <p:nvPr/>
          </p:nvSpPr>
          <p:spPr>
            <a:xfrm>
              <a:off x="4343400" y="2286000"/>
              <a:ext cx="4572000" cy="1524000"/>
            </a:xfrm>
            <a:prstGeom prst="borderCallout2">
              <a:avLst>
                <a:gd name="adj1" fmla="val 18750"/>
                <a:gd name="adj2" fmla="val -8333"/>
                <a:gd name="adj3" fmla="val 18750"/>
                <a:gd name="adj4" fmla="val -16667"/>
                <a:gd name="adj5" fmla="val 109439"/>
                <a:gd name="adj6" fmla="val -34005"/>
              </a:avLst>
            </a:prstGeom>
            <a:solidFill>
              <a:srgbClr val="F3CD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343400" y="2362200"/>
              <a:ext cx="4572000" cy="1323439"/>
            </a:xfrm>
            <a:prstGeom prst="rect">
              <a:avLst/>
            </a:prstGeom>
            <a:noFill/>
          </p:spPr>
          <p:txBody>
            <a:bodyPr wrap="square" rtlCol="0">
              <a:spAutoFit/>
            </a:bodyPr>
            <a:lstStyle/>
            <a:p>
              <a:pPr algn="ctr"/>
              <a:r>
                <a:rPr lang="en-US" sz="4000" b="1" dirty="0" smtClean="0">
                  <a:effectLst>
                    <a:outerShdw blurRad="38100" dist="38100" dir="2700000" algn="tl">
                      <a:srgbClr val="000000">
                        <a:alpha val="43137"/>
                      </a:srgbClr>
                    </a:outerShdw>
                  </a:effectLst>
                </a:rPr>
                <a:t>Blood of the saints (v 6)</a:t>
              </a:r>
              <a:endParaRPr lang="en-US" sz="4000" b="1" dirty="0">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uttyartz.com/wp-content/uploads/2008/07/babel4.jpg"/>
          <p:cNvPicPr>
            <a:picLocks noChangeAspect="1" noChangeArrowheads="1"/>
          </p:cNvPicPr>
          <p:nvPr/>
        </p:nvPicPr>
        <p:blipFill>
          <a:blip r:embed="rId2" cstate="print"/>
          <a:srcRect/>
          <a:stretch>
            <a:fillRect/>
          </a:stretch>
        </p:blipFill>
        <p:spPr bwMode="auto">
          <a:xfrm>
            <a:off x="0" y="0"/>
            <a:ext cx="9144000" cy="6898272"/>
          </a:xfrm>
          <a:prstGeom prst="rect">
            <a:avLst/>
          </a:prstGeom>
          <a:noFill/>
        </p:spPr>
      </p:pic>
      <p:sp>
        <p:nvSpPr>
          <p:cNvPr id="3" name="Rectangle 2"/>
          <p:cNvSpPr/>
          <p:nvPr/>
        </p:nvSpPr>
        <p:spPr>
          <a:xfrm>
            <a:off x="457200" y="457200"/>
            <a:ext cx="8305800" cy="9906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685800" y="609600"/>
            <a:ext cx="8077200" cy="1139952"/>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effectLst>
                  <a:outerShdw blurRad="38100" dist="38100" dir="2700000" algn="tl">
                    <a:srgbClr val="000000">
                      <a:alpha val="43137"/>
                    </a:srgbClr>
                  </a:outerShdw>
                </a:effectLst>
                <a:uLnTx/>
                <a:uFillTx/>
                <a:latin typeface="+mj-lt"/>
                <a:ea typeface="+mj-ea"/>
                <a:cs typeface="+mj-cs"/>
              </a:rPr>
              <a:t>The Holy City:  The City of God</a:t>
            </a:r>
            <a:endParaRPr kumimoji="0" lang="en-US" sz="4000" b="1" i="0" u="none" strike="noStrike" kern="1200" cap="none" spc="0" normalizeH="0" baseline="0" noProof="0" dirty="0">
              <a:ln>
                <a:noFill/>
              </a:ln>
              <a:effectLst>
                <a:outerShdw blurRad="38100" dist="38100" dir="2700000" algn="tl">
                  <a:srgbClr val="000000">
                    <a:alpha val="43137"/>
                  </a:srgbClr>
                </a:outerShdw>
              </a:effectLst>
              <a:uLnTx/>
              <a:uFillTx/>
              <a:latin typeface="+mj-lt"/>
              <a:ea typeface="+mj-ea"/>
              <a:cs typeface="+mj-cs"/>
            </a:endParaRPr>
          </a:p>
        </p:txBody>
      </p:sp>
      <p:grpSp>
        <p:nvGrpSpPr>
          <p:cNvPr id="11" name="Group 10"/>
          <p:cNvGrpSpPr/>
          <p:nvPr/>
        </p:nvGrpSpPr>
        <p:grpSpPr>
          <a:xfrm>
            <a:off x="457200" y="1905000"/>
            <a:ext cx="8305800" cy="4953000"/>
            <a:chOff x="457200" y="1905000"/>
            <a:chExt cx="8305800" cy="4953000"/>
          </a:xfrm>
        </p:grpSpPr>
        <p:sp>
          <p:nvSpPr>
            <p:cNvPr id="5" name="Rectangle 4"/>
            <p:cNvSpPr/>
            <p:nvPr/>
          </p:nvSpPr>
          <p:spPr>
            <a:xfrm>
              <a:off x="457200" y="1905000"/>
              <a:ext cx="8305800" cy="4495800"/>
            </a:xfrm>
            <a:prstGeom prst="rect">
              <a:avLst/>
            </a:prstGeom>
            <a:solidFill>
              <a:srgbClr val="FFFFFF">
                <a:alpha val="85000"/>
              </a:srgbClr>
            </a:solidFill>
            <a:ln>
              <a:solidFill>
                <a:srgbClr val="00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457200" y="2057400"/>
              <a:ext cx="8229600" cy="4800600"/>
            </a:xfrm>
            <a:prstGeom prst="rect">
              <a:avLst/>
            </a:prstGeom>
          </p:spPr>
          <p:txBody>
            <a:bodyPr>
              <a:normAutofit fontScale="70000" lnSpcReduction="20000"/>
            </a:bodyPr>
            <a:lstStyle/>
            <a:p>
              <a:pPr marL="438912" lvl="0" indent="-320040">
                <a:lnSpc>
                  <a:spcPct val="125000"/>
                </a:lnSpc>
                <a:buClr>
                  <a:schemeClr val="accent1"/>
                </a:buClr>
                <a:buSzPct val="80000"/>
                <a:buFont typeface="Wingdings 2"/>
                <a:buChar char=""/>
              </a:pPr>
              <a:r>
                <a:rPr lang="en-US" sz="4000" dirty="0" smtClean="0"/>
                <a:t>By faith Abraham obeyed when he was called to go out to the place which he would receive as an inheritance. And he went out, not knowing where he was going.</a:t>
              </a:r>
              <a:r>
                <a:rPr lang="en-US" sz="4000" baseline="30000" dirty="0" smtClean="0"/>
                <a:t> </a:t>
              </a:r>
              <a:r>
                <a:rPr lang="en-US" sz="4000" dirty="0" smtClean="0"/>
                <a:t>By faith he dwelt in the land of promise as in a foreign country, dwelling in tents with Isaac and Jacob, the heirs with him of the same promise;</a:t>
              </a:r>
              <a:r>
                <a:rPr lang="en-US" sz="4000" baseline="30000" dirty="0" smtClean="0"/>
                <a:t> </a:t>
              </a:r>
              <a:r>
                <a:rPr lang="en-US" sz="4000" dirty="0" smtClean="0"/>
                <a:t>for he waited for the </a:t>
              </a:r>
              <a:r>
                <a:rPr lang="en-US" sz="4000" b="1" u="sng" dirty="0" smtClean="0"/>
                <a:t>city</a:t>
              </a:r>
              <a:r>
                <a:rPr lang="en-US" sz="4000" dirty="0" smtClean="0"/>
                <a:t> which has foundations, whose builder and maker is </a:t>
              </a:r>
              <a:r>
                <a:rPr lang="en-US" sz="4000" b="1" u="sng" dirty="0" smtClean="0"/>
                <a:t>God</a:t>
              </a:r>
              <a:r>
                <a:rPr lang="en-US" sz="4000" dirty="0" smtClean="0"/>
                <a:t>.  Hebrews 11:8-10</a:t>
              </a:r>
              <a:r>
                <a:rPr lang="en-US" sz="3600" dirty="0" smtClean="0"/>
                <a:t/>
              </a:r>
              <a:br>
                <a:rPr lang="en-US" sz="3600" dirty="0" smtClean="0"/>
              </a:br>
              <a:endParaRPr lang="en-US" sz="3600" dirty="0" smtClean="0">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2092</TotalTime>
  <Words>903</Words>
  <Application>Microsoft Office PowerPoint</Application>
  <PresentationFormat>On-screen Show (4:3)</PresentationFormat>
  <Paragraphs>57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Module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SELF</dc:title>
  <dc:creator>Adrienne</dc:creator>
  <cp:lastModifiedBy> </cp:lastModifiedBy>
  <cp:revision>103</cp:revision>
  <dcterms:created xsi:type="dcterms:W3CDTF">2010-09-05T04:13:44Z</dcterms:created>
  <dcterms:modified xsi:type="dcterms:W3CDTF">2011-05-01T13:09:11Z</dcterms:modified>
</cp:coreProperties>
</file>