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8"/>
  </p:handoutMasterIdLst>
  <p:sldIdLst>
    <p:sldId id="273" r:id="rId2"/>
    <p:sldId id="284" r:id="rId3"/>
    <p:sldId id="287" r:id="rId4"/>
    <p:sldId id="288" r:id="rId5"/>
    <p:sldId id="289" r:id="rId6"/>
    <p:sldId id="290" r:id="rId7"/>
    <p:sldId id="286" r:id="rId8"/>
    <p:sldId id="291" r:id="rId9"/>
    <p:sldId id="292" r:id="rId10"/>
    <p:sldId id="285" r:id="rId11"/>
    <p:sldId id="293" r:id="rId12"/>
    <p:sldId id="294" r:id="rId13"/>
    <p:sldId id="295" r:id="rId14"/>
    <p:sldId id="296" r:id="rId15"/>
    <p:sldId id="256" r:id="rId16"/>
    <p:sldId id="297" r:id="rId17"/>
    <p:sldId id="258" r:id="rId18"/>
    <p:sldId id="260" r:id="rId19"/>
    <p:sldId id="274" r:id="rId20"/>
    <p:sldId id="276" r:id="rId21"/>
    <p:sldId id="278" r:id="rId22"/>
    <p:sldId id="279" r:id="rId23"/>
    <p:sldId id="280" r:id="rId24"/>
    <p:sldId id="259" r:id="rId25"/>
    <p:sldId id="281" r:id="rId26"/>
    <p:sldId id="283" r:id="rId27"/>
    <p:sldId id="277" r:id="rId28"/>
    <p:sldId id="257" r:id="rId29"/>
    <p:sldId id="264" r:id="rId30"/>
    <p:sldId id="265" r:id="rId31"/>
    <p:sldId id="266" r:id="rId32"/>
    <p:sldId id="267" r:id="rId33"/>
    <p:sldId id="268" r:id="rId34"/>
    <p:sldId id="269" r:id="rId35"/>
    <p:sldId id="270" r:id="rId36"/>
    <p:sldId id="272" r:id="rId37"/>
  </p:sldIdLst>
  <p:sldSz cx="9144000" cy="6858000" type="screen4x3"/>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5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47754"/>
          </a:xfrm>
          <a:prstGeom prst="rect">
            <a:avLst/>
          </a:prstGeom>
        </p:spPr>
        <p:txBody>
          <a:bodyPr vert="horz" lIns="91440" tIns="45720" rIns="91440" bIns="45720" rtlCol="0"/>
          <a:lstStyle>
            <a:lvl1pPr algn="r">
              <a:defRPr sz="1200"/>
            </a:lvl1pPr>
          </a:lstStyle>
          <a:p>
            <a:fld id="{69FA580E-A623-4ACF-84BF-4E3E0DE3FA0B}" type="datetimeFigureOut">
              <a:rPr lang="en-US" smtClean="0"/>
              <a:pPr/>
              <a:t>8/14/2010</a:t>
            </a:fld>
            <a:endParaRPr lang="en-US"/>
          </a:p>
        </p:txBody>
      </p:sp>
      <p:sp>
        <p:nvSpPr>
          <p:cNvPr id="4" name="Footer Placeholder 3"/>
          <p:cNvSpPr>
            <a:spLocks noGrp="1"/>
          </p:cNvSpPr>
          <p:nvPr>
            <p:ph type="ftr" sz="quarter" idx="2"/>
          </p:nvPr>
        </p:nvSpPr>
        <p:spPr>
          <a:xfrm>
            <a:off x="0" y="8505780"/>
            <a:ext cx="3066733" cy="4477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05780"/>
            <a:ext cx="3066733" cy="447754"/>
          </a:xfrm>
          <a:prstGeom prst="rect">
            <a:avLst/>
          </a:prstGeom>
        </p:spPr>
        <p:txBody>
          <a:bodyPr vert="horz" lIns="91440" tIns="45720" rIns="91440" bIns="45720" rtlCol="0" anchor="b"/>
          <a:lstStyle>
            <a:lvl1pPr algn="r">
              <a:defRPr sz="1200"/>
            </a:lvl1pPr>
          </a:lstStyle>
          <a:p>
            <a:fld id="{518A93DF-D9DE-483F-9829-B2313B7AAA8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75A0702-72E4-47F8-B52C-0ED7C199EFF9}" type="datetimeFigureOut">
              <a:rPr lang="en-US" smtClean="0"/>
              <a:pPr/>
              <a:t>8/14/2010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9A0630B-B2CA-4698-8002-81526FA050F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A0702-72E4-47F8-B52C-0ED7C199EFF9}"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A0702-72E4-47F8-B52C-0ED7C199EFF9}"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5A0702-72E4-47F8-B52C-0ED7C199EFF9}"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5A0702-72E4-47F8-B52C-0ED7C199EFF9}" type="datetimeFigureOut">
              <a:rPr lang="en-US" smtClean="0"/>
              <a:pPr/>
              <a:t>8/14/2010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9A0630B-B2CA-4698-8002-81526FA050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5A0702-72E4-47F8-B52C-0ED7C199EFF9}"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5A0702-72E4-47F8-B52C-0ED7C199EFF9}" type="datetimeFigureOut">
              <a:rPr lang="en-US" smtClean="0"/>
              <a:pPr/>
              <a:t>8/14/2010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5A0702-72E4-47F8-B52C-0ED7C199EFF9}" type="datetimeFigureOut">
              <a:rPr lang="en-US" smtClean="0"/>
              <a:pPr/>
              <a:t>8/14/2010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A0702-72E4-47F8-B52C-0ED7C199EFF9}" type="datetimeFigureOut">
              <a:rPr lang="en-US" smtClean="0"/>
              <a:pPr/>
              <a:t>8/14/2010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5A0702-72E4-47F8-B52C-0ED7C199EFF9}"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5A0702-72E4-47F8-B52C-0ED7C199EFF9}" type="datetimeFigureOut">
              <a:rPr lang="en-US" smtClean="0"/>
              <a:pPr/>
              <a:t>8/14/2010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0630B-B2CA-4698-8002-81526FA050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75A0702-72E4-47F8-B52C-0ED7C199EFF9}" type="datetimeFigureOut">
              <a:rPr lang="en-US" smtClean="0"/>
              <a:pPr/>
              <a:t>8/14/2010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9A0630B-B2CA-4698-8002-81526FA050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371600" y="2057400"/>
            <a:ext cx="6858000" cy="1600200"/>
          </a:xfrm>
        </p:spPr>
        <p:txBody>
          <a:bodyPr>
            <a:noAutofit/>
          </a:bodyPr>
          <a:lstStyle/>
          <a:p>
            <a:pPr eaLnBrk="1" hangingPunct="1">
              <a:defRPr/>
            </a:pPr>
            <a:r>
              <a:rPr lang="en-US" sz="6600" i="1" dirty="0" smtClean="0">
                <a:solidFill>
                  <a:schemeClr val="tx1"/>
                </a:solidFill>
                <a:latin typeface="Calibri" pitchFamily="34" charset="0"/>
              </a:rPr>
              <a:t>A Christian and the Workplace</a:t>
            </a:r>
            <a:endParaRPr lang="en-US" sz="6600" i="1" dirty="0" smtClean="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6000" i="1" dirty="0" smtClean="0">
                <a:solidFill>
                  <a:srgbClr val="FFFF66"/>
                </a:solidFill>
                <a:latin typeface="Calibri" pitchFamily="34" charset="0"/>
              </a:rPr>
              <a:t>Biblical Foundation</a:t>
            </a:r>
            <a:endParaRPr lang="en-US" sz="6000" i="1" dirty="0" smtClean="0">
              <a:latin typeface="Calibri" pitchFamily="34" charset="0"/>
            </a:endParaRPr>
          </a:p>
        </p:txBody>
      </p:sp>
      <p:sp>
        <p:nvSpPr>
          <p:cNvPr id="47107" name="Rectangle 3"/>
          <p:cNvSpPr>
            <a:spLocks noGrp="1" noChangeArrowheads="1"/>
          </p:cNvSpPr>
          <p:nvPr>
            <p:ph sz="half" idx="1"/>
          </p:nvPr>
        </p:nvSpPr>
        <p:spPr>
          <a:xfrm>
            <a:off x="457200" y="1828800"/>
            <a:ext cx="8229600" cy="4267200"/>
          </a:xfrm>
        </p:spPr>
        <p:txBody>
          <a:bodyPr>
            <a:normAutofit/>
          </a:bodyPr>
          <a:lstStyle/>
          <a:p>
            <a:pPr eaLnBrk="1" hangingPunct="1">
              <a:buClr>
                <a:srgbClr val="92D050"/>
              </a:buClr>
              <a:buSzPct val="104000"/>
              <a:buFont typeface="Arial" pitchFamily="34" charset="0"/>
              <a:buChar char="•"/>
              <a:defRPr/>
            </a:pPr>
            <a:r>
              <a:rPr lang="en-US" sz="3600" dirty="0" smtClean="0">
                <a:latin typeface="Calibri" pitchFamily="34" charset="0"/>
              </a:rPr>
              <a:t>We are expected to work and be engaged in the activities of the world</a:t>
            </a:r>
          </a:p>
          <a:p>
            <a:pPr eaLnBrk="1" hangingPunct="1">
              <a:buClr>
                <a:srgbClr val="92D050"/>
              </a:buClr>
              <a:buSzPct val="104000"/>
              <a:buFont typeface="Arial" pitchFamily="34" charset="0"/>
              <a:buChar char="•"/>
              <a:defRPr/>
            </a:pPr>
            <a:endParaRPr lang="en-US" sz="1600" dirty="0" smtClean="0">
              <a:latin typeface="Calibri" pitchFamily="34" charset="0"/>
            </a:endParaRPr>
          </a:p>
          <a:p>
            <a:pPr eaLnBrk="1" hangingPunct="1">
              <a:buClr>
                <a:srgbClr val="92D050"/>
              </a:buClr>
              <a:buSzPct val="104000"/>
              <a:buFont typeface="Arial" pitchFamily="34" charset="0"/>
              <a:buChar char="•"/>
              <a:defRPr/>
            </a:pPr>
            <a:r>
              <a:rPr lang="en-US" sz="3600" dirty="0" smtClean="0">
                <a:latin typeface="Calibri" pitchFamily="34" charset="0"/>
              </a:rPr>
              <a:t>We work unto God and not unto men</a:t>
            </a:r>
          </a:p>
          <a:p>
            <a:pPr eaLnBrk="1" hangingPunct="1">
              <a:buClr>
                <a:srgbClr val="92D050"/>
              </a:buClr>
              <a:buSzPct val="104000"/>
              <a:buFont typeface="Arial" pitchFamily="34" charset="0"/>
              <a:buChar char="•"/>
              <a:defRPr/>
            </a:pPr>
            <a:endParaRPr lang="en-US" sz="1600" dirty="0" smtClean="0">
              <a:latin typeface="Calibri" pitchFamily="34" charset="0"/>
            </a:endParaRPr>
          </a:p>
          <a:p>
            <a:pPr eaLnBrk="1" hangingPunct="1">
              <a:buClr>
                <a:srgbClr val="92D050"/>
              </a:buClr>
              <a:buSzPct val="104000"/>
              <a:buFont typeface="Arial" pitchFamily="34" charset="0"/>
              <a:buChar char="•"/>
              <a:defRPr/>
            </a:pPr>
            <a:r>
              <a:rPr lang="en-US" sz="3600" dirty="0" smtClean="0">
                <a:latin typeface="Calibri" pitchFamily="34" charset="0"/>
              </a:rPr>
              <a:t>We are being watched and are expected to be examples</a:t>
            </a: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4" end="4"/>
                                            </p:txEl>
                                          </p:spTgt>
                                        </p:tgtEl>
                                        <p:attrNameLst>
                                          <p:attrName>style.visibility</p:attrName>
                                        </p:attrNameLst>
                                      </p:cBhvr>
                                      <p:to>
                                        <p:strVal val="visible"/>
                                      </p:to>
                                    </p:set>
                                    <p:animEffect transition="in" filter="dissolve">
                                      <p:cBhvr>
                                        <p:cTn id="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Philippians 2:14-15</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533400" y="1600200"/>
            <a:ext cx="8229600" cy="3970318"/>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800" i="1" dirty="0" smtClean="0"/>
              <a:t> </a:t>
            </a:r>
            <a:r>
              <a:rPr lang="en-US" sz="3600" b="1" i="1" baseline="30000" dirty="0" smtClean="0">
                <a:latin typeface="Calibri" pitchFamily="34" charset="0"/>
              </a:rPr>
              <a:t>14</a:t>
            </a:r>
            <a:r>
              <a:rPr lang="en-US" sz="3600" i="1" dirty="0" smtClean="0">
                <a:latin typeface="Calibri" pitchFamily="34" charset="0"/>
              </a:rPr>
              <a:t>Do all things without grumbling or questioning, </a:t>
            </a:r>
            <a:r>
              <a:rPr lang="en-US" sz="3600" b="1" i="1" baseline="30000" dirty="0" smtClean="0">
                <a:latin typeface="Calibri" pitchFamily="34" charset="0"/>
              </a:rPr>
              <a:t>15</a:t>
            </a:r>
            <a:r>
              <a:rPr lang="en-US" sz="3600" i="1" dirty="0" smtClean="0">
                <a:latin typeface="Calibri" pitchFamily="34" charset="0"/>
              </a:rPr>
              <a:t>that you may be blameless and innocent, children of God without blemish in the midst of a crooked and twisted generation, among whom you shine as lights in the world,</a:t>
            </a:r>
            <a:endParaRPr lang="en-US" sz="3600" dirty="0" smtClean="0">
              <a:latin typeface="Calibri" pitchFamily="34" charset="0"/>
            </a:endParaRPr>
          </a:p>
          <a:p>
            <a:pPr marL="457200" marR="0">
              <a:spcBef>
                <a:spcPts val="0"/>
              </a:spcBef>
              <a:spcAft>
                <a:spcPts val="0"/>
              </a:spcAft>
            </a:pP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I Peter 2:11-12</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533400" y="1323202"/>
            <a:ext cx="8229600" cy="4524315"/>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800" i="1" dirty="0" smtClean="0"/>
              <a:t> </a:t>
            </a:r>
            <a:r>
              <a:rPr lang="en-US" sz="3600" b="1" i="1" baseline="30000" dirty="0" smtClean="0">
                <a:latin typeface="Calibri" pitchFamily="34" charset="0"/>
              </a:rPr>
              <a:t>11</a:t>
            </a:r>
            <a:r>
              <a:rPr lang="en-US" sz="3600" i="1" dirty="0" smtClean="0">
                <a:latin typeface="Calibri" pitchFamily="34" charset="0"/>
              </a:rPr>
              <a:t>Beloved, I urge you as sojourners and exiles to abstain from the passions of the flesh, which wage war against your soul. </a:t>
            </a:r>
            <a:r>
              <a:rPr lang="en-US" sz="3600" b="1" i="1" baseline="30000" dirty="0" smtClean="0">
                <a:latin typeface="Calibri" pitchFamily="34" charset="0"/>
              </a:rPr>
              <a:t>12</a:t>
            </a:r>
            <a:r>
              <a:rPr lang="en-US" sz="3600" i="1" dirty="0" smtClean="0">
                <a:latin typeface="Calibri" pitchFamily="34" charset="0"/>
              </a:rPr>
              <a:t> Keep your conduct among the Gentiles honorable, so that when they speak against you as evildoers, they may see your good deeds and glorify God on the day of </a:t>
            </a:r>
            <a:r>
              <a:rPr lang="en-US" sz="3600" i="1" dirty="0" smtClean="0">
                <a:latin typeface="Calibri" pitchFamily="34" charset="0"/>
              </a:rPr>
              <a:t>visitation.</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6000" i="1" dirty="0" smtClean="0">
                <a:solidFill>
                  <a:srgbClr val="FFFF66"/>
                </a:solidFill>
                <a:latin typeface="Calibri" pitchFamily="34" charset="0"/>
              </a:rPr>
              <a:t>Foundation Summary</a:t>
            </a:r>
            <a:endParaRPr lang="en-US" sz="6000" i="1" dirty="0" smtClean="0">
              <a:latin typeface="Calibri" pitchFamily="34" charset="0"/>
            </a:endParaRPr>
          </a:p>
        </p:txBody>
      </p:sp>
      <p:sp>
        <p:nvSpPr>
          <p:cNvPr id="47107" name="Rectangle 3"/>
          <p:cNvSpPr>
            <a:spLocks noGrp="1" noChangeArrowheads="1"/>
          </p:cNvSpPr>
          <p:nvPr>
            <p:ph sz="half" idx="1"/>
          </p:nvPr>
        </p:nvSpPr>
        <p:spPr>
          <a:xfrm>
            <a:off x="457200" y="1828800"/>
            <a:ext cx="8229600" cy="4267200"/>
          </a:xfrm>
        </p:spPr>
        <p:txBody>
          <a:bodyPr>
            <a:normAutofit/>
          </a:bodyPr>
          <a:lstStyle/>
          <a:p>
            <a:pPr marL="880110" indent="-742950" eaLnBrk="1" hangingPunct="1">
              <a:buClr>
                <a:srgbClr val="C00000"/>
              </a:buClr>
              <a:buSzPct val="104000"/>
              <a:buFont typeface="+mj-lt"/>
              <a:buAutoNum type="arabicPeriod"/>
              <a:defRPr/>
            </a:pPr>
            <a:r>
              <a:rPr lang="en-US" sz="4400" dirty="0" smtClean="0">
                <a:latin typeface="Calibri" pitchFamily="34" charset="0"/>
              </a:rPr>
              <a:t>God’s View</a:t>
            </a:r>
          </a:p>
          <a:p>
            <a:pPr marL="880110" indent="-742950" eaLnBrk="1" hangingPunct="1">
              <a:buClr>
                <a:srgbClr val="C00000"/>
              </a:buClr>
              <a:buSzPct val="104000"/>
              <a:buFont typeface="+mj-lt"/>
              <a:buAutoNum type="arabicPeriod"/>
              <a:defRPr/>
            </a:pPr>
            <a:r>
              <a:rPr lang="en-US" sz="4400" dirty="0" smtClean="0">
                <a:latin typeface="Calibri" pitchFamily="34" charset="0"/>
              </a:rPr>
              <a:t>Our View</a:t>
            </a:r>
          </a:p>
          <a:p>
            <a:pPr marL="880110" indent="-742950" eaLnBrk="1" hangingPunct="1">
              <a:buClr>
                <a:srgbClr val="C00000"/>
              </a:buClr>
              <a:buSzPct val="104000"/>
              <a:buFont typeface="+mj-lt"/>
              <a:buAutoNum type="arabicPeriod"/>
              <a:defRPr/>
            </a:pPr>
            <a:r>
              <a:rPr lang="en-US" sz="4400" dirty="0" smtClean="0">
                <a:latin typeface="Calibri" pitchFamily="34" charset="0"/>
              </a:rPr>
              <a:t>The View of Others</a:t>
            </a:r>
            <a:endParaRPr lang="en-US" sz="44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4400" i="1" dirty="0" smtClean="0">
                <a:solidFill>
                  <a:srgbClr val="FFFF66"/>
                </a:solidFill>
                <a:latin typeface="Calibri" pitchFamily="34" charset="0"/>
              </a:rPr>
              <a:t>Challenges and Temptations in the Workplace</a:t>
            </a:r>
            <a:endParaRPr lang="en-US" sz="4400" i="1" dirty="0" smtClean="0">
              <a:latin typeface="Calibri" pitchFamily="34" charset="0"/>
            </a:endParaRPr>
          </a:p>
        </p:txBody>
      </p:sp>
      <p:sp>
        <p:nvSpPr>
          <p:cNvPr id="4" name="Content Placeholder 3"/>
          <p:cNvSpPr>
            <a:spLocks noGrp="1"/>
          </p:cNvSpPr>
          <p:nvPr>
            <p:ph sz="half" idx="1"/>
          </p:nvPr>
        </p:nvSpPr>
        <p:spPr>
          <a:xfrm>
            <a:off x="457200" y="1600200"/>
            <a:ext cx="7239000" cy="4525963"/>
          </a:xfrm>
        </p:spPr>
        <p:txBody>
          <a:bodyPr>
            <a:normAutofit/>
          </a:bodyPr>
          <a:lstStyle/>
          <a:p>
            <a:pPr>
              <a:buClr>
                <a:srgbClr val="FFFF00"/>
              </a:buClr>
              <a:buSzPct val="95000"/>
              <a:buFont typeface="Wingdings" pitchFamily="2" charset="2"/>
              <a:buChar char="§"/>
            </a:pPr>
            <a:r>
              <a:rPr lang="en-US" sz="3600" dirty="0" smtClean="0">
                <a:latin typeface="Calibri" pitchFamily="34" charset="0"/>
              </a:rPr>
              <a:t>Ambition/Pride</a:t>
            </a:r>
          </a:p>
          <a:p>
            <a:pPr lvl="1">
              <a:buClr>
                <a:srgbClr val="FFFF00"/>
              </a:buClr>
              <a:buSzPct val="95000"/>
              <a:buFont typeface="Wingdings" pitchFamily="2" charset="2"/>
              <a:buChar char="ü"/>
            </a:pPr>
            <a:r>
              <a:rPr lang="en-US" sz="3400" dirty="0" smtClean="0">
                <a:latin typeface="Calibri" pitchFamily="34" charset="0"/>
              </a:rPr>
              <a:t> </a:t>
            </a:r>
            <a:r>
              <a:rPr lang="en-US" sz="3400" dirty="0" smtClean="0">
                <a:latin typeface="Calibri" pitchFamily="34" charset="0"/>
              </a:rPr>
              <a:t>Success</a:t>
            </a:r>
          </a:p>
          <a:p>
            <a:pPr marL="1419606" lvl="2" indent="-514350">
              <a:buClr>
                <a:srgbClr val="FFFF00"/>
              </a:buClr>
              <a:buFont typeface="+mj-lt"/>
              <a:buAutoNum type="arabicPeriod"/>
            </a:pPr>
            <a:r>
              <a:rPr lang="en-US" sz="3000" dirty="0" smtClean="0">
                <a:latin typeface="Calibri" pitchFamily="34" charset="0"/>
              </a:rPr>
              <a:t>Pride</a:t>
            </a:r>
          </a:p>
          <a:p>
            <a:pPr marL="1419606" lvl="2" indent="-514350">
              <a:buClr>
                <a:srgbClr val="FFFF00"/>
              </a:buClr>
              <a:buFont typeface="+mj-lt"/>
              <a:buAutoNum type="arabicPeriod"/>
            </a:pPr>
            <a:r>
              <a:rPr lang="en-US" sz="3000" dirty="0" smtClean="0">
                <a:latin typeface="Calibri" pitchFamily="34" charset="0"/>
              </a:rPr>
              <a:t>Materialism</a:t>
            </a:r>
          </a:p>
          <a:p>
            <a:pPr marL="1419606" lvl="2" indent="-514350">
              <a:buClr>
                <a:srgbClr val="FFFF00"/>
              </a:buClr>
              <a:buFont typeface="+mj-lt"/>
              <a:buAutoNum type="arabicPeriod"/>
            </a:pPr>
            <a:r>
              <a:rPr lang="en-US" sz="3000" dirty="0" smtClean="0">
                <a:latin typeface="Calibri" pitchFamily="34" charset="0"/>
              </a:rPr>
              <a:t>Misplaced Priorities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4400" i="1" dirty="0" smtClean="0">
                <a:solidFill>
                  <a:srgbClr val="FFFF66"/>
                </a:solidFill>
                <a:latin typeface="Calibri" pitchFamily="34" charset="0"/>
              </a:rPr>
              <a:t>Challenges and Temptations in the Workplace</a:t>
            </a:r>
            <a:endParaRPr lang="en-US" sz="4400" i="1" dirty="0" smtClean="0">
              <a:latin typeface="Calibri" pitchFamily="34" charset="0"/>
            </a:endParaRPr>
          </a:p>
        </p:txBody>
      </p:sp>
      <p:sp>
        <p:nvSpPr>
          <p:cNvPr id="4" name="Content Placeholder 3"/>
          <p:cNvSpPr>
            <a:spLocks noGrp="1"/>
          </p:cNvSpPr>
          <p:nvPr>
            <p:ph sz="half" idx="1"/>
          </p:nvPr>
        </p:nvSpPr>
        <p:spPr>
          <a:xfrm>
            <a:off x="457200" y="1600200"/>
            <a:ext cx="7239000" cy="4525963"/>
          </a:xfrm>
        </p:spPr>
        <p:txBody>
          <a:bodyPr>
            <a:normAutofit/>
          </a:bodyPr>
          <a:lstStyle/>
          <a:p>
            <a:pPr>
              <a:buClr>
                <a:srgbClr val="FFFF00"/>
              </a:buClr>
              <a:buSzPct val="95000"/>
              <a:buFont typeface="Wingdings" pitchFamily="2" charset="2"/>
              <a:buChar char="§"/>
            </a:pPr>
            <a:r>
              <a:rPr lang="en-US" sz="3600" dirty="0" smtClean="0">
                <a:latin typeface="Calibri" pitchFamily="34" charset="0"/>
              </a:rPr>
              <a:t>Ambition/Pride</a:t>
            </a:r>
          </a:p>
          <a:p>
            <a:pPr>
              <a:buClr>
                <a:srgbClr val="FFFF00"/>
              </a:buClr>
              <a:buSzPct val="95000"/>
              <a:buFont typeface="Wingdings" pitchFamily="2" charset="2"/>
              <a:buChar char="§"/>
            </a:pPr>
            <a:r>
              <a:rPr lang="en-US" sz="3600" dirty="0" smtClean="0">
                <a:latin typeface="Calibri" pitchFamily="34" charset="0"/>
              </a:rPr>
              <a:t>Drinking/Use of Alcohol</a:t>
            </a:r>
          </a:p>
          <a:p>
            <a:pPr>
              <a:buClr>
                <a:srgbClr val="FFFF00"/>
              </a:buClr>
              <a:buSzPct val="95000"/>
              <a:buFont typeface="Wingdings" pitchFamily="2" charset="2"/>
              <a:buChar char="§"/>
            </a:pPr>
            <a:r>
              <a:rPr lang="en-US" sz="3600" dirty="0" smtClean="0">
                <a:latin typeface="Calibri" pitchFamily="34" charset="0"/>
              </a:rPr>
              <a:t>Lying/Honesty</a:t>
            </a:r>
          </a:p>
          <a:p>
            <a:pPr>
              <a:buClr>
                <a:srgbClr val="FFFF00"/>
              </a:buClr>
              <a:buSzPct val="95000"/>
              <a:buFont typeface="Wingdings" pitchFamily="2" charset="2"/>
              <a:buChar char="§"/>
            </a:pPr>
            <a:r>
              <a:rPr lang="en-US" sz="3600" dirty="0" smtClean="0">
                <a:latin typeface="Calibri" pitchFamily="34" charset="0"/>
              </a:rPr>
              <a:t>Stress and Anxiety</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228600"/>
            <a:ext cx="8637588" cy="914400"/>
          </a:xfrm>
        </p:spPr>
        <p:txBody>
          <a:bodyPr>
            <a:normAutofit fontScale="90000"/>
          </a:bodyPr>
          <a:lstStyle/>
          <a:p>
            <a:pPr eaLnBrk="1" hangingPunct="1">
              <a:defRPr/>
            </a:pPr>
            <a:r>
              <a:rPr lang="en-US" sz="6600" b="0" dirty="0" smtClean="0">
                <a:solidFill>
                  <a:schemeClr val="tx1"/>
                </a:solidFill>
                <a:effectLst/>
                <a:latin typeface="Calibri" pitchFamily="34" charset="0"/>
              </a:rPr>
              <a:t>Recommended Books</a:t>
            </a:r>
          </a:p>
        </p:txBody>
      </p:sp>
      <p:sp>
        <p:nvSpPr>
          <p:cNvPr id="3" name="TextBox 2"/>
          <p:cNvSpPr txBox="1"/>
          <p:nvPr/>
        </p:nvSpPr>
        <p:spPr>
          <a:xfrm>
            <a:off x="304800" y="1219201"/>
            <a:ext cx="2743200" cy="2954655"/>
          </a:xfrm>
          <a:prstGeom prst="rect">
            <a:avLst/>
          </a:prstGeom>
          <a:noFill/>
        </p:spPr>
        <p:txBody>
          <a:bodyPr wrap="square" rtlCol="0">
            <a:spAutoFit/>
          </a:bodyPr>
          <a:lstStyle/>
          <a:p>
            <a:r>
              <a:rPr lang="en-US" sz="2800" i="1" u="sng" dirty="0">
                <a:solidFill>
                  <a:srgbClr val="FFFF00"/>
                </a:solidFill>
                <a:latin typeface="Calibri" pitchFamily="34" charset="0"/>
              </a:rPr>
              <a:t>Life of Christ</a:t>
            </a:r>
            <a:endParaRPr lang="en-US" sz="2800" i="1" dirty="0">
              <a:solidFill>
                <a:srgbClr val="FFFF00"/>
              </a:solidFill>
              <a:latin typeface="Calibri" pitchFamily="34" charset="0"/>
            </a:endParaRPr>
          </a:p>
          <a:p>
            <a:r>
              <a:rPr lang="en-US" sz="2800" dirty="0">
                <a:latin typeface="Calibri" pitchFamily="34" charset="0"/>
              </a:rPr>
              <a:t>R.C. Foster </a:t>
            </a:r>
          </a:p>
          <a:p>
            <a:r>
              <a:rPr lang="en-US" sz="2800" dirty="0">
                <a:latin typeface="Calibri" pitchFamily="34" charset="0"/>
              </a:rPr>
              <a:t>Fredrik Farrar</a:t>
            </a:r>
          </a:p>
          <a:p>
            <a:r>
              <a:rPr lang="en-US" sz="2800" dirty="0">
                <a:latin typeface="Calibri" pitchFamily="34" charset="0"/>
              </a:rPr>
              <a:t>Alfred </a:t>
            </a:r>
            <a:r>
              <a:rPr lang="en-US" sz="2800" dirty="0" err="1">
                <a:latin typeface="Calibri" pitchFamily="34" charset="0"/>
              </a:rPr>
              <a:t>Edersheim</a:t>
            </a:r>
            <a:endParaRPr lang="en-US" sz="2800" dirty="0">
              <a:latin typeface="Calibri" pitchFamily="34" charset="0"/>
            </a:endParaRPr>
          </a:p>
          <a:p>
            <a:r>
              <a:rPr lang="en-US" sz="2800" dirty="0">
                <a:latin typeface="Calibri" pitchFamily="34" charset="0"/>
              </a:rPr>
              <a:t>J. W. </a:t>
            </a:r>
            <a:r>
              <a:rPr lang="en-US" sz="2800" dirty="0" err="1">
                <a:latin typeface="Calibri" pitchFamily="34" charset="0"/>
              </a:rPr>
              <a:t>Shepard</a:t>
            </a:r>
            <a:endParaRPr lang="en-US" sz="2800" dirty="0">
              <a:latin typeface="Calibri" pitchFamily="34" charset="0"/>
            </a:endParaRPr>
          </a:p>
          <a:p>
            <a:r>
              <a:rPr lang="en-US" sz="2800" dirty="0">
                <a:latin typeface="Calibri" pitchFamily="34" charset="0"/>
              </a:rPr>
              <a:t>Giovanni </a:t>
            </a:r>
            <a:r>
              <a:rPr lang="en-US" sz="2800" dirty="0" err="1">
                <a:latin typeface="Calibri" pitchFamily="34" charset="0"/>
              </a:rPr>
              <a:t>Papini</a:t>
            </a:r>
            <a:endParaRPr lang="en-US" sz="2800" dirty="0">
              <a:latin typeface="Calibri" pitchFamily="34" charset="0"/>
            </a:endParaRPr>
          </a:p>
          <a:p>
            <a:endParaRPr lang="en-US" dirty="0"/>
          </a:p>
        </p:txBody>
      </p:sp>
      <p:sp>
        <p:nvSpPr>
          <p:cNvPr id="4" name="TextBox 3"/>
          <p:cNvSpPr txBox="1"/>
          <p:nvPr/>
        </p:nvSpPr>
        <p:spPr>
          <a:xfrm>
            <a:off x="4876800" y="1219200"/>
            <a:ext cx="3657600" cy="2954655"/>
          </a:xfrm>
          <a:prstGeom prst="rect">
            <a:avLst/>
          </a:prstGeom>
          <a:noFill/>
        </p:spPr>
        <p:txBody>
          <a:bodyPr wrap="square" rtlCol="0">
            <a:spAutoFit/>
          </a:bodyPr>
          <a:lstStyle/>
          <a:p>
            <a:r>
              <a:rPr lang="en-US" sz="2800" i="1" u="sng" dirty="0">
                <a:solidFill>
                  <a:srgbClr val="FFFF00"/>
                </a:solidFill>
                <a:latin typeface="Calibri" pitchFamily="34" charset="0"/>
              </a:rPr>
              <a:t>Sermon on the Mount</a:t>
            </a:r>
            <a:endParaRPr lang="en-US" sz="2800" i="1" dirty="0">
              <a:solidFill>
                <a:srgbClr val="FFFF00"/>
              </a:solidFill>
              <a:latin typeface="Calibri" pitchFamily="34" charset="0"/>
            </a:endParaRPr>
          </a:p>
          <a:p>
            <a:r>
              <a:rPr lang="en-US" sz="2800" dirty="0" err="1">
                <a:latin typeface="Calibri" pitchFamily="34" charset="0"/>
              </a:rPr>
              <a:t>Martyn</a:t>
            </a:r>
            <a:r>
              <a:rPr lang="en-US" sz="2800" dirty="0">
                <a:latin typeface="Calibri" pitchFamily="34" charset="0"/>
              </a:rPr>
              <a:t> Lloyd-Jones</a:t>
            </a:r>
          </a:p>
          <a:p>
            <a:r>
              <a:rPr lang="en-US" sz="2800" dirty="0">
                <a:latin typeface="Calibri" pitchFamily="34" charset="0"/>
              </a:rPr>
              <a:t>Paul </a:t>
            </a:r>
            <a:r>
              <a:rPr lang="en-US" sz="2800" dirty="0" err="1">
                <a:latin typeface="Calibri" pitchFamily="34" charset="0"/>
              </a:rPr>
              <a:t>Earnhart</a:t>
            </a:r>
            <a:endParaRPr lang="en-US" sz="2800" dirty="0">
              <a:latin typeface="Calibri" pitchFamily="34" charset="0"/>
            </a:endParaRPr>
          </a:p>
          <a:p>
            <a:r>
              <a:rPr lang="en-US" sz="2800" dirty="0">
                <a:latin typeface="Calibri" pitchFamily="34" charset="0"/>
              </a:rPr>
              <a:t>Carson</a:t>
            </a:r>
          </a:p>
          <a:p>
            <a:r>
              <a:rPr lang="en-US" sz="2800" dirty="0">
                <a:latin typeface="Calibri" pitchFamily="34" charset="0"/>
              </a:rPr>
              <a:t> </a:t>
            </a:r>
            <a:r>
              <a:rPr lang="en-US" sz="2800" i="1" u="sng" dirty="0" smtClean="0">
                <a:solidFill>
                  <a:srgbClr val="FFFF00"/>
                </a:solidFill>
                <a:latin typeface="Calibri" pitchFamily="34" charset="0"/>
              </a:rPr>
              <a:t>Daily </a:t>
            </a:r>
            <a:r>
              <a:rPr lang="en-US" sz="2800" i="1" u="sng" dirty="0">
                <a:solidFill>
                  <a:srgbClr val="FFFF00"/>
                </a:solidFill>
                <a:latin typeface="Calibri" pitchFamily="34" charset="0"/>
              </a:rPr>
              <a:t>Devotionals</a:t>
            </a:r>
            <a:endParaRPr lang="en-US" sz="2800" i="1" dirty="0">
              <a:solidFill>
                <a:srgbClr val="FFFF00"/>
              </a:solidFill>
              <a:latin typeface="Calibri" pitchFamily="34" charset="0"/>
            </a:endParaRPr>
          </a:p>
          <a:p>
            <a:r>
              <a:rPr lang="en-US" sz="2800" dirty="0">
                <a:latin typeface="Calibri" pitchFamily="34" charset="0"/>
              </a:rPr>
              <a:t>John MacArthur</a:t>
            </a:r>
          </a:p>
          <a:p>
            <a:endParaRPr lang="en-US" dirty="0"/>
          </a:p>
        </p:txBody>
      </p:sp>
      <p:sp>
        <p:nvSpPr>
          <p:cNvPr id="5" name="TextBox 4"/>
          <p:cNvSpPr txBox="1"/>
          <p:nvPr/>
        </p:nvSpPr>
        <p:spPr>
          <a:xfrm>
            <a:off x="381000" y="4191000"/>
            <a:ext cx="2667000" cy="2523768"/>
          </a:xfrm>
          <a:prstGeom prst="rect">
            <a:avLst/>
          </a:prstGeom>
          <a:noFill/>
        </p:spPr>
        <p:txBody>
          <a:bodyPr wrap="square" rtlCol="0">
            <a:spAutoFit/>
          </a:bodyPr>
          <a:lstStyle/>
          <a:p>
            <a:r>
              <a:rPr lang="en-US" sz="2800" i="1" u="sng" dirty="0">
                <a:solidFill>
                  <a:srgbClr val="FFFF00"/>
                </a:solidFill>
                <a:latin typeface="Calibri" pitchFamily="34" charset="0"/>
              </a:rPr>
              <a:t>Evidences</a:t>
            </a:r>
            <a:endParaRPr lang="en-US" sz="2800" i="1" dirty="0">
              <a:solidFill>
                <a:srgbClr val="FFFF00"/>
              </a:solidFill>
              <a:latin typeface="Calibri" pitchFamily="34" charset="0"/>
            </a:endParaRPr>
          </a:p>
          <a:p>
            <a:r>
              <a:rPr lang="en-US" sz="2800" dirty="0">
                <a:latin typeface="Calibri" pitchFamily="34" charset="0"/>
              </a:rPr>
              <a:t>Lee </a:t>
            </a:r>
            <a:r>
              <a:rPr lang="en-US" sz="2800" dirty="0" err="1">
                <a:latin typeface="Calibri" pitchFamily="34" charset="0"/>
              </a:rPr>
              <a:t>Strobel</a:t>
            </a:r>
            <a:endParaRPr lang="en-US" sz="2800" dirty="0">
              <a:latin typeface="Calibri" pitchFamily="34" charset="0"/>
            </a:endParaRPr>
          </a:p>
          <a:p>
            <a:r>
              <a:rPr lang="en-US" sz="2800" dirty="0">
                <a:latin typeface="Calibri" pitchFamily="34" charset="0"/>
              </a:rPr>
              <a:t> </a:t>
            </a:r>
          </a:p>
          <a:p>
            <a:r>
              <a:rPr lang="en-US" sz="2800" i="1" u="sng" dirty="0">
                <a:solidFill>
                  <a:srgbClr val="FFFF00"/>
                </a:solidFill>
                <a:latin typeface="Calibri" pitchFamily="34" charset="0"/>
              </a:rPr>
              <a:t>Book of John</a:t>
            </a:r>
            <a:endParaRPr lang="en-US" sz="2800" i="1" dirty="0">
              <a:solidFill>
                <a:srgbClr val="FFFF00"/>
              </a:solidFill>
              <a:latin typeface="Calibri" pitchFamily="34" charset="0"/>
            </a:endParaRPr>
          </a:p>
          <a:p>
            <a:r>
              <a:rPr lang="en-US" sz="2800" dirty="0">
                <a:latin typeface="Calibri" pitchFamily="34" charset="0"/>
              </a:rPr>
              <a:t>Merrill C. </a:t>
            </a:r>
            <a:r>
              <a:rPr lang="en-US" sz="2800" dirty="0" err="1" smtClean="0">
                <a:latin typeface="Calibri" pitchFamily="34" charset="0"/>
              </a:rPr>
              <a:t>Tenney</a:t>
            </a:r>
            <a:endParaRPr lang="en-US" sz="2800" dirty="0">
              <a:latin typeface="Calibri" pitchFamily="34" charset="0"/>
            </a:endParaRPr>
          </a:p>
          <a:p>
            <a:endParaRPr lang="en-US" dirty="0"/>
          </a:p>
        </p:txBody>
      </p:sp>
      <p:sp>
        <p:nvSpPr>
          <p:cNvPr id="6" name="TextBox 5"/>
          <p:cNvSpPr txBox="1"/>
          <p:nvPr/>
        </p:nvSpPr>
        <p:spPr>
          <a:xfrm>
            <a:off x="4953000" y="4038600"/>
            <a:ext cx="3810000" cy="2523768"/>
          </a:xfrm>
          <a:prstGeom prst="rect">
            <a:avLst/>
          </a:prstGeom>
          <a:noFill/>
        </p:spPr>
        <p:txBody>
          <a:bodyPr wrap="square" rtlCol="0">
            <a:spAutoFit/>
          </a:bodyPr>
          <a:lstStyle/>
          <a:p>
            <a:r>
              <a:rPr lang="en-US" sz="2800" i="1" u="sng" dirty="0">
                <a:solidFill>
                  <a:srgbClr val="FFFF00"/>
                </a:solidFill>
                <a:latin typeface="Calibri" pitchFamily="34" charset="0"/>
              </a:rPr>
              <a:t>Lord Supper</a:t>
            </a:r>
            <a:endParaRPr lang="en-US" sz="2800" i="1" dirty="0">
              <a:solidFill>
                <a:srgbClr val="FFFF00"/>
              </a:solidFill>
              <a:latin typeface="Calibri" pitchFamily="34" charset="0"/>
            </a:endParaRPr>
          </a:p>
          <a:p>
            <a:r>
              <a:rPr lang="en-US" sz="2800" dirty="0">
                <a:latin typeface="Calibri" pitchFamily="34" charset="0"/>
              </a:rPr>
              <a:t>Beneath the </a:t>
            </a:r>
            <a:r>
              <a:rPr lang="en-US" sz="2800" dirty="0" smtClean="0">
                <a:latin typeface="Calibri" pitchFamily="34" charset="0"/>
              </a:rPr>
              <a:t>Cross</a:t>
            </a:r>
          </a:p>
          <a:p>
            <a:endParaRPr lang="en-US" sz="2800" dirty="0">
              <a:latin typeface="Calibri" pitchFamily="34" charset="0"/>
            </a:endParaRPr>
          </a:p>
          <a:p>
            <a:r>
              <a:rPr lang="en-US" sz="2800" dirty="0">
                <a:latin typeface="Calibri" pitchFamily="34" charset="0"/>
              </a:rPr>
              <a:t> </a:t>
            </a:r>
            <a:r>
              <a:rPr lang="en-US" sz="2800" i="1" u="sng" dirty="0" smtClean="0">
                <a:solidFill>
                  <a:srgbClr val="FFFF00"/>
                </a:solidFill>
                <a:latin typeface="Calibri" pitchFamily="34" charset="0"/>
              </a:rPr>
              <a:t>Jesus </a:t>
            </a:r>
            <a:r>
              <a:rPr lang="en-US" sz="2800" i="1" u="sng" dirty="0">
                <a:solidFill>
                  <a:srgbClr val="FFFF00"/>
                </a:solidFill>
                <a:latin typeface="Calibri" pitchFamily="34" charset="0"/>
              </a:rPr>
              <a:t>and the Apostles</a:t>
            </a:r>
            <a:endParaRPr lang="en-US" sz="2800" i="1" dirty="0">
              <a:solidFill>
                <a:srgbClr val="FFFF00"/>
              </a:solidFill>
              <a:latin typeface="Calibri" pitchFamily="34" charset="0"/>
            </a:endParaRPr>
          </a:p>
          <a:p>
            <a:r>
              <a:rPr lang="en-US" sz="2800" dirty="0">
                <a:latin typeface="Calibri" pitchFamily="34" charset="0"/>
              </a:rPr>
              <a:t>A.B. Bruce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chemeClr val="accent6">
                    <a:lumMod val="60000"/>
                    <a:lumOff val="40000"/>
                  </a:schemeClr>
                </a:solidFill>
                <a:effectLst/>
                <a:latin typeface="Calibri" pitchFamily="34" charset="0"/>
              </a:rPr>
              <a:t>Philippians 4:8</a:t>
            </a:r>
          </a:p>
        </p:txBody>
      </p:sp>
      <p:sp>
        <p:nvSpPr>
          <p:cNvPr id="164867" name="Rectangle 3"/>
          <p:cNvSpPr>
            <a:spLocks noChangeArrowheads="1"/>
          </p:cNvSpPr>
          <p:nvPr/>
        </p:nvSpPr>
        <p:spPr bwMode="auto">
          <a:xfrm>
            <a:off x="990600" y="1282898"/>
            <a:ext cx="7924800" cy="4955203"/>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4000" b="1" i="1" baseline="30000" dirty="0">
                <a:latin typeface="Calibri" pitchFamily="34" charset="0"/>
              </a:rPr>
              <a:t>8</a:t>
            </a:r>
            <a:r>
              <a:rPr lang="en-US" sz="4000" i="1" dirty="0">
                <a:latin typeface="Calibri" pitchFamily="34" charset="0"/>
              </a:rPr>
              <a:t>Finally, brothers, whatever is true, whatever is honorable, whatever is just, whatever is pure, whatever is lovely, whatever is commendable, if there is any excellence, if there is anything worthy of praise, think about these things</a:t>
            </a:r>
            <a:r>
              <a:rPr lang="en-US" sz="4000" i="1" dirty="0" smtClean="0">
                <a:latin typeface="Calibri" pitchFamily="34" charset="0"/>
              </a:rPr>
              <a:t>.</a:t>
            </a:r>
            <a:endParaRPr lang="en-US" sz="3600" dirty="0"/>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fontScale="90000"/>
          </a:bodyPr>
          <a:lstStyle/>
          <a:p>
            <a:pPr eaLnBrk="1" hangingPunct="1"/>
            <a:r>
              <a:rPr lang="en-US" sz="6600" dirty="0" smtClean="0">
                <a:solidFill>
                  <a:schemeClr val="accent6">
                    <a:lumMod val="60000"/>
                    <a:lumOff val="40000"/>
                  </a:schemeClr>
                </a:solidFill>
                <a:effectLst/>
                <a:latin typeface="Calibri" pitchFamily="34" charset="0"/>
              </a:rPr>
              <a:t>John 13:1-3</a:t>
            </a:r>
          </a:p>
        </p:txBody>
      </p:sp>
      <p:sp>
        <p:nvSpPr>
          <p:cNvPr id="164867" name="Rectangle 3"/>
          <p:cNvSpPr>
            <a:spLocks noChangeArrowheads="1"/>
          </p:cNvSpPr>
          <p:nvPr/>
        </p:nvSpPr>
        <p:spPr bwMode="auto">
          <a:xfrm>
            <a:off x="838200" y="1295400"/>
            <a:ext cx="79248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a:latin typeface="Calibri" pitchFamily="34" charset="0"/>
              </a:rPr>
              <a:t>1</a:t>
            </a:r>
            <a:r>
              <a:rPr lang="en-US" sz="3200" i="1" dirty="0">
                <a:latin typeface="Calibri" pitchFamily="34" charset="0"/>
              </a:rPr>
              <a:t>Now before the Feast of the Passover, when Jesus knew that his hour had come to depart out of this world to the Father, having loved his own who were in the world, he loved them to the end. </a:t>
            </a:r>
            <a:r>
              <a:rPr lang="en-US" sz="3200" b="1" i="1" baseline="30000" dirty="0">
                <a:latin typeface="Calibri" pitchFamily="34" charset="0"/>
              </a:rPr>
              <a:t>2</a:t>
            </a:r>
            <a:r>
              <a:rPr lang="en-US" sz="3200" i="1" dirty="0">
                <a:latin typeface="Calibri" pitchFamily="34" charset="0"/>
              </a:rPr>
              <a:t>During supper, when the devil had already put it into the heart of Judas Iscariot, Simon’s son, to betray him, </a:t>
            </a:r>
            <a:r>
              <a:rPr lang="en-US" sz="3200" b="1" i="1" baseline="30000" dirty="0">
                <a:latin typeface="Calibri" pitchFamily="34" charset="0"/>
              </a:rPr>
              <a:t>3</a:t>
            </a:r>
            <a:r>
              <a:rPr lang="en-US" sz="3200" i="1" dirty="0">
                <a:latin typeface="Calibri" pitchFamily="34" charset="0"/>
              </a:rPr>
              <a:t>Jesus, knowing that the Father had given all things into his hands, and that he had come from God and was going back to </a:t>
            </a:r>
            <a:r>
              <a:rPr lang="en-US" sz="3200" i="1" dirty="0" smtClean="0">
                <a:latin typeface="Calibri" pitchFamily="34" charset="0"/>
              </a:rPr>
              <a:t>God,</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6000" i="1" dirty="0" smtClean="0">
                <a:solidFill>
                  <a:srgbClr val="FFFF66"/>
                </a:solidFill>
                <a:latin typeface="Calibri" pitchFamily="34" charset="0"/>
              </a:rPr>
              <a:t>Biblical Foundation</a:t>
            </a:r>
            <a:endParaRPr lang="en-US" sz="6000" i="1" dirty="0" smtClean="0">
              <a:latin typeface="Calibri" pitchFamily="34" charset="0"/>
            </a:endParaRPr>
          </a:p>
        </p:txBody>
      </p:sp>
      <p:sp>
        <p:nvSpPr>
          <p:cNvPr id="47107" name="Rectangle 3"/>
          <p:cNvSpPr>
            <a:spLocks noGrp="1" noChangeArrowheads="1"/>
          </p:cNvSpPr>
          <p:nvPr>
            <p:ph sz="half" idx="1"/>
          </p:nvPr>
        </p:nvSpPr>
        <p:spPr>
          <a:xfrm>
            <a:off x="457200" y="1828800"/>
            <a:ext cx="8229600" cy="4267200"/>
          </a:xfrm>
        </p:spPr>
        <p:txBody>
          <a:bodyPr>
            <a:normAutofit/>
          </a:bodyPr>
          <a:lstStyle/>
          <a:p>
            <a:pPr eaLnBrk="1" hangingPunct="1">
              <a:buClr>
                <a:srgbClr val="92D050"/>
              </a:buClr>
              <a:buSzPct val="104000"/>
              <a:buFont typeface="Arial" pitchFamily="34" charset="0"/>
              <a:buChar char="•"/>
              <a:defRPr/>
            </a:pPr>
            <a:r>
              <a:rPr lang="en-US" sz="3600" dirty="0" smtClean="0">
                <a:latin typeface="Calibri" pitchFamily="34" charset="0"/>
              </a:rPr>
              <a:t>We are expected to work and be engaged in the activities of the world</a:t>
            </a:r>
          </a:p>
          <a:p>
            <a:pPr eaLnBrk="1" hangingPunct="1">
              <a:buClr>
                <a:srgbClr val="92D050"/>
              </a:buClr>
              <a:buSzPct val="104000"/>
              <a:buFont typeface="Arial" pitchFamily="34" charset="0"/>
              <a:buChar char="•"/>
              <a:defRPr/>
            </a:pPr>
            <a:endParaRPr lang="en-US" sz="16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a:bodyPr>
          <a:lstStyle/>
          <a:p>
            <a:pPr eaLnBrk="1" hangingPunct="1"/>
            <a:r>
              <a:rPr lang="en-US" sz="4800" dirty="0" smtClean="0">
                <a:solidFill>
                  <a:schemeClr val="accent6">
                    <a:lumMod val="60000"/>
                    <a:lumOff val="40000"/>
                  </a:schemeClr>
                </a:solidFill>
                <a:effectLst/>
                <a:latin typeface="Calibri" pitchFamily="34" charset="0"/>
              </a:rPr>
              <a:t>John 13:1-3 – Four Statements</a:t>
            </a:r>
          </a:p>
        </p:txBody>
      </p:sp>
      <p:sp>
        <p:nvSpPr>
          <p:cNvPr id="164867" name="Rectangle 3"/>
          <p:cNvSpPr>
            <a:spLocks noChangeArrowheads="1"/>
          </p:cNvSpPr>
          <p:nvPr/>
        </p:nvSpPr>
        <p:spPr bwMode="auto">
          <a:xfrm>
            <a:off x="990600" y="1143000"/>
            <a:ext cx="76200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a:latin typeface="Calibri" pitchFamily="34" charset="0"/>
              </a:rPr>
              <a:t>1</a:t>
            </a:r>
            <a:r>
              <a:rPr lang="en-US" sz="3200" i="1" dirty="0">
                <a:latin typeface="Calibri" pitchFamily="34" charset="0"/>
              </a:rPr>
              <a:t>Now before the Feast of the Passover, when Jesus knew that his hour had come to depart out of this world to the Father, having loved his own who were in the world, he loved them to the end. </a:t>
            </a:r>
            <a:r>
              <a:rPr lang="en-US" sz="3200" b="1" i="1" baseline="30000" dirty="0">
                <a:latin typeface="Calibri" pitchFamily="34" charset="0"/>
              </a:rPr>
              <a:t>2</a:t>
            </a:r>
            <a:r>
              <a:rPr lang="en-US" sz="3200" i="1" dirty="0">
                <a:latin typeface="Calibri" pitchFamily="34" charset="0"/>
              </a:rPr>
              <a:t>During supper, when the devil had already put it into the heart of Judas Iscariot, Simon’s son, to betray him, </a:t>
            </a:r>
            <a:r>
              <a:rPr lang="en-US" sz="3200" b="1" i="1" baseline="30000" dirty="0">
                <a:latin typeface="Calibri" pitchFamily="34" charset="0"/>
              </a:rPr>
              <a:t>3</a:t>
            </a:r>
            <a:r>
              <a:rPr lang="en-US" sz="3200" i="1" dirty="0">
                <a:latin typeface="Calibri" pitchFamily="34" charset="0"/>
              </a:rPr>
              <a:t>Jesus, knowing that the Father had given all things into his hands, and that he had come from God and was going back to </a:t>
            </a:r>
            <a:r>
              <a:rPr lang="en-US" sz="3200" i="1" dirty="0" smtClean="0">
                <a:latin typeface="Calibri" pitchFamily="34" charset="0"/>
              </a:rPr>
              <a:t>God,</a:t>
            </a:r>
            <a:endParaRPr lang="en-US" sz="3600" dirty="0">
              <a:latin typeface="Calibri" pitchFamily="34" charset="0"/>
            </a:endParaRPr>
          </a:p>
        </p:txBody>
      </p:sp>
      <p:cxnSp>
        <p:nvCxnSpPr>
          <p:cNvPr id="4" name="Straight Connector 3"/>
          <p:cNvCxnSpPr>
            <a:cxnSpLocks noChangeShapeType="1"/>
          </p:cNvCxnSpPr>
          <p:nvPr/>
        </p:nvCxnSpPr>
        <p:spPr bwMode="auto">
          <a:xfrm>
            <a:off x="1066800" y="2209800"/>
            <a:ext cx="7467600" cy="0"/>
          </a:xfrm>
          <a:prstGeom prst="line">
            <a:avLst/>
          </a:prstGeom>
          <a:noFill/>
          <a:ln w="38100" algn="ctr">
            <a:solidFill>
              <a:srgbClr val="FFFF00"/>
            </a:solidFill>
            <a:round/>
            <a:headEnd/>
            <a:tailEnd/>
          </a:ln>
        </p:spPr>
      </p:cxnSp>
      <p:sp>
        <p:nvSpPr>
          <p:cNvPr id="6" name="Oval Callout 5"/>
          <p:cNvSpPr/>
          <p:nvPr/>
        </p:nvSpPr>
        <p:spPr>
          <a:xfrm>
            <a:off x="152400" y="1524000"/>
            <a:ext cx="762000" cy="381000"/>
          </a:xfrm>
          <a:prstGeom prst="wedgeEllipseCallout">
            <a:avLst>
              <a:gd name="adj1" fmla="val 58342"/>
              <a:gd name="adj2" fmla="val 7239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00"/>
                </a:solidFill>
                <a:latin typeface="Calibri" pitchFamily="34" charset="0"/>
              </a:rPr>
              <a:t>1</a:t>
            </a:r>
            <a:endParaRPr lang="en-US" sz="2000" b="1" dirty="0">
              <a:solidFill>
                <a:srgbClr val="FFFF00"/>
              </a:solidFill>
              <a:latin typeface="Calibri" pitchFamily="34" charset="0"/>
            </a:endParaRPr>
          </a:p>
        </p:txBody>
      </p:sp>
      <p:sp>
        <p:nvSpPr>
          <p:cNvPr id="7" name="Oval Callout 6"/>
          <p:cNvSpPr/>
          <p:nvPr/>
        </p:nvSpPr>
        <p:spPr>
          <a:xfrm>
            <a:off x="228600" y="4343400"/>
            <a:ext cx="762000" cy="381000"/>
          </a:xfrm>
          <a:prstGeom prst="wedgeEllipseCallout">
            <a:avLst>
              <a:gd name="adj1" fmla="val 58342"/>
              <a:gd name="adj2" fmla="val 7239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00"/>
                </a:solidFill>
                <a:latin typeface="Calibri" pitchFamily="34" charset="0"/>
              </a:rPr>
              <a:t>1</a:t>
            </a:r>
            <a:endParaRPr lang="en-US" sz="2000" b="1" dirty="0">
              <a:solidFill>
                <a:srgbClr val="FFFF00"/>
              </a:solidFill>
              <a:latin typeface="Calibri" pitchFamily="34" charset="0"/>
            </a:endParaRPr>
          </a:p>
        </p:txBody>
      </p:sp>
      <p:cxnSp>
        <p:nvCxnSpPr>
          <p:cNvPr id="8" name="Straight Connector 7"/>
          <p:cNvCxnSpPr>
            <a:cxnSpLocks noChangeShapeType="1"/>
          </p:cNvCxnSpPr>
          <p:nvPr/>
        </p:nvCxnSpPr>
        <p:spPr bwMode="auto">
          <a:xfrm>
            <a:off x="1143000" y="2667000"/>
            <a:ext cx="48768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1143000" y="5105400"/>
            <a:ext cx="74676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1143000" y="5562600"/>
            <a:ext cx="7162800" cy="0"/>
          </a:xfrm>
          <a:prstGeom prst="line">
            <a:avLst/>
          </a:prstGeom>
          <a:noFill/>
          <a:ln w="38100" algn="ctr">
            <a:solidFill>
              <a:srgbClr val="FFFF00"/>
            </a:solidFill>
            <a:round/>
            <a:headEnd/>
            <a:tailEnd/>
          </a:ln>
        </p:spPr>
      </p:cxnSp>
      <p:cxnSp>
        <p:nvCxnSpPr>
          <p:cNvPr id="13" name="Straight Connector 12"/>
          <p:cNvCxnSpPr>
            <a:cxnSpLocks noChangeShapeType="1"/>
          </p:cNvCxnSpPr>
          <p:nvPr/>
        </p:nvCxnSpPr>
        <p:spPr bwMode="auto">
          <a:xfrm>
            <a:off x="1066800" y="6096000"/>
            <a:ext cx="6324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a:bodyPr>
          <a:lstStyle/>
          <a:p>
            <a:pPr eaLnBrk="1" hangingPunct="1"/>
            <a:r>
              <a:rPr lang="en-US" sz="4800" dirty="0" smtClean="0">
                <a:solidFill>
                  <a:schemeClr val="accent6">
                    <a:lumMod val="60000"/>
                    <a:lumOff val="40000"/>
                  </a:schemeClr>
                </a:solidFill>
                <a:effectLst/>
                <a:latin typeface="Calibri" pitchFamily="34" charset="0"/>
              </a:rPr>
              <a:t>John 13:1-3 – Four Statements</a:t>
            </a:r>
          </a:p>
        </p:txBody>
      </p:sp>
      <p:sp>
        <p:nvSpPr>
          <p:cNvPr id="164867" name="Rectangle 3"/>
          <p:cNvSpPr>
            <a:spLocks noChangeArrowheads="1"/>
          </p:cNvSpPr>
          <p:nvPr/>
        </p:nvSpPr>
        <p:spPr bwMode="auto">
          <a:xfrm>
            <a:off x="990600" y="1143000"/>
            <a:ext cx="76200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a:latin typeface="Calibri" pitchFamily="34" charset="0"/>
              </a:rPr>
              <a:t>1</a:t>
            </a:r>
            <a:r>
              <a:rPr lang="en-US" sz="3200" i="1" dirty="0">
                <a:latin typeface="Calibri" pitchFamily="34" charset="0"/>
              </a:rPr>
              <a:t>Now before the Feast of the Passover, when Jesus knew that his hour had come to depart out of this world to the Father, having loved his own who were in the world, he loved them to the end. </a:t>
            </a:r>
            <a:r>
              <a:rPr lang="en-US" sz="3200" b="1" i="1" baseline="30000" dirty="0">
                <a:latin typeface="Calibri" pitchFamily="34" charset="0"/>
              </a:rPr>
              <a:t>2</a:t>
            </a:r>
            <a:r>
              <a:rPr lang="en-US" sz="3200" i="1" dirty="0">
                <a:latin typeface="Calibri" pitchFamily="34" charset="0"/>
              </a:rPr>
              <a:t>During supper, when the devil had already put it into the heart of Judas Iscariot, Simon’s son, to betray him, </a:t>
            </a:r>
            <a:r>
              <a:rPr lang="en-US" sz="3200" b="1" i="1" baseline="30000" dirty="0">
                <a:latin typeface="Calibri" pitchFamily="34" charset="0"/>
              </a:rPr>
              <a:t>3</a:t>
            </a:r>
            <a:r>
              <a:rPr lang="en-US" sz="3200" i="1" dirty="0">
                <a:latin typeface="Calibri" pitchFamily="34" charset="0"/>
              </a:rPr>
              <a:t>Jesus, knowing that the Father had given all things into his hands, and that he had come from God and was going back to </a:t>
            </a:r>
            <a:r>
              <a:rPr lang="en-US" sz="3200" i="1" dirty="0" smtClean="0">
                <a:latin typeface="Calibri" pitchFamily="34" charset="0"/>
              </a:rPr>
              <a:t>God,</a:t>
            </a:r>
            <a:endParaRPr lang="en-US" sz="3600" dirty="0">
              <a:latin typeface="Calibri" pitchFamily="34" charset="0"/>
            </a:endParaRPr>
          </a:p>
        </p:txBody>
      </p:sp>
      <p:sp>
        <p:nvSpPr>
          <p:cNvPr id="6" name="Oval Callout 5"/>
          <p:cNvSpPr/>
          <p:nvPr/>
        </p:nvSpPr>
        <p:spPr>
          <a:xfrm>
            <a:off x="152400" y="2286000"/>
            <a:ext cx="838200" cy="533400"/>
          </a:xfrm>
          <a:prstGeom prst="wedgeEllipseCallout">
            <a:avLst>
              <a:gd name="adj1" fmla="val 58342"/>
              <a:gd name="adj2" fmla="val 7239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Calibri" pitchFamily="34" charset="0"/>
              </a:rPr>
              <a:t>2</a:t>
            </a:r>
            <a:endParaRPr lang="en-US" sz="2400" b="1" dirty="0">
              <a:solidFill>
                <a:srgbClr val="FFFF00"/>
              </a:solidFill>
              <a:latin typeface="Calibri" pitchFamily="34" charset="0"/>
            </a:endParaRPr>
          </a:p>
        </p:txBody>
      </p:sp>
      <p:cxnSp>
        <p:nvCxnSpPr>
          <p:cNvPr id="8" name="Straight Connector 7"/>
          <p:cNvCxnSpPr>
            <a:cxnSpLocks noChangeShapeType="1"/>
          </p:cNvCxnSpPr>
          <p:nvPr/>
        </p:nvCxnSpPr>
        <p:spPr bwMode="auto">
          <a:xfrm>
            <a:off x="6172200" y="2667000"/>
            <a:ext cx="22098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1066800" y="3200400"/>
            <a:ext cx="5105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a:bodyPr>
          <a:lstStyle/>
          <a:p>
            <a:pPr eaLnBrk="1" hangingPunct="1"/>
            <a:r>
              <a:rPr lang="en-US" sz="4800" dirty="0" smtClean="0">
                <a:solidFill>
                  <a:schemeClr val="accent6">
                    <a:lumMod val="60000"/>
                    <a:lumOff val="40000"/>
                  </a:schemeClr>
                </a:solidFill>
                <a:effectLst/>
                <a:latin typeface="Calibri" pitchFamily="34" charset="0"/>
              </a:rPr>
              <a:t>John 13:1-3 – Four Statements</a:t>
            </a:r>
          </a:p>
        </p:txBody>
      </p:sp>
      <p:sp>
        <p:nvSpPr>
          <p:cNvPr id="164867" name="Rectangle 3"/>
          <p:cNvSpPr>
            <a:spLocks noChangeArrowheads="1"/>
          </p:cNvSpPr>
          <p:nvPr/>
        </p:nvSpPr>
        <p:spPr bwMode="auto">
          <a:xfrm>
            <a:off x="990600" y="1143000"/>
            <a:ext cx="76200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a:latin typeface="Calibri" pitchFamily="34" charset="0"/>
              </a:rPr>
              <a:t>1</a:t>
            </a:r>
            <a:r>
              <a:rPr lang="en-US" sz="3200" i="1" dirty="0">
                <a:latin typeface="Calibri" pitchFamily="34" charset="0"/>
              </a:rPr>
              <a:t>Now before the Feast of the Passover, when Jesus knew that his hour had come to depart out of this world to the Father, having loved his own who were in the world, he loved them to the end. </a:t>
            </a:r>
            <a:r>
              <a:rPr lang="en-US" sz="3200" b="1" i="1" baseline="30000" dirty="0">
                <a:latin typeface="Calibri" pitchFamily="34" charset="0"/>
              </a:rPr>
              <a:t>2</a:t>
            </a:r>
            <a:r>
              <a:rPr lang="en-US" sz="3200" i="1" dirty="0">
                <a:latin typeface="Calibri" pitchFamily="34" charset="0"/>
              </a:rPr>
              <a:t>During supper, when the devil had already put it into the heart of Judas Iscariot, Simon’s son, to betray him, </a:t>
            </a:r>
            <a:r>
              <a:rPr lang="en-US" sz="3200" b="1" i="1" baseline="30000" dirty="0">
                <a:latin typeface="Calibri" pitchFamily="34" charset="0"/>
              </a:rPr>
              <a:t>3</a:t>
            </a:r>
            <a:r>
              <a:rPr lang="en-US" sz="3200" i="1" dirty="0">
                <a:latin typeface="Calibri" pitchFamily="34" charset="0"/>
              </a:rPr>
              <a:t>Jesus, knowing that the Father had given all things into his hands, and that he had come from God and was going back to </a:t>
            </a:r>
            <a:r>
              <a:rPr lang="en-US" sz="3200" i="1" dirty="0" smtClean="0">
                <a:latin typeface="Calibri" pitchFamily="34" charset="0"/>
              </a:rPr>
              <a:t>God,</a:t>
            </a:r>
            <a:endParaRPr lang="en-US" sz="3600" dirty="0">
              <a:latin typeface="Calibri" pitchFamily="34" charset="0"/>
            </a:endParaRPr>
          </a:p>
        </p:txBody>
      </p:sp>
      <p:sp>
        <p:nvSpPr>
          <p:cNvPr id="6" name="Oval Callout 5"/>
          <p:cNvSpPr/>
          <p:nvPr/>
        </p:nvSpPr>
        <p:spPr>
          <a:xfrm>
            <a:off x="152400" y="2667000"/>
            <a:ext cx="838200" cy="533400"/>
          </a:xfrm>
          <a:prstGeom prst="wedgeEllipseCallout">
            <a:avLst>
              <a:gd name="adj1" fmla="val 58342"/>
              <a:gd name="adj2" fmla="val 7239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Calibri" pitchFamily="34" charset="0"/>
              </a:rPr>
              <a:t>3</a:t>
            </a:r>
            <a:endParaRPr lang="en-US" sz="2400" b="1" dirty="0">
              <a:solidFill>
                <a:srgbClr val="FFFF00"/>
              </a:solidFill>
              <a:latin typeface="Calibri" pitchFamily="34" charset="0"/>
            </a:endParaRPr>
          </a:p>
        </p:txBody>
      </p:sp>
      <p:cxnSp>
        <p:nvCxnSpPr>
          <p:cNvPr id="8" name="Straight Connector 7"/>
          <p:cNvCxnSpPr>
            <a:cxnSpLocks noChangeShapeType="1"/>
          </p:cNvCxnSpPr>
          <p:nvPr/>
        </p:nvCxnSpPr>
        <p:spPr bwMode="auto">
          <a:xfrm>
            <a:off x="6248400" y="3124200"/>
            <a:ext cx="1524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1066800" y="3657600"/>
            <a:ext cx="2819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a:bodyPr>
          <a:lstStyle/>
          <a:p>
            <a:pPr eaLnBrk="1" hangingPunct="1"/>
            <a:r>
              <a:rPr lang="en-US" sz="4800" dirty="0" smtClean="0">
                <a:solidFill>
                  <a:schemeClr val="accent6">
                    <a:lumMod val="60000"/>
                    <a:lumOff val="40000"/>
                  </a:schemeClr>
                </a:solidFill>
                <a:effectLst/>
                <a:latin typeface="Calibri" pitchFamily="34" charset="0"/>
              </a:rPr>
              <a:t>John 13:1-3 – Four Statements</a:t>
            </a:r>
          </a:p>
        </p:txBody>
      </p:sp>
      <p:sp>
        <p:nvSpPr>
          <p:cNvPr id="164867" name="Rectangle 3"/>
          <p:cNvSpPr>
            <a:spLocks noChangeArrowheads="1"/>
          </p:cNvSpPr>
          <p:nvPr/>
        </p:nvSpPr>
        <p:spPr bwMode="auto">
          <a:xfrm>
            <a:off x="990600" y="1143000"/>
            <a:ext cx="76200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a:latin typeface="Calibri" pitchFamily="34" charset="0"/>
              </a:rPr>
              <a:t>1</a:t>
            </a:r>
            <a:r>
              <a:rPr lang="en-US" sz="3200" i="1" dirty="0">
                <a:latin typeface="Calibri" pitchFamily="34" charset="0"/>
              </a:rPr>
              <a:t>Now before the Feast of the Passover, when Jesus knew that his hour had come to depart out of this world to the Father, having loved his own who were in the world, he loved them to the end. </a:t>
            </a:r>
            <a:r>
              <a:rPr lang="en-US" sz="3200" b="1" i="1" baseline="30000" dirty="0">
                <a:latin typeface="Calibri" pitchFamily="34" charset="0"/>
              </a:rPr>
              <a:t>2</a:t>
            </a:r>
            <a:r>
              <a:rPr lang="en-US" sz="3200" i="1" dirty="0">
                <a:latin typeface="Calibri" pitchFamily="34" charset="0"/>
              </a:rPr>
              <a:t>During supper, when the devil had already put it into the heart of Judas Iscariot, Simon’s son, to betray him, </a:t>
            </a:r>
            <a:r>
              <a:rPr lang="en-US" sz="3200" b="1" i="1" baseline="30000" dirty="0">
                <a:latin typeface="Calibri" pitchFamily="34" charset="0"/>
              </a:rPr>
              <a:t>3</a:t>
            </a:r>
            <a:r>
              <a:rPr lang="en-US" sz="3200" i="1" dirty="0">
                <a:latin typeface="Calibri" pitchFamily="34" charset="0"/>
              </a:rPr>
              <a:t>Jesus, knowing that the Father had given all things into his hands, and that he had come from God and was going back to </a:t>
            </a:r>
            <a:r>
              <a:rPr lang="en-US" sz="3200" i="1" dirty="0" smtClean="0">
                <a:latin typeface="Calibri" pitchFamily="34" charset="0"/>
              </a:rPr>
              <a:t>God,</a:t>
            </a:r>
            <a:endParaRPr lang="en-US" sz="3600" dirty="0">
              <a:latin typeface="Calibri" pitchFamily="34" charset="0"/>
            </a:endParaRPr>
          </a:p>
        </p:txBody>
      </p:sp>
      <p:sp>
        <p:nvSpPr>
          <p:cNvPr id="6" name="Oval Callout 5"/>
          <p:cNvSpPr/>
          <p:nvPr/>
        </p:nvSpPr>
        <p:spPr>
          <a:xfrm>
            <a:off x="152400" y="3124200"/>
            <a:ext cx="838200" cy="533400"/>
          </a:xfrm>
          <a:prstGeom prst="wedgeEllipseCallout">
            <a:avLst>
              <a:gd name="adj1" fmla="val 58342"/>
              <a:gd name="adj2" fmla="val 7239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Calibri" pitchFamily="34" charset="0"/>
              </a:rPr>
              <a:t>4</a:t>
            </a:r>
            <a:endParaRPr lang="en-US" sz="2400" b="1" dirty="0">
              <a:solidFill>
                <a:srgbClr val="FFFF00"/>
              </a:solidFill>
              <a:latin typeface="Calibri" pitchFamily="34" charset="0"/>
            </a:endParaRPr>
          </a:p>
        </p:txBody>
      </p:sp>
      <p:cxnSp>
        <p:nvCxnSpPr>
          <p:cNvPr id="8" name="Straight Connector 7"/>
          <p:cNvCxnSpPr>
            <a:cxnSpLocks noChangeShapeType="1"/>
          </p:cNvCxnSpPr>
          <p:nvPr/>
        </p:nvCxnSpPr>
        <p:spPr bwMode="auto">
          <a:xfrm>
            <a:off x="6553200" y="3657600"/>
            <a:ext cx="1524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1066800" y="4114800"/>
            <a:ext cx="6858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1066800" y="4572000"/>
            <a:ext cx="68580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533400"/>
            <a:ext cx="5638800" cy="914400"/>
          </a:xfrm>
          <a:noFill/>
        </p:spPr>
        <p:txBody>
          <a:bodyPr>
            <a:normAutofit/>
          </a:bodyPr>
          <a:lstStyle/>
          <a:p>
            <a:pPr eaLnBrk="1" hangingPunct="1"/>
            <a:r>
              <a:rPr lang="en-US" sz="4400" u="sng" dirty="0" smtClean="0">
                <a:solidFill>
                  <a:srgbClr val="FFFF00"/>
                </a:solidFill>
                <a:effectLst/>
                <a:latin typeface="Calibri" pitchFamily="34" charset="0"/>
              </a:rPr>
              <a:t>Peter’s Question</a:t>
            </a:r>
          </a:p>
        </p:txBody>
      </p:sp>
      <p:sp>
        <p:nvSpPr>
          <p:cNvPr id="164867" name="Rectangle 3"/>
          <p:cNvSpPr>
            <a:spLocks noChangeArrowheads="1"/>
          </p:cNvSpPr>
          <p:nvPr/>
        </p:nvSpPr>
        <p:spPr bwMode="auto">
          <a:xfrm>
            <a:off x="838200" y="1600131"/>
            <a:ext cx="7924800" cy="1754326"/>
          </a:xfrm>
          <a:prstGeom prst="rect">
            <a:avLst/>
          </a:prstGeom>
          <a:noFill/>
          <a:ln w="9525">
            <a:noFill/>
            <a:miter lim="800000"/>
            <a:headEnd/>
            <a:tailEnd/>
          </a:ln>
        </p:spPr>
        <p:txBody>
          <a:bodyPr anchor="ctr">
            <a:spAutoFit/>
          </a:bodyPr>
          <a:lstStyle/>
          <a:p>
            <a:r>
              <a:rPr lang="en-US" dirty="0">
                <a:latin typeface="Tahoma" pitchFamily="34" charset="0"/>
              </a:rPr>
              <a:t> </a:t>
            </a:r>
            <a:r>
              <a:rPr lang="en-US" sz="3600" i="1" baseline="30000" dirty="0">
                <a:solidFill>
                  <a:srgbClr val="FFFF00"/>
                </a:solidFill>
                <a:latin typeface="Calibri" pitchFamily="34" charset="0"/>
              </a:rPr>
              <a:t> </a:t>
            </a:r>
            <a:r>
              <a:rPr lang="en-US" sz="3600" b="1" i="1" baseline="30000" dirty="0" smtClean="0">
                <a:latin typeface="Calibri" pitchFamily="34" charset="0"/>
              </a:rPr>
              <a:t>6</a:t>
            </a:r>
            <a:r>
              <a:rPr lang="en-US" sz="3600" i="1" dirty="0" smtClean="0">
                <a:latin typeface="Calibri" pitchFamily="34" charset="0"/>
              </a:rPr>
              <a:t>He came to Simon Peter, who said to him, "Lord, do you wash my feet?"</a:t>
            </a:r>
            <a:endParaRPr lang="en-US" sz="3600" dirty="0" smtClean="0">
              <a:latin typeface="Calibri" pitchFamily="34" charset="0"/>
            </a:endParaRPr>
          </a:p>
          <a:p>
            <a:pPr algn="l" eaLnBrk="1" hangingPunct="1"/>
            <a:endParaRPr lang="en-US" sz="3600" dirty="0">
              <a:latin typeface="Calibri" pitchFamily="34" charset="0"/>
            </a:endParaRPr>
          </a:p>
        </p:txBody>
      </p:sp>
      <p:sp>
        <p:nvSpPr>
          <p:cNvPr id="4" name="Rectangle 3"/>
          <p:cNvSpPr>
            <a:spLocks noChangeArrowheads="1"/>
          </p:cNvSpPr>
          <p:nvPr/>
        </p:nvSpPr>
        <p:spPr bwMode="auto">
          <a:xfrm>
            <a:off x="838200" y="4467950"/>
            <a:ext cx="7924800" cy="1754326"/>
          </a:xfrm>
          <a:prstGeom prst="rect">
            <a:avLst/>
          </a:prstGeom>
          <a:noFill/>
          <a:ln w="9525">
            <a:noFill/>
            <a:miter lim="800000"/>
            <a:headEnd/>
            <a:tailEnd/>
          </a:ln>
        </p:spPr>
        <p:txBody>
          <a:bodyPr anchor="ctr">
            <a:spAutoFit/>
          </a:bodyPr>
          <a:lstStyle/>
          <a:p>
            <a:r>
              <a:rPr lang="en-US" dirty="0">
                <a:latin typeface="Tahoma" pitchFamily="34" charset="0"/>
              </a:rPr>
              <a:t> </a:t>
            </a:r>
            <a:r>
              <a:rPr lang="en-US" sz="2800" i="1" baseline="30000" dirty="0"/>
              <a:t> </a:t>
            </a:r>
            <a:r>
              <a:rPr lang="en-US" sz="3600" b="1" i="1" baseline="30000" dirty="0" smtClean="0">
                <a:latin typeface="Calibri" pitchFamily="34" charset="0"/>
              </a:rPr>
              <a:t>7</a:t>
            </a:r>
            <a:r>
              <a:rPr lang="en-US" sz="3600" i="1" dirty="0" smtClean="0">
                <a:latin typeface="Calibri" pitchFamily="34" charset="0"/>
              </a:rPr>
              <a:t> Jesus answered him, "What I am doing you do not understand now, but afterward you will understand.”</a:t>
            </a:r>
            <a:endParaRPr lang="en-US" sz="3600" dirty="0">
              <a:latin typeface="Calibri" pitchFamily="34" charset="0"/>
            </a:endParaRPr>
          </a:p>
        </p:txBody>
      </p:sp>
      <p:sp>
        <p:nvSpPr>
          <p:cNvPr id="5" name="Rectangle 2"/>
          <p:cNvSpPr txBox="1">
            <a:spLocks noChangeArrowheads="1"/>
          </p:cNvSpPr>
          <p:nvPr/>
        </p:nvSpPr>
        <p:spPr>
          <a:xfrm>
            <a:off x="838200" y="3352800"/>
            <a:ext cx="5638800" cy="914400"/>
          </a:xfrm>
          <a:prstGeom prst="rect">
            <a:avLst/>
          </a:prstGeom>
          <a:noFill/>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w="6350">
                  <a:noFill/>
                </a:ln>
                <a:solidFill>
                  <a:srgbClr val="FFFF00"/>
                </a:solidFill>
                <a:effectLst/>
                <a:uLnTx/>
                <a:uFillTx/>
                <a:latin typeface="Calibri" pitchFamily="34" charset="0"/>
                <a:ea typeface="+mj-ea"/>
                <a:cs typeface="+mj-cs"/>
              </a:rPr>
              <a:t>Jesus’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0-#ppt_w/2"/>
                                          </p:val>
                                        </p:tav>
                                        <p:tav tm="100000">
                                          <p:val>
                                            <p:strVal val="#ppt_x"/>
                                          </p:val>
                                        </p:tav>
                                      </p:tavLst>
                                    </p:anim>
                                    <p:anim calcmode="lin" valueType="num">
                                      <p:cBhvr additive="base">
                                        <p:cTn id="8" dur="10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64867"/>
                                        </p:tgtEl>
                                        <p:attrNameLst>
                                          <p:attrName>style.visibility</p:attrName>
                                        </p:attrNameLst>
                                      </p:cBhvr>
                                      <p:to>
                                        <p:strVal val="visible"/>
                                      </p:to>
                                    </p:set>
                                    <p:anim calcmode="lin" valueType="num">
                                      <p:cBhvr>
                                        <p:cTn id="13" dur="1000" fill="hold"/>
                                        <p:tgtEl>
                                          <p:spTgt spid="164867"/>
                                        </p:tgtEl>
                                        <p:attrNameLst>
                                          <p:attrName>ppt_w</p:attrName>
                                        </p:attrNameLst>
                                      </p:cBhvr>
                                      <p:tavLst>
                                        <p:tav tm="0">
                                          <p:val>
                                            <p:strVal val="#ppt_w*0.70"/>
                                          </p:val>
                                        </p:tav>
                                        <p:tav tm="100000">
                                          <p:val>
                                            <p:strVal val="#ppt_w"/>
                                          </p:val>
                                        </p:tav>
                                      </p:tavLst>
                                    </p:anim>
                                    <p:anim calcmode="lin" valueType="num">
                                      <p:cBhvr>
                                        <p:cTn id="14" dur="1000" fill="hold"/>
                                        <p:tgtEl>
                                          <p:spTgt spid="164867"/>
                                        </p:tgtEl>
                                        <p:attrNameLst>
                                          <p:attrName>ppt_h</p:attrName>
                                        </p:attrNameLst>
                                      </p:cBhvr>
                                      <p:tavLst>
                                        <p:tav tm="0">
                                          <p:val>
                                            <p:strVal val="#ppt_h"/>
                                          </p:val>
                                        </p:tav>
                                        <p:tav tm="100000">
                                          <p:val>
                                            <p:strVal val="#ppt_h"/>
                                          </p:val>
                                        </p:tav>
                                      </p:tavLst>
                                    </p:anim>
                                    <p:animEffect transition="in" filter="fade">
                                      <p:cBhvr>
                                        <p:cTn id="15" dur="1000"/>
                                        <p:tgtEl>
                                          <p:spTgt spid="16486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0-#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164867"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533400"/>
            <a:ext cx="5638800" cy="914400"/>
          </a:xfrm>
          <a:noFill/>
        </p:spPr>
        <p:txBody>
          <a:bodyPr>
            <a:normAutofit/>
          </a:bodyPr>
          <a:lstStyle/>
          <a:p>
            <a:pPr eaLnBrk="1" hangingPunct="1"/>
            <a:r>
              <a:rPr lang="en-US" sz="4400" u="sng" dirty="0" smtClean="0">
                <a:solidFill>
                  <a:srgbClr val="FFFF00"/>
                </a:solidFill>
                <a:effectLst/>
                <a:latin typeface="Calibri" pitchFamily="34" charset="0"/>
              </a:rPr>
              <a:t>Peter’s Assertion</a:t>
            </a:r>
          </a:p>
        </p:txBody>
      </p:sp>
      <p:sp>
        <p:nvSpPr>
          <p:cNvPr id="164867" name="Rectangle 3"/>
          <p:cNvSpPr>
            <a:spLocks noChangeArrowheads="1"/>
          </p:cNvSpPr>
          <p:nvPr/>
        </p:nvSpPr>
        <p:spPr bwMode="auto">
          <a:xfrm>
            <a:off x="838200" y="1524000"/>
            <a:ext cx="7924800" cy="1200329"/>
          </a:xfrm>
          <a:prstGeom prst="rect">
            <a:avLst/>
          </a:prstGeom>
          <a:noFill/>
          <a:ln w="9525">
            <a:noFill/>
            <a:miter lim="800000"/>
            <a:headEnd/>
            <a:tailEnd/>
          </a:ln>
        </p:spPr>
        <p:txBody>
          <a:bodyPr anchor="ctr">
            <a:spAutoFit/>
          </a:bodyPr>
          <a:lstStyle/>
          <a:p>
            <a:r>
              <a:rPr lang="en-US" dirty="0">
                <a:latin typeface="Tahoma" pitchFamily="34" charset="0"/>
              </a:rPr>
              <a:t> </a:t>
            </a:r>
            <a:r>
              <a:rPr lang="en-US" sz="3600" i="1" baseline="30000" dirty="0">
                <a:solidFill>
                  <a:srgbClr val="FFFF00"/>
                </a:solidFill>
                <a:latin typeface="Calibri" pitchFamily="34" charset="0"/>
              </a:rPr>
              <a:t> </a:t>
            </a:r>
            <a:r>
              <a:rPr lang="en-US" sz="3600" b="1" i="1" baseline="30000" dirty="0" smtClean="0">
                <a:latin typeface="Calibri" pitchFamily="34" charset="0"/>
              </a:rPr>
              <a:t>8</a:t>
            </a:r>
            <a:r>
              <a:rPr lang="en-US" sz="3600" i="1" dirty="0" smtClean="0">
                <a:latin typeface="Calibri" pitchFamily="34" charset="0"/>
              </a:rPr>
              <a:t> Peter said to him, "You shall never wash my feet.“ </a:t>
            </a:r>
            <a:endParaRPr lang="en-US" sz="3600" dirty="0">
              <a:latin typeface="Calibri" pitchFamily="34" charset="0"/>
            </a:endParaRPr>
          </a:p>
        </p:txBody>
      </p:sp>
      <p:sp>
        <p:nvSpPr>
          <p:cNvPr id="4" name="Rectangle 3"/>
          <p:cNvSpPr>
            <a:spLocks noChangeArrowheads="1"/>
          </p:cNvSpPr>
          <p:nvPr/>
        </p:nvSpPr>
        <p:spPr bwMode="auto">
          <a:xfrm>
            <a:off x="838200" y="3962400"/>
            <a:ext cx="7924800" cy="1200329"/>
          </a:xfrm>
          <a:prstGeom prst="rect">
            <a:avLst/>
          </a:prstGeom>
          <a:noFill/>
          <a:ln w="9525">
            <a:noFill/>
            <a:miter lim="800000"/>
            <a:headEnd/>
            <a:tailEnd/>
          </a:ln>
        </p:spPr>
        <p:txBody>
          <a:bodyPr anchor="ctr">
            <a:spAutoFit/>
          </a:bodyPr>
          <a:lstStyle/>
          <a:p>
            <a:r>
              <a:rPr lang="en-US" dirty="0">
                <a:latin typeface="Tahoma" pitchFamily="34" charset="0"/>
              </a:rPr>
              <a:t> </a:t>
            </a:r>
            <a:r>
              <a:rPr lang="en-US" sz="2800" i="1" baseline="30000" dirty="0"/>
              <a:t> </a:t>
            </a:r>
            <a:r>
              <a:rPr lang="en-US" sz="3600" i="1" dirty="0" smtClean="0">
                <a:latin typeface="Calibri" pitchFamily="34" charset="0"/>
              </a:rPr>
              <a:t>Jesus answered him, "If I do not wash you, you have no share with me.”</a:t>
            </a:r>
            <a:endParaRPr lang="en-US" sz="3600" dirty="0">
              <a:latin typeface="Calibri" pitchFamily="34" charset="0"/>
            </a:endParaRPr>
          </a:p>
        </p:txBody>
      </p:sp>
      <p:sp>
        <p:nvSpPr>
          <p:cNvPr id="5" name="Rectangle 2"/>
          <p:cNvSpPr txBox="1">
            <a:spLocks noChangeArrowheads="1"/>
          </p:cNvSpPr>
          <p:nvPr/>
        </p:nvSpPr>
        <p:spPr>
          <a:xfrm>
            <a:off x="838200" y="3048000"/>
            <a:ext cx="5638800" cy="914400"/>
          </a:xfrm>
          <a:prstGeom prst="rect">
            <a:avLst/>
          </a:prstGeom>
          <a:noFill/>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w="6350">
                  <a:noFill/>
                </a:ln>
                <a:solidFill>
                  <a:srgbClr val="FFFF00"/>
                </a:solidFill>
                <a:effectLst/>
                <a:uLnTx/>
                <a:uFillTx/>
                <a:latin typeface="Calibri" pitchFamily="34" charset="0"/>
                <a:ea typeface="+mj-ea"/>
                <a:cs typeface="+mj-cs"/>
              </a:rPr>
              <a:t>Jesus’ Rebuke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1000" fill="hold"/>
                                        <p:tgtEl>
                                          <p:spTgt spid="5122"/>
                                        </p:tgtEl>
                                        <p:attrNameLst>
                                          <p:attrName>ppt_x</p:attrName>
                                        </p:attrNameLst>
                                      </p:cBhvr>
                                      <p:tavLst>
                                        <p:tav tm="0">
                                          <p:val>
                                            <p:strVal val="0-#ppt_w/2"/>
                                          </p:val>
                                        </p:tav>
                                        <p:tav tm="100000">
                                          <p:val>
                                            <p:strVal val="#ppt_x"/>
                                          </p:val>
                                        </p:tav>
                                      </p:tavLst>
                                    </p:anim>
                                    <p:anim calcmode="lin" valueType="num">
                                      <p:cBhvr additive="base">
                                        <p:cTn id="8" dur="10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64867"/>
                                        </p:tgtEl>
                                        <p:attrNameLst>
                                          <p:attrName>style.visibility</p:attrName>
                                        </p:attrNameLst>
                                      </p:cBhvr>
                                      <p:to>
                                        <p:strVal val="visible"/>
                                      </p:to>
                                    </p:set>
                                    <p:anim calcmode="lin" valueType="num">
                                      <p:cBhvr>
                                        <p:cTn id="13" dur="1000" fill="hold"/>
                                        <p:tgtEl>
                                          <p:spTgt spid="164867"/>
                                        </p:tgtEl>
                                        <p:attrNameLst>
                                          <p:attrName>ppt_w</p:attrName>
                                        </p:attrNameLst>
                                      </p:cBhvr>
                                      <p:tavLst>
                                        <p:tav tm="0">
                                          <p:val>
                                            <p:strVal val="#ppt_w*0.70"/>
                                          </p:val>
                                        </p:tav>
                                        <p:tav tm="100000">
                                          <p:val>
                                            <p:strVal val="#ppt_w"/>
                                          </p:val>
                                        </p:tav>
                                      </p:tavLst>
                                    </p:anim>
                                    <p:anim calcmode="lin" valueType="num">
                                      <p:cBhvr>
                                        <p:cTn id="14" dur="1000" fill="hold"/>
                                        <p:tgtEl>
                                          <p:spTgt spid="164867"/>
                                        </p:tgtEl>
                                        <p:attrNameLst>
                                          <p:attrName>ppt_h</p:attrName>
                                        </p:attrNameLst>
                                      </p:cBhvr>
                                      <p:tavLst>
                                        <p:tav tm="0">
                                          <p:val>
                                            <p:strVal val="#ppt_h"/>
                                          </p:val>
                                        </p:tav>
                                        <p:tav tm="100000">
                                          <p:val>
                                            <p:strVal val="#ppt_h"/>
                                          </p:val>
                                        </p:tav>
                                      </p:tavLst>
                                    </p:anim>
                                    <p:animEffect transition="in" filter="fade">
                                      <p:cBhvr>
                                        <p:cTn id="15" dur="1000"/>
                                        <p:tgtEl>
                                          <p:spTgt spid="16486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0-#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164867"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rmAutofit fontScale="90000"/>
          </a:bodyPr>
          <a:lstStyle/>
          <a:p>
            <a:pPr eaLnBrk="1" hangingPunct="1">
              <a:defRPr/>
            </a:pPr>
            <a:r>
              <a:rPr lang="en-US" sz="4800" i="1" dirty="0" smtClean="0">
                <a:solidFill>
                  <a:srgbClr val="FFFF66"/>
                </a:solidFill>
                <a:latin typeface="Calibri" pitchFamily="34" charset="0"/>
              </a:rPr>
              <a:t>Lessons from Peter’s Assertion:</a:t>
            </a:r>
            <a:endParaRPr lang="en-US" sz="4800" i="1" dirty="0" smtClean="0">
              <a:latin typeface="Calibri" pitchFamily="34" charset="0"/>
            </a:endParaRPr>
          </a:p>
        </p:txBody>
      </p:sp>
      <p:sp>
        <p:nvSpPr>
          <p:cNvPr id="47107" name="Rectangle 3"/>
          <p:cNvSpPr>
            <a:spLocks noGrp="1" noChangeArrowheads="1"/>
          </p:cNvSpPr>
          <p:nvPr>
            <p:ph sz="half" idx="1"/>
          </p:nvPr>
        </p:nvSpPr>
        <p:spPr>
          <a:xfrm>
            <a:off x="914400" y="1828800"/>
            <a:ext cx="7772400" cy="3352800"/>
          </a:xfrm>
        </p:spPr>
        <p:txBody>
          <a:bodyPr>
            <a:normAutofit/>
          </a:bodyPr>
          <a:lstStyle/>
          <a:p>
            <a:pPr eaLnBrk="1" hangingPunct="1">
              <a:buClr>
                <a:srgbClr val="FFC000"/>
              </a:buClr>
              <a:buSzPct val="72000"/>
              <a:buFont typeface="Wingdings" pitchFamily="2" charset="2"/>
              <a:buChar char="q"/>
              <a:defRPr/>
            </a:pPr>
            <a:r>
              <a:rPr lang="en-US" sz="3600" dirty="0" smtClean="0">
                <a:latin typeface="Calibri" pitchFamily="34" charset="0"/>
              </a:rPr>
              <a:t>We must accept God’s will for us personally</a:t>
            </a:r>
          </a:p>
          <a:p>
            <a:pPr eaLnBrk="1" hangingPunct="1">
              <a:buClr>
                <a:srgbClr val="FFC000"/>
              </a:buClr>
              <a:buSzPct val="72000"/>
              <a:buFont typeface="Wingdings" pitchFamily="2" charset="2"/>
              <a:buChar char="q"/>
              <a:defRPr/>
            </a:pPr>
            <a:endParaRPr lang="en-US" sz="3600" dirty="0" smtClean="0">
              <a:latin typeface="Calibri" pitchFamily="34" charset="0"/>
            </a:endParaRPr>
          </a:p>
          <a:p>
            <a:pPr eaLnBrk="1" hangingPunct="1">
              <a:buClr>
                <a:srgbClr val="FFC000"/>
              </a:buClr>
              <a:buSzPct val="72000"/>
              <a:buFont typeface="Wingdings" pitchFamily="2" charset="2"/>
              <a:buChar char="q"/>
              <a:defRPr/>
            </a:pPr>
            <a:r>
              <a:rPr lang="en-US" sz="3600" dirty="0" smtClean="0">
                <a:latin typeface="Calibri" pitchFamily="34" charset="0"/>
              </a:rPr>
              <a:t>We must accept God’s will for us as a church</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dissolve">
                                      <p:cBhvr>
                                        <p:cTn id="1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06413" y="152400"/>
            <a:ext cx="8637587" cy="914400"/>
          </a:xfrm>
          <a:noFill/>
        </p:spPr>
        <p:txBody>
          <a:bodyPr>
            <a:normAutofit/>
          </a:bodyPr>
          <a:lstStyle/>
          <a:p>
            <a:pPr eaLnBrk="1" hangingPunct="1"/>
            <a:r>
              <a:rPr lang="en-US" sz="4800" dirty="0" smtClean="0">
                <a:solidFill>
                  <a:schemeClr val="accent6">
                    <a:lumMod val="60000"/>
                    <a:lumOff val="40000"/>
                  </a:schemeClr>
                </a:solidFill>
                <a:effectLst/>
                <a:latin typeface="Calibri" pitchFamily="34" charset="0"/>
              </a:rPr>
              <a:t>John 13:8b - 10</a:t>
            </a:r>
          </a:p>
        </p:txBody>
      </p:sp>
      <p:sp>
        <p:nvSpPr>
          <p:cNvPr id="164867" name="Rectangle 3"/>
          <p:cNvSpPr>
            <a:spLocks noChangeArrowheads="1"/>
          </p:cNvSpPr>
          <p:nvPr/>
        </p:nvSpPr>
        <p:spPr bwMode="auto">
          <a:xfrm>
            <a:off x="838200" y="1541622"/>
            <a:ext cx="7924800" cy="4524315"/>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600" i="1" dirty="0" smtClean="0">
                <a:latin typeface="Calibri" pitchFamily="34" charset="0"/>
              </a:rPr>
              <a:t> Jesus answered him, "If I do not wash you, you have no share with me." </a:t>
            </a:r>
            <a:r>
              <a:rPr lang="en-US" sz="3600" b="1" i="1" baseline="30000" dirty="0" smtClean="0">
                <a:latin typeface="Calibri" pitchFamily="34" charset="0"/>
              </a:rPr>
              <a:t>9</a:t>
            </a:r>
            <a:r>
              <a:rPr lang="en-US" sz="3600" i="1" dirty="0" smtClean="0">
                <a:latin typeface="Calibri" pitchFamily="34" charset="0"/>
              </a:rPr>
              <a:t>Simon Peter said to him, "Lord, not my feet only but also my hands and my head!"</a:t>
            </a:r>
            <a:r>
              <a:rPr lang="en-US" sz="3600" b="1" baseline="30000" dirty="0" smtClean="0">
                <a:latin typeface="Calibri" pitchFamily="34" charset="0"/>
              </a:rPr>
              <a:t> </a:t>
            </a:r>
            <a:r>
              <a:rPr lang="en-US" sz="3600" b="1" i="1" baseline="30000" dirty="0" smtClean="0">
                <a:latin typeface="Calibri" pitchFamily="34" charset="0"/>
              </a:rPr>
              <a:t>10</a:t>
            </a:r>
            <a:r>
              <a:rPr lang="en-US" sz="3600" i="1" dirty="0" smtClean="0">
                <a:latin typeface="Calibri" pitchFamily="34" charset="0"/>
              </a:rPr>
              <a:t>Jesus said to him, "The one who has bathed does not need to wash, except for his feet, but is completely clean. And you are clean, but not every one of you."</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II Thessalonians 3:6-12</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990600" y="1005899"/>
            <a:ext cx="7924800" cy="5509200"/>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smtClean="0"/>
              <a:t> </a:t>
            </a:r>
            <a:r>
              <a:rPr lang="en-US" sz="3200" b="1" i="1" baseline="30000" dirty="0" smtClean="0">
                <a:latin typeface="Calibri" pitchFamily="34" charset="0"/>
              </a:rPr>
              <a:t>6</a:t>
            </a:r>
            <a:r>
              <a:rPr lang="en-US" sz="3200" i="1" dirty="0" smtClean="0">
                <a:latin typeface="Calibri" pitchFamily="34" charset="0"/>
              </a:rPr>
              <a:t>Now we command you, brothers, in the name of our Lord Jesus Christ, that you keep away from any brother who is walking in idleness and not in accord with the tradition that you received from us. </a:t>
            </a:r>
            <a:r>
              <a:rPr lang="en-US" sz="3200" b="1" i="1" baseline="30000" dirty="0" smtClean="0">
                <a:latin typeface="Calibri" pitchFamily="34" charset="0"/>
              </a:rPr>
              <a:t>7</a:t>
            </a:r>
            <a:r>
              <a:rPr lang="en-US" sz="3200" i="1" dirty="0" smtClean="0">
                <a:latin typeface="Calibri" pitchFamily="34" charset="0"/>
              </a:rPr>
              <a:t>For you yourselves know how you ought to imitate us, because we were not idle when we were with you, </a:t>
            </a:r>
            <a:r>
              <a:rPr lang="en-US" sz="3200" b="1" i="1" baseline="30000" dirty="0" smtClean="0">
                <a:latin typeface="Calibri" pitchFamily="34" charset="0"/>
              </a:rPr>
              <a:t>8</a:t>
            </a:r>
            <a:r>
              <a:rPr lang="en-US" sz="3200" i="1" dirty="0" smtClean="0">
                <a:latin typeface="Calibri" pitchFamily="34" charset="0"/>
              </a:rPr>
              <a:t>nor did we eat anyone’s bread without paying for it, but with toil and labor we worked night and day, that we might not be a burden to any of you. </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781175"/>
            <a:ext cx="7924800" cy="25558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7338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457200"/>
            <a:ext cx="8637588" cy="914400"/>
          </a:xfrm>
          <a:noFill/>
        </p:spPr>
        <p:txBody>
          <a:bodyPr>
            <a:normAutofit fontScale="90000"/>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828800"/>
            <a:ext cx="7924800" cy="452437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9718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35052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57150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2139950"/>
            <a:ext cx="7924800" cy="372427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828800"/>
            <a:ext cx="8458200" cy="4340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31</a:t>
            </a:r>
            <a:r>
              <a:rPr lang="en-US" sz="4000" i="1">
                <a:latin typeface="Calibri" pitchFamily="34" charset="0"/>
              </a:rPr>
              <a:t> Let all bitterness and wrath and anger and clamor and slander be put away from you, along with all malice.</a:t>
            </a:r>
            <a:r>
              <a:rPr lang="en-US" sz="4000" b="1" baseline="30000">
                <a:latin typeface="Calibri" pitchFamily="34" charset="0"/>
              </a:rPr>
              <a:t>  </a:t>
            </a:r>
            <a:r>
              <a:rPr lang="en-US" sz="4000" b="1" i="1" baseline="30000">
                <a:latin typeface="Calibri" pitchFamily="34" charset="0"/>
              </a:rPr>
              <a:t>32</a:t>
            </a:r>
            <a:r>
              <a:rPr lang="en-US" sz="4000" i="1">
                <a:latin typeface="Calibri" pitchFamily="34" charset="0"/>
              </a:rPr>
              <a:t> Be kind to one another, tenderhearted, forgiving one another, as God in Christ forgave you.</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228600"/>
            <a:ext cx="8637588" cy="9144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2133600"/>
            <a:ext cx="7315200" cy="31083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II Thessalonians 3:6-12</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990600" y="1252121"/>
            <a:ext cx="79248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smtClean="0">
                <a:latin typeface="Calibri" pitchFamily="34" charset="0"/>
              </a:rPr>
              <a:t>9</a:t>
            </a:r>
            <a:r>
              <a:rPr lang="en-US" sz="3200" i="1" dirty="0" smtClean="0">
                <a:latin typeface="Calibri" pitchFamily="34" charset="0"/>
              </a:rPr>
              <a:t>It was not because we do not have that right, but to give you in ourselves an example to imitate. </a:t>
            </a:r>
            <a:r>
              <a:rPr lang="en-US" sz="3200" b="1" i="1" baseline="30000" dirty="0" smtClean="0">
                <a:latin typeface="Calibri" pitchFamily="34" charset="0"/>
              </a:rPr>
              <a:t>10</a:t>
            </a:r>
            <a:r>
              <a:rPr lang="en-US" sz="3200" i="1" dirty="0" smtClean="0">
                <a:latin typeface="Calibri" pitchFamily="34" charset="0"/>
              </a:rPr>
              <a:t>For even when we were with you, we would give you this command: If anyone is not willing to work, let him not eat. </a:t>
            </a:r>
            <a:r>
              <a:rPr lang="en-US" sz="3200" b="1" i="1" baseline="30000" dirty="0" smtClean="0">
                <a:latin typeface="Calibri" pitchFamily="34" charset="0"/>
              </a:rPr>
              <a:t>11</a:t>
            </a:r>
            <a:r>
              <a:rPr lang="en-US" sz="3200" i="1" dirty="0" smtClean="0">
                <a:latin typeface="Calibri" pitchFamily="34" charset="0"/>
              </a:rPr>
              <a:t>For we hear that some among you walk in idleness, not busy at work, but busybodies. </a:t>
            </a:r>
            <a:r>
              <a:rPr lang="en-US" sz="3200" b="1" i="1" baseline="30000" dirty="0" smtClean="0">
                <a:latin typeface="Calibri" pitchFamily="34" charset="0"/>
              </a:rPr>
              <a:t>12</a:t>
            </a:r>
            <a:r>
              <a:rPr lang="en-US" sz="3200" i="1" dirty="0" smtClean="0">
                <a:latin typeface="Calibri" pitchFamily="34" charset="0"/>
              </a:rPr>
              <a:t>Now such persons we command and encourage in the Lord Jesus Christ to do their work quietly and to earn their own living</a:t>
            </a:r>
            <a:r>
              <a:rPr lang="en-US" sz="3200" i="1" dirty="0" smtClean="0">
                <a:latin typeface="Calibri" pitchFamily="34" charset="0"/>
              </a:rPr>
              <a:t>.</a:t>
            </a:r>
            <a:endParaRPr lang="en-US" sz="32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II Thessalonians 3:6-12</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990600" y="1005899"/>
            <a:ext cx="7924800" cy="5509200"/>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smtClean="0"/>
              <a:t> </a:t>
            </a:r>
            <a:r>
              <a:rPr lang="en-US" sz="3200" b="1" i="1" baseline="30000" dirty="0" smtClean="0">
                <a:latin typeface="Calibri" pitchFamily="34" charset="0"/>
              </a:rPr>
              <a:t>6</a:t>
            </a:r>
            <a:r>
              <a:rPr lang="en-US" sz="3200" i="1" dirty="0" smtClean="0">
                <a:latin typeface="Calibri" pitchFamily="34" charset="0"/>
              </a:rPr>
              <a:t>Now we command you, brothers, in the name of our Lord Jesus Christ, that you keep away from any brother who is walking in idleness and not in accord with the tradition that you received from us. </a:t>
            </a:r>
            <a:r>
              <a:rPr lang="en-US" sz="3200" b="1" i="1" baseline="30000" dirty="0" smtClean="0">
                <a:latin typeface="Calibri" pitchFamily="34" charset="0"/>
              </a:rPr>
              <a:t>7</a:t>
            </a:r>
            <a:r>
              <a:rPr lang="en-US" sz="3200" i="1" dirty="0" smtClean="0">
                <a:latin typeface="Calibri" pitchFamily="34" charset="0"/>
              </a:rPr>
              <a:t>For you yourselves know how you ought to imitate us, because we were not idle when we were with you, </a:t>
            </a:r>
            <a:r>
              <a:rPr lang="en-US" sz="3200" b="1" i="1" baseline="30000" dirty="0" smtClean="0">
                <a:latin typeface="Calibri" pitchFamily="34" charset="0"/>
              </a:rPr>
              <a:t>8</a:t>
            </a:r>
            <a:r>
              <a:rPr lang="en-US" sz="3200" i="1" dirty="0" smtClean="0">
                <a:latin typeface="Calibri" pitchFamily="34" charset="0"/>
              </a:rPr>
              <a:t>nor did we eat anyone’s bread without paying for it, but with toil and labor we worked night and day, that we might not be a burden to any of you. </a:t>
            </a:r>
            <a:endParaRPr lang="en-US" sz="3600" dirty="0">
              <a:latin typeface="Calibri" pitchFamily="34" charset="0"/>
            </a:endParaRPr>
          </a:p>
        </p:txBody>
      </p:sp>
      <p:cxnSp>
        <p:nvCxnSpPr>
          <p:cNvPr id="4" name="Straight Connector 3"/>
          <p:cNvCxnSpPr>
            <a:cxnSpLocks noChangeShapeType="1"/>
          </p:cNvCxnSpPr>
          <p:nvPr/>
        </p:nvCxnSpPr>
        <p:spPr bwMode="auto">
          <a:xfrm>
            <a:off x="3505200" y="3962400"/>
            <a:ext cx="32766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1066800" y="4495800"/>
            <a:ext cx="20574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2590800" y="5410200"/>
            <a:ext cx="59436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1066800" y="5943600"/>
            <a:ext cx="5867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II Thessalonians 3:6-12</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990600" y="1252121"/>
            <a:ext cx="7924800" cy="5016758"/>
          </a:xfrm>
          <a:prstGeom prst="rect">
            <a:avLst/>
          </a:prstGeom>
          <a:noFill/>
          <a:ln w="9525">
            <a:noFill/>
            <a:miter lim="800000"/>
            <a:headEnd/>
            <a:tailEnd/>
          </a:ln>
        </p:spPr>
        <p:txBody>
          <a:bodyPr wrap="square" anchor="ctr">
            <a:spAutoFit/>
          </a:bodyPr>
          <a:lstStyle/>
          <a:p>
            <a:r>
              <a:rPr lang="en-US" dirty="0">
                <a:latin typeface="Tahoma" pitchFamily="34" charset="0"/>
              </a:rPr>
              <a:t> </a:t>
            </a:r>
            <a:r>
              <a:rPr lang="en-US" sz="3200" b="1" i="1" baseline="30000" dirty="0" smtClean="0">
                <a:latin typeface="Calibri" pitchFamily="34" charset="0"/>
              </a:rPr>
              <a:t>9</a:t>
            </a:r>
            <a:r>
              <a:rPr lang="en-US" sz="3200" i="1" dirty="0" smtClean="0">
                <a:latin typeface="Calibri" pitchFamily="34" charset="0"/>
              </a:rPr>
              <a:t>It was not because we do not have that right, but to give you in ourselves an example to imitate. </a:t>
            </a:r>
            <a:r>
              <a:rPr lang="en-US" sz="3200" b="1" i="1" baseline="30000" dirty="0" smtClean="0">
                <a:latin typeface="Calibri" pitchFamily="34" charset="0"/>
              </a:rPr>
              <a:t>10</a:t>
            </a:r>
            <a:r>
              <a:rPr lang="en-US" sz="3200" i="1" dirty="0" smtClean="0">
                <a:latin typeface="Calibri" pitchFamily="34" charset="0"/>
              </a:rPr>
              <a:t>For even when we were with you, we would give you this command: If anyone is not willing to work, let him not eat. </a:t>
            </a:r>
            <a:r>
              <a:rPr lang="en-US" sz="3200" b="1" i="1" baseline="30000" dirty="0" smtClean="0">
                <a:latin typeface="Calibri" pitchFamily="34" charset="0"/>
              </a:rPr>
              <a:t>11</a:t>
            </a:r>
            <a:r>
              <a:rPr lang="en-US" sz="3200" i="1" dirty="0" smtClean="0">
                <a:latin typeface="Calibri" pitchFamily="34" charset="0"/>
              </a:rPr>
              <a:t>For we hear that some among you walk in idleness, not busy at work, but busybodies. </a:t>
            </a:r>
            <a:r>
              <a:rPr lang="en-US" sz="3200" b="1" i="1" baseline="30000" dirty="0" smtClean="0">
                <a:latin typeface="Calibri" pitchFamily="34" charset="0"/>
              </a:rPr>
              <a:t>12</a:t>
            </a:r>
            <a:r>
              <a:rPr lang="en-US" sz="3200" i="1" dirty="0" smtClean="0">
                <a:latin typeface="Calibri" pitchFamily="34" charset="0"/>
              </a:rPr>
              <a:t>Now such persons we command and encourage in the Lord Jesus Christ to do their work quietly and to earn their own living</a:t>
            </a:r>
            <a:r>
              <a:rPr lang="en-US" sz="3200" i="1" dirty="0" smtClean="0">
                <a:latin typeface="Calibri" pitchFamily="34" charset="0"/>
              </a:rPr>
              <a:t>.</a:t>
            </a:r>
            <a:endParaRPr lang="en-US" sz="3200" dirty="0">
              <a:latin typeface="Calibri" pitchFamily="34" charset="0"/>
            </a:endParaRPr>
          </a:p>
        </p:txBody>
      </p:sp>
      <p:cxnSp>
        <p:nvCxnSpPr>
          <p:cNvPr id="4" name="Straight Connector 3"/>
          <p:cNvCxnSpPr>
            <a:cxnSpLocks noChangeShapeType="1"/>
          </p:cNvCxnSpPr>
          <p:nvPr/>
        </p:nvCxnSpPr>
        <p:spPr bwMode="auto">
          <a:xfrm>
            <a:off x="6096000" y="3200400"/>
            <a:ext cx="28194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1143000" y="3733800"/>
            <a:ext cx="51816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1828800" y="4191000"/>
            <a:ext cx="63246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1066800" y="4724400"/>
            <a:ext cx="4800600" cy="0"/>
          </a:xfrm>
          <a:prstGeom prst="line">
            <a:avLst/>
          </a:prstGeom>
          <a:noFill/>
          <a:ln w="38100" algn="ctr">
            <a:solidFill>
              <a:srgbClr val="FFFF00"/>
            </a:solidFill>
            <a:round/>
            <a:headEnd/>
            <a:tailEnd/>
          </a:ln>
        </p:spPr>
      </p:cxnSp>
      <p:cxnSp>
        <p:nvCxnSpPr>
          <p:cNvPr id="13" name="Straight Connector 12"/>
          <p:cNvCxnSpPr>
            <a:cxnSpLocks noChangeShapeType="1"/>
          </p:cNvCxnSpPr>
          <p:nvPr/>
        </p:nvCxnSpPr>
        <p:spPr bwMode="auto">
          <a:xfrm>
            <a:off x="4876800" y="5638800"/>
            <a:ext cx="3581400" cy="0"/>
          </a:xfrm>
          <a:prstGeom prst="line">
            <a:avLst/>
          </a:prstGeom>
          <a:noFill/>
          <a:ln w="38100" algn="ctr">
            <a:solidFill>
              <a:srgbClr val="FFFF00"/>
            </a:solidFill>
            <a:round/>
            <a:headEnd/>
            <a:tailEnd/>
          </a:ln>
        </p:spPr>
      </p:cxnSp>
      <p:cxnSp>
        <p:nvCxnSpPr>
          <p:cNvPr id="15" name="Straight Connector 14"/>
          <p:cNvCxnSpPr>
            <a:cxnSpLocks noChangeShapeType="1"/>
          </p:cNvCxnSpPr>
          <p:nvPr/>
        </p:nvCxnSpPr>
        <p:spPr bwMode="auto">
          <a:xfrm>
            <a:off x="1066800" y="6172200"/>
            <a:ext cx="3962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143000" y="457200"/>
            <a:ext cx="7543800" cy="914400"/>
          </a:xfrm>
        </p:spPr>
        <p:txBody>
          <a:bodyPr>
            <a:noAutofit/>
          </a:bodyPr>
          <a:lstStyle/>
          <a:p>
            <a:pPr eaLnBrk="1" hangingPunct="1">
              <a:defRPr/>
            </a:pPr>
            <a:r>
              <a:rPr lang="en-US" sz="6000" i="1" dirty="0" smtClean="0">
                <a:solidFill>
                  <a:srgbClr val="FFFF66"/>
                </a:solidFill>
                <a:latin typeface="Calibri" pitchFamily="34" charset="0"/>
              </a:rPr>
              <a:t>Biblical Foundation</a:t>
            </a:r>
            <a:endParaRPr lang="en-US" sz="6000" i="1" dirty="0" smtClean="0">
              <a:latin typeface="Calibri" pitchFamily="34" charset="0"/>
            </a:endParaRPr>
          </a:p>
        </p:txBody>
      </p:sp>
      <p:sp>
        <p:nvSpPr>
          <p:cNvPr id="47107" name="Rectangle 3"/>
          <p:cNvSpPr>
            <a:spLocks noGrp="1" noChangeArrowheads="1"/>
          </p:cNvSpPr>
          <p:nvPr>
            <p:ph sz="half" idx="1"/>
          </p:nvPr>
        </p:nvSpPr>
        <p:spPr>
          <a:xfrm>
            <a:off x="457200" y="1828800"/>
            <a:ext cx="8229600" cy="4267200"/>
          </a:xfrm>
        </p:spPr>
        <p:txBody>
          <a:bodyPr>
            <a:normAutofit/>
          </a:bodyPr>
          <a:lstStyle/>
          <a:p>
            <a:pPr eaLnBrk="1" hangingPunct="1">
              <a:buClr>
                <a:srgbClr val="92D050"/>
              </a:buClr>
              <a:buSzPct val="104000"/>
              <a:buFont typeface="Arial" pitchFamily="34" charset="0"/>
              <a:buChar char="•"/>
              <a:defRPr/>
            </a:pPr>
            <a:r>
              <a:rPr lang="en-US" sz="3600" dirty="0" smtClean="0">
                <a:latin typeface="Calibri" pitchFamily="34" charset="0"/>
              </a:rPr>
              <a:t>We are expected to work and be engaged in the activities of the world</a:t>
            </a:r>
          </a:p>
          <a:p>
            <a:pPr eaLnBrk="1" hangingPunct="1">
              <a:buClr>
                <a:srgbClr val="92D050"/>
              </a:buClr>
              <a:buSzPct val="104000"/>
              <a:buFont typeface="Arial" pitchFamily="34" charset="0"/>
              <a:buChar char="•"/>
              <a:defRPr/>
            </a:pPr>
            <a:endParaRPr lang="en-US" sz="1600" dirty="0" smtClean="0">
              <a:latin typeface="Calibri" pitchFamily="34" charset="0"/>
            </a:endParaRPr>
          </a:p>
          <a:p>
            <a:pPr eaLnBrk="1" hangingPunct="1">
              <a:buClr>
                <a:srgbClr val="92D050"/>
              </a:buClr>
              <a:buSzPct val="104000"/>
              <a:buFont typeface="Arial" pitchFamily="34" charset="0"/>
              <a:buChar char="•"/>
              <a:defRPr/>
            </a:pPr>
            <a:r>
              <a:rPr lang="en-US" sz="3600" dirty="0" smtClean="0">
                <a:latin typeface="Calibri" pitchFamily="34" charset="0"/>
              </a:rPr>
              <a:t>We work unto God and not unto men</a:t>
            </a:r>
          </a:p>
          <a:p>
            <a:pPr eaLnBrk="1" hangingPunct="1">
              <a:buClr>
                <a:srgbClr val="92D050"/>
              </a:buClr>
              <a:buSzPct val="104000"/>
              <a:buFont typeface="Arial" pitchFamily="34" charset="0"/>
              <a:buChar char="•"/>
              <a:defRPr/>
            </a:pPr>
            <a:endParaRPr lang="en-US" sz="1600"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Effect transition="in" filter="dissolve">
                                      <p:cBhvr>
                                        <p:cTn id="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Ephesians 6:5-9</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685800" y="1344454"/>
            <a:ext cx="8229600" cy="4832092"/>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dirty="0">
                <a:latin typeface="Tahoma" pitchFamily="34" charset="0"/>
              </a:rPr>
              <a:t> </a:t>
            </a:r>
            <a:r>
              <a:rPr lang="en-US" sz="2800" b="1" i="1" baseline="30000" dirty="0" smtClean="0">
                <a:latin typeface="Times New Roman"/>
                <a:ea typeface="Times New Roman"/>
              </a:rPr>
              <a:t> </a:t>
            </a:r>
            <a:r>
              <a:rPr lang="en-US" sz="2800" b="1" i="1" baseline="30000" dirty="0" smtClean="0">
                <a:latin typeface="Calibri" pitchFamily="34" charset="0"/>
                <a:ea typeface="Times New Roman"/>
              </a:rPr>
              <a:t>5</a:t>
            </a:r>
            <a:r>
              <a:rPr lang="en-US" sz="2800" i="1" dirty="0" smtClean="0">
                <a:latin typeface="Calibri" pitchFamily="34" charset="0"/>
                <a:ea typeface="Times New Roman"/>
              </a:rPr>
              <a:t> Slaves, obey your earthly masters with fear and trembling, with a sincere heart, as you would Christ, </a:t>
            </a:r>
            <a:r>
              <a:rPr lang="en-US" sz="2800" b="1" i="1" baseline="30000" dirty="0" smtClean="0">
                <a:latin typeface="Calibri" pitchFamily="34" charset="0"/>
                <a:ea typeface="Times New Roman"/>
              </a:rPr>
              <a:t>6</a:t>
            </a:r>
            <a:r>
              <a:rPr lang="en-US" sz="2800" i="1" dirty="0" smtClean="0">
                <a:latin typeface="Calibri" pitchFamily="34" charset="0"/>
                <a:ea typeface="Times New Roman"/>
              </a:rPr>
              <a:t>not by the way of eye-service, as people-pleasers, but as servants of Christ, doing the will of God from the heart, </a:t>
            </a:r>
            <a:r>
              <a:rPr lang="en-US" sz="2800" b="1" i="1" baseline="30000" dirty="0" smtClean="0">
                <a:latin typeface="Calibri" pitchFamily="34" charset="0"/>
                <a:ea typeface="Times New Roman"/>
              </a:rPr>
              <a:t>7</a:t>
            </a:r>
            <a:r>
              <a:rPr lang="en-US" sz="2800" i="1" dirty="0" smtClean="0">
                <a:latin typeface="Calibri" pitchFamily="34" charset="0"/>
                <a:ea typeface="Times New Roman"/>
              </a:rPr>
              <a:t>rendering service with a good will as to the Lord and not to man, </a:t>
            </a:r>
            <a:r>
              <a:rPr lang="en-US" sz="2800" b="1" i="1" baseline="30000" dirty="0" smtClean="0">
                <a:latin typeface="Calibri" pitchFamily="34" charset="0"/>
                <a:ea typeface="Times New Roman"/>
              </a:rPr>
              <a:t>8</a:t>
            </a:r>
            <a:r>
              <a:rPr lang="en-US" sz="2800" i="1" dirty="0" smtClean="0">
                <a:latin typeface="Calibri" pitchFamily="34" charset="0"/>
                <a:ea typeface="Times New Roman"/>
              </a:rPr>
              <a:t> knowing that whatever good anyone does, this he will receive back from the Lord, whether he is a slave or free. </a:t>
            </a:r>
            <a:r>
              <a:rPr lang="en-US" sz="2800" b="1" i="1" baseline="30000" dirty="0" smtClean="0">
                <a:latin typeface="Calibri" pitchFamily="34" charset="0"/>
                <a:ea typeface="Times New Roman"/>
              </a:rPr>
              <a:t>9</a:t>
            </a:r>
            <a:r>
              <a:rPr lang="en-US" sz="2800" i="1" dirty="0" smtClean="0">
                <a:latin typeface="Calibri" pitchFamily="34" charset="0"/>
                <a:ea typeface="Times New Roman"/>
              </a:rPr>
              <a:t>Masters, do the same to them, and stop your threatening, knowing that he who is both their Master and yours is in heaven, and that there</a:t>
            </a:r>
            <a:r>
              <a:rPr lang="en-US" sz="2800" dirty="0" smtClean="0">
                <a:solidFill>
                  <a:srgbClr val="000000"/>
                </a:solidFill>
                <a:latin typeface="Calibri" pitchFamily="34" charset="0"/>
                <a:ea typeface="Times New Roman"/>
                <a:cs typeface="Arial"/>
              </a:rPr>
              <a:t> </a:t>
            </a:r>
            <a:r>
              <a:rPr lang="en-US" sz="2800" i="1" dirty="0" smtClean="0">
                <a:latin typeface="Calibri" pitchFamily="34" charset="0"/>
                <a:ea typeface="Times New Roman"/>
              </a:rPr>
              <a:t>is no partiality with him</a:t>
            </a:r>
            <a:r>
              <a:rPr lang="en-US" sz="2800" i="1" dirty="0" smtClean="0">
                <a:latin typeface="Calibri" pitchFamily="34" charset="0"/>
                <a:ea typeface="Times New Roman"/>
              </a:rPr>
              <a:t>.</a:t>
            </a:r>
            <a:endParaRPr lang="en-US" sz="2800" dirty="0">
              <a:latin typeface="Calibri" pitchFamily="34" charset="0"/>
            </a:endParaRPr>
          </a:p>
        </p:txBody>
      </p:sp>
      <p:cxnSp>
        <p:nvCxnSpPr>
          <p:cNvPr id="4" name="Straight Connector 3"/>
          <p:cNvCxnSpPr>
            <a:cxnSpLocks noChangeShapeType="1"/>
          </p:cNvCxnSpPr>
          <p:nvPr/>
        </p:nvCxnSpPr>
        <p:spPr bwMode="auto">
          <a:xfrm>
            <a:off x="5715000" y="2209800"/>
            <a:ext cx="31242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1752600" y="3124200"/>
            <a:ext cx="3048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2743200" y="3505200"/>
            <a:ext cx="5791200" cy="0"/>
          </a:xfrm>
          <a:prstGeom prst="line">
            <a:avLst/>
          </a:prstGeom>
          <a:noFill/>
          <a:ln w="38100" algn="ctr">
            <a:solidFill>
              <a:srgbClr val="FFFF00"/>
            </a:solidFill>
            <a:round/>
            <a:headEnd/>
            <a:tailEnd/>
          </a:ln>
        </p:spPr>
      </p:cxnSp>
      <p:cxnSp>
        <p:nvCxnSpPr>
          <p:cNvPr id="11" name="Straight Connector 10"/>
          <p:cNvCxnSpPr>
            <a:cxnSpLocks noChangeShapeType="1"/>
          </p:cNvCxnSpPr>
          <p:nvPr/>
        </p:nvCxnSpPr>
        <p:spPr bwMode="auto">
          <a:xfrm>
            <a:off x="1219200" y="3962400"/>
            <a:ext cx="3505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8637588" cy="914400"/>
          </a:xfrm>
          <a:noFill/>
        </p:spPr>
        <p:txBody>
          <a:bodyPr>
            <a:normAutofit fontScale="90000"/>
          </a:bodyPr>
          <a:lstStyle/>
          <a:p>
            <a:pPr eaLnBrk="1" hangingPunct="1"/>
            <a:r>
              <a:rPr lang="en-US" sz="6600" dirty="0" smtClean="0">
                <a:solidFill>
                  <a:srgbClr val="FFFF00"/>
                </a:solidFill>
                <a:effectLst/>
                <a:latin typeface="Calibri" pitchFamily="34" charset="0"/>
              </a:rPr>
              <a:t>Colossians 3:23-24</a:t>
            </a:r>
            <a:endParaRPr lang="en-US" sz="6600" dirty="0" smtClean="0">
              <a:solidFill>
                <a:srgbClr val="FFFF00"/>
              </a:solidFill>
              <a:effectLst/>
              <a:latin typeface="Calibri" pitchFamily="34" charset="0"/>
            </a:endParaRPr>
          </a:p>
        </p:txBody>
      </p:sp>
      <p:sp>
        <p:nvSpPr>
          <p:cNvPr id="164867" name="Rectangle 3"/>
          <p:cNvSpPr>
            <a:spLocks noChangeArrowheads="1"/>
          </p:cNvSpPr>
          <p:nvPr/>
        </p:nvSpPr>
        <p:spPr bwMode="auto">
          <a:xfrm>
            <a:off x="685800" y="2057400"/>
            <a:ext cx="8229600" cy="2862322"/>
          </a:xfrm>
          <a:prstGeom prst="rect">
            <a:avLst/>
          </a:prstGeom>
          <a:noFill/>
          <a:ln w="9525">
            <a:noFill/>
            <a:miter lim="800000"/>
            <a:headEnd/>
            <a:tailEnd/>
          </a:ln>
        </p:spPr>
        <p:txBody>
          <a:bodyPr wrap="square" anchor="ctr">
            <a:spAutoFit/>
          </a:bodyPr>
          <a:lstStyle/>
          <a:p>
            <a:pPr marL="457200" marR="0">
              <a:spcBef>
                <a:spcPts val="0"/>
              </a:spcBef>
              <a:spcAft>
                <a:spcPts val="0"/>
              </a:spcAft>
            </a:pPr>
            <a:r>
              <a:rPr lang="en-US" dirty="0">
                <a:latin typeface="Tahoma" pitchFamily="34" charset="0"/>
              </a:rPr>
              <a:t> </a:t>
            </a:r>
            <a:r>
              <a:rPr lang="en-US" sz="2800" i="1" dirty="0" smtClean="0"/>
              <a:t> </a:t>
            </a:r>
            <a:r>
              <a:rPr lang="en-US" sz="3600" b="1" i="1" baseline="30000" dirty="0" smtClean="0">
                <a:latin typeface="Calibri" pitchFamily="34" charset="0"/>
              </a:rPr>
              <a:t>23</a:t>
            </a:r>
            <a:r>
              <a:rPr lang="en-US" sz="3600" i="1" dirty="0" smtClean="0">
                <a:latin typeface="Calibri" pitchFamily="34" charset="0"/>
              </a:rPr>
              <a:t> </a:t>
            </a:r>
            <a:r>
              <a:rPr lang="en-US" sz="3600" i="1" dirty="0" smtClean="0">
                <a:latin typeface="Calibri" pitchFamily="34" charset="0"/>
              </a:rPr>
              <a:t>Whatever you do, work heartily, as for the Lord and not for men, </a:t>
            </a:r>
            <a:r>
              <a:rPr lang="en-US" sz="3600" b="1" i="1" baseline="30000" dirty="0" smtClean="0">
                <a:latin typeface="Calibri" pitchFamily="34" charset="0"/>
              </a:rPr>
              <a:t>24</a:t>
            </a:r>
            <a:r>
              <a:rPr lang="en-US" sz="3600" i="1" dirty="0" smtClean="0">
                <a:latin typeface="Calibri" pitchFamily="34" charset="0"/>
              </a:rPr>
              <a:t>knowing that from the Lord you will receive the inheritance as your reward. You are serving the Lord Christ.</a:t>
            </a:r>
            <a:r>
              <a:rPr lang="en-US" sz="3600" i="1" dirty="0" smtClean="0">
                <a:latin typeface="Calibri" pitchFamily="34" charset="0"/>
                <a:ea typeface="Times New Roman"/>
              </a:rPr>
              <a:t>, </a:t>
            </a:r>
            <a:endParaRPr lang="en-US" sz="3600" dirty="0">
              <a:latin typeface="Calibri" pitchFamily="34" charset="0"/>
            </a:endParaRPr>
          </a:p>
        </p:txBody>
      </p:sp>
      <p:cxnSp>
        <p:nvCxnSpPr>
          <p:cNvPr id="4" name="Straight Connector 3"/>
          <p:cNvCxnSpPr>
            <a:cxnSpLocks noChangeShapeType="1"/>
          </p:cNvCxnSpPr>
          <p:nvPr/>
        </p:nvCxnSpPr>
        <p:spPr bwMode="auto">
          <a:xfrm>
            <a:off x="1219200" y="3200400"/>
            <a:ext cx="54102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6400800" y="4267200"/>
            <a:ext cx="1524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1219200" y="4800600"/>
            <a:ext cx="4343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1592</TotalTime>
  <Words>268</Words>
  <Application>Microsoft Office PowerPoint</Application>
  <PresentationFormat>On-screen Show (4:3)</PresentationFormat>
  <Paragraphs>124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Apex</vt:lpstr>
      <vt:lpstr>A Christian and the Workplace</vt:lpstr>
      <vt:lpstr>Biblical Foundation</vt:lpstr>
      <vt:lpstr>II Thessalonians 3:6-12</vt:lpstr>
      <vt:lpstr>II Thessalonians 3:6-12</vt:lpstr>
      <vt:lpstr>II Thessalonians 3:6-12</vt:lpstr>
      <vt:lpstr>II Thessalonians 3:6-12</vt:lpstr>
      <vt:lpstr>Biblical Foundation</vt:lpstr>
      <vt:lpstr>Ephesians 6:5-9</vt:lpstr>
      <vt:lpstr>Colossians 3:23-24</vt:lpstr>
      <vt:lpstr>Biblical Foundation</vt:lpstr>
      <vt:lpstr>Philippians 2:14-15</vt:lpstr>
      <vt:lpstr>I Peter 2:11-12</vt:lpstr>
      <vt:lpstr>Foundation Summary</vt:lpstr>
      <vt:lpstr>Challenges and Temptations in the Workplace</vt:lpstr>
      <vt:lpstr>Slide 15</vt:lpstr>
      <vt:lpstr>Challenges and Temptations in the Workplace</vt:lpstr>
      <vt:lpstr>Recommended Books</vt:lpstr>
      <vt:lpstr>Philippians 4:8</vt:lpstr>
      <vt:lpstr>John 13:1-3</vt:lpstr>
      <vt:lpstr>John 13:1-3 – Four Statements</vt:lpstr>
      <vt:lpstr>John 13:1-3 – Four Statements</vt:lpstr>
      <vt:lpstr>John 13:1-3 – Four Statements</vt:lpstr>
      <vt:lpstr>John 13:1-3 – Four Statements</vt:lpstr>
      <vt:lpstr>Peter’s Question</vt:lpstr>
      <vt:lpstr>Peter’s Assertion</vt:lpstr>
      <vt:lpstr>Lessons from Peter’s Assertion:</vt:lpstr>
      <vt:lpstr>John 13:8b - 10</vt:lpstr>
      <vt:lpstr>Slide 28</vt:lpstr>
      <vt:lpstr>Ephesians 4 - 5</vt:lpstr>
      <vt:lpstr>Lying – Ephesians 4:25</vt:lpstr>
      <vt:lpstr>Stealing – Ephesians 4:28</vt:lpstr>
      <vt:lpstr>Corrupt Speech – Ephesians 4:29, 5:4</vt:lpstr>
      <vt:lpstr>Ephesians 4:20-21</vt:lpstr>
      <vt:lpstr>Ephesians 4:31-32</vt:lpstr>
      <vt:lpstr>Ephesians 5:3</vt:lpstr>
      <vt:lpstr>I John 5:18-19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 </cp:lastModifiedBy>
  <cp:revision>24</cp:revision>
  <dcterms:created xsi:type="dcterms:W3CDTF">2010-07-24T13:10:52Z</dcterms:created>
  <dcterms:modified xsi:type="dcterms:W3CDTF">2010-08-15T01:23:53Z</dcterms:modified>
</cp:coreProperties>
</file>