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96" r:id="rId4"/>
    <p:sldMasterId id="2147483720" r:id="rId5"/>
    <p:sldMasterId id="2147483732" r:id="rId6"/>
    <p:sldMasterId id="2147483744" r:id="rId7"/>
    <p:sldMasterId id="2147483756" r:id="rId8"/>
    <p:sldMasterId id="2147483769" r:id="rId9"/>
    <p:sldMasterId id="2147483782" r:id="rId10"/>
    <p:sldMasterId id="2147483794" r:id="rId11"/>
  </p:sldMasterIdLst>
  <p:notesMasterIdLst>
    <p:notesMasterId r:id="rId32"/>
  </p:notesMasterIdLst>
  <p:sldIdLst>
    <p:sldId id="256" r:id="rId12"/>
    <p:sldId id="287" r:id="rId13"/>
    <p:sldId id="289" r:id="rId14"/>
    <p:sldId id="267" r:id="rId15"/>
    <p:sldId id="290" r:id="rId16"/>
    <p:sldId id="270" r:id="rId17"/>
    <p:sldId id="285" r:id="rId18"/>
    <p:sldId id="286" r:id="rId19"/>
    <p:sldId id="292" r:id="rId20"/>
    <p:sldId id="300" r:id="rId21"/>
    <p:sldId id="283" r:id="rId22"/>
    <p:sldId id="298" r:id="rId23"/>
    <p:sldId id="288" r:id="rId24"/>
    <p:sldId id="291" r:id="rId25"/>
    <p:sldId id="299" r:id="rId26"/>
    <p:sldId id="296" r:id="rId27"/>
    <p:sldId id="295" r:id="rId28"/>
    <p:sldId id="297" r:id="rId29"/>
    <p:sldId id="275" r:id="rId30"/>
    <p:sldId id="258" r:id="rId31"/>
  </p:sldIdLst>
  <p:sldSz cx="9144000" cy="5715000" type="screen16x1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759">
          <p15:clr>
            <a:srgbClr val="A4A3A4"/>
          </p15:clr>
        </p15:guide>
        <p15:guide id="2" pos="558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howGuides="1">
      <p:cViewPr>
        <p:scale>
          <a:sx n="80" d="100"/>
          <a:sy n="80" d="100"/>
        </p:scale>
        <p:origin x="-2430" y="-1302"/>
      </p:cViewPr>
      <p:guideLst>
        <p:guide orient="horz" pos="2759"/>
        <p:guide pos="558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8.xml"/><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ableStyles" Target="tableStyle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5" Type="http://schemas.openxmlformats.org/officeDocument/2006/relationships/image" Target="../media/image26.png"/><Relationship Id="rId4" Type="http://schemas.openxmlformats.org/officeDocument/2006/relationships/image" Target="../media/image25.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9.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23158A0B-633D-44C6-9596-F724DFEBA4F2}" type="datetimeFigureOut">
              <a:rPr lang="en-US" smtClean="0"/>
              <a:pPr/>
              <a:t>4/11/2016</a:t>
            </a:fld>
            <a:endParaRPr lang="en-US"/>
          </a:p>
        </p:txBody>
      </p:sp>
      <p:sp>
        <p:nvSpPr>
          <p:cNvPr id="4" name="Slide Image Placeholder 3"/>
          <p:cNvSpPr>
            <a:spLocks noGrp="1" noRot="1" noChangeAspect="1"/>
          </p:cNvSpPr>
          <p:nvPr>
            <p:ph type="sldImg" idx="2"/>
          </p:nvPr>
        </p:nvSpPr>
        <p:spPr>
          <a:xfrm>
            <a:off x="717550" y="696913"/>
            <a:ext cx="55753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4003C762-705B-4BD3-B91B-6D7E27172869}" type="slidenum">
              <a:rPr lang="en-US" smtClean="0"/>
              <a:pPr/>
              <a:t>‹#›</a:t>
            </a:fld>
            <a:endParaRPr lang="en-US"/>
          </a:p>
        </p:txBody>
      </p:sp>
    </p:spTree>
    <p:extLst>
      <p:ext uri="{BB962C8B-B14F-4D97-AF65-F5344CB8AC3E}">
        <p14:creationId xmlns:p14="http://schemas.microsoft.com/office/powerpoint/2010/main" val="3643356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With animation</a:t>
            </a:r>
            <a:endParaRPr lang="en-US" dirty="0"/>
          </a:p>
        </p:txBody>
      </p:sp>
      <p:sp>
        <p:nvSpPr>
          <p:cNvPr id="4" name="Slide Number Placeholder 3"/>
          <p:cNvSpPr>
            <a:spLocks noGrp="1"/>
          </p:cNvSpPr>
          <p:nvPr>
            <p:ph type="sldNum" sz="quarter" idx="10"/>
          </p:nvPr>
        </p:nvSpPr>
        <p:spPr/>
        <p:txBody>
          <a:bodyPr/>
          <a:lstStyle/>
          <a:p>
            <a:fld id="{4622E40E-D70B-4B78-A92B-FB0DF4F879AE}"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386235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19</a:t>
            </a:fld>
            <a:endParaRPr lang="en-US"/>
          </a:p>
        </p:txBody>
      </p:sp>
    </p:spTree>
    <p:extLst>
      <p:ext uri="{BB962C8B-B14F-4D97-AF65-F5344CB8AC3E}">
        <p14:creationId xmlns:p14="http://schemas.microsoft.com/office/powerpoint/2010/main" val="2881422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696913"/>
            <a:ext cx="5575300" cy="3486150"/>
          </a:xfrm>
        </p:spPr>
      </p:sp>
      <p:sp>
        <p:nvSpPr>
          <p:cNvPr id="3" name="Notes Placeholder 2"/>
          <p:cNvSpPr>
            <a:spLocks noGrp="1"/>
          </p:cNvSpPr>
          <p:nvPr>
            <p:ph type="body" idx="1"/>
          </p:nvPr>
        </p:nvSpPr>
        <p:spPr/>
        <p:txBody>
          <a:bodyPr/>
          <a:lstStyle/>
          <a:p>
            <a:r>
              <a:rPr lang="en-US" dirty="0" smtClean="0"/>
              <a:t>Animated</a:t>
            </a:r>
            <a:endParaRPr lang="en-US" dirty="0"/>
          </a:p>
        </p:txBody>
      </p:sp>
      <p:sp>
        <p:nvSpPr>
          <p:cNvPr id="4" name="Slide Number Placeholder 3"/>
          <p:cNvSpPr>
            <a:spLocks noGrp="1"/>
          </p:cNvSpPr>
          <p:nvPr>
            <p:ph type="sldNum" sz="quarter" idx="10"/>
          </p:nvPr>
        </p:nvSpPr>
        <p:spPr/>
        <p:txBody>
          <a:bodyPr/>
          <a:lstStyle/>
          <a:p>
            <a:fld id="{4003C762-705B-4BD3-B91B-6D7E27172869}" type="slidenum">
              <a:rPr lang="en-US" smtClean="0"/>
              <a:pPr/>
              <a:t>20</a:t>
            </a:fld>
            <a:endParaRPr lang="en-US"/>
          </a:p>
        </p:txBody>
      </p:sp>
    </p:spTree>
    <p:extLst>
      <p:ext uri="{BB962C8B-B14F-4D97-AF65-F5344CB8AC3E}">
        <p14:creationId xmlns:p14="http://schemas.microsoft.com/office/powerpoint/2010/main" val="16493651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1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1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8.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8.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Master" Target="../slideMasters/slideMaster9.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0.png"/><Relationship Id="rId7" Type="http://schemas.openxmlformats.org/officeDocument/2006/relationships/image" Target="../media/image16.png"/><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9.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9"/>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2271034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263742277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32C9051-B4DF-45F4-9801-A127265E14A6}" type="slidenum">
              <a:rPr lang="en-US"/>
              <a:pPr>
                <a:defRPr/>
              </a:pPr>
              <a:t>‹#›</a:t>
            </a:fld>
            <a:endParaRPr lang="en-US"/>
          </a:p>
        </p:txBody>
      </p:sp>
    </p:spTree>
    <p:extLst>
      <p:ext uri="{BB962C8B-B14F-4D97-AF65-F5344CB8AC3E}">
        <p14:creationId xmlns:p14="http://schemas.microsoft.com/office/powerpoint/2010/main" val="30895801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73"/>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73"/>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FFEC1D7-73C5-48C1-B160-ED9796CCA42E}" type="slidenum">
              <a:rPr lang="en-US"/>
              <a:pPr>
                <a:defRPr/>
              </a:pPr>
              <a:t>‹#›</a:t>
            </a:fld>
            <a:endParaRPr lang="en-US"/>
          </a:p>
        </p:txBody>
      </p:sp>
    </p:spTree>
    <p:extLst>
      <p:ext uri="{BB962C8B-B14F-4D97-AF65-F5344CB8AC3E}">
        <p14:creationId xmlns:p14="http://schemas.microsoft.com/office/powerpoint/2010/main" val="16111800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6"/>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extLst>
      <p:ext uri="{BB962C8B-B14F-4D97-AF65-F5344CB8AC3E}">
        <p14:creationId xmlns:p14="http://schemas.microsoft.com/office/powerpoint/2010/main" val="39762808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5949975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Tree>
    <p:extLst>
      <p:ext uri="{BB962C8B-B14F-4D97-AF65-F5344CB8AC3E}">
        <p14:creationId xmlns:p14="http://schemas.microsoft.com/office/powerpoint/2010/main" val="2751623207"/>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954122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6368076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48728951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264417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6408590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99"/>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99"/>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165454599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164685670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00741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6"/>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6"/>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0228821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389" y="4679157"/>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0"/>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39"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DA7FF55B-6011-4AFB-A2AA-ABA0681D764C}" type="slidenum">
              <a:rPr lang="en-US"/>
              <a:pPr>
                <a:defRPr/>
              </a:pPr>
              <a:t>‹#›</a:t>
            </a:fld>
            <a:endParaRPr lang="en-US"/>
          </a:p>
        </p:txBody>
      </p:sp>
    </p:spTree>
    <p:extLst>
      <p:ext uri="{BB962C8B-B14F-4D97-AF65-F5344CB8AC3E}">
        <p14:creationId xmlns:p14="http://schemas.microsoft.com/office/powerpoint/2010/main" val="50162931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6"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420879F6-0259-4C85-B5D5-5C546A39878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2844271"/>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 y="0"/>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911059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7"/>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DD73614-B043-4A00-98A4-B52C1AC733BA}" type="slidenum">
              <a:rPr lang="en-US"/>
              <a:pPr>
                <a:defRPr/>
              </a:pPr>
              <a:t>‹#›</a:t>
            </a:fld>
            <a:endParaRPr lang="en-US"/>
          </a:p>
        </p:txBody>
      </p:sp>
    </p:spTree>
    <p:extLst>
      <p:ext uri="{BB962C8B-B14F-4D97-AF65-F5344CB8AC3E}">
        <p14:creationId xmlns:p14="http://schemas.microsoft.com/office/powerpoint/2010/main" val="223261795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F9290A9-E908-45C4-8408-BB399C9BFEA4}" type="slidenum">
              <a:rPr lang="en-US"/>
              <a:pPr>
                <a:defRPr/>
              </a:pPr>
              <a:t>‹#›</a:t>
            </a:fld>
            <a:endParaRPr lang="en-US"/>
          </a:p>
        </p:txBody>
      </p:sp>
    </p:spTree>
    <p:extLst>
      <p:ext uri="{BB962C8B-B14F-4D97-AF65-F5344CB8AC3E}">
        <p14:creationId xmlns:p14="http://schemas.microsoft.com/office/powerpoint/2010/main" val="295896222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1"/>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279261"/>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E86EEEC-00CC-4742-A883-71A58032F2D8}" type="slidenum">
              <a:rPr lang="en-US"/>
              <a:pPr>
                <a:defRPr/>
              </a:pPr>
              <a:t>‹#›</a:t>
            </a:fld>
            <a:endParaRPr lang="en-US"/>
          </a:p>
        </p:txBody>
      </p:sp>
    </p:spTree>
    <p:extLst>
      <p:ext uri="{BB962C8B-B14F-4D97-AF65-F5344CB8AC3E}">
        <p14:creationId xmlns:p14="http://schemas.microsoft.com/office/powerpoint/2010/main" val="3678629473"/>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E2399097-F59F-454E-AB71-4646253FDD9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11"/>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39"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6"/>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76"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5"/>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361828729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sp>
        <p:nvSpPr>
          <p:cNvPr id="5" name="Slide Number Placeholder 5"/>
          <p:cNvSpPr txBox="1">
            <a:spLocks/>
          </p:cNvSpPr>
          <p:nvPr userDrawn="1"/>
        </p:nvSpPr>
        <p:spPr bwMode="auto">
          <a:xfrm>
            <a:off x="8553450" y="5319449"/>
            <a:ext cx="590550" cy="304271"/>
          </a:xfrm>
          <a:prstGeom prst="rect">
            <a:avLst/>
          </a:prstGeom>
          <a:noFill/>
          <a:ln>
            <a:noFill/>
          </a:ln>
          <a:extLst/>
        </p:spPr>
        <p:txBody>
          <a:bodyPr anchor="ct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r" eaLnBrk="1" fontAlgn="base" hangingPunct="1">
              <a:spcBef>
                <a:spcPct val="0"/>
              </a:spcBef>
              <a:spcAft>
                <a:spcPct val="0"/>
              </a:spcAft>
              <a:defRPr/>
            </a:pPr>
            <a:fld id="{C83815B1-8A2B-4D75-8CF1-8515AB2B478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5"/>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E34CFCB9-E435-4034-AB29-0A29DB374D0C}" type="slidenum">
              <a:rPr lang="en-US"/>
              <a:pPr>
                <a:defRPr/>
              </a:pPr>
              <a:t>‹#›</a:t>
            </a:fld>
            <a:endParaRPr lang="en-US"/>
          </a:p>
        </p:txBody>
      </p:sp>
    </p:spTree>
    <p:extLst>
      <p:ext uri="{BB962C8B-B14F-4D97-AF65-F5344CB8AC3E}">
        <p14:creationId xmlns:p14="http://schemas.microsoft.com/office/powerpoint/2010/main" val="14666127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9026213"/>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26" y="5311511"/>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 y="2844271"/>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 y="0"/>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49"/>
            <a:ext cx="590550" cy="304271"/>
          </a:xfrm>
        </p:spPr>
        <p:txBody>
          <a:bodyPr/>
          <a:lstStyle>
            <a:lvl1pPr>
              <a:defRPr sz="1400"/>
            </a:lvl1pPr>
          </a:lstStyle>
          <a:p>
            <a:pPr>
              <a:defRPr/>
            </a:pPr>
            <a:fld id="{C55D9858-DE9A-4024-8293-AC664072F36F}" type="slidenum">
              <a:rPr lang="en-US"/>
              <a:pPr>
                <a:defRPr/>
              </a:pPr>
              <a:t>‹#›</a:t>
            </a:fld>
            <a:endParaRPr lang="en-US"/>
          </a:p>
        </p:txBody>
      </p:sp>
    </p:spTree>
    <p:extLst>
      <p:ext uri="{BB962C8B-B14F-4D97-AF65-F5344CB8AC3E}">
        <p14:creationId xmlns:p14="http://schemas.microsoft.com/office/powerpoint/2010/main" val="196061771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27542"/>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195917"/>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8803C2-D3BC-4B49-BCBB-27A1C16594C3}" type="slidenum">
              <a:rPr lang="en-US"/>
              <a:pPr>
                <a:defRPr/>
              </a:pPr>
              <a:t>‹#›</a:t>
            </a:fld>
            <a:endParaRPr lang="en-US"/>
          </a:p>
        </p:txBody>
      </p:sp>
    </p:spTree>
    <p:extLst>
      <p:ext uri="{BB962C8B-B14F-4D97-AF65-F5344CB8AC3E}">
        <p14:creationId xmlns:p14="http://schemas.microsoft.com/office/powerpoint/2010/main" val="130251047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930400-42FD-45ED-BD3C-E412B39E8A70}" type="slidenum">
              <a:rPr lang="en-US"/>
              <a:pPr>
                <a:defRPr/>
              </a:pPr>
              <a:t>‹#›</a:t>
            </a:fld>
            <a:endParaRPr lang="en-US"/>
          </a:p>
        </p:txBody>
      </p:sp>
    </p:spTree>
    <p:extLst>
      <p:ext uri="{BB962C8B-B14F-4D97-AF65-F5344CB8AC3E}">
        <p14:creationId xmlns:p14="http://schemas.microsoft.com/office/powerpoint/2010/main" val="375621848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942CCA5-8E43-46A4-B884-04B94DA1D944}" type="slidenum">
              <a:rPr lang="en-US"/>
              <a:pPr>
                <a:defRPr/>
              </a:pPr>
              <a:t>‹#›</a:t>
            </a:fld>
            <a:endParaRPr lang="en-US"/>
          </a:p>
        </p:txBody>
      </p:sp>
    </p:spTree>
    <p:extLst>
      <p:ext uri="{BB962C8B-B14F-4D97-AF65-F5344CB8AC3E}">
        <p14:creationId xmlns:p14="http://schemas.microsoft.com/office/powerpoint/2010/main" val="40233037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65"/>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65"/>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A4E8EBE-902E-4B8F-AC95-9048D56749BD}" type="slidenum">
              <a:rPr lang="en-US"/>
              <a:pPr>
                <a:defRPr/>
              </a:pPr>
              <a:t>‹#›</a:t>
            </a:fld>
            <a:endParaRPr lang="en-US"/>
          </a:p>
        </p:txBody>
      </p:sp>
    </p:spTree>
    <p:extLst>
      <p:ext uri="{BB962C8B-B14F-4D97-AF65-F5344CB8AC3E}">
        <p14:creationId xmlns:p14="http://schemas.microsoft.com/office/powerpoint/2010/main" val="16994447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752841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909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243491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0233934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333980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80191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8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3191B2-E780-4C3F-A9C0-0E4B16AFF62D}"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48527480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7426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200912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78800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1"/>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22546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48309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59914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398251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9456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91812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75941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3191B2-E780-4C3F-A9C0-0E4B16AFF62D}" type="datetimeFigureOut">
              <a:rPr lang="en-US" smtClean="0"/>
              <a:pPr/>
              <a:t>4/11/2016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2594369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72991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464726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96735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384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66997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638173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665619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75160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13767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16201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3191B2-E780-4C3F-A9C0-0E4B16AFF62D}"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23224743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15171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572906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710369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42266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789461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418"/>
            <a:ext cx="7772400" cy="1225021"/>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238500"/>
            <a:ext cx="6400800" cy="14605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40547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08259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653355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97020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37804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3191B2-E780-4C3F-A9C0-0E4B16AFF62D}" type="datetimeFigureOut">
              <a:rPr lang="en-US" smtClean="0"/>
              <a:pPr/>
              <a:t>4/11/2016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94363566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72170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8622591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32615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1855736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4299579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928"/>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928"/>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6116811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82"/>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ECE7D2A-6855-41A7-B83E-8D4FB7AB4A73}" type="slidenum">
              <a:rPr lang="en-US"/>
              <a:pPr>
                <a:defRPr/>
              </a:pPr>
              <a:t>‹#›</a:t>
            </a:fld>
            <a:endParaRPr lang="en-US"/>
          </a:p>
        </p:txBody>
      </p:sp>
    </p:spTree>
    <p:extLst>
      <p:ext uri="{BB962C8B-B14F-4D97-AF65-F5344CB8AC3E}">
        <p14:creationId xmlns:p14="http://schemas.microsoft.com/office/powerpoint/2010/main" val="8019857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8D4EDA3-7DB1-4DEA-AB77-4848C96D6D87}" type="slidenum">
              <a:rPr lang="en-US"/>
              <a:pPr>
                <a:defRPr/>
              </a:pPr>
              <a:t>‹#›</a:t>
            </a:fld>
            <a:endParaRPr lang="en-US"/>
          </a:p>
        </p:txBody>
      </p:sp>
    </p:spTree>
    <p:extLst>
      <p:ext uri="{BB962C8B-B14F-4D97-AF65-F5344CB8AC3E}">
        <p14:creationId xmlns:p14="http://schemas.microsoft.com/office/powerpoint/2010/main" val="370535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EF1A4A4-A651-4B57-951C-B7B2A97E0540}" type="slidenum">
              <a:rPr lang="en-US"/>
              <a:pPr>
                <a:defRPr/>
              </a:pPr>
              <a:t>‹#›</a:t>
            </a:fld>
            <a:endParaRPr lang="en-US"/>
          </a:p>
        </p:txBody>
      </p:sp>
    </p:spTree>
    <p:extLst>
      <p:ext uri="{BB962C8B-B14F-4D97-AF65-F5344CB8AC3E}">
        <p14:creationId xmlns:p14="http://schemas.microsoft.com/office/powerpoint/2010/main" val="15697366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CD6F1825-8151-436A-BD52-47B9BE8ABF99}" type="slidenum">
              <a:rPr lang="en-US"/>
              <a:pPr>
                <a:defRPr/>
              </a:pPr>
              <a:t>‹#›</a:t>
            </a:fld>
            <a:endParaRPr lang="en-US"/>
          </a:p>
        </p:txBody>
      </p:sp>
    </p:spTree>
    <p:extLst>
      <p:ext uri="{BB962C8B-B14F-4D97-AF65-F5344CB8AC3E}">
        <p14:creationId xmlns:p14="http://schemas.microsoft.com/office/powerpoint/2010/main" val="2545938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3191B2-E780-4C3F-A9C0-0E4B16AFF62D}" type="datetimeFigureOut">
              <a:rPr lang="en-US" smtClean="0"/>
              <a:pPr/>
              <a:t>4/11/2016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160602593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6D5DCF7-A0E0-4EAF-AE04-2E0DA053DC5E}" type="slidenum">
              <a:rPr lang="en-US"/>
              <a:pPr>
                <a:defRPr/>
              </a:pPr>
              <a:t>‹#›</a:t>
            </a:fld>
            <a:endParaRPr lang="en-US"/>
          </a:p>
        </p:txBody>
      </p:sp>
    </p:spTree>
    <p:extLst>
      <p:ext uri="{BB962C8B-B14F-4D97-AF65-F5344CB8AC3E}">
        <p14:creationId xmlns:p14="http://schemas.microsoft.com/office/powerpoint/2010/main" val="94981931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61EE6EDF-473F-4D67-A44A-3B361BB227E0}" type="slidenum">
              <a:rPr lang="en-US"/>
              <a:pPr>
                <a:defRPr/>
              </a:pPr>
              <a:t>‹#›</a:t>
            </a:fld>
            <a:endParaRPr lang="en-US"/>
          </a:p>
        </p:txBody>
      </p:sp>
    </p:spTree>
    <p:extLst>
      <p:ext uri="{BB962C8B-B14F-4D97-AF65-F5344CB8AC3E}">
        <p14:creationId xmlns:p14="http://schemas.microsoft.com/office/powerpoint/2010/main" val="19898474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5C19AF62-C729-484D-B934-40FB3E849D20}" type="slidenum">
              <a:rPr lang="en-US"/>
              <a:pPr>
                <a:defRPr/>
              </a:pPr>
              <a:t>‹#›</a:t>
            </a:fld>
            <a:endParaRPr lang="en-US"/>
          </a:p>
        </p:txBody>
      </p:sp>
    </p:spTree>
    <p:extLst>
      <p:ext uri="{BB962C8B-B14F-4D97-AF65-F5344CB8AC3E}">
        <p14:creationId xmlns:p14="http://schemas.microsoft.com/office/powerpoint/2010/main" val="147037638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B56B1F54-2837-46F8-A32F-83786A7ABF40}" type="slidenum">
              <a:rPr lang="en-US"/>
              <a:pPr>
                <a:defRPr/>
              </a:pPr>
              <a:t>‹#›</a:t>
            </a:fld>
            <a:endParaRPr lang="en-US"/>
          </a:p>
        </p:txBody>
      </p:sp>
    </p:spTree>
    <p:extLst>
      <p:ext uri="{BB962C8B-B14F-4D97-AF65-F5344CB8AC3E}">
        <p14:creationId xmlns:p14="http://schemas.microsoft.com/office/powerpoint/2010/main" val="242741334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93B9CEA3-D5B8-4F2D-93CB-D8D340A71FF0}" type="slidenum">
              <a:rPr lang="en-US"/>
              <a:pPr>
                <a:defRPr/>
              </a:pPr>
              <a:t>‹#›</a:t>
            </a:fld>
            <a:endParaRPr lang="en-US"/>
          </a:p>
        </p:txBody>
      </p:sp>
    </p:spTree>
    <p:extLst>
      <p:ext uri="{BB962C8B-B14F-4D97-AF65-F5344CB8AC3E}">
        <p14:creationId xmlns:p14="http://schemas.microsoft.com/office/powerpoint/2010/main" val="298812586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37A072D4-E831-4F74-92EA-D6933B02133F}" type="slidenum">
              <a:rPr lang="en-US"/>
              <a:pPr>
                <a:defRPr/>
              </a:pPr>
              <a:t>‹#›</a:t>
            </a:fld>
            <a:endParaRPr lang="en-US"/>
          </a:p>
        </p:txBody>
      </p:sp>
    </p:spTree>
    <p:extLst>
      <p:ext uri="{BB962C8B-B14F-4D97-AF65-F5344CB8AC3E}">
        <p14:creationId xmlns:p14="http://schemas.microsoft.com/office/powerpoint/2010/main" val="398804706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a:latin typeface="Arial" pitchFamily="34" charset="0"/>
                <a:cs typeface="Arial" pitchFamily="34" charset="0"/>
              </a:defRPr>
            </a:lvl1pPr>
          </a:lstStyle>
          <a:p>
            <a:pPr>
              <a:defRPr/>
            </a:pPr>
            <a:fld id="{4910BC59-DA1D-4570-B132-9A6294F1F797}" type="slidenum">
              <a:rPr lang="en-US"/>
              <a:pPr>
                <a:defRPr/>
              </a:pPr>
              <a:t>‹#›</a:t>
            </a:fld>
            <a:endParaRPr lang="en-US"/>
          </a:p>
        </p:txBody>
      </p:sp>
    </p:spTree>
    <p:extLst>
      <p:ext uri="{BB962C8B-B14F-4D97-AF65-F5344CB8AC3E}">
        <p14:creationId xmlns:p14="http://schemas.microsoft.com/office/powerpoint/2010/main" val="78176289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75375"/>
            <a:ext cx="7772400" cy="1225021"/>
          </a:xfrm>
        </p:spPr>
        <p:txBody>
          <a:bodyPr/>
          <a:lstStyle/>
          <a:p>
            <a:r>
              <a:rPr lang="en-US" dirty="0" smtClean="0"/>
              <a:t>Click to edit Master title style</a:t>
            </a:r>
            <a:endParaRPr lang="en-US" dirty="0"/>
          </a:p>
        </p:txBody>
      </p:sp>
      <p:sp>
        <p:nvSpPr>
          <p:cNvPr id="3" name="Subtitle 2"/>
          <p:cNvSpPr>
            <a:spLocks noGrp="1"/>
          </p:cNvSpPr>
          <p:nvPr>
            <p:ph type="subTitle" idx="1"/>
          </p:nvPr>
        </p:nvSpPr>
        <p:spPr>
          <a:xfrm>
            <a:off x="1371600" y="3238500"/>
            <a:ext cx="6400800" cy="14605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E39B0631-1617-4A27-B9A4-802FBB1DF29C}" type="slidenum">
              <a:rPr lang="en-US"/>
              <a:pPr>
                <a:defRPr/>
              </a:pPr>
              <a:t>‹#›</a:t>
            </a:fld>
            <a:endParaRPr lang="en-US"/>
          </a:p>
        </p:txBody>
      </p:sp>
    </p:spTree>
    <p:extLst>
      <p:ext uri="{BB962C8B-B14F-4D97-AF65-F5344CB8AC3E}">
        <p14:creationId xmlns:p14="http://schemas.microsoft.com/office/powerpoint/2010/main" val="28767364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333500"/>
            <a:ext cx="8229600" cy="3771636"/>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65B5EA4A-71A1-4CB1-B31C-0B5362782D11}" type="slidenum">
              <a:rPr lang="en-US"/>
              <a:pPr>
                <a:defRPr/>
              </a:pPr>
              <a:t>‹#›</a:t>
            </a:fld>
            <a:endParaRPr lang="en-US"/>
          </a:p>
        </p:txBody>
      </p:sp>
    </p:spTree>
    <p:extLst>
      <p:ext uri="{BB962C8B-B14F-4D97-AF65-F5344CB8AC3E}">
        <p14:creationId xmlns:p14="http://schemas.microsoft.com/office/powerpoint/2010/main" val="253463738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474DD5CE-E321-47D7-A167-334FE986CE83}" type="slidenum">
              <a:rPr lang="en-US"/>
              <a:pPr>
                <a:defRPr/>
              </a:pPr>
              <a:t>‹#›</a:t>
            </a:fld>
            <a:endParaRPr lang="en-US"/>
          </a:p>
        </p:txBody>
      </p:sp>
    </p:spTree>
    <p:extLst>
      <p:ext uri="{BB962C8B-B14F-4D97-AF65-F5344CB8AC3E}">
        <p14:creationId xmlns:p14="http://schemas.microsoft.com/office/powerpoint/2010/main" val="24393098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3191B2-E780-4C3F-A9C0-0E4B16AFF62D}" type="datetimeFigureOut">
              <a:rPr lang="en-US" smtClean="0"/>
              <a:pPr/>
              <a:t>4/11/2016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371129178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6EFE7780-6A10-4747-8364-367382BF5898}" type="slidenum">
              <a:rPr lang="en-US"/>
              <a:pPr>
                <a:defRPr/>
              </a:pPr>
              <a:t>‹#›</a:t>
            </a:fld>
            <a:endParaRPr lang="en-US"/>
          </a:p>
        </p:txBody>
      </p:sp>
    </p:spTree>
    <p:extLst>
      <p:ext uri="{BB962C8B-B14F-4D97-AF65-F5344CB8AC3E}">
        <p14:creationId xmlns:p14="http://schemas.microsoft.com/office/powerpoint/2010/main" val="13301374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865"/>
            <a:ext cx="8229600" cy="9525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32D4FEC-4F60-4180-A213-B5352E9B8A57}" type="slidenum">
              <a:rPr lang="en-US"/>
              <a:pPr>
                <a:defRPr/>
              </a:pPr>
              <a:t>‹#›</a:t>
            </a:fld>
            <a:endParaRPr lang="en-US"/>
          </a:p>
        </p:txBody>
      </p:sp>
    </p:spTree>
    <p:extLst>
      <p:ext uri="{BB962C8B-B14F-4D97-AF65-F5344CB8AC3E}">
        <p14:creationId xmlns:p14="http://schemas.microsoft.com/office/powerpoint/2010/main" val="376503880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20A8F941-529A-4D06-AEB7-EA99E47CD1CC}" type="slidenum">
              <a:rPr lang="en-US"/>
              <a:pPr>
                <a:defRPr/>
              </a:pPr>
              <a:t>‹#›</a:t>
            </a:fld>
            <a:endParaRPr lang="en-US"/>
          </a:p>
        </p:txBody>
      </p:sp>
    </p:spTree>
    <p:extLst>
      <p:ext uri="{BB962C8B-B14F-4D97-AF65-F5344CB8AC3E}">
        <p14:creationId xmlns:p14="http://schemas.microsoft.com/office/powerpoint/2010/main" val="335395768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596EE87-EC87-4C5A-AC27-D0B5F6E2E2FF}" type="slidenum">
              <a:rPr lang="en-US"/>
              <a:pPr>
                <a:defRPr/>
              </a:pPr>
              <a:t>‹#›</a:t>
            </a:fld>
            <a:endParaRPr lang="en-US"/>
          </a:p>
        </p:txBody>
      </p:sp>
    </p:spTree>
    <p:extLst>
      <p:ext uri="{BB962C8B-B14F-4D97-AF65-F5344CB8AC3E}">
        <p14:creationId xmlns:p14="http://schemas.microsoft.com/office/powerpoint/2010/main" val="18132535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D210163E-9ADD-45F4-998B-B253A4CC2D8A}" type="slidenum">
              <a:rPr lang="en-US"/>
              <a:pPr>
                <a:defRPr/>
              </a:pPr>
              <a:t>‹#›</a:t>
            </a:fld>
            <a:endParaRPr lang="en-US"/>
          </a:p>
        </p:txBody>
      </p:sp>
    </p:spTree>
    <p:extLst>
      <p:ext uri="{BB962C8B-B14F-4D97-AF65-F5344CB8AC3E}">
        <p14:creationId xmlns:p14="http://schemas.microsoft.com/office/powerpoint/2010/main" val="166835575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2D38463A-C5A7-4007-8E1E-EA960CDA7EF3}" type="slidenum">
              <a:rPr lang="en-US"/>
              <a:pPr>
                <a:defRPr/>
              </a:pPr>
              <a:t>‹#›</a:t>
            </a:fld>
            <a:endParaRPr lang="en-US"/>
          </a:p>
        </p:txBody>
      </p:sp>
    </p:spTree>
    <p:extLst>
      <p:ext uri="{BB962C8B-B14F-4D97-AF65-F5344CB8AC3E}">
        <p14:creationId xmlns:p14="http://schemas.microsoft.com/office/powerpoint/2010/main" val="37522838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333500"/>
            <a:ext cx="8229600" cy="37716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B13A1D16-1904-4A39-8F63-BC01BAAD765B}" type="slidenum">
              <a:rPr lang="en-US"/>
              <a:pPr>
                <a:defRPr/>
              </a:pPr>
              <a:t>‹#›</a:t>
            </a:fld>
            <a:endParaRPr lang="en-US"/>
          </a:p>
        </p:txBody>
      </p:sp>
    </p:spTree>
    <p:extLst>
      <p:ext uri="{BB962C8B-B14F-4D97-AF65-F5344CB8AC3E}">
        <p14:creationId xmlns:p14="http://schemas.microsoft.com/office/powerpoint/2010/main" val="239223807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27000"/>
            <a:ext cx="2057400" cy="4978136"/>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27000"/>
            <a:ext cx="6019800" cy="4978136"/>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p:txBody>
          <a:bodyPr/>
          <a:lstStyle>
            <a:lvl1pPr>
              <a:defRPr smtClean="0">
                <a:latin typeface="Arial" pitchFamily="34" charset="0"/>
                <a:cs typeface="Arial" pitchFamily="34" charset="0"/>
              </a:defRPr>
            </a:lvl1pPr>
          </a:lstStyle>
          <a:p>
            <a:pPr>
              <a:defRPr/>
            </a:pPr>
            <a:fld id="{C881C96C-C783-48C7-A157-AD7B94A940C6}" type="slidenum">
              <a:rPr lang="en-US"/>
              <a:pPr>
                <a:defRPr/>
              </a:pPr>
              <a:t>‹#›</a:t>
            </a:fld>
            <a:endParaRPr lang="en-US"/>
          </a:p>
        </p:txBody>
      </p:sp>
    </p:spTree>
    <p:extLst>
      <p:ext uri="{BB962C8B-B14F-4D97-AF65-F5344CB8AC3E}">
        <p14:creationId xmlns:p14="http://schemas.microsoft.com/office/powerpoint/2010/main" val="1316864697"/>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6"/>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71"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smtClean="0"/>
            </a:lvl1pPr>
          </a:lstStyle>
          <a:p>
            <a:pPr>
              <a:defRPr/>
            </a:pPr>
            <a:endParaRPr lang="en-US"/>
          </a:p>
        </p:txBody>
      </p:sp>
      <p:sp>
        <p:nvSpPr>
          <p:cNvPr id="12" name="Slide Number Placeholder 5"/>
          <p:cNvSpPr>
            <a:spLocks noGrp="1"/>
          </p:cNvSpPr>
          <p:nvPr>
            <p:ph type="sldNum" sz="quarter" idx="11"/>
          </p:nvPr>
        </p:nvSpPr>
        <p:spPr/>
        <p:txBody>
          <a:bodyPr/>
          <a:lstStyle>
            <a:lvl1pPr>
              <a:defRPr smtClean="0"/>
            </a:lvl1pPr>
          </a:lstStyle>
          <a:p>
            <a:pPr>
              <a:defRPr/>
            </a:pPr>
            <a:fld id="{212F7AA4-90B3-472F-98E8-5C791DCE0910}" type="slidenum">
              <a:rPr lang="en-US"/>
              <a:pPr>
                <a:defRPr/>
              </a:pPr>
              <a:t>‹#›</a:t>
            </a:fld>
            <a:endParaRPr lang="en-US"/>
          </a:p>
        </p:txBody>
      </p:sp>
    </p:spTree>
    <p:extLst>
      <p:ext uri="{BB962C8B-B14F-4D97-AF65-F5344CB8AC3E}">
        <p14:creationId xmlns:p14="http://schemas.microsoft.com/office/powerpoint/2010/main" val="264135380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02E0439C-07A1-4C68-A036-D0184C1AD7C3}"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 y="2844287"/>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 y="16"/>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23583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0347330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DB14B5-13D7-4600-9B24-D30EBC223EBB}" type="slidenum">
              <a:rPr lang="en-US"/>
              <a:pPr>
                <a:defRPr/>
              </a:pPr>
              <a:t>‹#›</a:t>
            </a:fld>
            <a:endParaRPr lang="en-US"/>
          </a:p>
        </p:txBody>
      </p:sp>
    </p:spTree>
    <p:extLst>
      <p:ext uri="{BB962C8B-B14F-4D97-AF65-F5344CB8AC3E}">
        <p14:creationId xmlns:p14="http://schemas.microsoft.com/office/powerpoint/2010/main" val="284824493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005733B-5A37-48B4-8A0F-A470F2FB02F5}" type="slidenum">
              <a:rPr lang="en-US"/>
              <a:pPr>
                <a:defRPr/>
              </a:pPr>
              <a:t>‹#›</a:t>
            </a:fld>
            <a:endParaRPr lang="en-US"/>
          </a:p>
        </p:txBody>
      </p:sp>
    </p:spTree>
    <p:extLst>
      <p:ext uri="{BB962C8B-B14F-4D97-AF65-F5344CB8AC3E}">
        <p14:creationId xmlns:p14="http://schemas.microsoft.com/office/powerpoint/2010/main" val="1041414474"/>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16DC9AEF-60EC-424A-BE4E-875C853C30DA}" type="slidenum">
              <a:rPr lang="en-US"/>
              <a:pPr>
                <a:defRPr/>
              </a:pPr>
              <a:t>‹#›</a:t>
            </a:fld>
            <a:endParaRPr lang="en-US"/>
          </a:p>
        </p:txBody>
      </p:sp>
    </p:spTree>
    <p:extLst>
      <p:ext uri="{BB962C8B-B14F-4D97-AF65-F5344CB8AC3E}">
        <p14:creationId xmlns:p14="http://schemas.microsoft.com/office/powerpoint/2010/main" val="4652939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B40C1022-AB14-4404-88B7-FBEBFBD8EDD6}"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27"/>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263587592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65"/>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ACDF0A04-560A-4091-9D9A-B39326A92B9A}"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smtClean="0"/>
            </a:lvl1pPr>
          </a:lstStyle>
          <a:p>
            <a:pPr>
              <a:defRPr/>
            </a:pPr>
            <a:endParaRPr lang="en-US"/>
          </a:p>
        </p:txBody>
      </p:sp>
      <p:sp>
        <p:nvSpPr>
          <p:cNvPr id="12" name="Footer Placeholder 3"/>
          <p:cNvSpPr>
            <a:spLocks noGrp="1"/>
          </p:cNvSpPr>
          <p:nvPr>
            <p:ph type="ftr" sz="quarter" idx="11"/>
          </p:nvPr>
        </p:nvSpPr>
        <p:spPr/>
        <p:txBody>
          <a:bodyPr/>
          <a:lstStyle>
            <a:lvl1pPr>
              <a:defRPr smtClean="0"/>
            </a:lvl1pPr>
          </a:lstStyle>
          <a:p>
            <a:pPr>
              <a:defRPr/>
            </a:pPr>
            <a:endParaRPr lang="en-US"/>
          </a:p>
        </p:txBody>
      </p:sp>
      <p:sp>
        <p:nvSpPr>
          <p:cNvPr id="13" name="Slide Number Placeholder 4"/>
          <p:cNvSpPr>
            <a:spLocks noGrp="1"/>
          </p:cNvSpPr>
          <p:nvPr>
            <p:ph type="sldNum" sz="quarter" idx="12"/>
          </p:nvPr>
        </p:nvSpPr>
        <p:spPr/>
        <p:txBody>
          <a:bodyPr/>
          <a:lstStyle>
            <a:lvl1pPr>
              <a:defRPr smtClean="0"/>
            </a:lvl1pPr>
          </a:lstStyle>
          <a:p>
            <a:pPr>
              <a:defRPr/>
            </a:pPr>
            <a:fld id="{A6BD931A-E384-41D3-86C6-4FB437FA5C93}" type="slidenum">
              <a:rPr lang="en-US"/>
              <a:pPr>
                <a:defRPr/>
              </a:pPr>
              <a:t>‹#›</a:t>
            </a:fld>
            <a:endParaRPr lang="en-US"/>
          </a:p>
        </p:txBody>
      </p:sp>
    </p:spTree>
    <p:extLst>
      <p:ext uri="{BB962C8B-B14F-4D97-AF65-F5344CB8AC3E}">
        <p14:creationId xmlns:p14="http://schemas.microsoft.com/office/powerpoint/2010/main" val="97724989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58" y="5311527"/>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3" y="2844287"/>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3" y="16"/>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65"/>
            <a:ext cx="590550" cy="304271"/>
          </a:xfrm>
        </p:spPr>
        <p:txBody>
          <a:bodyPr/>
          <a:lstStyle>
            <a:lvl1pPr>
              <a:defRPr sz="1400" smtClean="0"/>
            </a:lvl1pPr>
          </a:lstStyle>
          <a:p>
            <a:pPr>
              <a:defRPr/>
            </a:pPr>
            <a:fld id="{81EE95AC-B259-4B43-81F5-986E524324D0}" type="slidenum">
              <a:rPr lang="en-US"/>
              <a:pPr>
                <a:defRPr/>
              </a:pPr>
              <a:t>‹#›</a:t>
            </a:fld>
            <a:endParaRPr lang="en-US"/>
          </a:p>
        </p:txBody>
      </p:sp>
    </p:spTree>
    <p:extLst>
      <p:ext uri="{BB962C8B-B14F-4D97-AF65-F5344CB8AC3E}">
        <p14:creationId xmlns:p14="http://schemas.microsoft.com/office/powerpoint/2010/main" val="20575668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9"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9"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458404A-93F9-4120-96AE-A9838D25F490}" type="slidenum">
              <a:rPr lang="en-US"/>
              <a:pPr>
                <a:defRPr/>
              </a:pPr>
              <a:t>‹#›</a:t>
            </a:fld>
            <a:endParaRPr lang="en-US"/>
          </a:p>
        </p:txBody>
      </p:sp>
    </p:spTree>
    <p:extLst>
      <p:ext uri="{BB962C8B-B14F-4D97-AF65-F5344CB8AC3E}">
        <p14:creationId xmlns:p14="http://schemas.microsoft.com/office/powerpoint/2010/main" val="194668716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29F16483-41C5-4AE9-A60E-88B097236C6F}" type="slidenum">
              <a:rPr lang="en-US"/>
              <a:pPr>
                <a:defRPr/>
              </a:pPr>
              <a:t>‹#›</a:t>
            </a:fld>
            <a:endParaRPr lang="en-US"/>
          </a:p>
        </p:txBody>
      </p:sp>
    </p:spTree>
    <p:extLst>
      <p:ext uri="{BB962C8B-B14F-4D97-AF65-F5344CB8AC3E}">
        <p14:creationId xmlns:p14="http://schemas.microsoft.com/office/powerpoint/2010/main" val="904336478"/>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1DE168C-3739-448E-AA54-5BEFEBBCAA0B}" type="slidenum">
              <a:rPr lang="en-US"/>
              <a:pPr>
                <a:defRPr/>
              </a:pPr>
              <a:t>‹#›</a:t>
            </a:fld>
            <a:endParaRPr lang="en-US"/>
          </a:p>
        </p:txBody>
      </p:sp>
    </p:spTree>
    <p:extLst>
      <p:ext uri="{BB962C8B-B14F-4D97-AF65-F5344CB8AC3E}">
        <p14:creationId xmlns:p14="http://schemas.microsoft.com/office/powerpoint/2010/main" val="2421669110"/>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881"/>
            <a:ext cx="2057400" cy="4876271"/>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28881"/>
            <a:ext cx="6019800" cy="487627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5145FF-BDD6-421B-8D4D-CFB9468AED1F}" type="slidenum">
              <a:rPr lang="en-US"/>
              <a:pPr>
                <a:defRPr/>
              </a:pPr>
              <a:t>‹#›</a:t>
            </a:fld>
            <a:endParaRPr lang="en-US"/>
          </a:p>
        </p:txBody>
      </p:sp>
    </p:spTree>
    <p:extLst>
      <p:ext uri="{BB962C8B-B14F-4D97-AF65-F5344CB8AC3E}">
        <p14:creationId xmlns:p14="http://schemas.microsoft.com/office/powerpoint/2010/main" val="1261158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3191B2-E780-4C3F-A9C0-0E4B16AFF62D}" type="datetimeFigureOut">
              <a:rPr lang="en-US" smtClean="0"/>
              <a:pPr/>
              <a:t>4/11/2016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61086A6-844C-4C0F-936E-FFCDADE4F9D2}" type="slidenum">
              <a:rPr lang="en-US" smtClean="0"/>
              <a:pPr/>
              <a:t>‹#›</a:t>
            </a:fld>
            <a:endParaRPr lang="en-US"/>
          </a:p>
        </p:txBody>
      </p:sp>
    </p:spTree>
    <p:extLst>
      <p:ext uri="{BB962C8B-B14F-4D97-AF65-F5344CB8AC3E}">
        <p14:creationId xmlns:p14="http://schemas.microsoft.com/office/powerpoint/2010/main" val="414907690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871538" y="4844521"/>
            <a:ext cx="2963862" cy="8876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7"/>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084403" y="4679158"/>
            <a:ext cx="2701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8"/>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8"/>
            <a:ext cx="9144000" cy="4876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11455" y="4112948"/>
            <a:ext cx="2447925"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810375" y="3996532"/>
            <a:ext cx="2363788" cy="17356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 y="4112948"/>
            <a:ext cx="2708275" cy="1640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2"/>
          <p:cNvPicPr>
            <a:picLocks noChangeAspect="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4708525" y="4095751"/>
            <a:ext cx="2451100" cy="1616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p:cNvSpPr>
            <a:spLocks noGrp="1"/>
          </p:cNvSpPr>
          <p:nvPr>
            <p:ph type="subTitle" idx="1"/>
          </p:nvPr>
        </p:nvSpPr>
        <p:spPr>
          <a:xfrm>
            <a:off x="5448300" y="1115306"/>
            <a:ext cx="3695700" cy="861132"/>
          </a:xfrm>
        </p:spPr>
        <p:txBody>
          <a:bodyPr/>
          <a:lstStyle>
            <a:lvl1pPr marL="0" indent="0" algn="ctr">
              <a:buNone/>
              <a:defRPr sz="2800">
                <a:solidFill>
                  <a:srgbClr val="FFFF00"/>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1" name="Footer Placeholder 4"/>
          <p:cNvSpPr>
            <a:spLocks noGrp="1"/>
          </p:cNvSpPr>
          <p:nvPr>
            <p:ph type="ftr" sz="quarter" idx="10"/>
          </p:nvPr>
        </p:nvSpPr>
        <p:spPr/>
        <p:txBody>
          <a:bodyPr/>
          <a:lstStyle>
            <a:lvl1pPr>
              <a:defRPr/>
            </a:lvl1pPr>
          </a:lstStyle>
          <a:p>
            <a:pPr>
              <a:defRPr/>
            </a:pPr>
            <a:endParaRPr lang="en-US"/>
          </a:p>
        </p:txBody>
      </p:sp>
      <p:sp>
        <p:nvSpPr>
          <p:cNvPr id="12" name="Slide Number Placeholder 5"/>
          <p:cNvSpPr>
            <a:spLocks noGrp="1"/>
          </p:cNvSpPr>
          <p:nvPr>
            <p:ph type="sldNum" sz="quarter" idx="11"/>
          </p:nvPr>
        </p:nvSpPr>
        <p:spPr/>
        <p:txBody>
          <a:bodyPr/>
          <a:lstStyle>
            <a:lvl1pPr>
              <a:defRPr/>
            </a:lvl1pPr>
          </a:lstStyle>
          <a:p>
            <a:pPr>
              <a:defRPr/>
            </a:pPr>
            <a:fld id="{53D4C563-D389-44B3-B02C-E1583FB7F26C}" type="slidenum">
              <a:rPr lang="en-US"/>
              <a:pPr>
                <a:defRPr/>
              </a:pPr>
              <a:t>‹#›</a:t>
            </a:fld>
            <a:endParaRPr lang="en-US"/>
          </a:p>
        </p:txBody>
      </p:sp>
    </p:spTree>
    <p:extLst>
      <p:ext uri="{BB962C8B-B14F-4D97-AF65-F5344CB8AC3E}">
        <p14:creationId xmlns:p14="http://schemas.microsoft.com/office/powerpoint/2010/main" val="1101522134"/>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6"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588992DF-0D0A-4674-9D74-C6B5B927C5B2}"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7"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 y="2844279"/>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 y="8"/>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2" name="Title 1"/>
          <p:cNvSpPr>
            <a:spLocks noGrp="1"/>
          </p:cNvSpPr>
          <p:nvPr>
            <p:ph type="title"/>
          </p:nvPr>
        </p:nvSpPr>
        <p:spPr>
          <a:xfrm>
            <a:off x="1314450" y="228865"/>
            <a:ext cx="6629400" cy="952500"/>
          </a:xfrm>
        </p:spPr>
        <p:txBody>
          <a:bodyPr/>
          <a:lstStyle/>
          <a:p>
            <a:r>
              <a:rPr lang="en-US" smtClean="0"/>
              <a:t>Click to edit Master title style</a:t>
            </a:r>
            <a:endParaRPr lang="en-US"/>
          </a:p>
        </p:txBody>
      </p:sp>
      <p:sp>
        <p:nvSpPr>
          <p:cNvPr id="3" name="Content Placeholder 2"/>
          <p:cNvSpPr>
            <a:spLocks noGrp="1"/>
          </p:cNvSpPr>
          <p:nvPr>
            <p:ph idx="1"/>
          </p:nvPr>
        </p:nvSpPr>
        <p:spPr>
          <a:xfrm>
            <a:off x="990600" y="1333500"/>
            <a:ext cx="7696200" cy="3771636"/>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46291595"/>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672419"/>
            <a:ext cx="7772400" cy="1135063"/>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422261"/>
            <a:ext cx="7772400" cy="1250156"/>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DCC615B-B101-486D-98D2-DB8F76DBAD00}" type="slidenum">
              <a:rPr lang="en-US"/>
              <a:pPr>
                <a:defRPr/>
              </a:pPr>
              <a:t>‹#›</a:t>
            </a:fld>
            <a:endParaRPr lang="en-US"/>
          </a:p>
        </p:txBody>
      </p:sp>
    </p:spTree>
    <p:extLst>
      <p:ext uri="{BB962C8B-B14F-4D97-AF65-F5344CB8AC3E}">
        <p14:creationId xmlns:p14="http://schemas.microsoft.com/office/powerpoint/2010/main" val="343354881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333500"/>
            <a:ext cx="4038600" cy="377163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FE18767-FC62-4AB7-BC92-57630C79F5E7}" type="slidenum">
              <a:rPr lang="en-US"/>
              <a:pPr>
                <a:defRPr/>
              </a:pPr>
              <a:t>‹#›</a:t>
            </a:fld>
            <a:endParaRPr lang="en-US"/>
          </a:p>
        </p:txBody>
      </p:sp>
    </p:spTree>
    <p:extLst>
      <p:ext uri="{BB962C8B-B14F-4D97-AF65-F5344CB8AC3E}">
        <p14:creationId xmlns:p14="http://schemas.microsoft.com/office/powerpoint/2010/main" val="380678341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279263"/>
            <a:ext cx="4040188"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812396"/>
            <a:ext cx="4040188"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3" y="1279263"/>
            <a:ext cx="4041775" cy="53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3" y="1812396"/>
            <a:ext cx="4041775" cy="329274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C24E32A0-26B6-4401-A3D2-2135D1C9C1AB}" type="slidenum">
              <a:rPr lang="en-US"/>
              <a:pPr>
                <a:defRPr/>
              </a:pPr>
              <a:t>‹#›</a:t>
            </a:fld>
            <a:endParaRPr lang="en-US"/>
          </a:p>
        </p:txBody>
      </p:sp>
    </p:spTree>
    <p:extLst>
      <p:ext uri="{BB962C8B-B14F-4D97-AF65-F5344CB8AC3E}">
        <p14:creationId xmlns:p14="http://schemas.microsoft.com/office/powerpoint/2010/main" val="5189809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94787E5E-B9D8-4AD2-9314-0D3DBBB7E260}"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3"/>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6007100" y="5311519"/>
            <a:ext cx="2700338" cy="403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4313242" y="5311511"/>
            <a:ext cx="2008187" cy="4193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5"/>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2495550" y="5304897"/>
            <a:ext cx="2076450" cy="43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6"/>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676282" y="5303573"/>
            <a:ext cx="1819275" cy="427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2"/>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390650" y="228865"/>
            <a:ext cx="6477000" cy="952500"/>
          </a:xfrm>
        </p:spPr>
        <p:txBody>
          <a:bodyPr/>
          <a:lstStyle/>
          <a:p>
            <a:r>
              <a:rPr lang="en-US" dirty="0" smtClean="0"/>
              <a:t>Click to edit Master title style</a:t>
            </a:r>
            <a:endParaRPr lang="en-US" dirty="0"/>
          </a:p>
        </p:txBody>
      </p:sp>
    </p:spTree>
    <p:extLst>
      <p:ext uri="{BB962C8B-B14F-4D97-AF65-F5344CB8AC3E}">
        <p14:creationId xmlns:p14="http://schemas.microsoft.com/office/powerpoint/2010/main" val="146514849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3"/>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5" name="Slide Number Placeholder 5"/>
          <p:cNvSpPr txBox="1">
            <a:spLocks/>
          </p:cNvSpPr>
          <p:nvPr userDrawn="1"/>
        </p:nvSpPr>
        <p:spPr bwMode="auto">
          <a:xfrm>
            <a:off x="8553450" y="5319457"/>
            <a:ext cx="590550" cy="304271"/>
          </a:xfrm>
          <a:prstGeom prst="rect">
            <a:avLst/>
          </a:prstGeom>
          <a:noFill/>
          <a:ln>
            <a:noFill/>
          </a:ln>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r" eaLnBrk="1" fontAlgn="base" hangingPunct="1">
              <a:spcBef>
                <a:spcPct val="0"/>
              </a:spcBef>
              <a:spcAft>
                <a:spcPct val="0"/>
              </a:spcAft>
              <a:defRPr/>
            </a:pPr>
            <a:fld id="{399BCD24-80F3-4440-B456-F3325703C389}" type="slidenum">
              <a:rPr lang="en-US" sz="1400" smtClean="0">
                <a:solidFill>
                  <a:srgbClr val="898989"/>
                </a:solidFill>
                <a:latin typeface="Calibri" pitchFamily="34" charset="0"/>
              </a:rPr>
              <a:pPr algn="r" eaLnBrk="1" fontAlgn="base" hangingPunct="1">
                <a:spcBef>
                  <a:spcPct val="0"/>
                </a:spcBef>
                <a:spcAft>
                  <a:spcPct val="0"/>
                </a:spcAft>
                <a:defRPr/>
              </a:pPr>
              <a:t>‹#›</a:t>
            </a:fld>
            <a:endParaRPr lang="en-US" sz="1400" smtClean="0">
              <a:solidFill>
                <a:srgbClr val="898989"/>
              </a:solidFill>
              <a:latin typeface="Calibri" pitchFamily="34" charset="0"/>
            </a:endParaRPr>
          </a:p>
        </p:txBody>
      </p:sp>
      <p:pic>
        <p:nvPicPr>
          <p:cNvPr id="6" name="Picture 9"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pic>
        <p:nvPicPr>
          <p:cNvPr id="8"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9525" y="940596"/>
            <a:ext cx="896938"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2"/>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588" y="9261"/>
            <a:ext cx="938213" cy="2387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7" y="3328458"/>
            <a:ext cx="887413" cy="2387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smtClean="0"/>
              <a:t>Click to edit Master title style</a:t>
            </a:r>
            <a:endParaRPr lang="en-US"/>
          </a:p>
        </p:txBody>
      </p:sp>
      <p:sp>
        <p:nvSpPr>
          <p:cNvPr id="11" name="Date Placeholder 2"/>
          <p:cNvSpPr>
            <a:spLocks noGrp="1"/>
          </p:cNvSpPr>
          <p:nvPr>
            <p:ph type="dt" sz="half" idx="10"/>
          </p:nvPr>
        </p:nvSpPr>
        <p:spPr/>
        <p:txBody>
          <a:bodyPr/>
          <a:lstStyle>
            <a:lvl1pPr>
              <a:defRPr/>
            </a:lvl1pPr>
          </a:lstStyle>
          <a:p>
            <a:pPr>
              <a:defRPr/>
            </a:pPr>
            <a:endParaRPr lang="en-US"/>
          </a:p>
        </p:txBody>
      </p:sp>
      <p:sp>
        <p:nvSpPr>
          <p:cNvPr id="12" name="Footer Placeholder 3"/>
          <p:cNvSpPr>
            <a:spLocks noGrp="1"/>
          </p:cNvSpPr>
          <p:nvPr>
            <p:ph type="ftr" sz="quarter" idx="11"/>
          </p:nvPr>
        </p:nvSpPr>
        <p:spPr/>
        <p:txBody>
          <a:bodyPr/>
          <a:lstStyle>
            <a:lvl1pPr>
              <a:defRPr/>
            </a:lvl1pPr>
          </a:lstStyle>
          <a:p>
            <a:pPr>
              <a:defRPr/>
            </a:pPr>
            <a:endParaRPr lang="en-US"/>
          </a:p>
        </p:txBody>
      </p:sp>
      <p:sp>
        <p:nvSpPr>
          <p:cNvPr id="13" name="Slide Number Placeholder 4"/>
          <p:cNvSpPr>
            <a:spLocks noGrp="1"/>
          </p:cNvSpPr>
          <p:nvPr>
            <p:ph type="sldNum" sz="quarter" idx="12"/>
          </p:nvPr>
        </p:nvSpPr>
        <p:spPr/>
        <p:txBody>
          <a:bodyPr/>
          <a:lstStyle>
            <a:lvl1pPr>
              <a:defRPr/>
            </a:lvl1pPr>
          </a:lstStyle>
          <a:p>
            <a:pPr>
              <a:defRPr/>
            </a:pPr>
            <a:fld id="{01928316-4485-48CD-B092-14F935A17C38}" type="slidenum">
              <a:rPr lang="en-US"/>
              <a:pPr>
                <a:defRPr/>
              </a:pPr>
              <a:t>‹#›</a:t>
            </a:fld>
            <a:endParaRPr lang="en-US"/>
          </a:p>
        </p:txBody>
      </p:sp>
    </p:spTree>
    <p:extLst>
      <p:ext uri="{BB962C8B-B14F-4D97-AF65-F5344CB8AC3E}">
        <p14:creationId xmlns:p14="http://schemas.microsoft.com/office/powerpoint/2010/main" val="19952081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2" name="Picture 9" descr="Vintage Pape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userDrawn="1"/>
        </p:nvSpPr>
        <p:spPr>
          <a:xfrm>
            <a:off x="8734442" y="5311519"/>
            <a:ext cx="409575" cy="4034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pic>
        <p:nvPicPr>
          <p:cNvPr id="4" name="Picture 8" descr="red wax copy.png"/>
          <p:cNvPicPr>
            <a:picLocks noChangeAspect="1"/>
          </p:cNvPicPr>
          <p:nvPr userDrawn="1"/>
        </p:nvPicPr>
        <p:blipFill>
          <a:blip r:embed="rId3">
            <a:extLst>
              <a:ext uri="{28A0092B-C50C-407E-A947-70E740481C1C}">
                <a14:useLocalDpi xmlns:a14="http://schemas.microsoft.com/office/drawing/2010/main" val="0"/>
              </a:ext>
            </a:extLst>
          </a:blip>
          <a:srcRect l="5374" t="5807" r="21495" b="5807"/>
          <a:stretch>
            <a:fillRect/>
          </a:stretch>
        </p:blipFill>
        <p:spPr bwMode="auto">
          <a:xfrm>
            <a:off x="7969250" y="70115"/>
            <a:ext cx="1143000" cy="10649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descr="Jerusalem Temple Mount-Samaria-Motif-clear brush.png"/>
          <p:cNvPicPr>
            <a:picLocks noChangeAspect="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17" y="2844279"/>
            <a:ext cx="1063625" cy="28707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1" descr="Jerusalem Temple Mount-Samaria-Motif-clear brush.png"/>
          <p:cNvPicPr>
            <a:picLocks noChangeAspect="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17" y="8"/>
            <a:ext cx="1063625" cy="284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a:spLocks noChangeArrowheads="1"/>
          </p:cNvSpPr>
          <p:nvPr userDrawn="1"/>
        </p:nvSpPr>
        <p:spPr bwMode="auto">
          <a:xfrm>
            <a:off x="8228013" y="349250"/>
            <a:ext cx="711200" cy="400110"/>
          </a:xfrm>
          <a:prstGeom prst="rect">
            <a:avLst/>
          </a:prstGeom>
          <a:noFill/>
          <a:ln>
            <a:noFill/>
          </a:ln>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defRPr/>
            </a:pPr>
            <a:r>
              <a:rPr lang="en-US" sz="2000" smtClean="0">
                <a:solidFill>
                  <a:prstClr val="white"/>
                </a:solidFill>
                <a:latin typeface="David" pitchFamily="34" charset="-79"/>
                <a:cs typeface="David" pitchFamily="34" charset="-79"/>
              </a:rPr>
              <a:t>K&amp;P</a:t>
            </a:r>
          </a:p>
        </p:txBody>
      </p:sp>
      <p:sp>
        <p:nvSpPr>
          <p:cNvPr id="8" name="Slide Number Placeholder 5"/>
          <p:cNvSpPr>
            <a:spLocks noGrp="1"/>
          </p:cNvSpPr>
          <p:nvPr userDrawn="1">
            <p:ph type="sldNum" sz="quarter" idx="10"/>
          </p:nvPr>
        </p:nvSpPr>
        <p:spPr>
          <a:xfrm>
            <a:off x="8553450" y="5319457"/>
            <a:ext cx="590550" cy="304271"/>
          </a:xfrm>
        </p:spPr>
        <p:txBody>
          <a:bodyPr/>
          <a:lstStyle>
            <a:lvl1pPr>
              <a:defRPr sz="1400"/>
            </a:lvl1pPr>
          </a:lstStyle>
          <a:p>
            <a:pPr>
              <a:defRPr/>
            </a:pPr>
            <a:fld id="{AB138C83-5A1B-4818-8DD1-ED2DD6045F9B}" type="slidenum">
              <a:rPr lang="en-US"/>
              <a:pPr>
                <a:defRPr/>
              </a:pPr>
              <a:t>‹#›</a:t>
            </a:fld>
            <a:endParaRPr lang="en-US"/>
          </a:p>
        </p:txBody>
      </p:sp>
    </p:spTree>
    <p:extLst>
      <p:ext uri="{BB962C8B-B14F-4D97-AF65-F5344CB8AC3E}">
        <p14:creationId xmlns:p14="http://schemas.microsoft.com/office/powerpoint/2010/main" val="3454235113"/>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7" y="227543"/>
            <a:ext cx="3008313" cy="968375"/>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27542"/>
            <a:ext cx="5111750" cy="487759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7" y="1195920"/>
            <a:ext cx="3008313" cy="390921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5689E77-8F4C-4B64-8831-F25AC9D6BC3F}" type="slidenum">
              <a:rPr lang="en-US"/>
              <a:pPr>
                <a:defRPr/>
              </a:pPr>
              <a:t>‹#›</a:t>
            </a:fld>
            <a:endParaRPr lang="en-US"/>
          </a:p>
        </p:txBody>
      </p:sp>
    </p:spTree>
    <p:extLst>
      <p:ext uri="{BB962C8B-B14F-4D97-AF65-F5344CB8AC3E}">
        <p14:creationId xmlns:p14="http://schemas.microsoft.com/office/powerpoint/2010/main" val="162323253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000500"/>
            <a:ext cx="5486400" cy="472282"/>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510646"/>
            <a:ext cx="5486400" cy="34290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4472782"/>
            <a:ext cx="5486400" cy="6707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FE8038A-8BE5-44C4-995C-BB4463BD03B8}" type="slidenum">
              <a:rPr lang="en-US"/>
              <a:pPr>
                <a:defRPr/>
              </a:pPr>
              <a:t>‹#›</a:t>
            </a:fld>
            <a:endParaRPr lang="en-US"/>
          </a:p>
        </p:txBody>
      </p:sp>
    </p:spTree>
    <p:extLst>
      <p:ext uri="{BB962C8B-B14F-4D97-AF65-F5344CB8AC3E}">
        <p14:creationId xmlns:p14="http://schemas.microsoft.com/office/powerpoint/2010/main" val="12918608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8.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theme" Target="../theme/theme11.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slideLayout" Target="../slideLayouts/slideLayout124.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1.emf"/><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image" Target="../media/image2.emf"/></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13" Type="http://schemas.openxmlformats.org/officeDocument/2006/relationships/theme" Target="../theme/theme8.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slideLayout" Target="../slideLayouts/slideLayout89.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6993"/>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F43191B2-E780-4C3F-A9C0-0E4B16AFF62D}" type="datetimeFigureOut">
              <a:rPr lang="en-US" smtClean="0"/>
              <a:pPr/>
              <a:t>4/11/2016</a:t>
            </a:fld>
            <a:endParaRPr lang="en-US"/>
          </a:p>
        </p:txBody>
      </p:sp>
      <p:sp>
        <p:nvSpPr>
          <p:cNvPr id="5" name="Footer Placeholder 4"/>
          <p:cNvSpPr>
            <a:spLocks noGrp="1"/>
          </p:cNvSpPr>
          <p:nvPr>
            <p:ph type="ftr" sz="quarter" idx="3"/>
          </p:nvPr>
        </p:nvSpPr>
        <p:spPr>
          <a:xfrm>
            <a:off x="3124200" y="5296993"/>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5296993"/>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461086A6-844C-4C0F-936E-FFCDADE4F9D2}" type="slidenum">
              <a:rPr lang="en-US" smtClean="0"/>
              <a:pPr/>
              <a:t>‹#›</a:t>
            </a:fld>
            <a:endParaRPr lang="en-US"/>
          </a:p>
        </p:txBody>
      </p:sp>
    </p:spTree>
    <p:extLst>
      <p:ext uri="{BB962C8B-B14F-4D97-AF65-F5344CB8AC3E}">
        <p14:creationId xmlns:p14="http://schemas.microsoft.com/office/powerpoint/2010/main" val="32027905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l="-1000"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938482632"/>
      </p:ext>
    </p:extLst>
  </p:cSld>
  <p:clrMap bg1="lt1" tx1="dk1" bg2="lt2" tx2="dk2" accent1="accent1" accent2="accent2" accent3="accent3" accent4="accent4" accent5="accent5" accent6="accent6" hlink="hlink" folHlink="folHlink"/>
  <p:sldLayoutIdLst>
    <p:sldLayoutId id="2147483783" r:id="rId1"/>
    <p:sldLayoutId id="2147483784" r:id="rId2"/>
    <p:sldLayoutId id="2147483785" r:id="rId3"/>
    <p:sldLayoutId id="2147483786" r:id="rId4"/>
    <p:sldLayoutId id="2147483787" r:id="rId5"/>
    <p:sldLayoutId id="2147483788" r:id="rId6"/>
    <p:sldLayoutId id="2147483789" r:id="rId7"/>
    <p:sldLayoutId id="2147483790" r:id="rId8"/>
    <p:sldLayoutId id="2147483791" r:id="rId9"/>
    <p:sldLayoutId id="2147483792" r:id="rId10"/>
    <p:sldLayoutId id="214748379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59"/>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5296959"/>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5296959"/>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charset="0"/>
              </a:defRPr>
            </a:lvl1pPr>
          </a:lstStyle>
          <a:p>
            <a:pPr fontAlgn="base">
              <a:spcBef>
                <a:spcPct val="0"/>
              </a:spcBef>
              <a:spcAft>
                <a:spcPct val="0"/>
              </a:spcAft>
              <a:defRPr/>
            </a:pPr>
            <a:fld id="{73EC9568-8A45-4D9D-BC4E-C70BF32EFB13}"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493978838"/>
      </p:ext>
    </p:extLst>
  </p:cSld>
  <p:clrMap bg1="lt1" tx1="dk1" bg2="lt2" tx2="dk2" accent1="accent1" accent2="accent2" accent3="accent3" accent4="accent4" accent5="accent5" accent6="accent6" hlink="hlink" folHlink="folHlink"/>
  <p:sldLayoutIdLst>
    <p:sldLayoutId id="2147483795" r:id="rId1"/>
    <p:sldLayoutId id="2147483796" r:id="rId2"/>
    <p:sldLayoutId id="2147483797" r:id="rId3"/>
    <p:sldLayoutId id="2147483798" r:id="rId4"/>
    <p:sldLayoutId id="2147483799" r:id="rId5"/>
    <p:sldLayoutId id="2147483800" r:id="rId6"/>
    <p:sldLayoutId id="2147483801" r:id="rId7"/>
    <p:sldLayoutId id="2147483802" r:id="rId8"/>
    <p:sldLayoutId id="2147483803" r:id="rId9"/>
    <p:sldLayoutId id="2147483804" r:id="rId10"/>
    <p:sldLayoutId id="2147483805" r:id="rId11"/>
    <p:sldLayoutId id="2147483806"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1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1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94682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15"/>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15"/>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15"/>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25939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2683802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28865"/>
            <a:ext cx="8229600" cy="9525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333500"/>
            <a:ext cx="8229600" cy="3771636"/>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5297022"/>
            <a:ext cx="2133600" cy="304271"/>
          </a:xfrm>
          <a:prstGeom prst="rect">
            <a:avLst/>
          </a:prstGeom>
        </p:spPr>
        <p:txBody>
          <a:bodyPr vert="horz" lIns="91440" tIns="45720" rIns="91440" bIns="45720" rtlCol="0" anchor="ctr"/>
          <a:lstStyle>
            <a:lvl1pPr algn="l">
              <a:defRPr sz="1200">
                <a:solidFill>
                  <a:schemeClr val="tx1">
                    <a:tint val="75000"/>
                  </a:schemeClr>
                </a:solidFill>
              </a:defRPr>
            </a:lvl1pPr>
          </a:lstStyle>
          <a:p>
            <a:fld id="{7FC52A60-4383-4DE3-9951-28F21BF2CD0C}" type="datetimeFigureOut">
              <a:rPr lang="en-US" smtClean="0">
                <a:solidFill>
                  <a:prstClr val="black">
                    <a:tint val="75000"/>
                  </a:prstClr>
                </a:solidFill>
              </a:rPr>
              <a:pPr/>
              <a:t>4/11/2016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5297022"/>
            <a:ext cx="2895600" cy="304271"/>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5297022"/>
            <a:ext cx="2133600" cy="304271"/>
          </a:xfrm>
          <a:prstGeom prst="rect">
            <a:avLst/>
          </a:prstGeom>
        </p:spPr>
        <p:txBody>
          <a:bodyPr vert="horz" lIns="91440" tIns="45720" rIns="91440" bIns="45720" rtlCol="0" anchor="ctr"/>
          <a:lstStyle>
            <a:lvl1pPr algn="r">
              <a:defRPr sz="1200">
                <a:solidFill>
                  <a:schemeClr val="tx1">
                    <a:tint val="75000"/>
                  </a:schemeClr>
                </a:solidFill>
              </a:defRPr>
            </a:lvl1pPr>
          </a:lstStyle>
          <a:p>
            <a:fld id="{BCB7E8FE-DA9A-45CE-A61F-9933C259C20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198456"/>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5123"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5125"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cs typeface="Times New Roman" pitchFamily="18" charset="0"/>
              </a:defRPr>
            </a:lvl1pPr>
          </a:lstStyle>
          <a:p>
            <a:pPr fontAlgn="base">
              <a:spcBef>
                <a:spcPct val="0"/>
              </a:spcBef>
              <a:spcAft>
                <a:spcPct val="0"/>
              </a:spcAft>
              <a:defRPr/>
            </a:pPr>
            <a:fld id="{09AB3D2E-AF5F-42C8-A5C3-EE8C5DD03BBE}" type="slidenum">
              <a:rPr lang="en-US"/>
              <a:pPr fontAlgn="base">
                <a:spcBef>
                  <a:spcPct val="0"/>
                </a:spcBef>
                <a:spcAft>
                  <a:spcPct val="0"/>
                </a:spcAft>
                <a:defRPr/>
              </a:pPr>
              <a:t>‹#›</a:t>
            </a:fld>
            <a:endParaRPr lang="en-US"/>
          </a:p>
        </p:txBody>
      </p:sp>
      <p:pic>
        <p:nvPicPr>
          <p:cNvPr id="5127"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450889"/>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userDrawn="1"/>
        </p:nvSpPr>
        <p:spPr>
          <a:xfrm>
            <a:off x="0" y="0"/>
            <a:ext cx="9144000" cy="152400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sz="2400">
              <a:solidFill>
                <a:srgbClr val="FFFFFF"/>
              </a:solidFill>
            </a:endParaRPr>
          </a:p>
        </p:txBody>
      </p:sp>
      <p:pic>
        <p:nvPicPr>
          <p:cNvPr id="2051" name="Picture 7"/>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189303"/>
            <a:ext cx="9144000" cy="45256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2" name="Rectangle 7"/>
          <p:cNvSpPr>
            <a:spLocks noChangeArrowheads="1"/>
          </p:cNvSpPr>
          <p:nvPr userDrawn="1"/>
        </p:nvSpPr>
        <p:spPr bwMode="auto">
          <a:xfrm>
            <a:off x="0" y="1174750"/>
            <a:ext cx="8255000" cy="4540250"/>
          </a:xfrm>
          <a:prstGeom prst="rect">
            <a:avLst/>
          </a:prstGeom>
          <a:solidFill>
            <a:srgbClr val="FFFFFF">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sp>
        <p:nvSpPr>
          <p:cNvPr id="2053" name="Rectangle 2"/>
          <p:cNvSpPr>
            <a:spLocks noGrp="1" noChangeArrowheads="1"/>
          </p:cNvSpPr>
          <p:nvPr>
            <p:ph type="title"/>
          </p:nvPr>
        </p:nvSpPr>
        <p:spPr bwMode="auto">
          <a:xfrm>
            <a:off x="838200" y="127000"/>
            <a:ext cx="77724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30" name="Rectangle 6"/>
          <p:cNvSpPr>
            <a:spLocks noGrp="1" noChangeArrowheads="1"/>
          </p:cNvSpPr>
          <p:nvPr>
            <p:ph type="sldNum" sz="quarter" idx="4"/>
          </p:nvPr>
        </p:nvSpPr>
        <p:spPr bwMode="auto">
          <a:xfrm>
            <a:off x="3619500" y="5334000"/>
            <a:ext cx="1905000" cy="3810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solidFill>
                  <a:srgbClr val="000000"/>
                </a:solidFill>
                <a:latin typeface="Times New Roman" pitchFamily="18" charset="0"/>
                <a:cs typeface="Times New Roman" pitchFamily="18" charset="0"/>
              </a:defRPr>
            </a:lvl1pPr>
          </a:lstStyle>
          <a:p>
            <a:pPr fontAlgn="base">
              <a:spcBef>
                <a:spcPct val="0"/>
              </a:spcBef>
              <a:spcAft>
                <a:spcPct val="0"/>
              </a:spcAft>
              <a:defRPr/>
            </a:pPr>
            <a:fld id="{166CEC88-EFE4-4361-A3C7-56FF1D52D958}" type="slidenum">
              <a:rPr lang="en-US"/>
              <a:pPr fontAlgn="base">
                <a:spcBef>
                  <a:spcPct val="0"/>
                </a:spcBef>
                <a:spcAft>
                  <a:spcPct val="0"/>
                </a:spcAft>
                <a:defRPr/>
              </a:pPr>
              <a:t>‹#›</a:t>
            </a:fld>
            <a:endParaRPr lang="en-US"/>
          </a:p>
        </p:txBody>
      </p:sp>
      <p:pic>
        <p:nvPicPr>
          <p:cNvPr id="2055" name="Picture 9"/>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8147050" y="1177396"/>
            <a:ext cx="996950" cy="4537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021588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cs typeface="Times New Roman" pitchFamily="18" charset="0"/>
        </a:defRPr>
      </a:lvl5pPr>
      <a:lvl6pPr marL="457200" algn="ctr" rtl="0" fontAlgn="base">
        <a:spcBef>
          <a:spcPct val="0"/>
        </a:spcBef>
        <a:spcAft>
          <a:spcPct val="0"/>
        </a:spcAft>
        <a:defRPr sz="4400">
          <a:solidFill>
            <a:schemeClr val="tx2"/>
          </a:solidFill>
          <a:latin typeface="Times New Roman" pitchFamily="18" charset="0"/>
          <a:cs typeface="Times New Roman" pitchFamily="18" charset="0"/>
        </a:defRPr>
      </a:lvl6pPr>
      <a:lvl7pPr marL="914400" algn="ctr" rtl="0" fontAlgn="base">
        <a:spcBef>
          <a:spcPct val="0"/>
        </a:spcBef>
        <a:spcAft>
          <a:spcPct val="0"/>
        </a:spcAft>
        <a:defRPr sz="4400">
          <a:solidFill>
            <a:schemeClr val="tx2"/>
          </a:solidFill>
          <a:latin typeface="Times New Roman" pitchFamily="18" charset="0"/>
          <a:cs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cs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cs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75"/>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5" name="Footer Placeholder 4"/>
          <p:cNvSpPr>
            <a:spLocks noGrp="1"/>
          </p:cNvSpPr>
          <p:nvPr>
            <p:ph type="ftr" sz="quarter" idx="3"/>
          </p:nvPr>
        </p:nvSpPr>
        <p:spPr>
          <a:xfrm>
            <a:off x="3124200" y="5296975"/>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smtClean="0">
                <a:solidFill>
                  <a:srgbClr val="898989"/>
                </a:solidFill>
                <a:latin typeface="Calibri" pitchFamily="34" charset="0"/>
              </a:defRPr>
            </a:lvl1pPr>
          </a:lstStyle>
          <a:p>
            <a:pPr fontAlgn="base">
              <a:spcBef>
                <a:spcPct val="0"/>
              </a:spcBef>
              <a:spcAft>
                <a:spcPct val="0"/>
              </a:spcAft>
              <a:defRPr/>
            </a:pPr>
            <a:endParaRPr lang="en-US">
              <a:cs typeface="Arial" pitchFamily="34" charset="0"/>
            </a:endParaRPr>
          </a:p>
        </p:txBody>
      </p:sp>
      <p:sp>
        <p:nvSpPr>
          <p:cNvPr id="6" name="Slide Number Placeholder 5"/>
          <p:cNvSpPr>
            <a:spLocks noGrp="1"/>
          </p:cNvSpPr>
          <p:nvPr>
            <p:ph type="sldNum" sz="quarter" idx="4"/>
          </p:nvPr>
        </p:nvSpPr>
        <p:spPr>
          <a:xfrm>
            <a:off x="6553200" y="5296975"/>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smtClean="0">
                <a:solidFill>
                  <a:srgbClr val="898989"/>
                </a:solidFill>
                <a:latin typeface="Calibri" pitchFamily="34" charset="0"/>
              </a:defRPr>
            </a:lvl1pPr>
          </a:lstStyle>
          <a:p>
            <a:pPr fontAlgn="base">
              <a:spcBef>
                <a:spcPct val="0"/>
              </a:spcBef>
              <a:spcAft>
                <a:spcPct val="0"/>
              </a:spcAft>
              <a:defRPr/>
            </a:pPr>
            <a:fld id="{23EDFD7D-FB2F-4BA1-8594-A33E358EA152}" type="slidenum">
              <a:rPr lang="en-US">
                <a:cs typeface="Arial" pitchFamily="34" charset="0"/>
              </a:rPr>
              <a:pPr fontAlgn="base">
                <a:spcBef>
                  <a:spcPct val="0"/>
                </a:spcBef>
                <a:spcAft>
                  <a:spcPct val="0"/>
                </a:spcAft>
                <a:defRPr/>
              </a:pPr>
              <a:t>‹#›</a:t>
            </a:fld>
            <a:endParaRPr lang="en-US">
              <a:cs typeface="Arial" pitchFamily="34" charset="0"/>
            </a:endParaRPr>
          </a:p>
        </p:txBody>
      </p:sp>
    </p:spTree>
    <p:extLst>
      <p:ext uri="{BB962C8B-B14F-4D97-AF65-F5344CB8AC3E}">
        <p14:creationId xmlns:p14="http://schemas.microsoft.com/office/powerpoint/2010/main" val="4004183650"/>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28865"/>
            <a:ext cx="82296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333500"/>
            <a:ext cx="8229600" cy="3771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5296967"/>
            <a:ext cx="2133600" cy="304271"/>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5" name="Footer Placeholder 4"/>
          <p:cNvSpPr>
            <a:spLocks noGrp="1"/>
          </p:cNvSpPr>
          <p:nvPr>
            <p:ph type="ftr" sz="quarter" idx="3"/>
          </p:nvPr>
        </p:nvSpPr>
        <p:spPr>
          <a:xfrm>
            <a:off x="3124200" y="5296967"/>
            <a:ext cx="2895600" cy="304271"/>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pitchFamily="34" charset="0"/>
                <a:cs typeface="Arial" pitchFamily="34" charset="0"/>
              </a:defRPr>
            </a:lvl1pPr>
          </a:lstStyle>
          <a:p>
            <a:pPr fontAlgn="base">
              <a:spcBef>
                <a:spcPct val="0"/>
              </a:spcBef>
              <a:spcAft>
                <a:spcPct val="0"/>
              </a:spcAft>
              <a:defRPr/>
            </a:pPr>
            <a:endParaRPr lang="en-US"/>
          </a:p>
        </p:txBody>
      </p:sp>
      <p:sp>
        <p:nvSpPr>
          <p:cNvPr id="6" name="Slide Number Placeholder 5"/>
          <p:cNvSpPr>
            <a:spLocks noGrp="1"/>
          </p:cNvSpPr>
          <p:nvPr>
            <p:ph type="sldNum" sz="quarter" idx="4"/>
          </p:nvPr>
        </p:nvSpPr>
        <p:spPr>
          <a:xfrm>
            <a:off x="6553200" y="5296967"/>
            <a:ext cx="2133600" cy="304271"/>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cs typeface="Arial" pitchFamily="34" charset="0"/>
              </a:defRPr>
            </a:lvl1pPr>
          </a:lstStyle>
          <a:p>
            <a:pPr fontAlgn="base">
              <a:spcBef>
                <a:spcPct val="0"/>
              </a:spcBef>
              <a:spcAft>
                <a:spcPct val="0"/>
              </a:spcAft>
              <a:defRPr/>
            </a:pPr>
            <a:fld id="{05596C1C-E59D-4FA1-A9C1-5BCDF44F95CD}" type="slidenum">
              <a:rPr lang="en-US"/>
              <a:pPr fontAlgn="base">
                <a:spcBef>
                  <a:spcPct val="0"/>
                </a:spcBef>
                <a:spcAft>
                  <a:spcPct val="0"/>
                </a:spcAft>
                <a:defRPr/>
              </a:pPr>
              <a:t>‹#›</a:t>
            </a:fld>
            <a:endParaRPr lang="en-US"/>
          </a:p>
        </p:txBody>
      </p:sp>
    </p:spTree>
    <p:extLst>
      <p:ext uri="{BB962C8B-B14F-4D97-AF65-F5344CB8AC3E}">
        <p14:creationId xmlns:p14="http://schemas.microsoft.com/office/powerpoint/2010/main" val="2851217447"/>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 id="2147483781" r:id="rId12"/>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oleObject" Target="../embeddings/oleObject1.bin"/><Relationship Id="rId7" Type="http://schemas.openxmlformats.org/officeDocument/2006/relationships/oleObject" Target="../embeddings/oleObject3.bin"/><Relationship Id="rId12" Type="http://schemas.openxmlformats.org/officeDocument/2006/relationships/image" Target="../media/image26.png"/><Relationship Id="rId2" Type="http://schemas.openxmlformats.org/officeDocument/2006/relationships/slideLayout" Target="../slideLayouts/slideLayout118.xml"/><Relationship Id="rId1" Type="http://schemas.openxmlformats.org/officeDocument/2006/relationships/vmlDrawing" Target="../drawings/vmlDrawing1.vml"/><Relationship Id="rId6" Type="http://schemas.openxmlformats.org/officeDocument/2006/relationships/image" Target="../media/image23.png"/><Relationship Id="rId11" Type="http://schemas.openxmlformats.org/officeDocument/2006/relationships/oleObject" Target="../embeddings/oleObject5.bin"/><Relationship Id="rId5" Type="http://schemas.openxmlformats.org/officeDocument/2006/relationships/oleObject" Target="../embeddings/oleObject2.bin"/><Relationship Id="rId10" Type="http://schemas.openxmlformats.org/officeDocument/2006/relationships/image" Target="../media/image25.png"/><Relationship Id="rId4" Type="http://schemas.openxmlformats.org/officeDocument/2006/relationships/image" Target="../media/image22.png"/><Relationship Id="rId9" Type="http://schemas.openxmlformats.org/officeDocument/2006/relationships/oleObject" Target="../embeddings/oleObject4.bin"/></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61.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35.jpe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03.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83.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hyperlink" Target="qvb://0/anchor/11" TargetMode="External"/><Relationship Id="rId2" Type="http://schemas.openxmlformats.org/officeDocument/2006/relationships/slideLayout" Target="../slideLayouts/slideLayout72.xml"/><Relationship Id="rId1" Type="http://schemas.openxmlformats.org/officeDocument/2006/relationships/vmlDrawing" Target="../drawings/vmlDrawing2.vml"/><Relationship Id="rId6" Type="http://schemas.openxmlformats.org/officeDocument/2006/relationships/hyperlink" Target="qvb://0/anchor/10" TargetMode="External"/><Relationship Id="rId5" Type="http://schemas.openxmlformats.org/officeDocument/2006/relationships/image" Target="../media/image39.png"/><Relationship Id="rId4" Type="http://schemas.openxmlformats.org/officeDocument/2006/relationships/oleObject" Target="../embeddings/oleObject6.bin"/></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5.xml"/></Relationships>
</file>

<file path=ppt/slides/_rels/slide19.xml.rels><?xml version="1.0" encoding="UTF-8" standalone="yes"?>
<Relationships xmlns="http://schemas.openxmlformats.org/package/2006/relationships"><Relationship Id="rId8" Type="http://schemas.openxmlformats.org/officeDocument/2006/relationships/image" Target="../media/image46.png"/><Relationship Id="rId13" Type="http://schemas.openxmlformats.org/officeDocument/2006/relationships/image" Target="../media/image51.png"/><Relationship Id="rId18" Type="http://schemas.openxmlformats.org/officeDocument/2006/relationships/image" Target="../media/image5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17" Type="http://schemas.openxmlformats.org/officeDocument/2006/relationships/image" Target="../media/image55.png"/><Relationship Id="rId2" Type="http://schemas.openxmlformats.org/officeDocument/2006/relationships/notesSlide" Target="../notesSlides/notesSlide2.xml"/><Relationship Id="rId16" Type="http://schemas.openxmlformats.org/officeDocument/2006/relationships/image" Target="../media/image54.png"/><Relationship Id="rId1" Type="http://schemas.openxmlformats.org/officeDocument/2006/relationships/slideLayout" Target="../slideLayouts/slideLayout51.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5" Type="http://schemas.openxmlformats.org/officeDocument/2006/relationships/image" Target="../media/image53.png"/><Relationship Id="rId10" Type="http://schemas.openxmlformats.org/officeDocument/2006/relationships/image" Target="../media/image48.png"/><Relationship Id="rId19" Type="http://schemas.openxmlformats.org/officeDocument/2006/relationships/image" Target="../media/image57.png"/><Relationship Id="rId4" Type="http://schemas.openxmlformats.org/officeDocument/2006/relationships/image" Target="../media/image42.png"/><Relationship Id="rId9" Type="http://schemas.openxmlformats.org/officeDocument/2006/relationships/image" Target="../media/image47.png"/><Relationship Id="rId1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59.jpeg"/></Relationships>
</file>

<file path=ppt/slides/_rels/slide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6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5926" y="1602080"/>
            <a:ext cx="7772400" cy="1225021"/>
          </a:xfrm>
        </p:spPr>
        <p:txBody>
          <a:bodyPr>
            <a:normAutofit/>
          </a:bodyPr>
          <a:lstStyle/>
          <a:p>
            <a:r>
              <a:rPr lang="en-US" sz="5400" b="1" dirty="0" smtClean="0"/>
              <a:t>Study of Daniel</a:t>
            </a:r>
            <a:endParaRPr lang="en-US" sz="5400" b="1" dirty="0"/>
          </a:p>
        </p:txBody>
      </p:sp>
      <p:sp>
        <p:nvSpPr>
          <p:cNvPr id="3" name="Subtitle 2"/>
          <p:cNvSpPr>
            <a:spLocks noGrp="1"/>
          </p:cNvSpPr>
          <p:nvPr>
            <p:ph type="subTitle" idx="1"/>
          </p:nvPr>
        </p:nvSpPr>
        <p:spPr/>
        <p:txBody>
          <a:bodyPr/>
          <a:lstStyle/>
          <a:p>
            <a:r>
              <a:rPr lang="en-US" dirty="0" smtClean="0"/>
              <a:t>Spring 2016</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Tree>
    <p:extLst>
      <p:ext uri="{BB962C8B-B14F-4D97-AF65-F5344CB8AC3E}">
        <p14:creationId xmlns:p14="http://schemas.microsoft.com/office/powerpoint/2010/main" val="12781904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5"/>
          <p:cNvSpPr>
            <a:spLocks noChangeArrowheads="1"/>
          </p:cNvSpPr>
          <p:nvPr/>
        </p:nvSpPr>
        <p:spPr bwMode="auto">
          <a:xfrm>
            <a:off x="0" y="1016000"/>
            <a:ext cx="9144000" cy="4699000"/>
          </a:xfrm>
          <a:prstGeom prst="rect">
            <a:avLst/>
          </a:prstGeom>
          <a:solidFill>
            <a:schemeClr val="bg1"/>
          </a:solidFill>
          <a:ln w="9525">
            <a:solidFill>
              <a:schemeClr val="bg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dirty="0">
              <a:solidFill>
                <a:prstClr val="black"/>
              </a:solidFill>
            </a:endParaRPr>
          </a:p>
        </p:txBody>
      </p:sp>
      <p:sp>
        <p:nvSpPr>
          <p:cNvPr id="54275" name="Rectangle 2"/>
          <p:cNvSpPr>
            <a:spLocks noGrp="1" noChangeArrowheads="1"/>
          </p:cNvSpPr>
          <p:nvPr>
            <p:ph type="title"/>
          </p:nvPr>
        </p:nvSpPr>
        <p:spPr>
          <a:xfrm>
            <a:off x="971550" y="63500"/>
            <a:ext cx="7772400" cy="952500"/>
          </a:xfrm>
        </p:spPr>
        <p:txBody>
          <a:bodyPr/>
          <a:lstStyle/>
          <a:p>
            <a:pPr eaLnBrk="1" hangingPunct="1"/>
            <a:r>
              <a:rPr lang="en-US" altLang="en-US" smtClean="0"/>
              <a:t>Josiah’s Family</a:t>
            </a:r>
          </a:p>
        </p:txBody>
      </p:sp>
      <p:sp>
        <p:nvSpPr>
          <p:cNvPr id="54276" name="Line 10"/>
          <p:cNvSpPr>
            <a:spLocks noChangeShapeType="1"/>
          </p:cNvSpPr>
          <p:nvPr/>
        </p:nvSpPr>
        <p:spPr bwMode="auto">
          <a:xfrm>
            <a:off x="1485900" y="2714625"/>
            <a:ext cx="579120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77" name="Line 11"/>
          <p:cNvSpPr>
            <a:spLocks noChangeShapeType="1"/>
          </p:cNvSpPr>
          <p:nvPr/>
        </p:nvSpPr>
        <p:spPr bwMode="auto">
          <a:xfrm flipV="1">
            <a:off x="4438650" y="1889126"/>
            <a:ext cx="0" cy="841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78" name="Object 4"/>
          <p:cNvGraphicFramePr>
            <a:graphicFrameLocks noChangeAspect="1"/>
          </p:cNvGraphicFramePr>
          <p:nvPr/>
        </p:nvGraphicFramePr>
        <p:xfrm>
          <a:off x="3930650" y="1016001"/>
          <a:ext cx="1016000" cy="941917"/>
        </p:xfrm>
        <a:graphic>
          <a:graphicData uri="http://schemas.openxmlformats.org/presentationml/2006/ole">
            <mc:AlternateContent xmlns:mc="http://schemas.openxmlformats.org/markup-compatibility/2006">
              <mc:Choice xmlns:v="urn:schemas-microsoft-com:vml" Requires="v">
                <p:oleObj spid="_x0000_s5157" name="Image" r:id="rId3" imgW="1015515" imgH="1130159" progId="PhotoshopElements.Image.2">
                  <p:embed/>
                </p:oleObj>
              </mc:Choice>
              <mc:Fallback>
                <p:oleObj name="Image" r:id="rId3" imgW="1015515" imgH="1130159" progId="PhotoshopElements.Image.2">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30650" y="1016001"/>
                        <a:ext cx="1016000" cy="9419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79" name="Line 12"/>
          <p:cNvSpPr>
            <a:spLocks noChangeShapeType="1"/>
          </p:cNvSpPr>
          <p:nvPr/>
        </p:nvSpPr>
        <p:spPr bwMode="auto">
          <a:xfrm flipV="1">
            <a:off x="1504950" y="2698750"/>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80" name="Line 13"/>
          <p:cNvSpPr>
            <a:spLocks noChangeShapeType="1"/>
          </p:cNvSpPr>
          <p:nvPr/>
        </p:nvSpPr>
        <p:spPr bwMode="auto">
          <a:xfrm flipV="1">
            <a:off x="3849688" y="2702719"/>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sp>
        <p:nvSpPr>
          <p:cNvPr id="54281" name="Line 14"/>
          <p:cNvSpPr>
            <a:spLocks noChangeShapeType="1"/>
          </p:cNvSpPr>
          <p:nvPr/>
        </p:nvSpPr>
        <p:spPr bwMode="auto">
          <a:xfrm flipV="1">
            <a:off x="7245350" y="2696104"/>
            <a:ext cx="0" cy="50800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82" name="Object 9"/>
          <p:cNvGraphicFramePr>
            <a:graphicFrameLocks noChangeAspect="1"/>
          </p:cNvGraphicFramePr>
          <p:nvPr/>
        </p:nvGraphicFramePr>
        <p:xfrm>
          <a:off x="6756400" y="2910417"/>
          <a:ext cx="1155700" cy="973667"/>
        </p:xfrm>
        <a:graphic>
          <a:graphicData uri="http://schemas.openxmlformats.org/presentationml/2006/ole">
            <mc:AlternateContent xmlns:mc="http://schemas.openxmlformats.org/markup-compatibility/2006">
              <mc:Choice xmlns:v="urn:schemas-microsoft-com:vml" Requires="v">
                <p:oleObj spid="_x0000_s5158" name="Image" r:id="rId5" imgW="1155148" imgH="1168254" progId="PhotoshopElements.Image.2">
                  <p:embed/>
                </p:oleObj>
              </mc:Choice>
              <mc:Fallback>
                <p:oleObj name="Image" r:id="rId5" imgW="1155148" imgH="1168254" progId="PhotoshopElements.Image.2">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6400" y="2910417"/>
                        <a:ext cx="1155700" cy="97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3" name="Line 15"/>
          <p:cNvSpPr>
            <a:spLocks noChangeShapeType="1"/>
          </p:cNvSpPr>
          <p:nvPr/>
        </p:nvSpPr>
        <p:spPr bwMode="auto">
          <a:xfrm flipH="1" flipV="1">
            <a:off x="1519238" y="3739887"/>
            <a:ext cx="0" cy="10953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84" name="Object 7"/>
          <p:cNvGraphicFramePr>
            <a:graphicFrameLocks noChangeAspect="1"/>
          </p:cNvGraphicFramePr>
          <p:nvPr/>
        </p:nvGraphicFramePr>
        <p:xfrm>
          <a:off x="941388" y="2909095"/>
          <a:ext cx="1270000" cy="973667"/>
        </p:xfrm>
        <a:graphic>
          <a:graphicData uri="http://schemas.openxmlformats.org/presentationml/2006/ole">
            <mc:AlternateContent xmlns:mc="http://schemas.openxmlformats.org/markup-compatibility/2006">
              <mc:Choice xmlns:v="urn:schemas-microsoft-com:vml" Requires="v">
                <p:oleObj spid="_x0000_s5159" name="Image" r:id="rId7" imgW="1269841" imgH="1168254" progId="PhotoshopElements.Image.2">
                  <p:embed/>
                </p:oleObj>
              </mc:Choice>
              <mc:Fallback>
                <p:oleObj name="Image" r:id="rId7" imgW="1269841" imgH="1168254" progId="PhotoshopElements.Image.2">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1388" y="2909095"/>
                        <a:ext cx="1270000" cy="9736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5" name="Text Box 16"/>
          <p:cNvSpPr txBox="1">
            <a:spLocks noChangeArrowheads="1"/>
          </p:cNvSpPr>
          <p:nvPr/>
        </p:nvSpPr>
        <p:spPr bwMode="auto">
          <a:xfrm>
            <a:off x="3236915" y="2452688"/>
            <a:ext cx="1035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3399"/>
                </a:solidFill>
                <a:latin typeface="Tahoma" pitchFamily="34" charset="0"/>
              </a:rPr>
              <a:t>Hamutal</a:t>
            </a:r>
          </a:p>
        </p:txBody>
      </p:sp>
      <p:sp>
        <p:nvSpPr>
          <p:cNvPr id="54286" name="Text Box 17"/>
          <p:cNvSpPr txBox="1">
            <a:spLocks noChangeArrowheads="1"/>
          </p:cNvSpPr>
          <p:nvPr/>
        </p:nvSpPr>
        <p:spPr bwMode="auto">
          <a:xfrm>
            <a:off x="1179516" y="2402417"/>
            <a:ext cx="106490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3399"/>
                </a:solidFill>
                <a:latin typeface="Tahoma" pitchFamily="34" charset="0"/>
              </a:rPr>
              <a:t>Zebudah</a:t>
            </a:r>
          </a:p>
        </p:txBody>
      </p:sp>
      <p:sp>
        <p:nvSpPr>
          <p:cNvPr id="54287" name="Text Box 19"/>
          <p:cNvSpPr txBox="1">
            <a:spLocks noChangeArrowheads="1"/>
          </p:cNvSpPr>
          <p:nvPr/>
        </p:nvSpPr>
        <p:spPr bwMode="auto">
          <a:xfrm>
            <a:off x="3810000" y="2079625"/>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80000"/>
              </a:lnSpc>
              <a:spcBef>
                <a:spcPct val="25000"/>
              </a:spcBef>
              <a:spcAft>
                <a:spcPct val="0"/>
              </a:spcAft>
            </a:pPr>
            <a:r>
              <a:rPr lang="en-US" altLang="en-US">
                <a:solidFill>
                  <a:prstClr val="black"/>
                </a:solidFill>
                <a:latin typeface="Tempus Sans ITC" pitchFamily="82" charset="0"/>
              </a:rPr>
              <a:t>640-609</a:t>
            </a:r>
          </a:p>
          <a:p>
            <a:pPr eaLnBrk="1" fontAlgn="base" hangingPunct="1">
              <a:lnSpc>
                <a:spcPct val="80000"/>
              </a:lnSpc>
              <a:spcBef>
                <a:spcPct val="25000"/>
              </a:spcBef>
              <a:spcAft>
                <a:spcPct val="0"/>
              </a:spcAft>
            </a:pPr>
            <a:r>
              <a:rPr lang="en-US" altLang="en-US">
                <a:solidFill>
                  <a:prstClr val="black"/>
                </a:solidFill>
                <a:latin typeface="Tempus Sans ITC" pitchFamily="82" charset="0"/>
              </a:rPr>
              <a:t>Age 8</a:t>
            </a:r>
          </a:p>
        </p:txBody>
      </p:sp>
      <p:graphicFrame>
        <p:nvGraphicFramePr>
          <p:cNvPr id="54288" name="Object 6"/>
          <p:cNvGraphicFramePr>
            <a:graphicFrameLocks noChangeAspect="1"/>
          </p:cNvGraphicFramePr>
          <p:nvPr/>
        </p:nvGraphicFramePr>
        <p:xfrm>
          <a:off x="3302000" y="2901157"/>
          <a:ext cx="1270000" cy="984250"/>
        </p:xfrm>
        <a:graphic>
          <a:graphicData uri="http://schemas.openxmlformats.org/presentationml/2006/ole">
            <mc:AlternateContent xmlns:mc="http://schemas.openxmlformats.org/markup-compatibility/2006">
              <mc:Choice xmlns:v="urn:schemas-microsoft-com:vml" Requires="v">
                <p:oleObj spid="_x0000_s5160" name="Image" r:id="rId9" imgW="1269841" imgH="1180952" progId="PhotoshopElements.Image.2">
                  <p:embed/>
                </p:oleObj>
              </mc:Choice>
              <mc:Fallback>
                <p:oleObj name="Image" r:id="rId9" imgW="1269841" imgH="1180952" progId="PhotoshopElements.Image.2">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302000" y="2901157"/>
                        <a:ext cx="1270000" cy="984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89" name="Text Box 20"/>
          <p:cNvSpPr txBox="1">
            <a:spLocks noChangeArrowheads="1"/>
          </p:cNvSpPr>
          <p:nvPr/>
        </p:nvSpPr>
        <p:spPr bwMode="auto">
          <a:xfrm>
            <a:off x="3143250" y="3984625"/>
            <a:ext cx="15240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80000"/>
              </a:lnSpc>
              <a:spcBef>
                <a:spcPct val="25000"/>
              </a:spcBef>
              <a:spcAft>
                <a:spcPct val="0"/>
              </a:spcAft>
            </a:pPr>
            <a:r>
              <a:rPr lang="en-US" altLang="en-US">
                <a:solidFill>
                  <a:prstClr val="black"/>
                </a:solidFill>
                <a:latin typeface="Tempus Sans ITC" pitchFamily="82" charset="0"/>
              </a:rPr>
              <a:t>609 (3 mon)</a:t>
            </a:r>
          </a:p>
          <a:p>
            <a:pPr eaLnBrk="1" fontAlgn="base" hangingPunct="1">
              <a:lnSpc>
                <a:spcPct val="80000"/>
              </a:lnSpc>
              <a:spcBef>
                <a:spcPct val="25000"/>
              </a:spcBef>
              <a:spcAft>
                <a:spcPct val="0"/>
              </a:spcAft>
            </a:pPr>
            <a:r>
              <a:rPr lang="en-US" altLang="en-US">
                <a:solidFill>
                  <a:prstClr val="black"/>
                </a:solidFill>
                <a:latin typeface="Tempus Sans ITC" pitchFamily="82" charset="0"/>
              </a:rPr>
              <a:t>Age 23</a:t>
            </a:r>
          </a:p>
        </p:txBody>
      </p:sp>
      <p:sp>
        <p:nvSpPr>
          <p:cNvPr id="54290" name="Text Box 21"/>
          <p:cNvSpPr txBox="1">
            <a:spLocks noChangeArrowheads="1"/>
          </p:cNvSpPr>
          <p:nvPr/>
        </p:nvSpPr>
        <p:spPr bwMode="auto">
          <a:xfrm>
            <a:off x="6742115" y="2405063"/>
            <a:ext cx="10358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3399"/>
                </a:solidFill>
                <a:latin typeface="Tahoma" pitchFamily="34" charset="0"/>
              </a:rPr>
              <a:t>Hamutal</a:t>
            </a:r>
          </a:p>
        </p:txBody>
      </p:sp>
      <p:sp>
        <p:nvSpPr>
          <p:cNvPr id="54291" name="Text Box 22"/>
          <p:cNvSpPr txBox="1">
            <a:spLocks noChangeArrowheads="1"/>
          </p:cNvSpPr>
          <p:nvPr/>
        </p:nvSpPr>
        <p:spPr bwMode="auto">
          <a:xfrm>
            <a:off x="952500" y="3921125"/>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80000"/>
              </a:lnSpc>
              <a:spcBef>
                <a:spcPct val="25000"/>
              </a:spcBef>
              <a:spcAft>
                <a:spcPct val="0"/>
              </a:spcAft>
            </a:pPr>
            <a:r>
              <a:rPr lang="en-US" altLang="en-US">
                <a:solidFill>
                  <a:prstClr val="black"/>
                </a:solidFill>
                <a:latin typeface="Tempus Sans ITC" pitchFamily="82" charset="0"/>
              </a:rPr>
              <a:t>609-597</a:t>
            </a:r>
          </a:p>
          <a:p>
            <a:pPr eaLnBrk="1" fontAlgn="base" hangingPunct="1">
              <a:lnSpc>
                <a:spcPct val="80000"/>
              </a:lnSpc>
              <a:spcBef>
                <a:spcPct val="25000"/>
              </a:spcBef>
              <a:spcAft>
                <a:spcPct val="0"/>
              </a:spcAft>
            </a:pPr>
            <a:r>
              <a:rPr lang="en-US" altLang="en-US">
                <a:solidFill>
                  <a:prstClr val="black"/>
                </a:solidFill>
                <a:latin typeface="Tempus Sans ITC" pitchFamily="82" charset="0"/>
              </a:rPr>
              <a:t>Age 25</a:t>
            </a:r>
          </a:p>
        </p:txBody>
      </p:sp>
      <p:sp>
        <p:nvSpPr>
          <p:cNvPr id="54292" name="Text Box 23"/>
          <p:cNvSpPr txBox="1">
            <a:spLocks noChangeArrowheads="1"/>
          </p:cNvSpPr>
          <p:nvPr/>
        </p:nvSpPr>
        <p:spPr bwMode="auto">
          <a:xfrm>
            <a:off x="2305050" y="4737365"/>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80000"/>
              </a:lnSpc>
              <a:spcBef>
                <a:spcPct val="25000"/>
              </a:spcBef>
              <a:spcAft>
                <a:spcPct val="0"/>
              </a:spcAft>
            </a:pPr>
            <a:r>
              <a:rPr lang="en-US" altLang="en-US">
                <a:solidFill>
                  <a:prstClr val="black"/>
                </a:solidFill>
                <a:latin typeface="Tempus Sans ITC" pitchFamily="82" charset="0"/>
              </a:rPr>
              <a:t>597</a:t>
            </a:r>
          </a:p>
          <a:p>
            <a:pPr eaLnBrk="1" fontAlgn="base" hangingPunct="1">
              <a:lnSpc>
                <a:spcPct val="80000"/>
              </a:lnSpc>
              <a:spcBef>
                <a:spcPct val="25000"/>
              </a:spcBef>
              <a:spcAft>
                <a:spcPct val="0"/>
              </a:spcAft>
            </a:pPr>
            <a:r>
              <a:rPr lang="en-US" altLang="en-US">
                <a:solidFill>
                  <a:prstClr val="black"/>
                </a:solidFill>
                <a:latin typeface="Tempus Sans ITC" pitchFamily="82" charset="0"/>
              </a:rPr>
              <a:t>Age 8/18</a:t>
            </a:r>
          </a:p>
        </p:txBody>
      </p:sp>
      <p:sp>
        <p:nvSpPr>
          <p:cNvPr id="54293" name="Text Box 24"/>
          <p:cNvSpPr txBox="1">
            <a:spLocks noChangeArrowheads="1"/>
          </p:cNvSpPr>
          <p:nvPr/>
        </p:nvSpPr>
        <p:spPr bwMode="auto">
          <a:xfrm>
            <a:off x="6705600" y="3905250"/>
            <a:ext cx="1295400" cy="51244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tIns="0" bIns="0">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80000"/>
              </a:lnSpc>
              <a:spcBef>
                <a:spcPct val="25000"/>
              </a:spcBef>
              <a:spcAft>
                <a:spcPct val="0"/>
              </a:spcAft>
            </a:pPr>
            <a:r>
              <a:rPr lang="en-US" altLang="en-US">
                <a:solidFill>
                  <a:prstClr val="black"/>
                </a:solidFill>
                <a:latin typeface="Tempus Sans ITC" pitchFamily="82" charset="0"/>
              </a:rPr>
              <a:t>597-586</a:t>
            </a:r>
          </a:p>
          <a:p>
            <a:pPr eaLnBrk="1" fontAlgn="base" hangingPunct="1">
              <a:lnSpc>
                <a:spcPct val="80000"/>
              </a:lnSpc>
              <a:spcBef>
                <a:spcPct val="25000"/>
              </a:spcBef>
              <a:spcAft>
                <a:spcPct val="0"/>
              </a:spcAft>
            </a:pPr>
            <a:r>
              <a:rPr lang="en-US" altLang="en-US">
                <a:solidFill>
                  <a:prstClr val="black"/>
                </a:solidFill>
                <a:latin typeface="Tempus Sans ITC" pitchFamily="82" charset="0"/>
              </a:rPr>
              <a:t>Age 21 </a:t>
            </a:r>
          </a:p>
        </p:txBody>
      </p:sp>
      <p:sp>
        <p:nvSpPr>
          <p:cNvPr id="54294" name="Text Box 25"/>
          <p:cNvSpPr txBox="1">
            <a:spLocks noChangeArrowheads="1"/>
          </p:cNvSpPr>
          <p:nvPr/>
        </p:nvSpPr>
        <p:spPr bwMode="auto">
          <a:xfrm>
            <a:off x="1527175" y="4355042"/>
            <a:ext cx="11464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a:solidFill>
                  <a:srgbClr val="003399"/>
                </a:solidFill>
                <a:latin typeface="Tahoma" pitchFamily="34" charset="0"/>
              </a:rPr>
              <a:t>Nehushta</a:t>
            </a:r>
          </a:p>
        </p:txBody>
      </p:sp>
      <p:sp>
        <p:nvSpPr>
          <p:cNvPr id="54295" name="Line 27"/>
          <p:cNvSpPr>
            <a:spLocks noChangeShapeType="1"/>
          </p:cNvSpPr>
          <p:nvPr/>
        </p:nvSpPr>
        <p:spPr bwMode="auto">
          <a:xfrm flipV="1">
            <a:off x="1828800" y="5334001"/>
            <a:ext cx="4248150" cy="15875"/>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lstStyle/>
          <a:p>
            <a:pPr fontAlgn="base">
              <a:spcBef>
                <a:spcPct val="0"/>
              </a:spcBef>
              <a:spcAft>
                <a:spcPct val="0"/>
              </a:spcAft>
            </a:pPr>
            <a:endParaRPr lang="en-US">
              <a:solidFill>
                <a:prstClr val="black"/>
              </a:solidFill>
              <a:latin typeface="Arial" pitchFamily="34" charset="0"/>
              <a:cs typeface="Arial" pitchFamily="34" charset="0"/>
            </a:endParaRPr>
          </a:p>
        </p:txBody>
      </p:sp>
      <p:graphicFrame>
        <p:nvGraphicFramePr>
          <p:cNvPr id="54296" name="Object 8"/>
          <p:cNvGraphicFramePr>
            <a:graphicFrameLocks noChangeAspect="1"/>
          </p:cNvGraphicFramePr>
          <p:nvPr/>
        </p:nvGraphicFramePr>
        <p:xfrm>
          <a:off x="768350" y="4634179"/>
          <a:ext cx="1549400" cy="963083"/>
        </p:xfrm>
        <a:graphic>
          <a:graphicData uri="http://schemas.openxmlformats.org/presentationml/2006/ole">
            <mc:AlternateContent xmlns:mc="http://schemas.openxmlformats.org/markup-compatibility/2006">
              <mc:Choice xmlns:v="urn:schemas-microsoft-com:vml" Requires="v">
                <p:oleObj spid="_x0000_s5161" name="Image" r:id="rId11" imgW="1549206" imgH="1155148" progId="PhotoshopElements.Image.2">
                  <p:embed/>
                </p:oleObj>
              </mc:Choice>
              <mc:Fallback>
                <p:oleObj name="Image" r:id="rId11" imgW="1549206" imgH="1155148" progId="PhotoshopElements.Image.2">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68350" y="4634179"/>
                        <a:ext cx="1549400" cy="9630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4297" name="Text Box 28"/>
          <p:cNvSpPr txBox="1">
            <a:spLocks noChangeArrowheads="1"/>
          </p:cNvSpPr>
          <p:nvPr/>
        </p:nvSpPr>
        <p:spPr bwMode="auto">
          <a:xfrm>
            <a:off x="3429000" y="5175250"/>
            <a:ext cx="1885950" cy="369332"/>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a:solidFill>
                  <a:prstClr val="black"/>
                </a:solidFill>
                <a:latin typeface="Tahoma" pitchFamily="34" charset="0"/>
              </a:rPr>
              <a:t>Shealtiel</a:t>
            </a:r>
          </a:p>
        </p:txBody>
      </p:sp>
      <p:sp>
        <p:nvSpPr>
          <p:cNvPr id="54298" name="Text Box 29"/>
          <p:cNvSpPr txBox="1">
            <a:spLocks noChangeArrowheads="1"/>
          </p:cNvSpPr>
          <p:nvPr/>
        </p:nvSpPr>
        <p:spPr bwMode="auto">
          <a:xfrm>
            <a:off x="5676900" y="4839231"/>
            <a:ext cx="1885950" cy="992579"/>
          </a:xfrm>
          <a:prstGeom prst="rect">
            <a:avLst/>
          </a:prstGeom>
          <a:solidFill>
            <a:schemeClr val="bg1"/>
          </a:solidFill>
          <a:ln w="9525">
            <a:solidFill>
              <a:schemeClr val="tx1"/>
            </a:solidFill>
            <a:miter lim="800000"/>
            <a:headEnd/>
            <a:tailEnd/>
          </a:ln>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25000"/>
              </a:spcBef>
              <a:spcAft>
                <a:spcPct val="0"/>
              </a:spcAft>
            </a:pPr>
            <a:r>
              <a:rPr lang="en-US" altLang="en-US">
                <a:solidFill>
                  <a:prstClr val="black"/>
                </a:solidFill>
                <a:latin typeface="Tahoma" pitchFamily="34" charset="0"/>
              </a:rPr>
              <a:t>Zerubbabel</a:t>
            </a:r>
          </a:p>
          <a:p>
            <a:pPr eaLnBrk="1" fontAlgn="base" hangingPunct="1">
              <a:spcBef>
                <a:spcPct val="25000"/>
              </a:spcBef>
              <a:spcAft>
                <a:spcPct val="0"/>
              </a:spcAft>
            </a:pPr>
            <a:r>
              <a:rPr lang="en-US" altLang="en-US">
                <a:solidFill>
                  <a:prstClr val="black"/>
                </a:solidFill>
                <a:latin typeface="Tahoma" pitchFamily="34" charset="0"/>
              </a:rPr>
              <a:t>Governor on Return</a:t>
            </a:r>
          </a:p>
        </p:txBody>
      </p:sp>
      <p:sp>
        <p:nvSpPr>
          <p:cNvPr id="2" name="Right Arrow 1"/>
          <p:cNvSpPr/>
          <p:nvPr/>
        </p:nvSpPr>
        <p:spPr>
          <a:xfrm>
            <a:off x="6029328" y="3210719"/>
            <a:ext cx="676275" cy="34395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 name="TextBox 2"/>
          <p:cNvSpPr txBox="1"/>
          <p:nvPr/>
        </p:nvSpPr>
        <p:spPr>
          <a:xfrm>
            <a:off x="4917053" y="1232404"/>
            <a:ext cx="1904111" cy="646331"/>
          </a:xfrm>
          <a:prstGeom prst="rect">
            <a:avLst/>
          </a:prstGeom>
          <a:noFill/>
        </p:spPr>
        <p:txBody>
          <a:bodyPr wrap="none" rtlCol="0">
            <a:spAutoFit/>
          </a:bodyPr>
          <a:lstStyle/>
          <a:p>
            <a:r>
              <a:rPr lang="en-US" dirty="0" smtClean="0"/>
              <a:t>Killed at Megiddo</a:t>
            </a:r>
          </a:p>
          <a:p>
            <a:r>
              <a:rPr lang="en-US" dirty="0" smtClean="0"/>
              <a:t>By Pharaoh </a:t>
            </a:r>
            <a:r>
              <a:rPr lang="en-US" dirty="0" err="1" smtClean="0"/>
              <a:t>Necho</a:t>
            </a:r>
            <a:endParaRPr lang="en-US" dirty="0"/>
          </a:p>
        </p:txBody>
      </p:sp>
    </p:spTree>
    <p:extLst>
      <p:ext uri="{BB962C8B-B14F-4D97-AF65-F5344CB8AC3E}">
        <p14:creationId xmlns:p14="http://schemas.microsoft.com/office/powerpoint/2010/main" val="325437122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O:\OT Lessons-Danny\Daniel\Maps\TheRiseOfNeo-BabylonianEmp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17281" cy="804643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81000" y="0"/>
            <a:ext cx="4191000" cy="723900"/>
          </a:xfrm>
          <a:prstGeom prst="rect">
            <a:avLst/>
          </a:prstGeom>
          <a:solidFill>
            <a:srgbClr val="7030A0"/>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t>Assyria, Babylon, Egypt</a:t>
            </a:r>
            <a:endParaRPr lang="en-US" sz="2400" b="1" dirty="0"/>
          </a:p>
        </p:txBody>
      </p:sp>
    </p:spTree>
    <p:extLst>
      <p:ext uri="{BB962C8B-B14F-4D97-AF65-F5344CB8AC3E}">
        <p14:creationId xmlns:p14="http://schemas.microsoft.com/office/powerpoint/2010/main" val="304535231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Picture 2" descr="Babylonia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1914" y="74835"/>
            <a:ext cx="9024938" cy="55919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5" name="AutoShape 3"/>
          <p:cNvSpPr>
            <a:spLocks noChangeArrowheads="1"/>
          </p:cNvSpPr>
          <p:nvPr/>
        </p:nvSpPr>
        <p:spPr bwMode="auto">
          <a:xfrm>
            <a:off x="3927019" y="2770928"/>
            <a:ext cx="117475" cy="84667"/>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6" name="AutoShape 4"/>
          <p:cNvSpPr>
            <a:spLocks noChangeArrowheads="1"/>
          </p:cNvSpPr>
          <p:nvPr/>
        </p:nvSpPr>
        <p:spPr bwMode="auto">
          <a:xfrm>
            <a:off x="6413058" y="2508989"/>
            <a:ext cx="111125"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7" name="AutoShape 5"/>
          <p:cNvSpPr>
            <a:spLocks noChangeArrowheads="1"/>
          </p:cNvSpPr>
          <p:nvPr/>
        </p:nvSpPr>
        <p:spPr bwMode="auto">
          <a:xfrm>
            <a:off x="2787177" y="3272312"/>
            <a:ext cx="131762" cy="95250"/>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44038" name="AutoShape 6"/>
          <p:cNvSpPr>
            <a:spLocks noChangeArrowheads="1"/>
          </p:cNvSpPr>
          <p:nvPr/>
        </p:nvSpPr>
        <p:spPr bwMode="auto">
          <a:xfrm>
            <a:off x="4723970" y="1340854"/>
            <a:ext cx="111125" cy="79375"/>
          </a:xfrm>
          <a:prstGeom prst="star5">
            <a:avLst/>
          </a:prstGeom>
          <a:solidFill>
            <a:srgbClr val="FFFF00"/>
          </a:solidFill>
          <a:ln w="9525">
            <a:solidFill>
              <a:schemeClr val="tx1"/>
            </a:solidFill>
            <a:miter lim="800000"/>
            <a:headEnd/>
            <a:tailEnd/>
          </a:ln>
          <a:effectLst/>
        </p:spPr>
        <p:txBody>
          <a:bodyPr wrap="none" anchor="ctr"/>
          <a:lstStyle/>
          <a:p>
            <a:pPr fontAlgn="base">
              <a:spcBef>
                <a:spcPct val="0"/>
              </a:spcBef>
              <a:spcAft>
                <a:spcPct val="0"/>
              </a:spcAft>
              <a:defRPr/>
            </a:pPr>
            <a:endParaRPr lang="en-US" sz="2400">
              <a:solidFill>
                <a:srgbClr val="000000"/>
              </a:solidFill>
            </a:endParaRPr>
          </a:p>
        </p:txBody>
      </p:sp>
      <p:sp>
        <p:nvSpPr>
          <p:cNvPr id="198663" name="Text Box 7"/>
          <p:cNvSpPr txBox="1">
            <a:spLocks noChangeArrowheads="1"/>
          </p:cNvSpPr>
          <p:nvPr/>
        </p:nvSpPr>
        <p:spPr bwMode="auto">
          <a:xfrm>
            <a:off x="3957178" y="2902352"/>
            <a:ext cx="10278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Jeremiah</a:t>
            </a:r>
          </a:p>
        </p:txBody>
      </p:sp>
      <p:sp>
        <p:nvSpPr>
          <p:cNvPr id="198665" name="Text Box 9"/>
          <p:cNvSpPr txBox="1">
            <a:spLocks noChangeArrowheads="1"/>
          </p:cNvSpPr>
          <p:nvPr/>
        </p:nvSpPr>
        <p:spPr bwMode="auto">
          <a:xfrm>
            <a:off x="5719635" y="3876091"/>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Ezekiel</a:t>
            </a:r>
          </a:p>
        </p:txBody>
      </p:sp>
      <p:sp>
        <p:nvSpPr>
          <p:cNvPr id="198666" name="Text Box 10"/>
          <p:cNvSpPr txBox="1">
            <a:spLocks noChangeArrowheads="1"/>
          </p:cNvSpPr>
          <p:nvPr/>
        </p:nvSpPr>
        <p:spPr bwMode="auto">
          <a:xfrm>
            <a:off x="6827496" y="2280125"/>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a:solidFill>
                  <a:srgbClr val="000000"/>
                </a:solidFill>
                <a:latin typeface="Zurich BlkEx BT"/>
                <a:cs typeface="Times New Roman" pitchFamily="18" charset="0"/>
              </a:rPr>
              <a:t>Daniel</a:t>
            </a:r>
          </a:p>
        </p:txBody>
      </p:sp>
      <p:sp>
        <p:nvSpPr>
          <p:cNvPr id="198667" name="Rectangle 11"/>
          <p:cNvSpPr>
            <a:spLocks noChangeArrowheads="1"/>
          </p:cNvSpPr>
          <p:nvPr/>
        </p:nvSpPr>
        <p:spPr bwMode="auto">
          <a:xfrm>
            <a:off x="4331814" y="1930874"/>
            <a:ext cx="101600" cy="95250"/>
          </a:xfrm>
          <a:prstGeom prst="rect">
            <a:avLst/>
          </a:prstGeom>
          <a:solidFill>
            <a:srgbClr val="00FF00"/>
          </a:solidFill>
          <a:ln w="9525">
            <a:solidFill>
              <a:schemeClr val="tx1"/>
            </a:solidFill>
            <a:miter lim="800000"/>
            <a:headEnd/>
            <a:tailEnd/>
          </a:ln>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sz="2400">
              <a:solidFill>
                <a:srgbClr val="000000"/>
              </a:solidFill>
              <a:latin typeface="Times New Roman" pitchFamily="18" charset="0"/>
              <a:cs typeface="Times New Roman" pitchFamily="18" charset="0"/>
            </a:endParaRP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84856" y="1200775"/>
            <a:ext cx="1469899" cy="1141431"/>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06720" y="2964492"/>
            <a:ext cx="1408179" cy="944882"/>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4197" y="1795697"/>
            <a:ext cx="1186426" cy="1121317"/>
          </a:xfrm>
          <a:prstGeom prst="rect">
            <a:avLst/>
          </a:prstGeom>
        </p:spPr>
      </p:pic>
      <p:pic>
        <p:nvPicPr>
          <p:cNvPr id="1026" name="Picture 2" descr="O:\OT Lessons-Danny\Daniel\Images\Goodsalt Downloads\Dan2 Satute.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26026" y="1039924"/>
            <a:ext cx="631688" cy="2031705"/>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56914" y="2508992"/>
            <a:ext cx="2227566" cy="1306437"/>
          </a:xfrm>
          <a:prstGeom prst="rect">
            <a:avLst/>
          </a:prstGeom>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71973" y="3721209"/>
            <a:ext cx="1047691" cy="831990"/>
          </a:xfrm>
          <a:prstGeom prst="rect">
            <a:avLst/>
          </a:prstGeom>
        </p:spPr>
      </p:pic>
      <p:sp>
        <p:nvSpPr>
          <p:cNvPr id="18" name="Text Box 7"/>
          <p:cNvSpPr txBox="1">
            <a:spLocks noChangeArrowheads="1"/>
          </p:cNvSpPr>
          <p:nvPr/>
        </p:nvSpPr>
        <p:spPr bwMode="auto">
          <a:xfrm>
            <a:off x="3957178" y="3221700"/>
            <a:ext cx="102784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Bad Figs</a:t>
            </a:r>
            <a:endParaRPr lang="en-US" altLang="en-US" sz="1600" dirty="0">
              <a:solidFill>
                <a:srgbClr val="000000"/>
              </a:solidFill>
              <a:latin typeface="Zurich BlkEx BT"/>
              <a:cs typeface="Times New Roman" pitchFamily="18" charset="0"/>
            </a:endParaRPr>
          </a:p>
        </p:txBody>
      </p:sp>
      <p:sp>
        <p:nvSpPr>
          <p:cNvPr id="19" name="Text Box 7"/>
          <p:cNvSpPr txBox="1">
            <a:spLocks noChangeArrowheads="1"/>
          </p:cNvSpPr>
          <p:nvPr/>
        </p:nvSpPr>
        <p:spPr bwMode="auto">
          <a:xfrm>
            <a:off x="5719635" y="4214645"/>
            <a:ext cx="1130438"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Good Figs</a:t>
            </a:r>
            <a:endParaRPr lang="en-US" altLang="en-US" sz="1600" dirty="0">
              <a:solidFill>
                <a:srgbClr val="000000"/>
              </a:solidFill>
              <a:latin typeface="Zurich BlkEx BT"/>
              <a:cs typeface="Times New Roman" pitchFamily="18" charset="0"/>
            </a:endParaRPr>
          </a:p>
        </p:txBody>
      </p:sp>
      <p:sp>
        <p:nvSpPr>
          <p:cNvPr id="20" name="Text Box 7"/>
          <p:cNvSpPr txBox="1">
            <a:spLocks noChangeArrowheads="1"/>
          </p:cNvSpPr>
          <p:nvPr/>
        </p:nvSpPr>
        <p:spPr bwMode="auto">
          <a:xfrm>
            <a:off x="6827496" y="2602146"/>
            <a:ext cx="776175" cy="338554"/>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20000"/>
              </a:spcBef>
              <a:spcAft>
                <a:spcPct val="0"/>
              </a:spcAft>
            </a:pPr>
            <a:r>
              <a:rPr lang="en-US" altLang="en-US" sz="1600" dirty="0" smtClean="0">
                <a:solidFill>
                  <a:srgbClr val="000000"/>
                </a:solidFill>
                <a:latin typeface="Zurich BlkEx BT"/>
                <a:cs typeface="Times New Roman" pitchFamily="18" charset="0"/>
              </a:rPr>
              <a:t>Rulers</a:t>
            </a:r>
            <a:endParaRPr lang="en-US" altLang="en-US" sz="1600" dirty="0">
              <a:solidFill>
                <a:srgbClr val="000000"/>
              </a:solidFill>
              <a:latin typeface="Zurich BlkEx BT"/>
              <a:cs typeface="Times New Roman" pitchFamily="18" charset="0"/>
            </a:endParaRPr>
          </a:p>
        </p:txBody>
      </p:sp>
      <p:pic>
        <p:nvPicPr>
          <p:cNvPr id="21" name="Picture 2" descr="O:\Images\OT-Major Prophets-Ezekiel\Babylonian-Captivity.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746642" y="4553199"/>
            <a:ext cx="1080854" cy="121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106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98663"/>
                                        </p:tgtEl>
                                        <p:attrNameLst>
                                          <p:attrName>style.visibility</p:attrName>
                                        </p:attrNameLst>
                                      </p:cBhvr>
                                      <p:to>
                                        <p:strVal val="visible"/>
                                      </p:to>
                                    </p:set>
                                    <p:animEffect transition="in" filter="barn(inVertical)">
                                      <p:cBhvr>
                                        <p:cTn id="10" dur="500"/>
                                        <p:tgtEl>
                                          <p:spTgt spid="19866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down)">
                                      <p:cBhvr>
                                        <p:cTn id="15" dur="500"/>
                                        <p:tgtEl>
                                          <p:spTgt spid="3"/>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98665"/>
                                        </p:tgtEl>
                                        <p:attrNameLst>
                                          <p:attrName>style.visibility</p:attrName>
                                        </p:attrNameLst>
                                      </p:cBhvr>
                                      <p:to>
                                        <p:strVal val="visible"/>
                                      </p:to>
                                    </p:set>
                                    <p:animEffect transition="in" filter="wipe(down)">
                                      <p:cBhvr>
                                        <p:cTn id="18" dur="500"/>
                                        <p:tgtEl>
                                          <p:spTgt spid="19866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98666"/>
                                        </p:tgtEl>
                                        <p:attrNameLst>
                                          <p:attrName>style.visibility</p:attrName>
                                        </p:attrNameLst>
                                      </p:cBhvr>
                                      <p:to>
                                        <p:strVal val="visible"/>
                                      </p:to>
                                    </p:set>
                                    <p:animEffect transition="in" filter="fade">
                                      <p:cBhvr>
                                        <p:cTn id="26" dur="500"/>
                                        <p:tgtEl>
                                          <p:spTgt spid="19866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barn(inVertical)">
                                      <p:cBhvr>
                                        <p:cTn id="31" dur="500"/>
                                        <p:tgtEl>
                                          <p:spTgt spid="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down)">
                                      <p:cBhvr>
                                        <p:cTn id="39" dur="500"/>
                                        <p:tgtEl>
                                          <p:spTgt spid="19"/>
                                        </p:tgtEl>
                                      </p:cBhvr>
                                    </p:animEffect>
                                  </p:childTnLst>
                                </p:cTn>
                              </p:par>
                              <p:par>
                                <p:cTn id="40" presetID="22" presetClass="entr" presetSubtype="4"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wipe(down)">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500"/>
                                        <p:tgtEl>
                                          <p:spTgt spid="20"/>
                                        </p:tgtEl>
                                      </p:cBhvr>
                                    </p:animEffect>
                                  </p:childTnLst>
                                </p:cTn>
                              </p:par>
                              <p:par>
                                <p:cTn id="48" presetID="10" presetClass="entr" presetSubtype="0" fill="hold" nodeType="withEffect">
                                  <p:stCondLst>
                                    <p:cond delay="0"/>
                                  </p:stCondLst>
                                  <p:childTnLst>
                                    <p:set>
                                      <p:cBhvr>
                                        <p:cTn id="49" dur="1" fill="hold">
                                          <p:stCondLst>
                                            <p:cond delay="0"/>
                                          </p:stCondLst>
                                        </p:cTn>
                                        <p:tgtEl>
                                          <p:spTgt spid="1026"/>
                                        </p:tgtEl>
                                        <p:attrNameLst>
                                          <p:attrName>style.visibility</p:attrName>
                                        </p:attrNameLst>
                                      </p:cBhvr>
                                      <p:to>
                                        <p:strVal val="visible"/>
                                      </p:to>
                                    </p:set>
                                    <p:animEffect transition="in" filter="fade">
                                      <p:cBhvr>
                                        <p:cTn id="50"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3" grpId="0" animBg="1"/>
      <p:bldP spid="198665" grpId="0" animBg="1"/>
      <p:bldP spid="198666" grpId="0" animBg="1"/>
      <p:bldP spid="18" grpId="0" animBg="1"/>
      <p:bldP spid="19" grpId="0" animBg="1"/>
      <p:bldP spid="2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76200" y="130506"/>
            <a:ext cx="8839200" cy="5622594"/>
          </a:xfrm>
          <a:prstGeom prst="rect">
            <a:avLst/>
          </a:prstGeom>
        </p:spPr>
      </p:pic>
    </p:spTree>
    <p:extLst>
      <p:ext uri="{BB962C8B-B14F-4D97-AF65-F5344CB8AC3E}">
        <p14:creationId xmlns:p14="http://schemas.microsoft.com/office/powerpoint/2010/main" val="198691549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57200" y="119064"/>
            <a:ext cx="8229600" cy="952500"/>
          </a:xfrm>
        </p:spPr>
        <p:txBody>
          <a:bodyPr>
            <a:normAutofit/>
          </a:bodyPr>
          <a:lstStyle/>
          <a:p>
            <a:r>
              <a:rPr lang="en-US" sz="5400" b="1" dirty="0">
                <a:solidFill>
                  <a:srgbClr val="FFFF00"/>
                </a:solidFill>
                <a:effectLst>
                  <a:outerShdw blurRad="38100" dist="38100" dir="2700000" algn="tl">
                    <a:srgbClr val="000000">
                      <a:alpha val="43137"/>
                    </a:srgbClr>
                  </a:outerShdw>
                </a:effectLst>
              </a:rPr>
              <a:t>C.  </a:t>
            </a:r>
            <a:r>
              <a:rPr lang="en-US" sz="5400" b="1" dirty="0" smtClean="0">
                <a:solidFill>
                  <a:srgbClr val="FFFF00"/>
                </a:solidFill>
                <a:effectLst>
                  <a:outerShdw blurRad="38100" dist="38100" dir="2700000" algn="tl">
                    <a:srgbClr val="000000">
                      <a:alpha val="43137"/>
                    </a:srgbClr>
                  </a:outerShdw>
                </a:effectLst>
              </a:rPr>
              <a:t>Precursor Prophecies</a:t>
            </a:r>
            <a:endParaRPr lang="en-US" sz="54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04800" y="1421058"/>
            <a:ext cx="4876800" cy="4267200"/>
          </a:xfrm>
        </p:spPr>
        <p:txBody>
          <a:bodyPr>
            <a:normAutofit lnSpcReduction="10000"/>
          </a:bodyPr>
          <a:lstStyle/>
          <a:p>
            <a:r>
              <a:rPr lang="en-US" dirty="0" smtClean="0"/>
              <a:t>Leviticus 26</a:t>
            </a:r>
          </a:p>
          <a:p>
            <a:r>
              <a:rPr lang="en-US" dirty="0" smtClean="0"/>
              <a:t>Deuteronomy 28</a:t>
            </a:r>
          </a:p>
          <a:p>
            <a:r>
              <a:rPr lang="en-US" dirty="0" smtClean="0"/>
              <a:t>Isaiah 44:23 – 45:1</a:t>
            </a:r>
          </a:p>
          <a:p>
            <a:r>
              <a:rPr lang="en-US" dirty="0" smtClean="0"/>
              <a:t>II Kings 20:16</a:t>
            </a:r>
            <a:br>
              <a:rPr lang="en-US" dirty="0" smtClean="0"/>
            </a:br>
            <a:r>
              <a:rPr lang="en-US" dirty="0" smtClean="0"/>
              <a:t>Isaiah 39:7</a:t>
            </a:r>
          </a:p>
          <a:p>
            <a:r>
              <a:rPr lang="en-US" dirty="0" smtClean="0"/>
              <a:t>Jeremiah 25</a:t>
            </a:r>
          </a:p>
          <a:p>
            <a:r>
              <a:rPr lang="en-US" dirty="0" smtClean="0"/>
              <a:t>Jeremiah 29</a:t>
            </a:r>
          </a:p>
          <a:p>
            <a:r>
              <a:rPr lang="en-US" dirty="0" smtClean="0"/>
              <a:t>(see Matt 24:15)</a:t>
            </a:r>
            <a:endParaRPr lang="en-US" dirty="0"/>
          </a:p>
        </p:txBody>
      </p:sp>
      <p:sp>
        <p:nvSpPr>
          <p:cNvPr id="7" name="Content Placeholder 2"/>
          <p:cNvSpPr txBox="1">
            <a:spLocks/>
          </p:cNvSpPr>
          <p:nvPr/>
        </p:nvSpPr>
        <p:spPr>
          <a:xfrm>
            <a:off x="3962400" y="1421058"/>
            <a:ext cx="5181600" cy="4267200"/>
          </a:xfrm>
          <a:prstGeom prst="rect">
            <a:avLst/>
          </a:prstGeom>
        </p:spPr>
        <p:txBody>
          <a:bodyPr vert="horz" lIns="91440" tIns="45720" rIns="91440" bIns="45720" rtlCol="0">
            <a:normAutofit lnSpcReduction="1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i="1" dirty="0" smtClean="0"/>
              <a:t>Desolation, scattering</a:t>
            </a:r>
          </a:p>
          <a:p>
            <a:r>
              <a:rPr lang="en-US" i="1" dirty="0" smtClean="0"/>
              <a:t>Foreign King (far away)</a:t>
            </a:r>
          </a:p>
          <a:p>
            <a:r>
              <a:rPr lang="en-US" i="1" dirty="0" smtClean="0"/>
              <a:t>‘Cyrus’ to allow a return</a:t>
            </a:r>
          </a:p>
          <a:p>
            <a:r>
              <a:rPr lang="en-US" i="1" dirty="0" smtClean="0"/>
              <a:t>Babylon to take sons away</a:t>
            </a:r>
            <a:br>
              <a:rPr lang="en-US" i="1" dirty="0" smtClean="0"/>
            </a:br>
            <a:r>
              <a:rPr lang="en-US" i="1" dirty="0" smtClean="0"/>
              <a:t>  </a:t>
            </a:r>
          </a:p>
          <a:p>
            <a:r>
              <a:rPr lang="en-US" i="1" dirty="0" smtClean="0"/>
              <a:t>Babylon punished in 70 </a:t>
            </a:r>
            <a:r>
              <a:rPr lang="en-US" i="1" dirty="0" err="1" smtClean="0"/>
              <a:t>yrs</a:t>
            </a:r>
            <a:endParaRPr lang="en-US" i="1" dirty="0" smtClean="0"/>
          </a:p>
          <a:p>
            <a:r>
              <a:rPr lang="en-US" i="1" dirty="0" smtClean="0"/>
              <a:t>People to return in 70 </a:t>
            </a:r>
            <a:r>
              <a:rPr lang="en-US" i="1" dirty="0" err="1" smtClean="0"/>
              <a:t>yrs</a:t>
            </a:r>
            <a:endParaRPr lang="en-US" i="1" dirty="0" smtClean="0"/>
          </a:p>
          <a:p>
            <a:r>
              <a:rPr lang="en-US" i="1" dirty="0" smtClean="0"/>
              <a:t>“… spoken of by Daniel…”</a:t>
            </a:r>
            <a:endParaRPr lang="en-US" i="1" dirty="0"/>
          </a:p>
        </p:txBody>
      </p:sp>
    </p:spTree>
    <p:extLst>
      <p:ext uri="{BB962C8B-B14F-4D97-AF65-F5344CB8AC3E}">
        <p14:creationId xmlns:p14="http://schemas.microsoft.com/office/powerpoint/2010/main" val="38567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God’s Prophets</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5676" y="952500"/>
            <a:ext cx="11290300" cy="3109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Box 7"/>
          <p:cNvSpPr txBox="1"/>
          <p:nvPr/>
        </p:nvSpPr>
        <p:spPr>
          <a:xfrm>
            <a:off x="838200" y="4093585"/>
            <a:ext cx="1767535" cy="646331"/>
          </a:xfrm>
          <a:prstGeom prst="rect">
            <a:avLst/>
          </a:prstGeom>
          <a:noFill/>
        </p:spPr>
        <p:txBody>
          <a:bodyPr wrap="none" rtlCol="0">
            <a:spAutoFit/>
          </a:bodyPr>
          <a:lstStyle/>
          <a:p>
            <a:r>
              <a:rPr lang="en-US" dirty="0" smtClean="0"/>
              <a:t>Leviticus 26</a:t>
            </a:r>
          </a:p>
          <a:p>
            <a:r>
              <a:rPr lang="en-US" dirty="0" smtClean="0"/>
              <a:t>Deuteronomy 28</a:t>
            </a:r>
            <a:endParaRPr lang="en-US" dirty="0"/>
          </a:p>
        </p:txBody>
      </p:sp>
      <p:sp>
        <p:nvSpPr>
          <p:cNvPr id="9" name="TextBox 8"/>
          <p:cNvSpPr txBox="1"/>
          <p:nvPr/>
        </p:nvSpPr>
        <p:spPr>
          <a:xfrm>
            <a:off x="4589721" y="4614742"/>
            <a:ext cx="1359668" cy="646331"/>
          </a:xfrm>
          <a:prstGeom prst="rect">
            <a:avLst/>
          </a:prstGeom>
          <a:noFill/>
        </p:spPr>
        <p:txBody>
          <a:bodyPr wrap="none" rtlCol="0">
            <a:spAutoFit/>
          </a:bodyPr>
          <a:lstStyle/>
          <a:p>
            <a:r>
              <a:rPr lang="en-US" dirty="0" smtClean="0"/>
              <a:t>Isaiah 39, 44</a:t>
            </a:r>
          </a:p>
          <a:p>
            <a:endParaRPr lang="en-US" dirty="0"/>
          </a:p>
        </p:txBody>
      </p:sp>
      <p:sp>
        <p:nvSpPr>
          <p:cNvPr id="15" name="TextBox 14"/>
          <p:cNvSpPr txBox="1"/>
          <p:nvPr/>
        </p:nvSpPr>
        <p:spPr>
          <a:xfrm>
            <a:off x="5269555" y="4960128"/>
            <a:ext cx="1667636" cy="646331"/>
          </a:xfrm>
          <a:prstGeom prst="rect">
            <a:avLst/>
          </a:prstGeom>
          <a:noFill/>
        </p:spPr>
        <p:txBody>
          <a:bodyPr wrap="none" rtlCol="0">
            <a:spAutoFit/>
          </a:bodyPr>
          <a:lstStyle/>
          <a:p>
            <a:r>
              <a:rPr lang="en-US" dirty="0" smtClean="0"/>
              <a:t>Jeremiah 25, 29</a:t>
            </a:r>
          </a:p>
          <a:p>
            <a:endParaRPr lang="en-US" dirty="0"/>
          </a:p>
        </p:txBody>
      </p:sp>
      <p:sp>
        <p:nvSpPr>
          <p:cNvPr id="16" name="TextBox 15"/>
          <p:cNvSpPr txBox="1"/>
          <p:nvPr/>
        </p:nvSpPr>
        <p:spPr>
          <a:xfrm>
            <a:off x="7540694" y="4068013"/>
            <a:ext cx="1329082" cy="646331"/>
          </a:xfrm>
          <a:prstGeom prst="rect">
            <a:avLst/>
          </a:prstGeom>
          <a:noFill/>
        </p:spPr>
        <p:txBody>
          <a:bodyPr wrap="none" rtlCol="0">
            <a:spAutoFit/>
          </a:bodyPr>
          <a:lstStyle/>
          <a:p>
            <a:r>
              <a:rPr lang="en-US" dirty="0" smtClean="0"/>
              <a:t>Matthew 24</a:t>
            </a:r>
          </a:p>
          <a:p>
            <a:endParaRPr lang="en-US" dirty="0"/>
          </a:p>
        </p:txBody>
      </p:sp>
      <p:sp>
        <p:nvSpPr>
          <p:cNvPr id="10" name="TextBox 9"/>
          <p:cNvSpPr txBox="1"/>
          <p:nvPr/>
        </p:nvSpPr>
        <p:spPr>
          <a:xfrm>
            <a:off x="2600787" y="4098053"/>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800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
        <p:nvSpPr>
          <p:cNvPr id="18" name="TextBox 17"/>
          <p:cNvSpPr txBox="1"/>
          <p:nvPr/>
        </p:nvSpPr>
        <p:spPr>
          <a:xfrm>
            <a:off x="5870390" y="4609787"/>
            <a:ext cx="1444809"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100+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
        <p:nvSpPr>
          <p:cNvPr id="19" name="TextBox 18"/>
          <p:cNvSpPr txBox="1"/>
          <p:nvPr/>
        </p:nvSpPr>
        <p:spPr>
          <a:xfrm>
            <a:off x="6858000" y="4980780"/>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70+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
        <p:nvSpPr>
          <p:cNvPr id="20" name="TextBox 19"/>
          <p:cNvSpPr txBox="1"/>
          <p:nvPr/>
        </p:nvSpPr>
        <p:spPr>
          <a:xfrm>
            <a:off x="7802976" y="4345012"/>
            <a:ext cx="1066800" cy="369332"/>
          </a:xfrm>
          <a:prstGeom prst="rect">
            <a:avLst/>
          </a:prstGeom>
          <a:noFill/>
        </p:spPr>
        <p:txBody>
          <a:bodyPr wrap="square" rtlCol="0">
            <a:spAutoFit/>
          </a:bodyPr>
          <a:lstStyle/>
          <a:p>
            <a:r>
              <a:rPr lang="en-US" dirty="0" smtClean="0">
                <a:solidFill>
                  <a:srgbClr val="0000CC"/>
                </a:solidFill>
                <a:latin typeface="Algerian" panose="04020705040A02060702" pitchFamily="82" charset="0"/>
              </a:rPr>
              <a:t>600 </a:t>
            </a:r>
            <a:r>
              <a:rPr lang="en-US" dirty="0" err="1" smtClean="0">
                <a:solidFill>
                  <a:srgbClr val="0000CC"/>
                </a:solidFill>
                <a:latin typeface="Algerian" panose="04020705040A02060702" pitchFamily="82" charset="0"/>
              </a:rPr>
              <a:t>yrs</a:t>
            </a:r>
            <a:endParaRPr lang="en-US" dirty="0">
              <a:solidFill>
                <a:srgbClr val="0000CC"/>
              </a:solidFill>
              <a:latin typeface="Algerian" panose="04020705040A02060702" pitchFamily="82" charset="0"/>
            </a:endParaRPr>
          </a:p>
        </p:txBody>
      </p:sp>
    </p:spTree>
    <p:extLst>
      <p:ext uri="{BB962C8B-B14F-4D97-AF65-F5344CB8AC3E}">
        <p14:creationId xmlns:p14="http://schemas.microsoft.com/office/powerpoint/2010/main" val="27138470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65132" y="1393032"/>
            <a:ext cx="8878887" cy="39052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srgbClr val="FFFFFF"/>
              </a:solidFill>
              <a:cs typeface="Arial" pitchFamily="34" charset="0"/>
            </a:endParaRPr>
          </a:p>
        </p:txBody>
      </p:sp>
      <p:sp>
        <p:nvSpPr>
          <p:cNvPr id="70659" name="Title 3"/>
          <p:cNvSpPr>
            <a:spLocks noGrp="1"/>
          </p:cNvSpPr>
          <p:nvPr>
            <p:ph type="title"/>
          </p:nvPr>
        </p:nvSpPr>
        <p:spPr/>
        <p:txBody>
          <a:bodyPr/>
          <a:lstStyle/>
          <a:p>
            <a:endParaRPr lang="en-US" altLang="en-US" smtClean="0"/>
          </a:p>
        </p:txBody>
      </p:sp>
      <p:sp>
        <p:nvSpPr>
          <p:cNvPr id="70660" name="Slide Number Placeholder 1"/>
          <p:cNvSpPr>
            <a:spLocks noGrp="1"/>
          </p:cNvSpPr>
          <p:nvPr>
            <p:ph type="sldNum" sz="quarter" idx="4294967295"/>
          </p:nvPr>
        </p:nvSpPr>
        <p:spPr bwMode="auto">
          <a:xfrm>
            <a:off x="0" y="5334000"/>
            <a:ext cx="1905000" cy="381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fld id="{51716FA1-1C65-4962-BD98-3E266151E29D}" type="slidenum">
              <a:rPr lang="en-US" altLang="en-US">
                <a:solidFill>
                  <a:srgbClr val="898989"/>
                </a:solidFill>
                <a:latin typeface="Calibri" pitchFamily="34" charset="0"/>
              </a:rPr>
              <a:pPr eaLnBrk="1" hangingPunct="1"/>
              <a:t>16</a:t>
            </a:fld>
            <a:endParaRPr lang="en-US" altLang="en-US">
              <a:solidFill>
                <a:srgbClr val="898989"/>
              </a:solidFill>
              <a:latin typeface="Calibri" pitchFamily="34" charset="0"/>
            </a:endParaRPr>
          </a:p>
        </p:txBody>
      </p:sp>
      <p:pic>
        <p:nvPicPr>
          <p:cNvPr id="70661" name="Picture 1"/>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2" name="TextBox 2"/>
          <p:cNvSpPr txBox="1">
            <a:spLocks noChangeArrowheads="1"/>
          </p:cNvSpPr>
          <p:nvPr/>
        </p:nvSpPr>
        <p:spPr bwMode="auto">
          <a:xfrm>
            <a:off x="136539" y="205054"/>
            <a:ext cx="3165475" cy="5078313"/>
          </a:xfrm>
          <a:prstGeom prst="rect">
            <a:avLst/>
          </a:prstGeom>
          <a:solidFill>
            <a:schemeClr val="bg1">
              <a:alpha val="61176"/>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1">
                <a:solidFill>
                  <a:prstClr val="black"/>
                </a:solidFill>
              </a:rPr>
              <a:t>Jeremiah 19:10-12(ESV) </a:t>
            </a:r>
            <a:r>
              <a:rPr lang="en-US" altLang="en-US">
                <a:solidFill>
                  <a:prstClr val="black"/>
                </a:solidFill>
              </a:rPr>
              <a:t/>
            </a:r>
            <a:br>
              <a:rPr lang="en-US" altLang="en-US">
                <a:solidFill>
                  <a:prstClr val="black"/>
                </a:solidFill>
              </a:rPr>
            </a:br>
            <a:r>
              <a:rPr lang="en-US" altLang="en-US" baseline="30000">
                <a:solidFill>
                  <a:prstClr val="black"/>
                </a:solidFill>
              </a:rPr>
              <a:t>10</a:t>
            </a:r>
            <a:r>
              <a:rPr lang="en-US" altLang="en-US">
                <a:solidFill>
                  <a:prstClr val="black"/>
                </a:solidFill>
              </a:rPr>
              <a:t>“Then you shall break the flask in the sight of the men who go with you,  </a:t>
            </a:r>
            <a:br>
              <a:rPr lang="en-US" altLang="en-US">
                <a:solidFill>
                  <a:prstClr val="black"/>
                </a:solidFill>
              </a:rPr>
            </a:br>
            <a:r>
              <a:rPr lang="en-US" altLang="en-US" baseline="30000">
                <a:solidFill>
                  <a:prstClr val="black"/>
                </a:solidFill>
              </a:rPr>
              <a:t>11</a:t>
            </a:r>
            <a:r>
              <a:rPr lang="en-US" altLang="en-US">
                <a:solidFill>
                  <a:prstClr val="black"/>
                </a:solidFill>
              </a:rPr>
              <a:t>and shall say to them, ‘Thus says the Lord of hosts: </a:t>
            </a:r>
            <a:r>
              <a:rPr lang="en-US" altLang="en-US" b="1" u="sng">
                <a:solidFill>
                  <a:prstClr val="black"/>
                </a:solidFill>
              </a:rPr>
              <a:t>So will I break this people and this city, as one breaks a potter’s vessel, so that it can never be mended. </a:t>
            </a:r>
            <a:r>
              <a:rPr lang="en-US" altLang="en-US">
                <a:solidFill>
                  <a:prstClr val="black"/>
                </a:solidFill>
              </a:rPr>
              <a:t>Men shall bury in Topheth because there will be no place else to bury.  </a:t>
            </a:r>
            <a:br>
              <a:rPr lang="en-US" altLang="en-US">
                <a:solidFill>
                  <a:prstClr val="black"/>
                </a:solidFill>
              </a:rPr>
            </a:br>
            <a:r>
              <a:rPr lang="en-US" altLang="en-US" b="1" u="sng" baseline="30000">
                <a:solidFill>
                  <a:prstClr val="black"/>
                </a:solidFill>
              </a:rPr>
              <a:t>12</a:t>
            </a:r>
            <a:r>
              <a:rPr lang="en-US" altLang="en-US" b="1" u="sng">
                <a:solidFill>
                  <a:prstClr val="black"/>
                </a:solidFill>
              </a:rPr>
              <a:t>Thus will I do to this place, declares the Lord, and to its inhabitants, making this city like Topheth</a:t>
            </a:r>
            <a:r>
              <a:rPr lang="en-US" altLang="en-US">
                <a:solidFill>
                  <a:prstClr val="black"/>
                </a:solidFill>
              </a:rPr>
              <a:t>.  </a:t>
            </a:r>
          </a:p>
        </p:txBody>
      </p:sp>
    </p:spTree>
    <p:extLst>
      <p:ext uri="{BB962C8B-B14F-4D97-AF65-F5344CB8AC3E}">
        <p14:creationId xmlns:p14="http://schemas.microsoft.com/office/powerpoint/2010/main" val="30630196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ChangeArrowheads="1"/>
          </p:cNvSpPr>
          <p:nvPr/>
        </p:nvSpPr>
        <p:spPr bwMode="auto">
          <a:xfrm>
            <a:off x="0" y="1055689"/>
            <a:ext cx="9144000" cy="46593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endParaRPr lang="en-US" altLang="en-US">
              <a:solidFill>
                <a:srgbClr val="000000"/>
              </a:solidFill>
            </a:endParaRPr>
          </a:p>
        </p:txBody>
      </p:sp>
      <p:sp>
        <p:nvSpPr>
          <p:cNvPr id="69635" name="Rectangle 3"/>
          <p:cNvSpPr>
            <a:spLocks noGrp="1" noChangeArrowheads="1"/>
          </p:cNvSpPr>
          <p:nvPr>
            <p:ph type="title"/>
          </p:nvPr>
        </p:nvSpPr>
        <p:spPr>
          <a:xfrm>
            <a:off x="781050" y="0"/>
            <a:ext cx="7772400" cy="952500"/>
          </a:xfrm>
        </p:spPr>
        <p:txBody>
          <a:bodyPr/>
          <a:lstStyle/>
          <a:p>
            <a:pPr eaLnBrk="1" hangingPunct="1"/>
            <a:r>
              <a:rPr lang="en-US" altLang="en-US" sz="4000" smtClean="0"/>
              <a:t>Jeremiah’s Good &amp; Bad Figs </a:t>
            </a:r>
            <a:br>
              <a:rPr lang="en-US" altLang="en-US" sz="4000" smtClean="0"/>
            </a:br>
            <a:r>
              <a:rPr lang="en-US" altLang="en-US" sz="4000" smtClean="0"/>
              <a:t>- Jer 24</a:t>
            </a:r>
          </a:p>
        </p:txBody>
      </p:sp>
      <p:pic>
        <p:nvPicPr>
          <p:cNvPr id="69636" name="Picture 4" descr="http://oneyearbibleimages.com/jer_24_1_behold_two_baskets_of_fig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5689"/>
            <a:ext cx="4356100" cy="3344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9637" name="Object 5"/>
          <p:cNvGraphicFramePr>
            <a:graphicFrameLocks noChangeAspect="1"/>
          </p:cNvGraphicFramePr>
          <p:nvPr/>
        </p:nvGraphicFramePr>
        <p:xfrm>
          <a:off x="4716469" y="1055688"/>
          <a:ext cx="3113087" cy="1772708"/>
        </p:xfrm>
        <a:graphic>
          <a:graphicData uri="http://schemas.openxmlformats.org/presentationml/2006/ole">
            <mc:AlternateContent xmlns:mc="http://schemas.openxmlformats.org/markup-compatibility/2006">
              <mc:Choice xmlns:v="urn:schemas-microsoft-com:vml" Requires="v">
                <p:oleObj spid="_x0000_s2061" name="Image" r:id="rId4" imgW="5498413" imgH="3758730" progId="PhotoshopElements.Image.2">
                  <p:embed/>
                </p:oleObj>
              </mc:Choice>
              <mc:Fallback>
                <p:oleObj name="Image" r:id="rId4" imgW="5498413" imgH="3758730" progId="PhotoshopElements.Image.2">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16469" y="1055688"/>
                        <a:ext cx="3113087" cy="1772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9638" name="Rectangle 6"/>
          <p:cNvSpPr>
            <a:spLocks noChangeArrowheads="1"/>
          </p:cNvSpPr>
          <p:nvPr/>
        </p:nvSpPr>
        <p:spPr bwMode="auto">
          <a:xfrm>
            <a:off x="0" y="4265084"/>
            <a:ext cx="4000500" cy="147732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indent="160338"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baseline="30000" dirty="0">
                <a:solidFill>
                  <a:srgbClr val="000000"/>
                </a:solidFill>
                <a:latin typeface="Default"/>
              </a:rPr>
              <a:t>3</a:t>
            </a:r>
            <a:r>
              <a:rPr lang="en-US" altLang="en-US" dirty="0">
                <a:solidFill>
                  <a:srgbClr val="000000"/>
                </a:solidFill>
                <a:latin typeface="Default"/>
              </a:rPr>
              <a:t>And the Lord said to me, “What do you see, Jeremiah?” I said, “Figs, the good figs very good, and the bad figs very bad, so bad that they cannot be eaten</a:t>
            </a:r>
            <a:r>
              <a:rPr lang="en-US" altLang="en-US" dirty="0" smtClean="0">
                <a:solidFill>
                  <a:srgbClr val="000000"/>
                </a:solidFill>
                <a:latin typeface="Default"/>
              </a:rPr>
              <a:t>.”</a:t>
            </a:r>
            <a:endParaRPr lang="en-US" altLang="en-US" dirty="0">
              <a:solidFill>
                <a:srgbClr val="000000"/>
              </a:solidFill>
            </a:endParaRPr>
          </a:p>
        </p:txBody>
      </p:sp>
      <p:sp>
        <p:nvSpPr>
          <p:cNvPr id="69639" name="Text Box 7"/>
          <p:cNvSpPr txBox="1">
            <a:spLocks noChangeArrowheads="1"/>
          </p:cNvSpPr>
          <p:nvPr/>
        </p:nvSpPr>
        <p:spPr bwMode="auto">
          <a:xfrm>
            <a:off x="4079896" y="2852209"/>
            <a:ext cx="489267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pPr>
            <a:r>
              <a:rPr lang="en-US" altLang="en-US" sz="1600" dirty="0">
                <a:solidFill>
                  <a:srgbClr val="000000"/>
                </a:solidFill>
                <a:latin typeface="Default"/>
              </a:rPr>
              <a:t>…Like the bad figs that are so bad they cannot be eaten, so will I treat Zedekiah the king of Judah, his officials, the remnant of Jerusalem who remain in this land, and those who dwell in the land of Egypt. </a:t>
            </a:r>
            <a:r>
              <a:rPr lang="en-US" altLang="en-US" sz="1600" dirty="0">
                <a:solidFill>
                  <a:srgbClr val="000000"/>
                </a:solidFill>
                <a:hlinkClick r:id="rId6"/>
              </a:rPr>
              <a:t> </a:t>
            </a:r>
            <a:r>
              <a:rPr lang="en-US" altLang="en-US" sz="1600" baseline="30000" dirty="0">
                <a:solidFill>
                  <a:srgbClr val="000000"/>
                </a:solidFill>
                <a:latin typeface="Default"/>
              </a:rPr>
              <a:t>9</a:t>
            </a:r>
            <a:r>
              <a:rPr lang="en-US" altLang="en-US" sz="1600" dirty="0">
                <a:solidFill>
                  <a:srgbClr val="000000"/>
                </a:solidFill>
                <a:latin typeface="Default"/>
              </a:rPr>
              <a:t>I will make them a horror to all the kingdoms of the earth, to be a reproach, a byword, a taunt, and a curse in all the places where I shall drive them. </a:t>
            </a:r>
            <a:r>
              <a:rPr lang="en-US" altLang="en-US" sz="1600" dirty="0">
                <a:solidFill>
                  <a:srgbClr val="000000"/>
                </a:solidFill>
                <a:hlinkClick r:id="rId7"/>
              </a:rPr>
              <a:t> </a:t>
            </a:r>
            <a:r>
              <a:rPr lang="en-US" altLang="en-US" sz="1600" baseline="30000" dirty="0">
                <a:solidFill>
                  <a:srgbClr val="000000"/>
                </a:solidFill>
                <a:latin typeface="Default"/>
              </a:rPr>
              <a:t>10</a:t>
            </a:r>
            <a:r>
              <a:rPr lang="en-US" altLang="en-US" sz="1600" dirty="0">
                <a:solidFill>
                  <a:srgbClr val="000000"/>
                </a:solidFill>
                <a:latin typeface="Default"/>
              </a:rPr>
              <a:t>And I will </a:t>
            </a:r>
            <a:r>
              <a:rPr lang="en-US" altLang="en-US" sz="1600" u="sng" dirty="0">
                <a:solidFill>
                  <a:srgbClr val="003399"/>
                </a:solidFill>
                <a:latin typeface="Default"/>
              </a:rPr>
              <a:t>send sword, famine, and</a:t>
            </a:r>
            <a:r>
              <a:rPr lang="en-US" altLang="en-US" sz="1600" dirty="0">
                <a:solidFill>
                  <a:srgbClr val="000000"/>
                </a:solidFill>
                <a:latin typeface="Default"/>
              </a:rPr>
              <a:t> </a:t>
            </a:r>
            <a:r>
              <a:rPr lang="en-US" altLang="en-US" sz="1600" u="sng" dirty="0">
                <a:solidFill>
                  <a:srgbClr val="003399"/>
                </a:solidFill>
                <a:latin typeface="Default"/>
              </a:rPr>
              <a:t>pestilence upon them</a:t>
            </a:r>
            <a:r>
              <a:rPr lang="en-US" altLang="en-US" sz="1600" dirty="0">
                <a:solidFill>
                  <a:srgbClr val="000000"/>
                </a:solidFill>
                <a:latin typeface="Default"/>
              </a:rPr>
              <a:t>, until they shall be utterly destroyed from the land that I gave to them and their fathers.”</a:t>
            </a:r>
            <a:endParaRPr lang="en-US" altLang="en-US" sz="1600" dirty="0">
              <a:solidFill>
                <a:srgbClr val="000000"/>
              </a:solidFill>
            </a:endParaRPr>
          </a:p>
          <a:p>
            <a:pPr eaLnBrk="1" fontAlgn="base" hangingPunct="1">
              <a:spcBef>
                <a:spcPct val="50000"/>
              </a:spcBef>
              <a:spcAft>
                <a:spcPct val="0"/>
              </a:spcAft>
            </a:pPr>
            <a:endParaRPr lang="en-US" altLang="en-US" sz="1600" dirty="0">
              <a:solidFill>
                <a:srgbClr val="000000"/>
              </a:solidFill>
            </a:endParaRPr>
          </a:p>
        </p:txBody>
      </p:sp>
    </p:spTree>
    <p:extLst>
      <p:ext uri="{BB962C8B-B14F-4D97-AF65-F5344CB8AC3E}">
        <p14:creationId xmlns:p14="http://schemas.microsoft.com/office/powerpoint/2010/main" val="373125564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34"/>
          <p:cNvSpPr/>
          <p:nvPr/>
        </p:nvSpPr>
        <p:spPr>
          <a:xfrm>
            <a:off x="936644" y="1104900"/>
            <a:ext cx="8131175" cy="42185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55" name="Title 1"/>
          <p:cNvSpPr>
            <a:spLocks noGrp="1"/>
          </p:cNvSpPr>
          <p:nvPr>
            <p:ph type="title"/>
          </p:nvPr>
        </p:nvSpPr>
        <p:spPr>
          <a:xfrm>
            <a:off x="1392251" y="29194"/>
            <a:ext cx="6477000" cy="952500"/>
          </a:xfrm>
        </p:spPr>
        <p:txBody>
          <a:bodyPr/>
          <a:lstStyle/>
          <a:p>
            <a:r>
              <a:rPr lang="en-US" altLang="en-US" b="1" dirty="0" smtClean="0"/>
              <a:t>Promise of Return after Seventy Years Captivity</a:t>
            </a:r>
          </a:p>
        </p:txBody>
      </p:sp>
      <p:grpSp>
        <p:nvGrpSpPr>
          <p:cNvPr id="49156" name="Group 66"/>
          <p:cNvGrpSpPr>
            <a:grpSpLocks/>
          </p:cNvGrpSpPr>
          <p:nvPr/>
        </p:nvGrpSpPr>
        <p:grpSpPr bwMode="auto">
          <a:xfrm>
            <a:off x="900570" y="3622155"/>
            <a:ext cx="7297293" cy="1623219"/>
            <a:chOff x="186632" y="3948518"/>
            <a:chExt cx="6771638" cy="1537764"/>
          </a:xfrm>
        </p:grpSpPr>
        <p:grpSp>
          <p:nvGrpSpPr>
            <p:cNvPr id="49161" name="Group 35"/>
            <p:cNvGrpSpPr>
              <a:grpSpLocks/>
            </p:cNvGrpSpPr>
            <p:nvPr/>
          </p:nvGrpSpPr>
          <p:grpSpPr bwMode="auto">
            <a:xfrm>
              <a:off x="717550" y="5298322"/>
              <a:ext cx="5752479" cy="187960"/>
              <a:chOff x="536575" y="5187315"/>
              <a:chExt cx="5752479" cy="187960"/>
            </a:xfrm>
          </p:grpSpPr>
          <p:sp>
            <p:nvSpPr>
              <p:cNvPr id="37" name="Rectangle 36"/>
              <p:cNvSpPr/>
              <p:nvPr/>
            </p:nvSpPr>
            <p:spPr>
              <a:xfrm>
                <a:off x="537050"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8" name="Rectangle 37"/>
              <p:cNvSpPr/>
              <p:nvPr/>
            </p:nvSpPr>
            <p:spPr>
              <a:xfrm>
                <a:off x="1012877"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39" name="Rectangle 38"/>
              <p:cNvSpPr/>
              <p:nvPr/>
            </p:nvSpPr>
            <p:spPr>
              <a:xfrm>
                <a:off x="1499015" y="5192297"/>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0" name="Rectangle 39"/>
              <p:cNvSpPr/>
              <p:nvPr/>
            </p:nvSpPr>
            <p:spPr>
              <a:xfrm>
                <a:off x="1974840" y="5192297"/>
                <a:ext cx="458149"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1" name="Rectangle 40"/>
              <p:cNvSpPr/>
              <p:nvPr/>
            </p:nvSpPr>
            <p:spPr>
              <a:xfrm>
                <a:off x="2455086" y="5192297"/>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2" name="Rectangle 41"/>
              <p:cNvSpPr/>
              <p:nvPr/>
            </p:nvSpPr>
            <p:spPr>
              <a:xfrm>
                <a:off x="2930912" y="5192297"/>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3" name="Rectangle 42"/>
              <p:cNvSpPr/>
              <p:nvPr/>
            </p:nvSpPr>
            <p:spPr>
              <a:xfrm>
                <a:off x="3442093" y="5189791"/>
                <a:ext cx="456675"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4" name="Rectangle 43"/>
              <p:cNvSpPr/>
              <p:nvPr/>
            </p:nvSpPr>
            <p:spPr>
              <a:xfrm>
                <a:off x="3917920" y="5189791"/>
                <a:ext cx="458148"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5" name="Rectangle 44"/>
              <p:cNvSpPr/>
              <p:nvPr/>
            </p:nvSpPr>
            <p:spPr>
              <a:xfrm>
                <a:off x="4387853" y="5187284"/>
                <a:ext cx="458149"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6" name="Rectangle 45"/>
              <p:cNvSpPr/>
              <p:nvPr/>
            </p:nvSpPr>
            <p:spPr>
              <a:xfrm>
                <a:off x="4865152" y="5187284"/>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7" name="Rectangle 46"/>
              <p:cNvSpPr/>
              <p:nvPr/>
            </p:nvSpPr>
            <p:spPr>
              <a:xfrm>
                <a:off x="5355710" y="5192297"/>
                <a:ext cx="458148" cy="18297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8" name="Rectangle 47"/>
              <p:cNvSpPr/>
              <p:nvPr/>
            </p:nvSpPr>
            <p:spPr>
              <a:xfrm>
                <a:off x="5833009" y="5192297"/>
                <a:ext cx="456675" cy="182978"/>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grpSp>
        <p:sp>
          <p:nvSpPr>
            <p:cNvPr id="49162" name="TextBox 48"/>
            <p:cNvSpPr txBox="1">
              <a:spLocks noChangeArrowheads="1"/>
            </p:cNvSpPr>
            <p:nvPr/>
          </p:nvSpPr>
          <p:spPr bwMode="auto">
            <a:xfrm>
              <a:off x="186632" y="4642496"/>
              <a:ext cx="1144210"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dirty="0" smtClean="0">
                  <a:solidFill>
                    <a:prstClr val="black"/>
                  </a:solidFill>
                  <a:latin typeface="Bauhaus 93" pitchFamily="82" charset="0"/>
                </a:rPr>
                <a:t>609 BC Josiah dies</a:t>
              </a:r>
            </a:p>
            <a:p>
              <a:pPr eaLnBrk="1" fontAlgn="base" hangingPunct="1">
                <a:spcBef>
                  <a:spcPct val="0"/>
                </a:spcBef>
                <a:spcAft>
                  <a:spcPct val="0"/>
                </a:spcAft>
              </a:pPr>
              <a:r>
                <a:rPr lang="en-US" altLang="en-US" sz="1000" dirty="0" smtClean="0">
                  <a:solidFill>
                    <a:prstClr val="black"/>
                  </a:solidFill>
                  <a:latin typeface="Bauhaus 93" pitchFamily="82" charset="0"/>
                </a:rPr>
                <a:t>605 </a:t>
              </a:r>
              <a:r>
                <a:rPr lang="en-US" altLang="en-US" sz="1000" dirty="0">
                  <a:solidFill>
                    <a:prstClr val="black"/>
                  </a:solidFill>
                  <a:latin typeface="Bauhaus 93" pitchFamily="82" charset="0"/>
                </a:rPr>
                <a:t>BC</a:t>
              </a:r>
            </a:p>
            <a:p>
              <a:pPr eaLnBrk="1" fontAlgn="base" hangingPunct="1">
                <a:spcBef>
                  <a:spcPct val="0"/>
                </a:spcBef>
                <a:spcAft>
                  <a:spcPct val="0"/>
                </a:spcAft>
              </a:pPr>
              <a:r>
                <a:rPr lang="en-US" altLang="en-US" sz="1000" dirty="0">
                  <a:solidFill>
                    <a:prstClr val="black"/>
                  </a:solidFill>
                </a:rPr>
                <a:t>1</a:t>
              </a:r>
              <a:r>
                <a:rPr lang="en-US" altLang="en-US" sz="1000" baseline="30000" dirty="0">
                  <a:solidFill>
                    <a:prstClr val="black"/>
                  </a:solidFill>
                </a:rPr>
                <a:t>st</a:t>
              </a:r>
              <a:r>
                <a:rPr lang="en-US" altLang="en-US" sz="1000" dirty="0">
                  <a:solidFill>
                    <a:prstClr val="black"/>
                  </a:solidFill>
                </a:rPr>
                <a:t> Captives</a:t>
              </a:r>
            </a:p>
          </p:txBody>
        </p:sp>
        <p:cxnSp>
          <p:nvCxnSpPr>
            <p:cNvPr id="50" name="Straight Connector 49"/>
            <p:cNvCxnSpPr/>
            <p:nvPr/>
          </p:nvCxnSpPr>
          <p:spPr>
            <a:xfrm flipV="1">
              <a:off x="774005" y="4997506"/>
              <a:ext cx="0" cy="426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4" name="TextBox 50"/>
            <p:cNvSpPr txBox="1">
              <a:spLocks noChangeArrowheads="1"/>
            </p:cNvSpPr>
            <p:nvPr/>
          </p:nvSpPr>
          <p:spPr bwMode="auto">
            <a:xfrm>
              <a:off x="1163688" y="4533782"/>
              <a:ext cx="819927"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597 BC</a:t>
              </a:r>
            </a:p>
            <a:p>
              <a:pPr eaLnBrk="1" fontAlgn="base" hangingPunct="1">
                <a:spcBef>
                  <a:spcPct val="0"/>
                </a:spcBef>
                <a:spcAft>
                  <a:spcPct val="0"/>
                </a:spcAft>
              </a:pPr>
              <a:r>
                <a:rPr lang="en-US" altLang="en-US" sz="1000">
                  <a:solidFill>
                    <a:prstClr val="black"/>
                  </a:solidFill>
                </a:rPr>
                <a:t>2</a:t>
              </a:r>
              <a:r>
                <a:rPr lang="en-US" altLang="en-US" sz="1000" baseline="30000">
                  <a:solidFill>
                    <a:prstClr val="black"/>
                  </a:solidFill>
                </a:rPr>
                <a:t>nd</a:t>
              </a:r>
              <a:r>
                <a:rPr lang="en-US" altLang="en-US" sz="1000">
                  <a:solidFill>
                    <a:prstClr val="black"/>
                  </a:solidFill>
                </a:rPr>
                <a:t> Captives</a:t>
              </a:r>
            </a:p>
          </p:txBody>
        </p:sp>
        <p:cxnSp>
          <p:nvCxnSpPr>
            <p:cNvPr id="52" name="Straight Connector 51"/>
            <p:cNvCxnSpPr/>
            <p:nvPr/>
          </p:nvCxnSpPr>
          <p:spPr>
            <a:xfrm flipV="1">
              <a:off x="1407457" y="4933589"/>
              <a:ext cx="0" cy="46872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6" name="TextBox 52"/>
            <p:cNvSpPr txBox="1">
              <a:spLocks noChangeArrowheads="1"/>
            </p:cNvSpPr>
            <p:nvPr/>
          </p:nvSpPr>
          <p:spPr bwMode="auto">
            <a:xfrm>
              <a:off x="1814039" y="4303352"/>
              <a:ext cx="718775" cy="670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586 BC</a:t>
              </a:r>
            </a:p>
            <a:p>
              <a:pPr eaLnBrk="1" fontAlgn="base" hangingPunct="1">
                <a:spcBef>
                  <a:spcPct val="0"/>
                </a:spcBef>
                <a:spcAft>
                  <a:spcPct val="0"/>
                </a:spcAft>
              </a:pPr>
              <a:r>
                <a:rPr lang="en-US" altLang="en-US" sz="1000">
                  <a:solidFill>
                    <a:prstClr val="black"/>
                  </a:solidFill>
                </a:rPr>
                <a:t>Jerusalem</a:t>
              </a:r>
            </a:p>
            <a:p>
              <a:pPr eaLnBrk="1" fontAlgn="base" hangingPunct="1">
                <a:spcBef>
                  <a:spcPct val="0"/>
                </a:spcBef>
                <a:spcAft>
                  <a:spcPct val="0"/>
                </a:spcAft>
              </a:pPr>
              <a:r>
                <a:rPr lang="en-US" altLang="en-US" sz="1000">
                  <a:solidFill>
                    <a:prstClr val="black"/>
                  </a:solidFill>
                </a:rPr>
                <a:t>Temple </a:t>
              </a:r>
            </a:p>
            <a:p>
              <a:pPr eaLnBrk="1" fontAlgn="base" hangingPunct="1">
                <a:spcBef>
                  <a:spcPct val="0"/>
                </a:spcBef>
                <a:spcAft>
                  <a:spcPct val="0"/>
                </a:spcAft>
              </a:pPr>
              <a:r>
                <a:rPr lang="en-US" altLang="en-US" sz="1000">
                  <a:solidFill>
                    <a:prstClr val="black"/>
                  </a:solidFill>
                </a:rPr>
                <a:t>Destroyed</a:t>
              </a:r>
            </a:p>
          </p:txBody>
        </p:sp>
        <p:cxnSp>
          <p:nvCxnSpPr>
            <p:cNvPr id="54" name="Straight Connector 53"/>
            <p:cNvCxnSpPr/>
            <p:nvPr/>
          </p:nvCxnSpPr>
          <p:spPr>
            <a:xfrm flipH="1" flipV="1">
              <a:off x="2012921" y="4976200"/>
              <a:ext cx="0" cy="41357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68" name="TextBox 54"/>
            <p:cNvSpPr txBox="1">
              <a:spLocks noChangeArrowheads="1"/>
            </p:cNvSpPr>
            <p:nvPr/>
          </p:nvSpPr>
          <p:spPr bwMode="auto">
            <a:xfrm>
              <a:off x="3368675" y="4352322"/>
              <a:ext cx="1487830"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539 BC</a:t>
              </a:r>
            </a:p>
            <a:p>
              <a:pPr eaLnBrk="1" fontAlgn="base" hangingPunct="1">
                <a:spcBef>
                  <a:spcPct val="0"/>
                </a:spcBef>
                <a:spcAft>
                  <a:spcPct val="0"/>
                </a:spcAft>
              </a:pPr>
              <a:r>
                <a:rPr lang="en-US" altLang="en-US" sz="1000">
                  <a:solidFill>
                    <a:prstClr val="black"/>
                  </a:solidFill>
                </a:rPr>
                <a:t>Cyrus Conquers Babylon</a:t>
              </a:r>
            </a:p>
          </p:txBody>
        </p:sp>
        <p:cxnSp>
          <p:nvCxnSpPr>
            <p:cNvPr id="56" name="Straight Connector 55"/>
            <p:cNvCxnSpPr/>
            <p:nvPr/>
          </p:nvCxnSpPr>
          <p:spPr>
            <a:xfrm flipH="1" flipV="1">
              <a:off x="4179917" y="4987480"/>
              <a:ext cx="0" cy="41483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0" name="TextBox 56"/>
            <p:cNvSpPr txBox="1">
              <a:spLocks noChangeArrowheads="1"/>
            </p:cNvSpPr>
            <p:nvPr/>
          </p:nvSpPr>
          <p:spPr bwMode="auto">
            <a:xfrm>
              <a:off x="3451862" y="4647853"/>
              <a:ext cx="1456704" cy="524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538 BC </a:t>
              </a:r>
              <a:r>
                <a:rPr lang="en-US" altLang="en-US" sz="1000">
                  <a:solidFill>
                    <a:prstClr val="black"/>
                  </a:solidFill>
                </a:rPr>
                <a:t>Edict Go Home</a:t>
              </a:r>
            </a:p>
            <a:p>
              <a:pPr eaLnBrk="1" fontAlgn="base" hangingPunct="1">
                <a:spcBef>
                  <a:spcPct val="0"/>
                </a:spcBef>
                <a:spcAft>
                  <a:spcPct val="0"/>
                </a:spcAft>
              </a:pPr>
              <a:r>
                <a:rPr lang="en-US" altLang="en-US" sz="1000">
                  <a:solidFill>
                    <a:prstClr val="black"/>
                  </a:solidFill>
                  <a:latin typeface="Bauhaus 93" pitchFamily="82" charset="0"/>
                </a:rPr>
                <a:t>537 BC  </a:t>
              </a:r>
              <a:r>
                <a:rPr lang="en-US" altLang="en-US" sz="1000">
                  <a:solidFill>
                    <a:prstClr val="black"/>
                  </a:solidFill>
                </a:rPr>
                <a:t>Rebuild altar &amp; foundation</a:t>
              </a:r>
            </a:p>
          </p:txBody>
        </p:sp>
        <p:cxnSp>
          <p:nvCxnSpPr>
            <p:cNvPr id="58" name="Straight Connector 57"/>
            <p:cNvCxnSpPr/>
            <p:nvPr/>
          </p:nvCxnSpPr>
          <p:spPr>
            <a:xfrm flipH="1" flipV="1">
              <a:off x="4931222" y="4924817"/>
              <a:ext cx="0" cy="50005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49172" name="TextBox 58"/>
            <p:cNvSpPr txBox="1">
              <a:spLocks noChangeArrowheads="1"/>
            </p:cNvSpPr>
            <p:nvPr/>
          </p:nvSpPr>
          <p:spPr bwMode="auto">
            <a:xfrm>
              <a:off x="5314113" y="4933892"/>
              <a:ext cx="1644157" cy="3790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516 BC</a:t>
              </a:r>
            </a:p>
            <a:p>
              <a:pPr eaLnBrk="1" fontAlgn="base" hangingPunct="1">
                <a:spcBef>
                  <a:spcPct val="0"/>
                </a:spcBef>
                <a:spcAft>
                  <a:spcPct val="0"/>
                </a:spcAft>
              </a:pPr>
              <a:r>
                <a:rPr lang="en-US" altLang="en-US" sz="1000">
                  <a:solidFill>
                    <a:prstClr val="black"/>
                  </a:solidFill>
                </a:rPr>
                <a:t>Temple finish</a:t>
              </a:r>
            </a:p>
          </p:txBody>
        </p:sp>
        <p:sp>
          <p:nvSpPr>
            <p:cNvPr id="60" name="Freeform 59"/>
            <p:cNvSpPr/>
            <p:nvPr/>
          </p:nvSpPr>
          <p:spPr>
            <a:xfrm>
              <a:off x="781371" y="4091391"/>
              <a:ext cx="2695856" cy="610343"/>
            </a:xfrm>
            <a:custGeom>
              <a:avLst/>
              <a:gdLst>
                <a:gd name="connsiteX0" fmla="*/ 0 w 2695575"/>
                <a:gd name="connsiteY0" fmla="*/ 610364 h 610364"/>
                <a:gd name="connsiteX1" fmla="*/ 390525 w 2695575"/>
                <a:gd name="connsiteY1" fmla="*/ 305564 h 610364"/>
                <a:gd name="connsiteX2" fmla="*/ 1181100 w 2695575"/>
                <a:gd name="connsiteY2" fmla="*/ 38864 h 610364"/>
                <a:gd name="connsiteX3" fmla="*/ 1543050 w 2695575"/>
                <a:gd name="connsiteY3" fmla="*/ 10289 h 610364"/>
                <a:gd name="connsiteX4" fmla="*/ 2200275 w 2695575"/>
                <a:gd name="connsiteY4" fmla="*/ 124589 h 610364"/>
                <a:gd name="connsiteX5" fmla="*/ 2695575 w 2695575"/>
                <a:gd name="connsiteY5" fmla="*/ 324614 h 610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95575" h="610364">
                  <a:moveTo>
                    <a:pt x="0" y="610364"/>
                  </a:moveTo>
                  <a:cubicBezTo>
                    <a:pt x="96837" y="505589"/>
                    <a:pt x="193675" y="400814"/>
                    <a:pt x="390525" y="305564"/>
                  </a:cubicBezTo>
                  <a:cubicBezTo>
                    <a:pt x="587375" y="210314"/>
                    <a:pt x="989013" y="88076"/>
                    <a:pt x="1181100" y="38864"/>
                  </a:cubicBezTo>
                  <a:cubicBezTo>
                    <a:pt x="1373188" y="-10349"/>
                    <a:pt x="1373188" y="-3998"/>
                    <a:pt x="1543050" y="10289"/>
                  </a:cubicBezTo>
                  <a:cubicBezTo>
                    <a:pt x="1712912" y="24576"/>
                    <a:pt x="2008188" y="72202"/>
                    <a:pt x="2200275" y="124589"/>
                  </a:cubicBezTo>
                  <a:cubicBezTo>
                    <a:pt x="2392362" y="176976"/>
                    <a:pt x="2543968" y="250795"/>
                    <a:pt x="2695575" y="324614"/>
                  </a:cubicBez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4" name="TextBox 60"/>
            <p:cNvSpPr txBox="1">
              <a:spLocks noChangeArrowheads="1"/>
            </p:cNvSpPr>
            <p:nvPr/>
          </p:nvSpPr>
          <p:spPr bwMode="auto">
            <a:xfrm>
              <a:off x="710481" y="4145596"/>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dirty="0">
                  <a:solidFill>
                    <a:prstClr val="black"/>
                  </a:solidFill>
                  <a:latin typeface="Bauhaus 93" pitchFamily="82" charset="0"/>
                </a:rPr>
                <a:t>70 years</a:t>
              </a:r>
              <a:endParaRPr lang="en-US" altLang="en-US" sz="1200" dirty="0">
                <a:solidFill>
                  <a:prstClr val="black"/>
                </a:solidFill>
              </a:endParaRPr>
            </a:p>
          </p:txBody>
        </p:sp>
        <p:sp>
          <p:nvSpPr>
            <p:cNvPr id="62" name="Freeform 61"/>
            <p:cNvSpPr/>
            <p:nvPr/>
          </p:nvSpPr>
          <p:spPr>
            <a:xfrm>
              <a:off x="2372368" y="3948518"/>
              <a:ext cx="2551488" cy="649194"/>
            </a:xfrm>
            <a:custGeom>
              <a:avLst/>
              <a:gdLst>
                <a:gd name="connsiteX0" fmla="*/ 0 w 2552700"/>
                <a:gd name="connsiteY0" fmla="*/ 439214 h 648764"/>
                <a:gd name="connsiteX1" fmla="*/ 304800 w 2552700"/>
                <a:gd name="connsiteY1" fmla="*/ 172514 h 648764"/>
                <a:gd name="connsiteX2" fmla="*/ 952500 w 2552700"/>
                <a:gd name="connsiteY2" fmla="*/ 10589 h 648764"/>
                <a:gd name="connsiteX3" fmla="*/ 1733550 w 2552700"/>
                <a:gd name="connsiteY3" fmla="*/ 58214 h 648764"/>
                <a:gd name="connsiteX4" fmla="*/ 2333625 w 2552700"/>
                <a:gd name="connsiteY4" fmla="*/ 401114 h 648764"/>
                <a:gd name="connsiteX5" fmla="*/ 2552700 w 2552700"/>
                <a:gd name="connsiteY5" fmla="*/ 648764 h 64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52700" h="648764">
                  <a:moveTo>
                    <a:pt x="0" y="439214"/>
                  </a:moveTo>
                  <a:cubicBezTo>
                    <a:pt x="73025" y="341583"/>
                    <a:pt x="146050" y="243952"/>
                    <a:pt x="304800" y="172514"/>
                  </a:cubicBezTo>
                  <a:cubicBezTo>
                    <a:pt x="463550" y="101076"/>
                    <a:pt x="714375" y="29639"/>
                    <a:pt x="952500" y="10589"/>
                  </a:cubicBezTo>
                  <a:cubicBezTo>
                    <a:pt x="1190625" y="-8461"/>
                    <a:pt x="1503362" y="-6874"/>
                    <a:pt x="1733550" y="58214"/>
                  </a:cubicBezTo>
                  <a:cubicBezTo>
                    <a:pt x="1963738" y="123302"/>
                    <a:pt x="2197100" y="302689"/>
                    <a:pt x="2333625" y="401114"/>
                  </a:cubicBezTo>
                  <a:cubicBezTo>
                    <a:pt x="2470150" y="499539"/>
                    <a:pt x="2511425" y="574151"/>
                    <a:pt x="2552700" y="648764"/>
                  </a:cubicBezTo>
                </a:path>
              </a:pathLst>
            </a:custGeom>
            <a:noFill/>
            <a:ln w="28575"/>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63" name="Freeform 62"/>
            <p:cNvSpPr/>
            <p:nvPr/>
          </p:nvSpPr>
          <p:spPr>
            <a:xfrm rot="458515">
              <a:off x="4953319" y="4654110"/>
              <a:ext cx="475826" cy="480002"/>
            </a:xfrm>
            <a:custGeom>
              <a:avLst/>
              <a:gdLst>
                <a:gd name="connsiteX0" fmla="*/ 0 w 333375"/>
                <a:gd name="connsiteY0" fmla="*/ 0 h 381000"/>
                <a:gd name="connsiteX1" fmla="*/ 333375 w 333375"/>
                <a:gd name="connsiteY1" fmla="*/ 381000 h 381000"/>
              </a:gdLst>
              <a:ahLst/>
              <a:cxnLst>
                <a:cxn ang="0">
                  <a:pos x="connsiteX0" y="connsiteY0"/>
                </a:cxn>
                <a:cxn ang="0">
                  <a:pos x="connsiteX1" y="connsiteY1"/>
                </a:cxn>
              </a:cxnLst>
              <a:rect l="l" t="t" r="r" b="b"/>
              <a:pathLst>
                <a:path w="333375" h="381000">
                  <a:moveTo>
                    <a:pt x="0" y="0"/>
                  </a:moveTo>
                  <a:lnTo>
                    <a:pt x="333375" y="381000"/>
                  </a:lnTo>
                </a:path>
              </a:pathLst>
            </a:custGeom>
            <a:noFill/>
            <a:ln w="38100">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en-US">
                <a:solidFill>
                  <a:prstClr val="white"/>
                </a:solidFill>
              </a:endParaRPr>
            </a:p>
          </p:txBody>
        </p:sp>
        <p:sp>
          <p:nvSpPr>
            <p:cNvPr id="49177" name="TextBox 63"/>
            <p:cNvSpPr txBox="1">
              <a:spLocks noChangeArrowheads="1"/>
            </p:cNvSpPr>
            <p:nvPr/>
          </p:nvSpPr>
          <p:spPr bwMode="auto">
            <a:xfrm>
              <a:off x="4816506" y="4578594"/>
              <a:ext cx="1644157"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522 BC</a:t>
              </a:r>
            </a:p>
            <a:p>
              <a:pPr eaLnBrk="1" fontAlgn="base" hangingPunct="1">
                <a:spcBef>
                  <a:spcPct val="0"/>
                </a:spcBef>
                <a:spcAft>
                  <a:spcPct val="0"/>
                </a:spcAft>
              </a:pPr>
              <a:r>
                <a:rPr lang="en-US" altLang="en-US" sz="1000">
                  <a:solidFill>
                    <a:prstClr val="black"/>
                  </a:solidFill>
                </a:rPr>
                <a:t>Darius becomes emperor</a:t>
              </a:r>
            </a:p>
          </p:txBody>
        </p:sp>
        <p:sp>
          <p:nvSpPr>
            <p:cNvPr id="49178" name="TextBox 64"/>
            <p:cNvSpPr txBox="1">
              <a:spLocks noChangeArrowheads="1"/>
            </p:cNvSpPr>
            <p:nvPr/>
          </p:nvSpPr>
          <p:spPr bwMode="auto">
            <a:xfrm>
              <a:off x="4877701" y="4246202"/>
              <a:ext cx="1644157" cy="37904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000">
                  <a:solidFill>
                    <a:prstClr val="black"/>
                  </a:solidFill>
                  <a:latin typeface="Bauhaus 93" pitchFamily="82" charset="0"/>
                </a:rPr>
                <a:t>520 BC</a:t>
              </a:r>
            </a:p>
            <a:p>
              <a:pPr eaLnBrk="1" fontAlgn="base" hangingPunct="1">
                <a:spcBef>
                  <a:spcPct val="0"/>
                </a:spcBef>
                <a:spcAft>
                  <a:spcPct val="0"/>
                </a:spcAft>
              </a:pPr>
              <a:r>
                <a:rPr lang="en-US" altLang="en-US" sz="1000">
                  <a:solidFill>
                    <a:prstClr val="black"/>
                  </a:solidFill>
                </a:rPr>
                <a:t>Haggai-rebuild Temple</a:t>
              </a:r>
            </a:p>
          </p:txBody>
        </p:sp>
        <p:sp>
          <p:nvSpPr>
            <p:cNvPr id="49179" name="TextBox 65"/>
            <p:cNvSpPr txBox="1">
              <a:spLocks noChangeArrowheads="1"/>
            </p:cNvSpPr>
            <p:nvPr/>
          </p:nvSpPr>
          <p:spPr bwMode="auto">
            <a:xfrm>
              <a:off x="4451596" y="4005193"/>
              <a:ext cx="1644157" cy="2624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200">
                  <a:solidFill>
                    <a:prstClr val="black"/>
                  </a:solidFill>
                  <a:latin typeface="Bauhaus 93" pitchFamily="82" charset="0"/>
                </a:rPr>
                <a:t>70 years</a:t>
              </a:r>
              <a:endParaRPr lang="en-US" altLang="en-US" sz="1200">
                <a:solidFill>
                  <a:prstClr val="black"/>
                </a:solidFill>
              </a:endParaRPr>
            </a:p>
          </p:txBody>
        </p:sp>
      </p:grpSp>
      <p:sp>
        <p:nvSpPr>
          <p:cNvPr id="49157" name="TextBox 67"/>
          <p:cNvSpPr txBox="1">
            <a:spLocks noChangeArrowheads="1"/>
          </p:cNvSpPr>
          <p:nvPr/>
        </p:nvSpPr>
        <p:spPr bwMode="auto">
          <a:xfrm>
            <a:off x="1066800" y="1197180"/>
            <a:ext cx="3957638" cy="12772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prstClr val="black"/>
                </a:solidFill>
              </a:rPr>
              <a:t>Jeremiah 25:11-12(ESV) </a:t>
            </a:r>
            <a:r>
              <a:rPr lang="en-US" altLang="en-US" sz="1100" dirty="0">
                <a:solidFill>
                  <a:prstClr val="black"/>
                </a:solidFill>
              </a:rPr>
              <a:t/>
            </a:r>
            <a:br>
              <a:rPr lang="en-US" altLang="en-US" sz="1100" dirty="0">
                <a:solidFill>
                  <a:prstClr val="black"/>
                </a:solidFill>
              </a:rPr>
            </a:br>
            <a:r>
              <a:rPr lang="en-US" altLang="en-US" sz="1100" baseline="30000" dirty="0">
                <a:solidFill>
                  <a:prstClr val="black"/>
                </a:solidFill>
              </a:rPr>
              <a:t>11</a:t>
            </a:r>
            <a:r>
              <a:rPr lang="en-US" altLang="en-US" sz="1100" dirty="0">
                <a:solidFill>
                  <a:prstClr val="black"/>
                </a:solidFill>
              </a:rPr>
              <a:t>This whole land shall become a ruin and a waste, and these nations shall serve the king of Babylon seventy years.  </a:t>
            </a:r>
            <a:r>
              <a:rPr lang="en-US" altLang="en-US" sz="1100" baseline="30000" dirty="0">
                <a:solidFill>
                  <a:prstClr val="black"/>
                </a:solidFill>
              </a:rPr>
              <a:t>12</a:t>
            </a:r>
            <a:r>
              <a:rPr lang="en-US" altLang="en-US" sz="1100" dirty="0">
                <a:solidFill>
                  <a:prstClr val="black"/>
                </a:solidFill>
              </a:rPr>
              <a:t>Then after seventy years are completed, I will punish the king of Babylon and that nation, the land of the Chaldeans, for their iniquity, declares the Lord, making the land an everlasting waste. </a:t>
            </a:r>
          </a:p>
        </p:txBody>
      </p:sp>
      <p:sp>
        <p:nvSpPr>
          <p:cNvPr id="49158" name="TextBox 68"/>
          <p:cNvSpPr txBox="1">
            <a:spLocks noChangeArrowheads="1"/>
          </p:cNvSpPr>
          <p:nvPr/>
        </p:nvSpPr>
        <p:spPr bwMode="auto">
          <a:xfrm>
            <a:off x="5094288" y="1345416"/>
            <a:ext cx="3956050" cy="22929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a:solidFill>
                  <a:prstClr val="black"/>
                </a:solidFill>
              </a:rPr>
              <a:t>Jeremiah 29:10-14(ESV) – Letter to Exiles in Babylon</a:t>
            </a:r>
            <a:r>
              <a:rPr lang="en-US" altLang="en-US" sz="1100">
                <a:solidFill>
                  <a:prstClr val="black"/>
                </a:solidFill>
              </a:rPr>
              <a:t/>
            </a:r>
            <a:br>
              <a:rPr lang="en-US" altLang="en-US" sz="1100">
                <a:solidFill>
                  <a:prstClr val="black"/>
                </a:solidFill>
              </a:rPr>
            </a:br>
            <a:r>
              <a:rPr lang="en-US" altLang="en-US" sz="1100" baseline="30000">
                <a:solidFill>
                  <a:prstClr val="black"/>
                </a:solidFill>
              </a:rPr>
              <a:t>10</a:t>
            </a:r>
            <a:r>
              <a:rPr lang="en-US" altLang="en-US" sz="1100">
                <a:solidFill>
                  <a:prstClr val="black"/>
                </a:solidFill>
              </a:rPr>
              <a:t>“For thus says the Lord: When seventy years are completed for Babylon, I will visit you, and I will fulfill to you my promise and bring you back to this place.  </a:t>
            </a:r>
            <a:r>
              <a:rPr lang="en-US" altLang="en-US" sz="1100" baseline="30000">
                <a:solidFill>
                  <a:prstClr val="black"/>
                </a:solidFill>
              </a:rPr>
              <a:t>11</a:t>
            </a:r>
            <a:r>
              <a:rPr lang="en-US" altLang="en-US" sz="1100">
                <a:solidFill>
                  <a:prstClr val="black"/>
                </a:solidFill>
              </a:rPr>
              <a:t>For I know the plans I have for you, declares the Lord, plans for wholeness and not for evil, to give you a future and a hope.  </a:t>
            </a:r>
            <a:r>
              <a:rPr lang="en-US" altLang="en-US" sz="1100" baseline="30000">
                <a:solidFill>
                  <a:prstClr val="black"/>
                </a:solidFill>
              </a:rPr>
              <a:t>12</a:t>
            </a:r>
            <a:r>
              <a:rPr lang="en-US" altLang="en-US" sz="1100">
                <a:solidFill>
                  <a:prstClr val="black"/>
                </a:solidFill>
              </a:rPr>
              <a:t>Then you will call upon me and come and pray to me, and I will hear you. </a:t>
            </a:r>
            <a:r>
              <a:rPr lang="en-US" altLang="en-US" sz="1100" baseline="30000">
                <a:solidFill>
                  <a:prstClr val="black"/>
                </a:solidFill>
              </a:rPr>
              <a:t>13</a:t>
            </a:r>
            <a:r>
              <a:rPr lang="en-US" altLang="en-US" sz="1100">
                <a:solidFill>
                  <a:prstClr val="black"/>
                </a:solidFill>
              </a:rPr>
              <a:t>You will seek me and find me. When you seek me with all your heart, </a:t>
            </a:r>
            <a:r>
              <a:rPr lang="en-US" altLang="en-US" sz="1100" baseline="30000">
                <a:solidFill>
                  <a:prstClr val="black"/>
                </a:solidFill>
              </a:rPr>
              <a:t>14</a:t>
            </a:r>
            <a:r>
              <a:rPr lang="en-US" altLang="en-US" sz="1100">
                <a:solidFill>
                  <a:prstClr val="black"/>
                </a:solidFill>
              </a:rPr>
              <a:t>I will be found by you, declares the Lord, and I will restore your fortunes and gather you from all the nations and all the places where I have driven you, declares the Lord, and I will bring you back to the place from which I sent you into exile. </a:t>
            </a:r>
          </a:p>
        </p:txBody>
      </p:sp>
      <p:sp>
        <p:nvSpPr>
          <p:cNvPr id="49159" name="TextBox 69"/>
          <p:cNvSpPr txBox="1">
            <a:spLocks noChangeArrowheads="1"/>
          </p:cNvSpPr>
          <p:nvPr/>
        </p:nvSpPr>
        <p:spPr bwMode="auto">
          <a:xfrm>
            <a:off x="1088244" y="2373928"/>
            <a:ext cx="3827463"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prstClr val="black"/>
                </a:solidFill>
              </a:rPr>
              <a:t>Daniel 9:1-2(ESV) </a:t>
            </a:r>
            <a:r>
              <a:rPr lang="en-US" altLang="en-US" sz="1100" dirty="0">
                <a:solidFill>
                  <a:prstClr val="black"/>
                </a:solidFill>
              </a:rPr>
              <a:t/>
            </a:r>
            <a:br>
              <a:rPr lang="en-US" altLang="en-US" sz="1100" dirty="0">
                <a:solidFill>
                  <a:prstClr val="black"/>
                </a:solidFill>
              </a:rPr>
            </a:br>
            <a:r>
              <a:rPr lang="en-US" altLang="en-US" sz="1100" baseline="30000" dirty="0">
                <a:solidFill>
                  <a:prstClr val="black"/>
                </a:solidFill>
              </a:rPr>
              <a:t>1</a:t>
            </a:r>
            <a:r>
              <a:rPr lang="en-US" altLang="en-US" sz="1100" dirty="0">
                <a:solidFill>
                  <a:prstClr val="black"/>
                </a:solidFill>
              </a:rPr>
              <a:t>In the first year of Darius the son of Ahasuerus, by descent a Mede, who was made king over the realm of the Chaldeans—  </a:t>
            </a:r>
            <a:r>
              <a:rPr lang="en-US" altLang="en-US" sz="1100" baseline="30000" dirty="0">
                <a:solidFill>
                  <a:prstClr val="black"/>
                </a:solidFill>
              </a:rPr>
              <a:t>2</a:t>
            </a:r>
            <a:r>
              <a:rPr lang="en-US" altLang="en-US" sz="1100" dirty="0">
                <a:solidFill>
                  <a:prstClr val="black"/>
                </a:solidFill>
              </a:rPr>
              <a:t>in the first year of his reign, I, Daniel, perceived in the books the number of years that, according to the word of the Lord to Jeremiah the prophet, must pass before the end of the desolations of Jerusalem, namely, seventy years. </a:t>
            </a:r>
          </a:p>
        </p:txBody>
      </p:sp>
      <p:sp>
        <p:nvSpPr>
          <p:cNvPr id="49160" name="TextBox 1"/>
          <p:cNvSpPr txBox="1">
            <a:spLocks noChangeArrowheads="1"/>
          </p:cNvSpPr>
          <p:nvPr/>
        </p:nvSpPr>
        <p:spPr bwMode="auto">
          <a:xfrm>
            <a:off x="2654306" y="2373928"/>
            <a:ext cx="1744388"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en-US" sz="1100" b="1" dirty="0">
                <a:solidFill>
                  <a:srgbClr val="7030A0"/>
                </a:solidFill>
              </a:rPr>
              <a:t>Governor of Chaldeans</a:t>
            </a:r>
          </a:p>
        </p:txBody>
      </p:sp>
    </p:spTree>
    <p:extLst>
      <p:ext uri="{BB962C8B-B14F-4D97-AF65-F5344CB8AC3E}">
        <p14:creationId xmlns:p14="http://schemas.microsoft.com/office/powerpoint/2010/main" val="27493753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715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p:cNvSpPr/>
          <p:nvPr/>
        </p:nvSpPr>
        <p:spPr>
          <a:xfrm>
            <a:off x="8243289" y="0"/>
            <a:ext cx="916688" cy="5715000"/>
          </a:xfrm>
          <a:prstGeom prst="rect">
            <a:avLst/>
          </a:prstGeom>
          <a:gradFill flip="none" rotWithShape="1">
            <a:gsLst>
              <a:gs pos="0">
                <a:schemeClr val="accent3">
                  <a:lumMod val="50000"/>
                </a:schemeClr>
              </a:gs>
              <a:gs pos="50000">
                <a:schemeClr val="accent3">
                  <a:lumMod val="40000"/>
                  <a:lumOff val="60000"/>
                </a:schemeClr>
              </a:gs>
              <a:gs pos="100000">
                <a:srgbClr val="7030A0"/>
              </a:gs>
            </a:gsLst>
            <a:lin ang="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131556" y="2188"/>
            <a:ext cx="731520" cy="5715000"/>
          </a:xfrm>
          <a:prstGeom prst="rect">
            <a:avLst/>
          </a:prstGeom>
          <a:gradFill flip="none" rotWithShape="1">
            <a:gsLst>
              <a:gs pos="0">
                <a:schemeClr val="accent2">
                  <a:alpha val="64000"/>
                </a:schemeClr>
              </a:gs>
              <a:gs pos="50000">
                <a:schemeClr val="accent6">
                  <a:lumMod val="75000"/>
                </a:schemeClr>
              </a:gs>
              <a:gs pos="100000">
                <a:srgbClr val="FFFF0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0" y="0"/>
            <a:ext cx="1371600" cy="5715000"/>
          </a:xfrm>
          <a:prstGeom prst="rect">
            <a:avLst/>
          </a:prstGeom>
          <a:gradFill flip="none" rotWithShape="1">
            <a:gsLst>
              <a:gs pos="0">
                <a:srgbClr val="FF0000"/>
              </a:gs>
              <a:gs pos="50000">
                <a:schemeClr val="accent6">
                  <a:lumMod val="75000"/>
                </a:schemeClr>
              </a:gs>
              <a:gs pos="100000">
                <a:schemeClr val="accent6">
                  <a:lumMod val="60000"/>
                  <a:lumOff val="40000"/>
                </a:schemeClr>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366335" y="0"/>
            <a:ext cx="3931920" cy="5715000"/>
          </a:xfrm>
          <a:prstGeom prst="rect">
            <a:avLst/>
          </a:prstGeom>
          <a:gradFill flip="none" rotWithShape="1">
            <a:gsLst>
              <a:gs pos="0">
                <a:srgbClr val="FF0000"/>
              </a:gs>
              <a:gs pos="50000">
                <a:schemeClr val="accent6">
                  <a:lumMod val="75000"/>
                </a:schemeClr>
              </a:gs>
              <a:gs pos="100000">
                <a:schemeClr val="accent6">
                  <a:lumMod val="60000"/>
                  <a:lumOff val="40000"/>
                  <a:alpha val="33000"/>
                </a:schemeClr>
              </a:gs>
            </a:gsLst>
            <a:lin ang="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7519738" y="0"/>
            <a:ext cx="723569" cy="5715000"/>
          </a:xfrm>
          <a:prstGeom prst="rect">
            <a:avLst/>
          </a:prstGeom>
          <a:gradFill flip="none" rotWithShape="1">
            <a:gsLst>
              <a:gs pos="0">
                <a:schemeClr val="accent3">
                  <a:lumMod val="50000"/>
                </a:schemeClr>
              </a:gs>
              <a:gs pos="50000">
                <a:schemeClr val="accent3">
                  <a:lumMod val="40000"/>
                  <a:lumOff val="60000"/>
                </a:schemeClr>
              </a:gs>
              <a:gs pos="100000">
                <a:srgbClr val="7030A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5871020" y="0"/>
            <a:ext cx="1645920" cy="5715000"/>
          </a:xfrm>
          <a:prstGeom prst="rect">
            <a:avLst/>
          </a:prstGeom>
          <a:gradFill flip="none" rotWithShape="1">
            <a:gsLst>
              <a:gs pos="0">
                <a:srgbClr val="FF0000"/>
              </a:gs>
              <a:gs pos="50000">
                <a:schemeClr val="accent6">
                  <a:lumMod val="75000"/>
                </a:schemeClr>
              </a:gs>
              <a:gs pos="100000">
                <a:schemeClr val="accent6">
                  <a:lumMod val="60000"/>
                  <a:lumOff val="40000"/>
                  <a:alpha val="33000"/>
                </a:schemeClr>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5265" y="-362308"/>
            <a:ext cx="9144000" cy="1552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498" y="-1551648"/>
            <a:ext cx="8328025" cy="3146425"/>
          </a:xfrm>
          <a:prstGeom prst="rect">
            <a:avLst/>
          </a:prstGeom>
          <a:solidFill>
            <a:schemeClr val="bg1"/>
          </a:solidFill>
          <a:ln>
            <a:noFill/>
          </a:ln>
          <a:effectLst/>
        </p:spPr>
      </p:pic>
      <p:sp>
        <p:nvSpPr>
          <p:cNvPr id="17" name="Rectangle 16"/>
          <p:cNvSpPr/>
          <p:nvPr/>
        </p:nvSpPr>
        <p:spPr>
          <a:xfrm>
            <a:off x="4532269" y="-640148"/>
            <a:ext cx="914400" cy="15527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p:cNvGrpSpPr/>
          <p:nvPr/>
        </p:nvGrpSpPr>
        <p:grpSpPr>
          <a:xfrm>
            <a:off x="8636" y="380237"/>
            <a:ext cx="9151351" cy="5325948"/>
            <a:chOff x="8626" y="380237"/>
            <a:chExt cx="9151351" cy="5325948"/>
          </a:xfrm>
        </p:grpSpPr>
        <p:grpSp>
          <p:nvGrpSpPr>
            <p:cNvPr id="31" name="Group 30"/>
            <p:cNvGrpSpPr/>
            <p:nvPr/>
          </p:nvGrpSpPr>
          <p:grpSpPr>
            <a:xfrm>
              <a:off x="8626" y="380237"/>
              <a:ext cx="3662176" cy="5325948"/>
              <a:chOff x="8626" y="380238"/>
              <a:chExt cx="3662176" cy="5325948"/>
            </a:xfrm>
          </p:grpSpPr>
          <p:grpSp>
            <p:nvGrpSpPr>
              <p:cNvPr id="21" name="Group 20"/>
              <p:cNvGrpSpPr/>
              <p:nvPr/>
            </p:nvGrpSpPr>
            <p:grpSpPr>
              <a:xfrm>
                <a:off x="8626" y="380238"/>
                <a:ext cx="1831088" cy="5324293"/>
                <a:chOff x="8626" y="380238"/>
                <a:chExt cx="1831088" cy="5324293"/>
              </a:xfrm>
            </p:grpSpPr>
            <p:sp>
              <p:nvSpPr>
                <p:cNvPr id="20" name="Rectangle 19"/>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p:cNvGrpSpPr/>
              <p:nvPr/>
            </p:nvGrpSpPr>
            <p:grpSpPr>
              <a:xfrm>
                <a:off x="1839714" y="381893"/>
                <a:ext cx="1831088" cy="5324293"/>
                <a:chOff x="8626" y="380238"/>
                <a:chExt cx="1831088" cy="5324293"/>
              </a:xfrm>
            </p:grpSpPr>
            <p:sp>
              <p:nvSpPr>
                <p:cNvPr id="35" name="Rectangle 34"/>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38" name="Group 37"/>
            <p:cNvGrpSpPr/>
            <p:nvPr/>
          </p:nvGrpSpPr>
          <p:grpSpPr>
            <a:xfrm>
              <a:off x="7328889" y="380237"/>
              <a:ext cx="1831088" cy="5324293"/>
              <a:chOff x="8626" y="380238"/>
              <a:chExt cx="1831088" cy="5324293"/>
            </a:xfrm>
          </p:grpSpPr>
          <p:sp>
            <p:nvSpPr>
              <p:cNvPr id="39" name="Rectangle 38"/>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1" name="Group 40"/>
            <p:cNvGrpSpPr/>
            <p:nvPr/>
          </p:nvGrpSpPr>
          <p:grpSpPr>
            <a:xfrm>
              <a:off x="3670802" y="380237"/>
              <a:ext cx="3662176" cy="5325948"/>
              <a:chOff x="8626" y="380238"/>
              <a:chExt cx="3662176" cy="5325948"/>
            </a:xfrm>
          </p:grpSpPr>
          <p:grpSp>
            <p:nvGrpSpPr>
              <p:cNvPr id="42" name="Group 41"/>
              <p:cNvGrpSpPr/>
              <p:nvPr/>
            </p:nvGrpSpPr>
            <p:grpSpPr>
              <a:xfrm>
                <a:off x="8626" y="380238"/>
                <a:ext cx="1831088" cy="5324293"/>
                <a:chOff x="8626" y="380238"/>
                <a:chExt cx="1831088" cy="5324293"/>
              </a:xfrm>
            </p:grpSpPr>
            <p:sp>
              <p:nvSpPr>
                <p:cNvPr id="46" name="Rectangle 45"/>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3" name="Group 42"/>
              <p:cNvGrpSpPr/>
              <p:nvPr/>
            </p:nvGrpSpPr>
            <p:grpSpPr>
              <a:xfrm>
                <a:off x="1839714" y="381893"/>
                <a:ext cx="1831088" cy="5324293"/>
                <a:chOff x="8626" y="380238"/>
                <a:chExt cx="1831088" cy="5324293"/>
              </a:xfrm>
            </p:grpSpPr>
            <p:sp>
              <p:nvSpPr>
                <p:cNvPr id="44" name="Rectangle 43"/>
                <p:cNvSpPr/>
                <p:nvPr/>
              </p:nvSpPr>
              <p:spPr>
                <a:xfrm>
                  <a:off x="8626"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p:nvSpPr>
              <p:spPr>
                <a:xfrm>
                  <a:off x="925314" y="380238"/>
                  <a:ext cx="914400" cy="5324293"/>
                </a:xfrm>
                <a:prstGeom prst="rect">
                  <a:avLst/>
                </a:prstGeom>
                <a:no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sp>
        <p:nvSpPr>
          <p:cNvPr id="53" name="Rectangle 52"/>
          <p:cNvSpPr/>
          <p:nvPr/>
        </p:nvSpPr>
        <p:spPr>
          <a:xfrm>
            <a:off x="6235698" y="2859688"/>
            <a:ext cx="1280160" cy="2862072"/>
          </a:xfrm>
          <a:prstGeom prst="rect">
            <a:avLst/>
          </a:prstGeom>
          <a:gradFill flip="none" rotWithShape="1">
            <a:gsLst>
              <a:gs pos="0">
                <a:schemeClr val="accent2">
                  <a:lumMod val="40000"/>
                  <a:lumOff val="60000"/>
                </a:schemeClr>
              </a:gs>
              <a:gs pos="50000">
                <a:schemeClr val="accent6">
                  <a:lumMod val="75000"/>
                </a:schemeClr>
              </a:gs>
              <a:gs pos="100000">
                <a:srgbClr val="FFFF00"/>
              </a:gs>
            </a:gsLst>
            <a:lin ang="10800000" scaled="1"/>
            <a:tileRect/>
          </a:gradFill>
          <a:ln w="63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TextBox 53"/>
          <p:cNvSpPr txBox="1"/>
          <p:nvPr/>
        </p:nvSpPr>
        <p:spPr>
          <a:xfrm>
            <a:off x="6377862" y="5175412"/>
            <a:ext cx="1120820"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Belshazzar</a:t>
            </a:r>
            <a:endParaRPr lang="en-US" sz="1400" b="1" dirty="0">
              <a:solidFill>
                <a:prstClr val="black"/>
              </a:solidFill>
              <a:latin typeface="Arial" panose="020B0604020202020204" pitchFamily="34" charset="0"/>
              <a:cs typeface="Arial" panose="020B0604020202020204" pitchFamily="34" charset="0"/>
            </a:endParaRPr>
          </a:p>
        </p:txBody>
      </p:sp>
      <p:sp>
        <p:nvSpPr>
          <p:cNvPr id="55" name="TextBox 54"/>
          <p:cNvSpPr txBox="1"/>
          <p:nvPr/>
        </p:nvSpPr>
        <p:spPr>
          <a:xfrm>
            <a:off x="5982780" y="575679"/>
            <a:ext cx="1107996"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Nabonidus</a:t>
            </a:r>
            <a:endParaRPr lang="en-US" sz="1400" b="1" dirty="0">
              <a:solidFill>
                <a:prstClr val="black"/>
              </a:solidFill>
              <a:latin typeface="Arial" panose="020B0604020202020204" pitchFamily="34" charset="0"/>
              <a:cs typeface="Arial" panose="020B0604020202020204" pitchFamily="34" charset="0"/>
            </a:endParaRPr>
          </a:p>
        </p:txBody>
      </p:sp>
      <p:sp>
        <p:nvSpPr>
          <p:cNvPr id="56" name="TextBox 55"/>
          <p:cNvSpPr txBox="1"/>
          <p:nvPr/>
        </p:nvSpPr>
        <p:spPr>
          <a:xfrm>
            <a:off x="5959346" y="384328"/>
            <a:ext cx="1140056"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556-539 </a:t>
            </a:r>
            <a:r>
              <a:rPr lang="en-US" sz="1400" dirty="0">
                <a:solidFill>
                  <a:prstClr val="black"/>
                </a:solidFill>
                <a:latin typeface="Arial" panose="020B0604020202020204" pitchFamily="34" charset="0"/>
                <a:cs typeface="Arial" panose="020B0604020202020204" pitchFamily="34" charset="0"/>
              </a:rPr>
              <a:t>BC</a:t>
            </a:r>
          </a:p>
        </p:txBody>
      </p:sp>
      <p:sp>
        <p:nvSpPr>
          <p:cNvPr id="57" name="TextBox 56"/>
          <p:cNvSpPr txBox="1"/>
          <p:nvPr/>
        </p:nvSpPr>
        <p:spPr>
          <a:xfrm>
            <a:off x="6359618" y="5409285"/>
            <a:ext cx="1140056"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553-539 </a:t>
            </a:r>
            <a:r>
              <a:rPr lang="en-US" sz="1400" dirty="0">
                <a:solidFill>
                  <a:prstClr val="black"/>
                </a:solidFill>
                <a:latin typeface="Arial" panose="020B0604020202020204" pitchFamily="34" charset="0"/>
                <a:cs typeface="Arial" panose="020B0604020202020204" pitchFamily="34" charset="0"/>
              </a:rPr>
              <a:t>BC</a:t>
            </a:r>
          </a:p>
        </p:txBody>
      </p:sp>
      <p:sp>
        <p:nvSpPr>
          <p:cNvPr id="37" name="Rectangle 36"/>
          <p:cNvSpPr/>
          <p:nvPr/>
        </p:nvSpPr>
        <p:spPr>
          <a:xfrm>
            <a:off x="19512" y="2"/>
            <a:ext cx="9151351" cy="38023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5396" y="68818"/>
            <a:ext cx="837089" cy="369332"/>
          </a:xfrm>
          <a:prstGeom prst="rect">
            <a:avLst/>
          </a:prstGeom>
          <a:noFill/>
        </p:spPr>
        <p:txBody>
          <a:bodyPr wrap="none" rtlCol="0">
            <a:spAutoFit/>
          </a:bodyPr>
          <a:lstStyle/>
          <a:p>
            <a:r>
              <a:rPr lang="en-US" dirty="0" smtClean="0"/>
              <a:t>620 BC</a:t>
            </a:r>
            <a:endParaRPr lang="en-US" dirty="0"/>
          </a:p>
        </p:txBody>
      </p:sp>
      <p:sp>
        <p:nvSpPr>
          <p:cNvPr id="11" name="TextBox 10"/>
          <p:cNvSpPr txBox="1"/>
          <p:nvPr/>
        </p:nvSpPr>
        <p:spPr>
          <a:xfrm>
            <a:off x="8557404" y="68818"/>
            <a:ext cx="535724" cy="369332"/>
          </a:xfrm>
          <a:prstGeom prst="rect">
            <a:avLst/>
          </a:prstGeom>
          <a:noFill/>
        </p:spPr>
        <p:txBody>
          <a:bodyPr wrap="none" rtlCol="0">
            <a:spAutoFit/>
          </a:bodyPr>
          <a:lstStyle/>
          <a:p>
            <a:r>
              <a:rPr lang="en-US" dirty="0" smtClean="0"/>
              <a:t>520</a:t>
            </a:r>
            <a:endParaRPr lang="en-US" dirty="0"/>
          </a:p>
        </p:txBody>
      </p:sp>
      <p:sp>
        <p:nvSpPr>
          <p:cNvPr id="13" name="TextBox 12"/>
          <p:cNvSpPr txBox="1"/>
          <p:nvPr/>
        </p:nvSpPr>
        <p:spPr>
          <a:xfrm>
            <a:off x="1098473" y="68818"/>
            <a:ext cx="535724" cy="369332"/>
          </a:xfrm>
          <a:prstGeom prst="rect">
            <a:avLst/>
          </a:prstGeom>
          <a:noFill/>
        </p:spPr>
        <p:txBody>
          <a:bodyPr wrap="none" rtlCol="0">
            <a:spAutoFit/>
          </a:bodyPr>
          <a:lstStyle/>
          <a:p>
            <a:r>
              <a:rPr lang="en-US" dirty="0" smtClean="0"/>
              <a:t>605</a:t>
            </a:r>
            <a:endParaRPr lang="en-US" dirty="0"/>
          </a:p>
        </p:txBody>
      </p:sp>
      <p:sp>
        <p:nvSpPr>
          <p:cNvPr id="14" name="TextBox 13"/>
          <p:cNvSpPr txBox="1"/>
          <p:nvPr/>
        </p:nvSpPr>
        <p:spPr>
          <a:xfrm>
            <a:off x="4339964" y="68818"/>
            <a:ext cx="535724" cy="369332"/>
          </a:xfrm>
          <a:prstGeom prst="rect">
            <a:avLst/>
          </a:prstGeom>
          <a:noFill/>
        </p:spPr>
        <p:txBody>
          <a:bodyPr wrap="none" rtlCol="0">
            <a:spAutoFit/>
          </a:bodyPr>
          <a:lstStyle/>
          <a:p>
            <a:r>
              <a:rPr lang="en-US" dirty="0" smtClean="0"/>
              <a:t>570</a:t>
            </a:r>
            <a:endParaRPr lang="en-US" dirty="0"/>
          </a:p>
        </p:txBody>
      </p:sp>
      <p:sp>
        <p:nvSpPr>
          <p:cNvPr id="15" name="TextBox 14"/>
          <p:cNvSpPr txBox="1"/>
          <p:nvPr/>
        </p:nvSpPr>
        <p:spPr>
          <a:xfrm>
            <a:off x="7048973" y="68818"/>
            <a:ext cx="535724" cy="369332"/>
          </a:xfrm>
          <a:prstGeom prst="rect">
            <a:avLst/>
          </a:prstGeom>
          <a:noFill/>
        </p:spPr>
        <p:txBody>
          <a:bodyPr wrap="none" rtlCol="0">
            <a:spAutoFit/>
          </a:bodyPr>
          <a:lstStyle/>
          <a:p>
            <a:r>
              <a:rPr lang="en-US" dirty="0" smtClean="0"/>
              <a:t>540</a:t>
            </a:r>
            <a:endParaRPr lang="en-US" dirty="0"/>
          </a:p>
        </p:txBody>
      </p:sp>
      <p:sp>
        <p:nvSpPr>
          <p:cNvPr id="24" name="TextBox 23"/>
          <p:cNvSpPr txBox="1"/>
          <p:nvPr/>
        </p:nvSpPr>
        <p:spPr>
          <a:xfrm>
            <a:off x="1582441" y="68818"/>
            <a:ext cx="535724" cy="369332"/>
          </a:xfrm>
          <a:prstGeom prst="rect">
            <a:avLst/>
          </a:prstGeom>
          <a:noFill/>
        </p:spPr>
        <p:txBody>
          <a:bodyPr wrap="none" rtlCol="0">
            <a:spAutoFit/>
          </a:bodyPr>
          <a:lstStyle/>
          <a:p>
            <a:r>
              <a:rPr lang="en-US" dirty="0" smtClean="0"/>
              <a:t>600</a:t>
            </a:r>
            <a:endParaRPr lang="en-US" dirty="0"/>
          </a:p>
        </p:txBody>
      </p:sp>
      <p:sp>
        <p:nvSpPr>
          <p:cNvPr id="25" name="TextBox 24"/>
          <p:cNvSpPr txBox="1"/>
          <p:nvPr/>
        </p:nvSpPr>
        <p:spPr>
          <a:xfrm>
            <a:off x="2492047" y="68818"/>
            <a:ext cx="535724" cy="369332"/>
          </a:xfrm>
          <a:prstGeom prst="rect">
            <a:avLst/>
          </a:prstGeom>
          <a:noFill/>
        </p:spPr>
        <p:txBody>
          <a:bodyPr wrap="none" rtlCol="0">
            <a:spAutoFit/>
          </a:bodyPr>
          <a:lstStyle/>
          <a:p>
            <a:r>
              <a:rPr lang="en-US" dirty="0" smtClean="0"/>
              <a:t>590</a:t>
            </a:r>
            <a:endParaRPr lang="en-US" dirty="0"/>
          </a:p>
        </p:txBody>
      </p:sp>
      <p:sp>
        <p:nvSpPr>
          <p:cNvPr id="27" name="TextBox 26"/>
          <p:cNvSpPr txBox="1"/>
          <p:nvPr/>
        </p:nvSpPr>
        <p:spPr>
          <a:xfrm>
            <a:off x="3412224" y="68818"/>
            <a:ext cx="535724" cy="369332"/>
          </a:xfrm>
          <a:prstGeom prst="rect">
            <a:avLst/>
          </a:prstGeom>
          <a:noFill/>
        </p:spPr>
        <p:txBody>
          <a:bodyPr wrap="none" rtlCol="0">
            <a:spAutoFit/>
          </a:bodyPr>
          <a:lstStyle/>
          <a:p>
            <a:r>
              <a:rPr lang="en-US" dirty="0" smtClean="0"/>
              <a:t>580</a:t>
            </a:r>
            <a:endParaRPr lang="en-US" dirty="0"/>
          </a:p>
        </p:txBody>
      </p:sp>
      <p:sp>
        <p:nvSpPr>
          <p:cNvPr id="49" name="TextBox 48"/>
          <p:cNvSpPr txBox="1"/>
          <p:nvPr/>
        </p:nvSpPr>
        <p:spPr>
          <a:xfrm>
            <a:off x="5184206" y="68818"/>
            <a:ext cx="535724" cy="369332"/>
          </a:xfrm>
          <a:prstGeom prst="rect">
            <a:avLst/>
          </a:prstGeom>
          <a:noFill/>
        </p:spPr>
        <p:txBody>
          <a:bodyPr wrap="none" rtlCol="0">
            <a:spAutoFit/>
          </a:bodyPr>
          <a:lstStyle/>
          <a:p>
            <a:r>
              <a:rPr lang="en-US" dirty="0" smtClean="0"/>
              <a:t>560</a:t>
            </a:r>
            <a:endParaRPr lang="en-US" dirty="0"/>
          </a:p>
        </p:txBody>
      </p:sp>
      <p:sp>
        <p:nvSpPr>
          <p:cNvPr id="50" name="TextBox 49"/>
          <p:cNvSpPr txBox="1"/>
          <p:nvPr/>
        </p:nvSpPr>
        <p:spPr>
          <a:xfrm>
            <a:off x="6150716" y="68818"/>
            <a:ext cx="535724" cy="369332"/>
          </a:xfrm>
          <a:prstGeom prst="rect">
            <a:avLst/>
          </a:prstGeom>
          <a:noFill/>
        </p:spPr>
        <p:txBody>
          <a:bodyPr wrap="none" rtlCol="0">
            <a:spAutoFit/>
          </a:bodyPr>
          <a:lstStyle/>
          <a:p>
            <a:r>
              <a:rPr lang="en-US" dirty="0" smtClean="0"/>
              <a:t>550</a:t>
            </a:r>
            <a:endParaRPr lang="en-US" dirty="0"/>
          </a:p>
        </p:txBody>
      </p:sp>
      <p:sp>
        <p:nvSpPr>
          <p:cNvPr id="51" name="TextBox 50"/>
          <p:cNvSpPr txBox="1"/>
          <p:nvPr/>
        </p:nvSpPr>
        <p:spPr>
          <a:xfrm>
            <a:off x="8021680" y="68818"/>
            <a:ext cx="535724" cy="369332"/>
          </a:xfrm>
          <a:prstGeom prst="rect">
            <a:avLst/>
          </a:prstGeom>
          <a:noFill/>
        </p:spPr>
        <p:txBody>
          <a:bodyPr wrap="none" rtlCol="0">
            <a:spAutoFit/>
          </a:bodyPr>
          <a:lstStyle/>
          <a:p>
            <a:r>
              <a:rPr lang="en-US" dirty="0" smtClean="0"/>
              <a:t>530</a:t>
            </a:r>
            <a:endParaRPr lang="en-US" dirty="0"/>
          </a:p>
        </p:txBody>
      </p:sp>
      <p:sp>
        <p:nvSpPr>
          <p:cNvPr id="59" name="TextBox 58"/>
          <p:cNvSpPr txBox="1"/>
          <p:nvPr/>
        </p:nvSpPr>
        <p:spPr>
          <a:xfrm>
            <a:off x="1421241" y="598187"/>
            <a:ext cx="1606530" cy="307777"/>
          </a:xfrm>
          <a:prstGeom prst="rect">
            <a:avLst/>
          </a:prstGeom>
          <a:noFill/>
        </p:spPr>
        <p:txBody>
          <a:bodyPr wrap="none" rtlCol="0">
            <a:spAutoFit/>
          </a:bodyPr>
          <a:lstStyle/>
          <a:p>
            <a:r>
              <a:rPr lang="en-US" sz="1400" b="1" dirty="0">
                <a:latin typeface="Arial" panose="020B0604020202020204" pitchFamily="34" charset="0"/>
                <a:cs typeface="Arial" panose="020B0604020202020204" pitchFamily="34" charset="0"/>
              </a:rPr>
              <a:t>Nebuchadnezzar</a:t>
            </a:r>
          </a:p>
        </p:txBody>
      </p:sp>
      <p:sp>
        <p:nvSpPr>
          <p:cNvPr id="60" name="TextBox 59"/>
          <p:cNvSpPr txBox="1"/>
          <p:nvPr/>
        </p:nvSpPr>
        <p:spPr>
          <a:xfrm>
            <a:off x="4089558" y="598186"/>
            <a:ext cx="1407758"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Evil-</a:t>
            </a:r>
            <a:r>
              <a:rPr lang="en-US" sz="1400" b="1" dirty="0" err="1" smtClean="0">
                <a:solidFill>
                  <a:prstClr val="black"/>
                </a:solidFill>
                <a:latin typeface="Arial" panose="020B0604020202020204" pitchFamily="34" charset="0"/>
                <a:cs typeface="Arial" panose="020B0604020202020204" pitchFamily="34" charset="0"/>
              </a:rPr>
              <a:t>Merodach</a:t>
            </a:r>
            <a:endParaRPr lang="en-US" sz="1400" b="1" dirty="0">
              <a:solidFill>
                <a:prstClr val="black"/>
              </a:solidFill>
              <a:latin typeface="Arial" panose="020B0604020202020204" pitchFamily="34" charset="0"/>
              <a:cs typeface="Arial" panose="020B0604020202020204" pitchFamily="34" charset="0"/>
            </a:endParaRPr>
          </a:p>
        </p:txBody>
      </p:sp>
      <p:sp>
        <p:nvSpPr>
          <p:cNvPr id="61" name="TextBox 60"/>
          <p:cNvSpPr txBox="1"/>
          <p:nvPr/>
        </p:nvSpPr>
        <p:spPr>
          <a:xfrm>
            <a:off x="3488074" y="384328"/>
            <a:ext cx="1895070"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(co 555?)562-560 </a:t>
            </a:r>
            <a:r>
              <a:rPr lang="en-US" sz="1400" dirty="0">
                <a:solidFill>
                  <a:prstClr val="black"/>
                </a:solidFill>
                <a:latin typeface="Arial" panose="020B0604020202020204" pitchFamily="34" charset="0"/>
                <a:cs typeface="Arial" panose="020B0604020202020204" pitchFamily="34" charset="0"/>
              </a:rPr>
              <a:t>BC</a:t>
            </a:r>
          </a:p>
        </p:txBody>
      </p:sp>
      <p:sp>
        <p:nvSpPr>
          <p:cNvPr id="62" name="TextBox 61"/>
          <p:cNvSpPr txBox="1"/>
          <p:nvPr/>
        </p:nvSpPr>
        <p:spPr>
          <a:xfrm>
            <a:off x="1480314" y="384328"/>
            <a:ext cx="1140056"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605-562 </a:t>
            </a:r>
            <a:r>
              <a:rPr lang="en-US" sz="1400" dirty="0">
                <a:solidFill>
                  <a:prstClr val="black"/>
                </a:solidFill>
                <a:latin typeface="Arial" panose="020B0604020202020204" pitchFamily="34" charset="0"/>
                <a:cs typeface="Arial" panose="020B0604020202020204" pitchFamily="34" charset="0"/>
              </a:rPr>
              <a:t>BC</a:t>
            </a:r>
          </a:p>
        </p:txBody>
      </p:sp>
      <p:sp>
        <p:nvSpPr>
          <p:cNvPr id="63" name="TextBox 62"/>
          <p:cNvSpPr txBox="1"/>
          <p:nvPr/>
        </p:nvSpPr>
        <p:spPr>
          <a:xfrm>
            <a:off x="32877" y="599818"/>
            <a:ext cx="1367682" cy="307777"/>
          </a:xfrm>
          <a:prstGeom prst="rect">
            <a:avLst/>
          </a:prstGeom>
          <a:noFill/>
        </p:spPr>
        <p:txBody>
          <a:bodyPr wrap="none" rtlCol="0">
            <a:spAutoFit/>
          </a:bodyPr>
          <a:lstStyle/>
          <a:p>
            <a:r>
              <a:rPr lang="en-US" sz="1400" b="1" dirty="0" err="1" smtClean="0">
                <a:latin typeface="Arial" panose="020B0604020202020204" pitchFamily="34" charset="0"/>
                <a:cs typeface="Arial" panose="020B0604020202020204" pitchFamily="34" charset="0"/>
              </a:rPr>
              <a:t>Nabopolassar</a:t>
            </a:r>
            <a:endParaRPr lang="en-US" sz="1400" b="1" dirty="0">
              <a:latin typeface="Arial" panose="020B0604020202020204" pitchFamily="34" charset="0"/>
              <a:cs typeface="Arial" panose="020B0604020202020204" pitchFamily="34" charset="0"/>
            </a:endParaRPr>
          </a:p>
        </p:txBody>
      </p:sp>
      <p:sp>
        <p:nvSpPr>
          <p:cNvPr id="64" name="TextBox 63"/>
          <p:cNvSpPr txBox="1"/>
          <p:nvPr/>
        </p:nvSpPr>
        <p:spPr>
          <a:xfrm>
            <a:off x="9870" y="384328"/>
            <a:ext cx="1140056"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627-605 </a:t>
            </a:r>
            <a:r>
              <a:rPr lang="en-US" sz="1400" dirty="0">
                <a:solidFill>
                  <a:prstClr val="black"/>
                </a:solidFill>
                <a:latin typeface="Arial" panose="020B0604020202020204" pitchFamily="34" charset="0"/>
                <a:cs typeface="Arial" panose="020B0604020202020204" pitchFamily="34" charset="0"/>
              </a:rPr>
              <a:t>BC</a:t>
            </a:r>
          </a:p>
        </p:txBody>
      </p:sp>
      <p:sp>
        <p:nvSpPr>
          <p:cNvPr id="65" name="TextBox 64"/>
          <p:cNvSpPr txBox="1"/>
          <p:nvPr/>
        </p:nvSpPr>
        <p:spPr>
          <a:xfrm>
            <a:off x="4869130" y="5158160"/>
            <a:ext cx="1160895" cy="307777"/>
          </a:xfrm>
          <a:prstGeom prst="rect">
            <a:avLst/>
          </a:prstGeom>
          <a:noFill/>
        </p:spPr>
        <p:txBody>
          <a:bodyPr wrap="none" rtlCol="0">
            <a:spAutoFit/>
          </a:bodyPr>
          <a:lstStyle/>
          <a:p>
            <a:r>
              <a:rPr lang="en-US" sz="1400" b="1" dirty="0" err="1" smtClean="0">
                <a:solidFill>
                  <a:prstClr val="black"/>
                </a:solidFill>
                <a:latin typeface="Arial" panose="020B0604020202020204" pitchFamily="34" charset="0"/>
                <a:cs typeface="Arial" panose="020B0604020202020204" pitchFamily="34" charset="0"/>
              </a:rPr>
              <a:t>Neriglassar</a:t>
            </a:r>
            <a:endParaRPr lang="en-US" sz="1400" b="1" dirty="0">
              <a:solidFill>
                <a:prstClr val="black"/>
              </a:solidFill>
              <a:latin typeface="Arial" panose="020B0604020202020204" pitchFamily="34" charset="0"/>
              <a:cs typeface="Arial" panose="020B0604020202020204" pitchFamily="34" charset="0"/>
            </a:endParaRPr>
          </a:p>
        </p:txBody>
      </p:sp>
      <p:sp>
        <p:nvSpPr>
          <p:cNvPr id="66" name="TextBox 65"/>
          <p:cNvSpPr txBox="1"/>
          <p:nvPr/>
        </p:nvSpPr>
        <p:spPr>
          <a:xfrm>
            <a:off x="4862181" y="5403590"/>
            <a:ext cx="1140056" cy="307777"/>
          </a:xfrm>
          <a:prstGeom prst="rect">
            <a:avLst/>
          </a:prstGeom>
          <a:noFill/>
        </p:spPr>
        <p:txBody>
          <a:bodyPr wrap="none" rtlCol="0">
            <a:spAutoFit/>
          </a:bodyPr>
          <a:lstStyle/>
          <a:p>
            <a:pPr algn="ctr"/>
            <a:r>
              <a:rPr lang="en-US" sz="1400" dirty="0" smtClean="0">
                <a:solidFill>
                  <a:prstClr val="black"/>
                </a:solidFill>
                <a:latin typeface="Arial" panose="020B0604020202020204" pitchFamily="34" charset="0"/>
                <a:cs typeface="Arial" panose="020B0604020202020204" pitchFamily="34" charset="0"/>
              </a:rPr>
              <a:t>560-556 </a:t>
            </a:r>
            <a:r>
              <a:rPr lang="en-US" sz="1400" dirty="0">
                <a:solidFill>
                  <a:prstClr val="black"/>
                </a:solidFill>
                <a:latin typeface="Arial" panose="020B0604020202020204" pitchFamily="34" charset="0"/>
                <a:cs typeface="Arial" panose="020B0604020202020204" pitchFamily="34" charset="0"/>
              </a:rPr>
              <a:t>BC</a:t>
            </a:r>
          </a:p>
        </p:txBody>
      </p:sp>
      <p:sp>
        <p:nvSpPr>
          <p:cNvPr id="69" name="TextBox 68"/>
          <p:cNvSpPr txBox="1"/>
          <p:nvPr/>
        </p:nvSpPr>
        <p:spPr>
          <a:xfrm>
            <a:off x="7550471" y="384328"/>
            <a:ext cx="692818"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Cyrus</a:t>
            </a:r>
            <a:endParaRPr lang="en-US" sz="1400" b="1" dirty="0">
              <a:solidFill>
                <a:prstClr val="black"/>
              </a:solidFill>
              <a:latin typeface="Arial" panose="020B0604020202020204" pitchFamily="34" charset="0"/>
              <a:cs typeface="Arial" panose="020B0604020202020204" pitchFamily="34" charset="0"/>
            </a:endParaRPr>
          </a:p>
        </p:txBody>
      </p:sp>
      <p:sp>
        <p:nvSpPr>
          <p:cNvPr id="70" name="TextBox 69"/>
          <p:cNvSpPr txBox="1"/>
          <p:nvPr/>
        </p:nvSpPr>
        <p:spPr>
          <a:xfrm>
            <a:off x="7530531" y="573906"/>
            <a:ext cx="782587" cy="523220"/>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539-</a:t>
            </a:r>
          </a:p>
          <a:p>
            <a:r>
              <a:rPr lang="en-US" sz="1400" dirty="0" smtClean="0">
                <a:solidFill>
                  <a:prstClr val="black"/>
                </a:solidFill>
                <a:latin typeface="Arial" panose="020B0604020202020204" pitchFamily="34" charset="0"/>
                <a:cs typeface="Arial" panose="020B0604020202020204" pitchFamily="34" charset="0"/>
              </a:rPr>
              <a:t>530 </a:t>
            </a:r>
            <a:r>
              <a:rPr lang="en-US" sz="1400" dirty="0">
                <a:solidFill>
                  <a:prstClr val="black"/>
                </a:solidFill>
                <a:latin typeface="Arial" panose="020B0604020202020204" pitchFamily="34" charset="0"/>
                <a:cs typeface="Arial" panose="020B0604020202020204" pitchFamily="34" charset="0"/>
              </a:rPr>
              <a:t>BC</a:t>
            </a:r>
          </a:p>
        </p:txBody>
      </p:sp>
      <p:sp>
        <p:nvSpPr>
          <p:cNvPr id="71" name="TextBox 70"/>
          <p:cNvSpPr txBox="1"/>
          <p:nvPr/>
        </p:nvSpPr>
        <p:spPr>
          <a:xfrm rot="3003570">
            <a:off x="8214107" y="681641"/>
            <a:ext cx="1080745" cy="307777"/>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Cambyses</a:t>
            </a:r>
            <a:endParaRPr lang="en-US" sz="1400" b="1" dirty="0">
              <a:solidFill>
                <a:prstClr val="black"/>
              </a:solidFill>
              <a:latin typeface="Arial" panose="020B0604020202020204" pitchFamily="34" charset="0"/>
              <a:cs typeface="Arial" panose="020B0604020202020204" pitchFamily="34" charset="0"/>
            </a:endParaRPr>
          </a:p>
        </p:txBody>
      </p:sp>
      <p:sp>
        <p:nvSpPr>
          <p:cNvPr id="72" name="TextBox 71"/>
          <p:cNvSpPr txBox="1"/>
          <p:nvPr/>
        </p:nvSpPr>
        <p:spPr>
          <a:xfrm>
            <a:off x="8335012" y="1097671"/>
            <a:ext cx="782587" cy="523220"/>
          </a:xfrm>
          <a:prstGeom prst="rect">
            <a:avLst/>
          </a:prstGeom>
          <a:noFill/>
        </p:spPr>
        <p:txBody>
          <a:bodyPr wrap="none" rtlCol="0">
            <a:spAutoFit/>
          </a:bodyPr>
          <a:lstStyle/>
          <a:p>
            <a:r>
              <a:rPr lang="en-US" sz="1400" dirty="0" smtClean="0">
                <a:solidFill>
                  <a:prstClr val="black"/>
                </a:solidFill>
                <a:latin typeface="Arial" panose="020B0604020202020204" pitchFamily="34" charset="0"/>
                <a:cs typeface="Arial" panose="020B0604020202020204" pitchFamily="34" charset="0"/>
              </a:rPr>
              <a:t>530-</a:t>
            </a:r>
          </a:p>
          <a:p>
            <a:r>
              <a:rPr lang="en-US" sz="1400" dirty="0" smtClean="0">
                <a:solidFill>
                  <a:prstClr val="black"/>
                </a:solidFill>
                <a:latin typeface="Arial" panose="020B0604020202020204" pitchFamily="34" charset="0"/>
                <a:cs typeface="Arial" panose="020B0604020202020204" pitchFamily="34" charset="0"/>
              </a:rPr>
              <a:t>522 </a:t>
            </a:r>
            <a:r>
              <a:rPr lang="en-US" sz="1400" dirty="0">
                <a:solidFill>
                  <a:prstClr val="black"/>
                </a:solidFill>
                <a:latin typeface="Arial" panose="020B0604020202020204" pitchFamily="34" charset="0"/>
                <a:cs typeface="Arial" panose="020B0604020202020204" pitchFamily="34" charset="0"/>
              </a:rPr>
              <a:t>BC</a:t>
            </a:r>
          </a:p>
        </p:txBody>
      </p:sp>
      <p:sp>
        <p:nvSpPr>
          <p:cNvPr id="74" name="TextBox 73"/>
          <p:cNvSpPr txBox="1"/>
          <p:nvPr/>
        </p:nvSpPr>
        <p:spPr>
          <a:xfrm>
            <a:off x="7550484" y="1051504"/>
            <a:ext cx="742511" cy="738664"/>
          </a:xfrm>
          <a:prstGeom prst="rect">
            <a:avLst/>
          </a:prstGeom>
          <a:noFill/>
        </p:spPr>
        <p:txBody>
          <a:bodyPr wrap="none" rtlCol="0">
            <a:spAutoFit/>
          </a:bodyPr>
          <a:lstStyle/>
          <a:p>
            <a:r>
              <a:rPr lang="en-US" sz="1400" b="1" dirty="0" smtClean="0">
                <a:solidFill>
                  <a:prstClr val="black"/>
                </a:solidFill>
                <a:latin typeface="Arial" panose="020B0604020202020204" pitchFamily="34" charset="0"/>
                <a:cs typeface="Arial" panose="020B0604020202020204" pitchFamily="34" charset="0"/>
              </a:rPr>
              <a:t>Darius</a:t>
            </a:r>
          </a:p>
          <a:p>
            <a:r>
              <a:rPr lang="en-US" sz="1400" b="1" dirty="0" smtClean="0">
                <a:solidFill>
                  <a:prstClr val="black"/>
                </a:solidFill>
                <a:latin typeface="Arial" panose="020B0604020202020204" pitchFamily="34" charset="0"/>
                <a:cs typeface="Arial" panose="020B0604020202020204" pitchFamily="34" charset="0"/>
              </a:rPr>
              <a:t>The </a:t>
            </a:r>
          </a:p>
          <a:p>
            <a:r>
              <a:rPr lang="en-US" sz="1400" b="1" dirty="0" smtClean="0">
                <a:solidFill>
                  <a:prstClr val="black"/>
                </a:solidFill>
                <a:latin typeface="Arial" panose="020B0604020202020204" pitchFamily="34" charset="0"/>
                <a:cs typeface="Arial" panose="020B0604020202020204" pitchFamily="34" charset="0"/>
              </a:rPr>
              <a:t>Mede</a:t>
            </a:r>
            <a:endParaRPr lang="en-US" sz="1400" b="1" dirty="0">
              <a:solidFill>
                <a:prstClr val="black"/>
              </a:solidFill>
              <a:latin typeface="Arial" panose="020B0604020202020204" pitchFamily="34" charset="0"/>
              <a:cs typeface="Arial" panose="020B0604020202020204" pitchFamily="34" charset="0"/>
            </a:endParaRPr>
          </a:p>
        </p:txBody>
      </p:sp>
      <p:pic>
        <p:nvPicPr>
          <p:cNvPr id="48"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7841" y="1864062"/>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p:cNvSpPr txBox="1"/>
          <p:nvPr/>
        </p:nvSpPr>
        <p:spPr>
          <a:xfrm>
            <a:off x="612001" y="1879722"/>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1</a:t>
            </a:r>
            <a:endParaRPr lang="en-US" sz="1100" dirty="0">
              <a:latin typeface="Arial" panose="020B0604020202020204" pitchFamily="34" charset="0"/>
              <a:cs typeface="Arial" panose="020B0604020202020204" pitchFamily="34" charset="0"/>
            </a:endParaRPr>
          </a:p>
        </p:txBody>
      </p:sp>
      <p:pic>
        <p:nvPicPr>
          <p:cNvPr id="76" name="Picture 7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7368" y="4722994"/>
            <a:ext cx="1532261" cy="544523"/>
          </a:xfrm>
          <a:prstGeom prst="rect">
            <a:avLst/>
          </a:prstGeom>
        </p:spPr>
      </p:pic>
      <p:pic>
        <p:nvPicPr>
          <p:cNvPr id="77" name="Picture 7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930" y="1014306"/>
            <a:ext cx="566689" cy="807380"/>
          </a:xfrm>
          <a:prstGeom prst="rect">
            <a:avLst/>
          </a:prstGeom>
        </p:spPr>
      </p:pic>
      <p:sp>
        <p:nvSpPr>
          <p:cNvPr id="80" name="TextBox 79"/>
          <p:cNvSpPr txBox="1"/>
          <p:nvPr/>
        </p:nvSpPr>
        <p:spPr>
          <a:xfrm>
            <a:off x="465846" y="1236170"/>
            <a:ext cx="675185" cy="553998"/>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Taken</a:t>
            </a:r>
          </a:p>
          <a:p>
            <a:pPr algn="r"/>
            <a:r>
              <a:rPr lang="en-US" sz="1000" i="1" dirty="0" smtClean="0">
                <a:latin typeface="Arial" panose="020B0604020202020204" pitchFamily="34" charset="0"/>
                <a:cs typeface="Arial" panose="020B0604020202020204" pitchFamily="34" charset="0"/>
              </a:rPr>
              <a:t>Into</a:t>
            </a:r>
          </a:p>
          <a:p>
            <a:pPr algn="r"/>
            <a:r>
              <a:rPr lang="en-US" sz="1000" i="1" dirty="0" smtClean="0">
                <a:latin typeface="Arial" panose="020B0604020202020204" pitchFamily="34" charset="0"/>
                <a:cs typeface="Arial" panose="020B0604020202020204" pitchFamily="34" charset="0"/>
              </a:rPr>
              <a:t>Captivity</a:t>
            </a:r>
            <a:endParaRPr lang="en-US" sz="1000" i="1" dirty="0">
              <a:latin typeface="Arial" panose="020B0604020202020204" pitchFamily="34" charset="0"/>
              <a:cs typeface="Arial" panose="020B0604020202020204" pitchFamily="34" charset="0"/>
            </a:endParaRPr>
          </a:p>
        </p:txBody>
      </p:sp>
      <p:sp>
        <p:nvSpPr>
          <p:cNvPr id="83" name="TextBox 82"/>
          <p:cNvSpPr txBox="1"/>
          <p:nvPr/>
        </p:nvSpPr>
        <p:spPr>
          <a:xfrm>
            <a:off x="34903" y="884869"/>
            <a:ext cx="609462" cy="553998"/>
          </a:xfrm>
          <a:prstGeom prst="rect">
            <a:avLst/>
          </a:prstGeom>
          <a:noFill/>
        </p:spPr>
        <p:txBody>
          <a:bodyPr wrap="none" rtlCol="0">
            <a:spAutoFit/>
          </a:bodyPr>
          <a:lstStyle/>
          <a:p>
            <a:r>
              <a:rPr lang="en-US" sz="1000" i="1" dirty="0" smtClean="0">
                <a:latin typeface="Arial" panose="020B0604020202020204" pitchFamily="34" charset="0"/>
                <a:cs typeface="Arial" panose="020B0604020202020204" pitchFamily="34" charset="0"/>
              </a:rPr>
              <a:t>Born</a:t>
            </a:r>
          </a:p>
          <a:p>
            <a:r>
              <a:rPr lang="en-US" sz="1000" i="1" dirty="0" smtClean="0">
                <a:latin typeface="Arial" panose="020B0604020202020204" pitchFamily="34" charset="0"/>
                <a:cs typeface="Arial" panose="020B0604020202020204" pitchFamily="34" charset="0"/>
              </a:rPr>
              <a:t>About</a:t>
            </a:r>
          </a:p>
          <a:p>
            <a:r>
              <a:rPr lang="en-US" sz="1000" i="1" dirty="0" smtClean="0">
                <a:latin typeface="Arial" panose="020B0604020202020204" pitchFamily="34" charset="0"/>
                <a:cs typeface="Arial" panose="020B0604020202020204" pitchFamily="34" charset="0"/>
              </a:rPr>
              <a:t>620 BC</a:t>
            </a:r>
            <a:endParaRPr lang="en-US" sz="1000" i="1" dirty="0">
              <a:latin typeface="Arial" panose="020B0604020202020204" pitchFamily="34" charset="0"/>
              <a:cs typeface="Arial" panose="020B0604020202020204" pitchFamily="34" charset="0"/>
            </a:endParaRPr>
          </a:p>
        </p:txBody>
      </p:sp>
      <p:pic>
        <p:nvPicPr>
          <p:cNvPr id="84"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0181" y="2306858"/>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85" name="TextBox 84"/>
          <p:cNvSpPr txBox="1"/>
          <p:nvPr/>
        </p:nvSpPr>
        <p:spPr>
          <a:xfrm>
            <a:off x="1334350" y="2322519"/>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2</a:t>
            </a:r>
            <a:endParaRPr lang="en-US" sz="1100" dirty="0">
              <a:latin typeface="Arial" panose="020B0604020202020204" pitchFamily="34" charset="0"/>
              <a:cs typeface="Arial" panose="020B0604020202020204" pitchFamily="34" charset="0"/>
            </a:endParaRPr>
          </a:p>
        </p:txBody>
      </p:sp>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71840" y="892795"/>
            <a:ext cx="462937" cy="1414063"/>
          </a:xfrm>
          <a:prstGeom prst="rect">
            <a:avLst/>
          </a:prstGeom>
        </p:spPr>
      </p:pic>
      <p:sp>
        <p:nvSpPr>
          <p:cNvPr id="86" name="TextBox 85"/>
          <p:cNvSpPr txBox="1"/>
          <p:nvPr/>
        </p:nvSpPr>
        <p:spPr>
          <a:xfrm>
            <a:off x="878208" y="2656126"/>
            <a:ext cx="1241044" cy="553998"/>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Interprets</a:t>
            </a:r>
          </a:p>
          <a:p>
            <a:pPr algn="r"/>
            <a:r>
              <a:rPr lang="en-US" sz="1000" i="1" dirty="0" smtClean="0">
                <a:latin typeface="Arial" panose="020B0604020202020204" pitchFamily="34" charset="0"/>
                <a:cs typeface="Arial" panose="020B0604020202020204" pitchFamily="34" charset="0"/>
              </a:rPr>
              <a:t>Nebuchadnezzar’s</a:t>
            </a:r>
          </a:p>
          <a:p>
            <a:pPr algn="r"/>
            <a:r>
              <a:rPr lang="en-US" sz="1000" i="1" dirty="0" smtClean="0">
                <a:latin typeface="Arial" panose="020B0604020202020204" pitchFamily="34" charset="0"/>
                <a:cs typeface="Arial" panose="020B0604020202020204" pitchFamily="34" charset="0"/>
              </a:rPr>
              <a:t>Dream</a:t>
            </a:r>
            <a:endParaRPr lang="en-US" sz="1000" i="1" dirty="0">
              <a:latin typeface="Arial" panose="020B0604020202020204" pitchFamily="34" charset="0"/>
              <a:cs typeface="Arial" panose="020B0604020202020204" pitchFamily="34" charset="0"/>
            </a:endParaRPr>
          </a:p>
        </p:txBody>
      </p:sp>
      <p:sp>
        <p:nvSpPr>
          <p:cNvPr id="87" name="TextBox 86"/>
          <p:cNvSpPr txBox="1"/>
          <p:nvPr/>
        </p:nvSpPr>
        <p:spPr>
          <a:xfrm>
            <a:off x="1384949" y="5166852"/>
            <a:ext cx="1141658" cy="553998"/>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2</a:t>
            </a:r>
            <a:r>
              <a:rPr lang="en-US" sz="1000" i="1" baseline="30000" dirty="0" smtClean="0">
                <a:latin typeface="Arial" panose="020B0604020202020204" pitchFamily="34" charset="0"/>
                <a:cs typeface="Arial" panose="020B0604020202020204" pitchFamily="34" charset="0"/>
              </a:rPr>
              <a:t>nd</a:t>
            </a:r>
            <a:r>
              <a:rPr lang="en-US" sz="1000" i="1" dirty="0" smtClean="0">
                <a:latin typeface="Arial" panose="020B0604020202020204" pitchFamily="34" charset="0"/>
                <a:cs typeface="Arial" panose="020B0604020202020204" pitchFamily="34" charset="0"/>
              </a:rPr>
              <a:t>  Captives</a:t>
            </a:r>
          </a:p>
          <a:p>
            <a:pPr algn="r"/>
            <a:r>
              <a:rPr lang="en-US" sz="1000" i="1" dirty="0" smtClean="0">
                <a:latin typeface="Arial" panose="020B0604020202020204" pitchFamily="34" charset="0"/>
                <a:cs typeface="Arial" panose="020B0604020202020204" pitchFamily="34" charset="0"/>
              </a:rPr>
              <a:t>Including Ezekiel</a:t>
            </a:r>
          </a:p>
          <a:p>
            <a:pPr algn="r"/>
            <a:r>
              <a:rPr lang="en-US" sz="1000" i="1" dirty="0" smtClean="0">
                <a:latin typeface="Arial" panose="020B0604020202020204" pitchFamily="34" charset="0"/>
                <a:cs typeface="Arial" panose="020B0604020202020204" pitchFamily="34" charset="0"/>
              </a:rPr>
              <a:t>597 BC</a:t>
            </a:r>
            <a:endParaRPr lang="en-US" sz="1000" i="1" dirty="0">
              <a:latin typeface="Arial" panose="020B0604020202020204" pitchFamily="34" charset="0"/>
              <a:cs typeface="Arial" panose="020B0604020202020204" pitchFamily="34" charset="0"/>
            </a:endParaRPr>
          </a:p>
        </p:txBody>
      </p:sp>
      <p:pic>
        <p:nvPicPr>
          <p:cNvPr id="81" name="Picture 8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19152" y="1594777"/>
            <a:ext cx="1377462" cy="922702"/>
          </a:xfrm>
          <a:prstGeom prst="rect">
            <a:avLst/>
          </a:prstGeom>
        </p:spPr>
      </p:pic>
      <p:pic>
        <p:nvPicPr>
          <p:cNvPr id="89"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19050" y="2656126"/>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90" name="TextBox 89"/>
          <p:cNvSpPr txBox="1"/>
          <p:nvPr/>
        </p:nvSpPr>
        <p:spPr>
          <a:xfrm>
            <a:off x="2506181" y="2656126"/>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3</a:t>
            </a:r>
            <a:endParaRPr lang="en-US" sz="1100" dirty="0">
              <a:latin typeface="Arial" panose="020B0604020202020204" pitchFamily="34" charset="0"/>
              <a:cs typeface="Arial" panose="020B0604020202020204" pitchFamily="34" charset="0"/>
            </a:endParaRPr>
          </a:p>
        </p:txBody>
      </p:sp>
      <p:sp>
        <p:nvSpPr>
          <p:cNvPr id="91" name="TextBox 90"/>
          <p:cNvSpPr txBox="1"/>
          <p:nvPr/>
        </p:nvSpPr>
        <p:spPr>
          <a:xfrm>
            <a:off x="2679595" y="2978797"/>
            <a:ext cx="652743" cy="400110"/>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Fiery</a:t>
            </a:r>
          </a:p>
          <a:p>
            <a:pPr algn="r"/>
            <a:r>
              <a:rPr lang="en-US" sz="1000" i="1" dirty="0" smtClean="0">
                <a:latin typeface="Arial" panose="020B0604020202020204" pitchFamily="34" charset="0"/>
                <a:cs typeface="Arial" panose="020B0604020202020204" pitchFamily="34" charset="0"/>
              </a:rPr>
              <a:t>Furnace</a:t>
            </a:r>
            <a:endParaRPr lang="en-US" sz="1000" i="1" dirty="0">
              <a:latin typeface="Arial" panose="020B0604020202020204" pitchFamily="34" charset="0"/>
              <a:cs typeface="Arial" panose="020B0604020202020204" pitchFamily="34" charset="0"/>
            </a:endParaRPr>
          </a:p>
        </p:txBody>
      </p:sp>
      <p:pic>
        <p:nvPicPr>
          <p:cNvPr id="82" name="Picture 8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128" y="3935193"/>
            <a:ext cx="1377285" cy="711129"/>
          </a:xfrm>
          <a:prstGeom prst="rect">
            <a:avLst/>
          </a:prstGeom>
        </p:spPr>
      </p:pic>
      <p:pic>
        <p:nvPicPr>
          <p:cNvPr id="93" name="Picture 9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57328" y="4567439"/>
            <a:ext cx="1532261" cy="544523"/>
          </a:xfrm>
          <a:prstGeom prst="rect">
            <a:avLst/>
          </a:prstGeom>
        </p:spPr>
      </p:pic>
      <p:sp>
        <p:nvSpPr>
          <p:cNvPr id="94" name="TextBox 93"/>
          <p:cNvSpPr txBox="1"/>
          <p:nvPr/>
        </p:nvSpPr>
        <p:spPr>
          <a:xfrm>
            <a:off x="2822075" y="4999848"/>
            <a:ext cx="774571" cy="707886"/>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586 BC</a:t>
            </a:r>
          </a:p>
          <a:p>
            <a:pPr algn="r"/>
            <a:r>
              <a:rPr lang="en-US" sz="1000" i="1" dirty="0" smtClean="0">
                <a:latin typeface="Arial" panose="020B0604020202020204" pitchFamily="34" charset="0"/>
                <a:cs typeface="Arial" panose="020B0604020202020204" pitchFamily="34" charset="0"/>
              </a:rPr>
              <a:t>Jerusalem</a:t>
            </a:r>
          </a:p>
          <a:p>
            <a:pPr algn="r"/>
            <a:r>
              <a:rPr lang="en-US" sz="1000" i="1" dirty="0" smtClean="0">
                <a:latin typeface="Arial" panose="020B0604020202020204" pitchFamily="34" charset="0"/>
                <a:cs typeface="Arial" panose="020B0604020202020204" pitchFamily="34" charset="0"/>
              </a:rPr>
              <a:t>Temple</a:t>
            </a:r>
          </a:p>
          <a:p>
            <a:pPr algn="r"/>
            <a:r>
              <a:rPr lang="en-US" sz="1000" i="1" dirty="0" smtClean="0">
                <a:latin typeface="Arial" panose="020B0604020202020204" pitchFamily="34" charset="0"/>
                <a:cs typeface="Arial" panose="020B0604020202020204" pitchFamily="34" charset="0"/>
              </a:rPr>
              <a:t>Destroyed</a:t>
            </a:r>
            <a:endParaRPr lang="en-US" sz="1000" i="1" dirty="0">
              <a:latin typeface="Arial" panose="020B0604020202020204" pitchFamily="34" charset="0"/>
              <a:cs typeface="Arial" panose="020B0604020202020204" pitchFamily="34" charset="0"/>
            </a:endParaRPr>
          </a:p>
        </p:txBody>
      </p:sp>
      <p:sp>
        <p:nvSpPr>
          <p:cNvPr id="97" name="TextBox 96"/>
          <p:cNvSpPr txBox="1"/>
          <p:nvPr/>
        </p:nvSpPr>
        <p:spPr>
          <a:xfrm>
            <a:off x="3623361" y="2303502"/>
            <a:ext cx="1241044" cy="553998"/>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Interprets</a:t>
            </a:r>
          </a:p>
          <a:p>
            <a:pPr algn="r"/>
            <a:r>
              <a:rPr lang="en-US" sz="1000" i="1" dirty="0" smtClean="0">
                <a:latin typeface="Arial" panose="020B0604020202020204" pitchFamily="34" charset="0"/>
                <a:cs typeface="Arial" panose="020B0604020202020204" pitchFamily="34" charset="0"/>
              </a:rPr>
              <a:t>Nebuchadnezzar’s</a:t>
            </a:r>
          </a:p>
          <a:p>
            <a:pPr algn="r"/>
            <a:r>
              <a:rPr lang="en-US" sz="1000" i="1" dirty="0" smtClean="0">
                <a:latin typeface="Arial" panose="020B0604020202020204" pitchFamily="34" charset="0"/>
                <a:cs typeface="Arial" panose="020B0604020202020204" pitchFamily="34" charset="0"/>
              </a:rPr>
              <a:t>Dream</a:t>
            </a:r>
            <a:endParaRPr lang="en-US" sz="1000" i="1" dirty="0">
              <a:latin typeface="Arial" panose="020B0604020202020204" pitchFamily="34" charset="0"/>
              <a:cs typeface="Arial" panose="020B0604020202020204" pitchFamily="34" charset="0"/>
            </a:endParaRPr>
          </a:p>
        </p:txBody>
      </p:sp>
      <p:pic>
        <p:nvPicPr>
          <p:cNvPr id="88" name="Picture 8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70823" y="1096410"/>
            <a:ext cx="543005" cy="1424276"/>
          </a:xfrm>
          <a:prstGeom prst="rect">
            <a:avLst/>
          </a:prstGeom>
        </p:spPr>
      </p:pic>
      <p:pic>
        <p:nvPicPr>
          <p:cNvPr id="99"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69150" y="2920277"/>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0" name="TextBox 99"/>
          <p:cNvSpPr txBox="1"/>
          <p:nvPr/>
        </p:nvSpPr>
        <p:spPr>
          <a:xfrm>
            <a:off x="3763312" y="2935937"/>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4</a:t>
            </a:r>
            <a:endParaRPr lang="en-US" sz="1100" dirty="0">
              <a:latin typeface="Arial" panose="020B0604020202020204" pitchFamily="34" charset="0"/>
              <a:cs typeface="Arial" panose="020B0604020202020204" pitchFamily="34" charset="0"/>
            </a:endParaRPr>
          </a:p>
        </p:txBody>
      </p:sp>
      <p:pic>
        <p:nvPicPr>
          <p:cNvPr id="101"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6508" y="2952300"/>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2" name="TextBox 101"/>
          <p:cNvSpPr txBox="1"/>
          <p:nvPr/>
        </p:nvSpPr>
        <p:spPr>
          <a:xfrm>
            <a:off x="6699714" y="2976667"/>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5</a:t>
            </a:r>
            <a:endParaRPr lang="en-US" sz="1100" dirty="0">
              <a:latin typeface="Arial" panose="020B0604020202020204" pitchFamily="34" charset="0"/>
              <a:cs typeface="Arial" panose="020B0604020202020204" pitchFamily="34" charset="0"/>
            </a:endParaRPr>
          </a:p>
        </p:txBody>
      </p:sp>
      <p:sp>
        <p:nvSpPr>
          <p:cNvPr id="103" name="TextBox 102"/>
          <p:cNvSpPr txBox="1"/>
          <p:nvPr/>
        </p:nvSpPr>
        <p:spPr>
          <a:xfrm>
            <a:off x="6758089" y="3268170"/>
            <a:ext cx="760143" cy="553998"/>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Interprets</a:t>
            </a:r>
          </a:p>
          <a:p>
            <a:pPr algn="r"/>
            <a:r>
              <a:rPr lang="en-US" sz="1000" i="1" dirty="0" smtClean="0">
                <a:latin typeface="Arial" panose="020B0604020202020204" pitchFamily="34" charset="0"/>
                <a:cs typeface="Arial" panose="020B0604020202020204" pitchFamily="34" charset="0"/>
              </a:rPr>
              <a:t>Writing on</a:t>
            </a:r>
          </a:p>
          <a:p>
            <a:pPr algn="r"/>
            <a:r>
              <a:rPr lang="en-US" sz="1000" i="1" dirty="0" smtClean="0">
                <a:latin typeface="Arial" panose="020B0604020202020204" pitchFamily="34" charset="0"/>
                <a:cs typeface="Arial" panose="020B0604020202020204" pitchFamily="34" charset="0"/>
              </a:rPr>
              <a:t>The Wall</a:t>
            </a:r>
          </a:p>
        </p:txBody>
      </p:sp>
      <p:sp>
        <p:nvSpPr>
          <p:cNvPr id="105" name="TextBox 104"/>
          <p:cNvSpPr txBox="1"/>
          <p:nvPr/>
        </p:nvSpPr>
        <p:spPr>
          <a:xfrm rot="3238812">
            <a:off x="6147378" y="3633590"/>
            <a:ext cx="1313180" cy="400110"/>
          </a:xfrm>
          <a:prstGeom prst="rect">
            <a:avLst/>
          </a:prstGeom>
          <a:noFill/>
        </p:spPr>
        <p:txBody>
          <a:bodyPr wrap="none" rtlCol="0">
            <a:spAutoFit/>
          </a:bodyPr>
          <a:lstStyle/>
          <a:p>
            <a:r>
              <a:rPr lang="en-US" sz="1000" i="1" dirty="0" smtClean="0">
                <a:latin typeface="Arial" panose="020B0604020202020204" pitchFamily="34" charset="0"/>
                <a:cs typeface="Arial" panose="020B0604020202020204" pitchFamily="34" charset="0"/>
              </a:rPr>
              <a:t>MENE, MENE, </a:t>
            </a:r>
          </a:p>
          <a:p>
            <a:r>
              <a:rPr lang="en-US" sz="1000" i="1" dirty="0" smtClean="0">
                <a:latin typeface="Arial" panose="020B0604020202020204" pitchFamily="34" charset="0"/>
                <a:cs typeface="Arial" panose="020B0604020202020204" pitchFamily="34" charset="0"/>
              </a:rPr>
              <a:t>TEKEL, UPHASSIN</a:t>
            </a:r>
            <a:endParaRPr lang="en-US" sz="1000" i="1" dirty="0">
              <a:latin typeface="Arial" panose="020B0604020202020204" pitchFamily="34" charset="0"/>
              <a:cs typeface="Arial" panose="020B0604020202020204" pitchFamily="34" charset="0"/>
            </a:endParaRPr>
          </a:p>
        </p:txBody>
      </p:sp>
      <p:pic>
        <p:nvPicPr>
          <p:cNvPr id="106"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61494" y="3546490"/>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p:cNvSpPr txBox="1"/>
          <p:nvPr/>
        </p:nvSpPr>
        <p:spPr>
          <a:xfrm>
            <a:off x="7584698" y="3570857"/>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6</a:t>
            </a:r>
            <a:endParaRPr lang="en-US" sz="1100" dirty="0">
              <a:latin typeface="Arial" panose="020B0604020202020204" pitchFamily="34" charset="0"/>
              <a:cs typeface="Arial" panose="020B0604020202020204" pitchFamily="34" charset="0"/>
            </a:endParaRPr>
          </a:p>
        </p:txBody>
      </p:sp>
      <p:sp>
        <p:nvSpPr>
          <p:cNvPr id="113" name="TextBox 112"/>
          <p:cNvSpPr txBox="1"/>
          <p:nvPr/>
        </p:nvSpPr>
        <p:spPr>
          <a:xfrm>
            <a:off x="7445591" y="5111959"/>
            <a:ext cx="611065" cy="400110"/>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Ram &amp; </a:t>
            </a:r>
          </a:p>
          <a:p>
            <a:pPr algn="r"/>
            <a:r>
              <a:rPr lang="en-US" sz="1000" i="1" dirty="0" smtClean="0">
                <a:latin typeface="Arial" panose="020B0604020202020204" pitchFamily="34" charset="0"/>
                <a:cs typeface="Arial" panose="020B0604020202020204" pitchFamily="34" charset="0"/>
              </a:rPr>
              <a:t>Goat</a:t>
            </a:r>
          </a:p>
        </p:txBody>
      </p:sp>
      <p:pic>
        <p:nvPicPr>
          <p:cNvPr id="114"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28052" y="4873403"/>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15" name="TextBox 114"/>
          <p:cNvSpPr txBox="1"/>
          <p:nvPr/>
        </p:nvSpPr>
        <p:spPr>
          <a:xfrm>
            <a:off x="6422216" y="4889064"/>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8</a:t>
            </a:r>
            <a:endParaRPr lang="en-US" sz="1100" dirty="0">
              <a:latin typeface="Arial" panose="020B0604020202020204" pitchFamily="34" charset="0"/>
              <a:cs typeface="Arial" panose="020B0604020202020204" pitchFamily="34" charset="0"/>
            </a:endParaRPr>
          </a:p>
        </p:txBody>
      </p:sp>
      <p:pic>
        <p:nvPicPr>
          <p:cNvPr id="110"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10657" y="4507791"/>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11" name="TextBox 110"/>
          <p:cNvSpPr txBox="1"/>
          <p:nvPr/>
        </p:nvSpPr>
        <p:spPr>
          <a:xfrm>
            <a:off x="6204837" y="4523451"/>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7</a:t>
            </a:r>
            <a:endParaRPr lang="en-US" sz="1100" dirty="0">
              <a:latin typeface="Arial" panose="020B0604020202020204" pitchFamily="34" charset="0"/>
              <a:cs typeface="Arial" panose="020B0604020202020204" pitchFamily="34" charset="0"/>
            </a:endParaRPr>
          </a:p>
        </p:txBody>
      </p:sp>
      <p:pic>
        <p:nvPicPr>
          <p:cNvPr id="116" name="Picture 1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83156" y="3588562"/>
            <a:ext cx="657153" cy="415241"/>
          </a:xfrm>
          <a:prstGeom prst="rect">
            <a:avLst/>
          </a:prstGeom>
        </p:spPr>
      </p:pic>
      <p:pic>
        <p:nvPicPr>
          <p:cNvPr id="118" name="Picture 1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783432" y="3735281"/>
            <a:ext cx="472601" cy="367856"/>
          </a:xfrm>
          <a:prstGeom prst="rect">
            <a:avLst/>
          </a:prstGeom>
        </p:spPr>
      </p:pic>
      <p:pic>
        <p:nvPicPr>
          <p:cNvPr id="119" name="Picture 1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74201" y="4002052"/>
            <a:ext cx="952685" cy="577347"/>
          </a:xfrm>
          <a:prstGeom prst="rect">
            <a:avLst/>
          </a:prstGeom>
        </p:spPr>
      </p:pic>
      <p:pic>
        <p:nvPicPr>
          <p:cNvPr id="117" name="Picture 1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32401" y="3970416"/>
            <a:ext cx="753170" cy="442674"/>
          </a:xfrm>
          <a:prstGeom prst="rect">
            <a:avLst/>
          </a:prstGeom>
        </p:spPr>
      </p:pic>
      <p:sp>
        <p:nvSpPr>
          <p:cNvPr id="120" name="TextBox 119"/>
          <p:cNvSpPr txBox="1"/>
          <p:nvPr/>
        </p:nvSpPr>
        <p:spPr>
          <a:xfrm>
            <a:off x="5172931" y="4381219"/>
            <a:ext cx="908582" cy="246221"/>
          </a:xfrm>
          <a:prstGeom prst="rect">
            <a:avLst/>
          </a:prstGeom>
          <a:noFill/>
        </p:spPr>
        <p:txBody>
          <a:bodyPr wrap="square" rtlCol="0">
            <a:spAutoFit/>
          </a:bodyPr>
          <a:lstStyle/>
          <a:p>
            <a:pPr algn="r"/>
            <a:r>
              <a:rPr lang="en-US" sz="1000" i="1" dirty="0" smtClean="0">
                <a:latin typeface="Arial" panose="020B0604020202020204" pitchFamily="34" charset="0"/>
                <a:cs typeface="Arial" panose="020B0604020202020204" pitchFamily="34" charset="0"/>
              </a:rPr>
              <a:t>4 Creatures</a:t>
            </a:r>
          </a:p>
        </p:txBody>
      </p:sp>
      <p:pic>
        <p:nvPicPr>
          <p:cNvPr id="92" name="Picture 9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478099" y="1699361"/>
            <a:ext cx="1179695" cy="592412"/>
          </a:xfrm>
          <a:prstGeom prst="rect">
            <a:avLst/>
          </a:prstGeom>
        </p:spPr>
      </p:pic>
      <p:sp>
        <p:nvSpPr>
          <p:cNvPr id="124" name="TextBox 123"/>
          <p:cNvSpPr txBox="1"/>
          <p:nvPr/>
        </p:nvSpPr>
        <p:spPr>
          <a:xfrm>
            <a:off x="7602806" y="2229933"/>
            <a:ext cx="1172116" cy="400110"/>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Return from Exile</a:t>
            </a:r>
          </a:p>
          <a:p>
            <a:pPr algn="r"/>
            <a:r>
              <a:rPr lang="en-US" sz="1000" i="1" dirty="0" smtClean="0">
                <a:latin typeface="Arial" panose="020B0604020202020204" pitchFamily="34" charset="0"/>
                <a:cs typeface="Arial" panose="020B0604020202020204" pitchFamily="34" charset="0"/>
              </a:rPr>
              <a:t>538 BC</a:t>
            </a:r>
            <a:endParaRPr lang="en-US" sz="1000" i="1" dirty="0">
              <a:latin typeface="Arial" panose="020B0604020202020204" pitchFamily="34" charset="0"/>
              <a:cs typeface="Arial" panose="020B0604020202020204" pitchFamily="34" charset="0"/>
            </a:endParaRPr>
          </a:p>
        </p:txBody>
      </p:sp>
      <p:sp>
        <p:nvSpPr>
          <p:cNvPr id="125" name="TextBox 124"/>
          <p:cNvSpPr txBox="1"/>
          <p:nvPr/>
        </p:nvSpPr>
        <p:spPr>
          <a:xfrm>
            <a:off x="6648306" y="2520686"/>
            <a:ext cx="908582" cy="400110"/>
          </a:xfrm>
          <a:prstGeom prst="rect">
            <a:avLst/>
          </a:prstGeom>
          <a:noFill/>
        </p:spPr>
        <p:txBody>
          <a:bodyPr wrap="square" rtlCol="0">
            <a:spAutoFit/>
          </a:bodyPr>
          <a:lstStyle/>
          <a:p>
            <a:pPr algn="r"/>
            <a:r>
              <a:rPr lang="en-US" sz="1000" i="1" dirty="0" smtClean="0">
                <a:latin typeface="Arial" panose="020B0604020202020204" pitchFamily="34" charset="0"/>
                <a:cs typeface="Arial" panose="020B0604020202020204" pitchFamily="34" charset="0"/>
              </a:rPr>
              <a:t>Prays for Return</a:t>
            </a:r>
          </a:p>
        </p:txBody>
      </p:sp>
      <p:pic>
        <p:nvPicPr>
          <p:cNvPr id="121" name="Picture 2" descr="O:\Images\Life-Scribes-Scrolls-Reading-Bible History\scroll-ro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90312" y="2205014"/>
            <a:ext cx="1219048" cy="374390"/>
          </a:xfrm>
          <a:prstGeom prst="rect">
            <a:avLst/>
          </a:prstGeom>
          <a:noFill/>
          <a:extLst>
            <a:ext uri="{909E8E84-426E-40DD-AFC4-6F175D3DCCD1}">
              <a14:hiddenFill xmlns:a14="http://schemas.microsoft.com/office/drawing/2010/main">
                <a:solidFill>
                  <a:srgbClr val="FFFFFF"/>
                </a:solidFill>
              </a14:hiddenFill>
            </a:ext>
          </a:extLst>
        </p:spPr>
      </p:pic>
      <p:sp>
        <p:nvSpPr>
          <p:cNvPr id="122" name="TextBox 121"/>
          <p:cNvSpPr txBox="1"/>
          <p:nvPr/>
        </p:nvSpPr>
        <p:spPr>
          <a:xfrm>
            <a:off x="6713535" y="2229381"/>
            <a:ext cx="803425" cy="261610"/>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9</a:t>
            </a:r>
            <a:endParaRPr lang="en-US" sz="1100" dirty="0">
              <a:latin typeface="Arial" panose="020B0604020202020204" pitchFamily="34" charset="0"/>
              <a:cs typeface="Arial" panose="020B0604020202020204" pitchFamily="34" charset="0"/>
            </a:endParaRPr>
          </a:p>
        </p:txBody>
      </p:sp>
      <p:pic>
        <p:nvPicPr>
          <p:cNvPr id="78" name="Picture 7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539082" y="3891620"/>
            <a:ext cx="882382" cy="577172"/>
          </a:xfrm>
          <a:prstGeom prst="rect">
            <a:avLst/>
          </a:prstGeom>
        </p:spPr>
      </p:pic>
      <p:pic>
        <p:nvPicPr>
          <p:cNvPr id="130" name="Picture 2" descr="O:\Images\Life-Scribes-Scrolls-Reading-Bible History\scroll-roll.pn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994655" y="2770668"/>
            <a:ext cx="1219048" cy="473430"/>
          </a:xfrm>
          <a:prstGeom prst="rect">
            <a:avLst/>
          </a:prstGeom>
          <a:noFill/>
          <a:extLst>
            <a:ext uri="{909E8E84-426E-40DD-AFC4-6F175D3DCCD1}">
              <a14:hiddenFill xmlns:a14="http://schemas.microsoft.com/office/drawing/2010/main">
                <a:solidFill>
                  <a:srgbClr val="FFFFFF"/>
                </a:solidFill>
              </a14:hiddenFill>
            </a:ext>
          </a:extLst>
        </p:spPr>
      </p:pic>
      <p:sp>
        <p:nvSpPr>
          <p:cNvPr id="131" name="TextBox 130"/>
          <p:cNvSpPr txBox="1"/>
          <p:nvPr/>
        </p:nvSpPr>
        <p:spPr>
          <a:xfrm>
            <a:off x="8159031" y="2719473"/>
            <a:ext cx="724878" cy="430887"/>
          </a:xfrm>
          <a:prstGeom prst="rect">
            <a:avLst/>
          </a:prstGeom>
          <a:noFill/>
        </p:spPr>
        <p:txBody>
          <a:bodyPr wrap="none" rtlCol="0">
            <a:spAutoFit/>
          </a:bodyPr>
          <a:lstStyle/>
          <a:p>
            <a:r>
              <a:rPr lang="en-US" sz="1100" dirty="0" smtClean="0">
                <a:latin typeface="Arial" panose="020B0604020202020204" pitchFamily="34" charset="0"/>
                <a:cs typeface="Arial" panose="020B0604020202020204" pitchFamily="34" charset="0"/>
              </a:rPr>
              <a:t>Chapter </a:t>
            </a:r>
          </a:p>
          <a:p>
            <a:r>
              <a:rPr lang="en-US" sz="1100" dirty="0" smtClean="0">
                <a:latin typeface="Arial" panose="020B0604020202020204" pitchFamily="34" charset="0"/>
                <a:cs typeface="Arial" panose="020B0604020202020204" pitchFamily="34" charset="0"/>
              </a:rPr>
              <a:t>10-12</a:t>
            </a:r>
            <a:endParaRPr lang="en-US" sz="1100" dirty="0">
              <a:latin typeface="Arial" panose="020B0604020202020204" pitchFamily="34" charset="0"/>
              <a:cs typeface="Arial" panose="020B0604020202020204" pitchFamily="34" charset="0"/>
            </a:endParaRPr>
          </a:p>
        </p:txBody>
      </p:sp>
      <p:pic>
        <p:nvPicPr>
          <p:cNvPr id="127" name="Picture 12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665341" y="2582907"/>
            <a:ext cx="463101" cy="807380"/>
          </a:xfrm>
          <a:prstGeom prst="rect">
            <a:avLst/>
          </a:prstGeom>
        </p:spPr>
      </p:pic>
      <p:sp>
        <p:nvSpPr>
          <p:cNvPr id="132" name="TextBox 131"/>
          <p:cNvSpPr txBox="1"/>
          <p:nvPr/>
        </p:nvSpPr>
        <p:spPr>
          <a:xfrm>
            <a:off x="8557536" y="3190232"/>
            <a:ext cx="590225" cy="400110"/>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Israel’s</a:t>
            </a:r>
          </a:p>
          <a:p>
            <a:pPr algn="r"/>
            <a:r>
              <a:rPr lang="en-US" sz="1000" i="1" dirty="0" smtClean="0">
                <a:latin typeface="Arial" panose="020B0604020202020204" pitchFamily="34" charset="0"/>
                <a:cs typeface="Arial" panose="020B0604020202020204" pitchFamily="34" charset="0"/>
              </a:rPr>
              <a:t>Future</a:t>
            </a:r>
          </a:p>
        </p:txBody>
      </p:sp>
      <p:pic>
        <p:nvPicPr>
          <p:cNvPr id="112" name="Picture 1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flipH="1">
            <a:off x="7072931" y="4405635"/>
            <a:ext cx="967925" cy="745038"/>
          </a:xfrm>
          <a:prstGeom prst="rect">
            <a:avLst/>
          </a:prstGeom>
        </p:spPr>
      </p:pic>
      <p:sp>
        <p:nvSpPr>
          <p:cNvPr id="108" name="TextBox 107"/>
          <p:cNvSpPr txBox="1"/>
          <p:nvPr/>
        </p:nvSpPr>
        <p:spPr>
          <a:xfrm>
            <a:off x="7759901" y="4038061"/>
            <a:ext cx="518091" cy="400110"/>
          </a:xfrm>
          <a:prstGeom prst="rect">
            <a:avLst/>
          </a:prstGeom>
          <a:noFill/>
        </p:spPr>
        <p:txBody>
          <a:bodyPr wrap="none" rtlCol="0">
            <a:spAutoFit/>
          </a:bodyPr>
          <a:lstStyle/>
          <a:p>
            <a:pPr algn="r"/>
            <a:r>
              <a:rPr lang="en-US" sz="1000" i="1" dirty="0" smtClean="0">
                <a:latin typeface="Arial" panose="020B0604020202020204" pitchFamily="34" charset="0"/>
                <a:cs typeface="Arial" panose="020B0604020202020204" pitchFamily="34" charset="0"/>
              </a:rPr>
              <a:t>Lion’s</a:t>
            </a:r>
          </a:p>
          <a:p>
            <a:pPr algn="r"/>
            <a:r>
              <a:rPr lang="en-US" sz="1000" i="1" dirty="0" smtClean="0">
                <a:latin typeface="Arial" panose="020B0604020202020204" pitchFamily="34" charset="0"/>
                <a:cs typeface="Arial" panose="020B0604020202020204" pitchFamily="34" charset="0"/>
              </a:rPr>
              <a:t>Den</a:t>
            </a:r>
          </a:p>
        </p:txBody>
      </p:sp>
    </p:spTree>
    <p:extLst>
      <p:ext uri="{BB962C8B-B14F-4D97-AF65-F5344CB8AC3E}">
        <p14:creationId xmlns:p14="http://schemas.microsoft.com/office/powerpoint/2010/main" val="2318132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8"/>
                                        </p:tgtEl>
                                        <p:attrNameLst>
                                          <p:attrName>style.visibility</p:attrName>
                                        </p:attrNameLst>
                                      </p:cBhvr>
                                      <p:to>
                                        <p:strVal val="visible"/>
                                      </p:to>
                                    </p:set>
                                    <p:anim calcmode="lin" valueType="num">
                                      <p:cBhvr additive="base">
                                        <p:cTn id="7" dur="500" fill="hold"/>
                                        <p:tgtEl>
                                          <p:spTgt spid="58"/>
                                        </p:tgtEl>
                                        <p:attrNameLst>
                                          <p:attrName>ppt_x</p:attrName>
                                        </p:attrNameLst>
                                      </p:cBhvr>
                                      <p:tavLst>
                                        <p:tav tm="0">
                                          <p:val>
                                            <p:strVal val="#ppt_x"/>
                                          </p:val>
                                        </p:tav>
                                        <p:tav tm="100000">
                                          <p:val>
                                            <p:strVal val="#ppt_x"/>
                                          </p:val>
                                        </p:tav>
                                      </p:tavLst>
                                    </p:anim>
                                    <p:anim calcmode="lin" valueType="num">
                                      <p:cBhvr additive="base">
                                        <p:cTn id="8" dur="500" fill="hold"/>
                                        <p:tgtEl>
                                          <p:spTgt spid="5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8"/>
                                        </p:tgtEl>
                                        <p:attrNameLst>
                                          <p:attrName>style.visibility</p:attrName>
                                        </p:attrNameLst>
                                      </p:cBhvr>
                                      <p:to>
                                        <p:strVal val="visible"/>
                                      </p:to>
                                    </p:set>
                                    <p:anim calcmode="lin" valueType="num">
                                      <p:cBhvr additive="base">
                                        <p:cTn id="11" dur="500" fill="hold"/>
                                        <p:tgtEl>
                                          <p:spTgt spid="48"/>
                                        </p:tgtEl>
                                        <p:attrNameLst>
                                          <p:attrName>ppt_x</p:attrName>
                                        </p:attrNameLst>
                                      </p:cBhvr>
                                      <p:tavLst>
                                        <p:tav tm="0">
                                          <p:val>
                                            <p:strVal val="#ppt_x"/>
                                          </p:val>
                                        </p:tav>
                                        <p:tav tm="100000">
                                          <p:val>
                                            <p:strVal val="#ppt_x"/>
                                          </p:val>
                                        </p:tav>
                                      </p:tavLst>
                                    </p:anim>
                                    <p:anim calcmode="lin" valueType="num">
                                      <p:cBhvr additive="base">
                                        <p:cTn id="12" dur="500" fill="hold"/>
                                        <p:tgtEl>
                                          <p:spTgt spid="48"/>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0"/>
                                        </p:tgtEl>
                                        <p:attrNameLst>
                                          <p:attrName>style.visibility</p:attrName>
                                        </p:attrNameLst>
                                      </p:cBhvr>
                                      <p:to>
                                        <p:strVal val="visible"/>
                                      </p:to>
                                    </p:set>
                                    <p:anim calcmode="lin" valueType="num">
                                      <p:cBhvr additive="base">
                                        <p:cTn id="15" dur="500" fill="hold"/>
                                        <p:tgtEl>
                                          <p:spTgt spid="80"/>
                                        </p:tgtEl>
                                        <p:attrNameLst>
                                          <p:attrName>ppt_x</p:attrName>
                                        </p:attrNameLst>
                                      </p:cBhvr>
                                      <p:tavLst>
                                        <p:tav tm="0">
                                          <p:val>
                                            <p:strVal val="#ppt_x"/>
                                          </p:val>
                                        </p:tav>
                                        <p:tav tm="100000">
                                          <p:val>
                                            <p:strVal val="#ppt_x"/>
                                          </p:val>
                                        </p:tav>
                                      </p:tavLst>
                                    </p:anim>
                                    <p:anim calcmode="lin" valueType="num">
                                      <p:cBhvr additive="base">
                                        <p:cTn id="16" dur="500" fill="hold"/>
                                        <p:tgtEl>
                                          <p:spTgt spid="80"/>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86"/>
                                        </p:tgtEl>
                                        <p:attrNameLst>
                                          <p:attrName>style.visibility</p:attrName>
                                        </p:attrNameLst>
                                      </p:cBhvr>
                                      <p:to>
                                        <p:strVal val="visible"/>
                                      </p:to>
                                    </p:set>
                                    <p:animEffect transition="in" filter="fade">
                                      <p:cBhvr>
                                        <p:cTn id="21" dur="500"/>
                                        <p:tgtEl>
                                          <p:spTgt spid="8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85"/>
                                        </p:tgtEl>
                                        <p:attrNameLst>
                                          <p:attrName>style.visibility</p:attrName>
                                        </p:attrNameLst>
                                      </p:cBhvr>
                                      <p:to>
                                        <p:strVal val="visible"/>
                                      </p:to>
                                    </p:set>
                                    <p:animEffect transition="in" filter="fade">
                                      <p:cBhvr>
                                        <p:cTn id="24" dur="500"/>
                                        <p:tgtEl>
                                          <p:spTgt spid="85"/>
                                        </p:tgtEl>
                                      </p:cBhvr>
                                    </p:animEffect>
                                  </p:childTnLst>
                                </p:cTn>
                              </p:par>
                              <p:par>
                                <p:cTn id="25" presetID="10"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Effect transition="in" filter="fade">
                                      <p:cBhvr>
                                        <p:cTn id="27" dur="500"/>
                                        <p:tgtEl>
                                          <p:spTgt spid="8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1"/>
                                        </p:tgtEl>
                                        <p:attrNameLst>
                                          <p:attrName>style.visibility</p:attrName>
                                        </p:attrNameLst>
                                      </p:cBhvr>
                                      <p:to>
                                        <p:strVal val="visible"/>
                                      </p:to>
                                    </p:set>
                                    <p:animEffect transition="in" filter="barn(inVertical)">
                                      <p:cBhvr>
                                        <p:cTn id="32" dur="500"/>
                                        <p:tgtEl>
                                          <p:spTgt spid="91"/>
                                        </p:tgtEl>
                                      </p:cBhvr>
                                    </p:animEffect>
                                  </p:childTnLst>
                                </p:cTn>
                              </p:par>
                              <p:par>
                                <p:cTn id="33" presetID="16" presetClass="entr" presetSubtype="21" fill="hold" nodeType="withEffect">
                                  <p:stCondLst>
                                    <p:cond delay="0"/>
                                  </p:stCondLst>
                                  <p:childTnLst>
                                    <p:set>
                                      <p:cBhvr>
                                        <p:cTn id="34" dur="1" fill="hold">
                                          <p:stCondLst>
                                            <p:cond delay="0"/>
                                          </p:stCondLst>
                                        </p:cTn>
                                        <p:tgtEl>
                                          <p:spTgt spid="89"/>
                                        </p:tgtEl>
                                        <p:attrNameLst>
                                          <p:attrName>style.visibility</p:attrName>
                                        </p:attrNameLst>
                                      </p:cBhvr>
                                      <p:to>
                                        <p:strVal val="visible"/>
                                      </p:to>
                                    </p:set>
                                    <p:animEffect transition="in" filter="barn(inVertical)">
                                      <p:cBhvr>
                                        <p:cTn id="35" dur="500"/>
                                        <p:tgtEl>
                                          <p:spTgt spid="8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90"/>
                                        </p:tgtEl>
                                        <p:attrNameLst>
                                          <p:attrName>style.visibility</p:attrName>
                                        </p:attrNameLst>
                                      </p:cBhvr>
                                      <p:to>
                                        <p:strVal val="visible"/>
                                      </p:to>
                                    </p:set>
                                    <p:animEffect transition="in" filter="barn(inVertical)">
                                      <p:cBhvr>
                                        <p:cTn id="38" dur="500"/>
                                        <p:tgtEl>
                                          <p:spTgt spid="90"/>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00"/>
                                        </p:tgtEl>
                                        <p:attrNameLst>
                                          <p:attrName>style.visibility</p:attrName>
                                        </p:attrNameLst>
                                      </p:cBhvr>
                                      <p:to>
                                        <p:strVal val="visible"/>
                                      </p:to>
                                    </p:set>
                                    <p:animEffect transition="in" filter="fade">
                                      <p:cBhvr>
                                        <p:cTn id="43" dur="500"/>
                                        <p:tgtEl>
                                          <p:spTgt spid="100"/>
                                        </p:tgtEl>
                                      </p:cBhvr>
                                    </p:animEffect>
                                  </p:childTnLst>
                                </p:cTn>
                              </p:par>
                              <p:par>
                                <p:cTn id="44" presetID="10" presetClass="entr" presetSubtype="0" fill="hold" nodeType="withEffect">
                                  <p:stCondLst>
                                    <p:cond delay="0"/>
                                  </p:stCondLst>
                                  <p:childTnLst>
                                    <p:set>
                                      <p:cBhvr>
                                        <p:cTn id="45" dur="1" fill="hold">
                                          <p:stCondLst>
                                            <p:cond delay="0"/>
                                          </p:stCondLst>
                                        </p:cTn>
                                        <p:tgtEl>
                                          <p:spTgt spid="99"/>
                                        </p:tgtEl>
                                        <p:attrNameLst>
                                          <p:attrName>style.visibility</p:attrName>
                                        </p:attrNameLst>
                                      </p:cBhvr>
                                      <p:to>
                                        <p:strVal val="visible"/>
                                      </p:to>
                                    </p:set>
                                    <p:animEffect transition="in" filter="fade">
                                      <p:cBhvr>
                                        <p:cTn id="46" dur="500"/>
                                        <p:tgtEl>
                                          <p:spTgt spid="99"/>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97"/>
                                        </p:tgtEl>
                                        <p:attrNameLst>
                                          <p:attrName>style.visibility</p:attrName>
                                        </p:attrNameLst>
                                      </p:cBhvr>
                                      <p:to>
                                        <p:strVal val="visible"/>
                                      </p:to>
                                    </p:set>
                                    <p:animEffect transition="in" filter="fade">
                                      <p:cBhvr>
                                        <p:cTn id="49" dur="500"/>
                                        <p:tgtEl>
                                          <p:spTgt spid="97"/>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02"/>
                                        </p:tgtEl>
                                        <p:attrNameLst>
                                          <p:attrName>style.visibility</p:attrName>
                                        </p:attrNameLst>
                                      </p:cBhvr>
                                      <p:to>
                                        <p:strVal val="visible"/>
                                      </p:to>
                                    </p:set>
                                    <p:animEffect transition="in" filter="fade">
                                      <p:cBhvr>
                                        <p:cTn id="54" dur="500"/>
                                        <p:tgtEl>
                                          <p:spTgt spid="102"/>
                                        </p:tgtEl>
                                      </p:cBhvr>
                                    </p:animEffect>
                                  </p:childTnLst>
                                </p:cTn>
                              </p:par>
                              <p:par>
                                <p:cTn id="55" presetID="10" presetClass="entr" presetSubtype="0" fill="hold" nodeType="withEffect">
                                  <p:stCondLst>
                                    <p:cond delay="0"/>
                                  </p:stCondLst>
                                  <p:childTnLst>
                                    <p:set>
                                      <p:cBhvr>
                                        <p:cTn id="56" dur="1" fill="hold">
                                          <p:stCondLst>
                                            <p:cond delay="0"/>
                                          </p:stCondLst>
                                        </p:cTn>
                                        <p:tgtEl>
                                          <p:spTgt spid="101"/>
                                        </p:tgtEl>
                                        <p:attrNameLst>
                                          <p:attrName>style.visibility</p:attrName>
                                        </p:attrNameLst>
                                      </p:cBhvr>
                                      <p:to>
                                        <p:strVal val="visible"/>
                                      </p:to>
                                    </p:set>
                                    <p:animEffect transition="in" filter="fade">
                                      <p:cBhvr>
                                        <p:cTn id="57" dur="500"/>
                                        <p:tgtEl>
                                          <p:spTgt spid="101"/>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103"/>
                                        </p:tgtEl>
                                        <p:attrNameLst>
                                          <p:attrName>style.visibility</p:attrName>
                                        </p:attrNameLst>
                                      </p:cBhvr>
                                      <p:to>
                                        <p:strVal val="visible"/>
                                      </p:to>
                                    </p:set>
                                    <p:animEffect transition="in" filter="fade">
                                      <p:cBhvr>
                                        <p:cTn id="60" dur="500"/>
                                        <p:tgtEl>
                                          <p:spTgt spid="103"/>
                                        </p:tgtEl>
                                      </p:cBhvr>
                                    </p:animEffect>
                                  </p:childTnLst>
                                </p:cTn>
                              </p:par>
                            </p:childTnLst>
                          </p:cTn>
                        </p:par>
                      </p:childTnLst>
                    </p:cTn>
                  </p:par>
                  <p:par>
                    <p:cTn id="61" fill="hold">
                      <p:stCondLst>
                        <p:cond delay="indefinite"/>
                      </p:stCondLst>
                      <p:childTnLst>
                        <p:par>
                          <p:cTn id="62" fill="hold">
                            <p:stCondLst>
                              <p:cond delay="0"/>
                            </p:stCondLst>
                            <p:childTnLst>
                              <p:par>
                                <p:cTn id="63" presetID="31" presetClass="entr" presetSubtype="0" fill="hold" grpId="0" nodeType="clickEffect">
                                  <p:stCondLst>
                                    <p:cond delay="0"/>
                                  </p:stCondLst>
                                  <p:childTnLst>
                                    <p:set>
                                      <p:cBhvr>
                                        <p:cTn id="64" dur="1" fill="hold">
                                          <p:stCondLst>
                                            <p:cond delay="0"/>
                                          </p:stCondLst>
                                        </p:cTn>
                                        <p:tgtEl>
                                          <p:spTgt spid="107"/>
                                        </p:tgtEl>
                                        <p:attrNameLst>
                                          <p:attrName>style.visibility</p:attrName>
                                        </p:attrNameLst>
                                      </p:cBhvr>
                                      <p:to>
                                        <p:strVal val="visible"/>
                                      </p:to>
                                    </p:set>
                                    <p:anim calcmode="lin" valueType="num">
                                      <p:cBhvr>
                                        <p:cTn id="65" dur="1000" fill="hold"/>
                                        <p:tgtEl>
                                          <p:spTgt spid="107"/>
                                        </p:tgtEl>
                                        <p:attrNameLst>
                                          <p:attrName>ppt_w</p:attrName>
                                        </p:attrNameLst>
                                      </p:cBhvr>
                                      <p:tavLst>
                                        <p:tav tm="0">
                                          <p:val>
                                            <p:fltVal val="0"/>
                                          </p:val>
                                        </p:tav>
                                        <p:tav tm="100000">
                                          <p:val>
                                            <p:strVal val="#ppt_w"/>
                                          </p:val>
                                        </p:tav>
                                      </p:tavLst>
                                    </p:anim>
                                    <p:anim calcmode="lin" valueType="num">
                                      <p:cBhvr>
                                        <p:cTn id="66" dur="1000" fill="hold"/>
                                        <p:tgtEl>
                                          <p:spTgt spid="107"/>
                                        </p:tgtEl>
                                        <p:attrNameLst>
                                          <p:attrName>ppt_h</p:attrName>
                                        </p:attrNameLst>
                                      </p:cBhvr>
                                      <p:tavLst>
                                        <p:tav tm="0">
                                          <p:val>
                                            <p:fltVal val="0"/>
                                          </p:val>
                                        </p:tav>
                                        <p:tav tm="100000">
                                          <p:val>
                                            <p:strVal val="#ppt_h"/>
                                          </p:val>
                                        </p:tav>
                                      </p:tavLst>
                                    </p:anim>
                                    <p:anim calcmode="lin" valueType="num">
                                      <p:cBhvr>
                                        <p:cTn id="67" dur="1000" fill="hold"/>
                                        <p:tgtEl>
                                          <p:spTgt spid="107"/>
                                        </p:tgtEl>
                                        <p:attrNameLst>
                                          <p:attrName>style.rotation</p:attrName>
                                        </p:attrNameLst>
                                      </p:cBhvr>
                                      <p:tavLst>
                                        <p:tav tm="0">
                                          <p:val>
                                            <p:fltVal val="90"/>
                                          </p:val>
                                        </p:tav>
                                        <p:tav tm="100000">
                                          <p:val>
                                            <p:fltVal val="0"/>
                                          </p:val>
                                        </p:tav>
                                      </p:tavLst>
                                    </p:anim>
                                    <p:animEffect transition="in" filter="fade">
                                      <p:cBhvr>
                                        <p:cTn id="68" dur="1000"/>
                                        <p:tgtEl>
                                          <p:spTgt spid="107"/>
                                        </p:tgtEl>
                                      </p:cBhvr>
                                    </p:animEffect>
                                  </p:childTnLst>
                                </p:cTn>
                              </p:par>
                              <p:par>
                                <p:cTn id="69" presetID="31" presetClass="entr" presetSubtype="0" fill="hold" nodeType="withEffect">
                                  <p:stCondLst>
                                    <p:cond delay="0"/>
                                  </p:stCondLst>
                                  <p:childTnLst>
                                    <p:set>
                                      <p:cBhvr>
                                        <p:cTn id="70" dur="1" fill="hold">
                                          <p:stCondLst>
                                            <p:cond delay="0"/>
                                          </p:stCondLst>
                                        </p:cTn>
                                        <p:tgtEl>
                                          <p:spTgt spid="106"/>
                                        </p:tgtEl>
                                        <p:attrNameLst>
                                          <p:attrName>style.visibility</p:attrName>
                                        </p:attrNameLst>
                                      </p:cBhvr>
                                      <p:to>
                                        <p:strVal val="visible"/>
                                      </p:to>
                                    </p:set>
                                    <p:anim calcmode="lin" valueType="num">
                                      <p:cBhvr>
                                        <p:cTn id="71" dur="1000" fill="hold"/>
                                        <p:tgtEl>
                                          <p:spTgt spid="106"/>
                                        </p:tgtEl>
                                        <p:attrNameLst>
                                          <p:attrName>ppt_w</p:attrName>
                                        </p:attrNameLst>
                                      </p:cBhvr>
                                      <p:tavLst>
                                        <p:tav tm="0">
                                          <p:val>
                                            <p:fltVal val="0"/>
                                          </p:val>
                                        </p:tav>
                                        <p:tav tm="100000">
                                          <p:val>
                                            <p:strVal val="#ppt_w"/>
                                          </p:val>
                                        </p:tav>
                                      </p:tavLst>
                                    </p:anim>
                                    <p:anim calcmode="lin" valueType="num">
                                      <p:cBhvr>
                                        <p:cTn id="72" dur="1000" fill="hold"/>
                                        <p:tgtEl>
                                          <p:spTgt spid="106"/>
                                        </p:tgtEl>
                                        <p:attrNameLst>
                                          <p:attrName>ppt_h</p:attrName>
                                        </p:attrNameLst>
                                      </p:cBhvr>
                                      <p:tavLst>
                                        <p:tav tm="0">
                                          <p:val>
                                            <p:fltVal val="0"/>
                                          </p:val>
                                        </p:tav>
                                        <p:tav tm="100000">
                                          <p:val>
                                            <p:strVal val="#ppt_h"/>
                                          </p:val>
                                        </p:tav>
                                      </p:tavLst>
                                    </p:anim>
                                    <p:anim calcmode="lin" valueType="num">
                                      <p:cBhvr>
                                        <p:cTn id="73" dur="1000" fill="hold"/>
                                        <p:tgtEl>
                                          <p:spTgt spid="106"/>
                                        </p:tgtEl>
                                        <p:attrNameLst>
                                          <p:attrName>style.rotation</p:attrName>
                                        </p:attrNameLst>
                                      </p:cBhvr>
                                      <p:tavLst>
                                        <p:tav tm="0">
                                          <p:val>
                                            <p:fltVal val="90"/>
                                          </p:val>
                                        </p:tav>
                                        <p:tav tm="100000">
                                          <p:val>
                                            <p:fltVal val="0"/>
                                          </p:val>
                                        </p:tav>
                                      </p:tavLst>
                                    </p:anim>
                                    <p:animEffect transition="in" filter="fade">
                                      <p:cBhvr>
                                        <p:cTn id="74" dur="1000"/>
                                        <p:tgtEl>
                                          <p:spTgt spid="106"/>
                                        </p:tgtEl>
                                      </p:cBhvr>
                                    </p:animEffect>
                                  </p:childTnLst>
                                </p:cTn>
                              </p:par>
                              <p:par>
                                <p:cTn id="75" presetID="31" presetClass="entr" presetSubtype="0" fill="hold" grpId="0" nodeType="withEffect">
                                  <p:stCondLst>
                                    <p:cond delay="0"/>
                                  </p:stCondLst>
                                  <p:childTnLst>
                                    <p:set>
                                      <p:cBhvr>
                                        <p:cTn id="76" dur="1" fill="hold">
                                          <p:stCondLst>
                                            <p:cond delay="0"/>
                                          </p:stCondLst>
                                        </p:cTn>
                                        <p:tgtEl>
                                          <p:spTgt spid="108"/>
                                        </p:tgtEl>
                                        <p:attrNameLst>
                                          <p:attrName>style.visibility</p:attrName>
                                        </p:attrNameLst>
                                      </p:cBhvr>
                                      <p:to>
                                        <p:strVal val="visible"/>
                                      </p:to>
                                    </p:set>
                                    <p:anim calcmode="lin" valueType="num">
                                      <p:cBhvr>
                                        <p:cTn id="77" dur="1000" fill="hold"/>
                                        <p:tgtEl>
                                          <p:spTgt spid="108"/>
                                        </p:tgtEl>
                                        <p:attrNameLst>
                                          <p:attrName>ppt_w</p:attrName>
                                        </p:attrNameLst>
                                      </p:cBhvr>
                                      <p:tavLst>
                                        <p:tav tm="0">
                                          <p:val>
                                            <p:fltVal val="0"/>
                                          </p:val>
                                        </p:tav>
                                        <p:tav tm="100000">
                                          <p:val>
                                            <p:strVal val="#ppt_w"/>
                                          </p:val>
                                        </p:tav>
                                      </p:tavLst>
                                    </p:anim>
                                    <p:anim calcmode="lin" valueType="num">
                                      <p:cBhvr>
                                        <p:cTn id="78" dur="1000" fill="hold"/>
                                        <p:tgtEl>
                                          <p:spTgt spid="108"/>
                                        </p:tgtEl>
                                        <p:attrNameLst>
                                          <p:attrName>ppt_h</p:attrName>
                                        </p:attrNameLst>
                                      </p:cBhvr>
                                      <p:tavLst>
                                        <p:tav tm="0">
                                          <p:val>
                                            <p:fltVal val="0"/>
                                          </p:val>
                                        </p:tav>
                                        <p:tav tm="100000">
                                          <p:val>
                                            <p:strVal val="#ppt_h"/>
                                          </p:val>
                                        </p:tav>
                                      </p:tavLst>
                                    </p:anim>
                                    <p:anim calcmode="lin" valueType="num">
                                      <p:cBhvr>
                                        <p:cTn id="79" dur="1000" fill="hold"/>
                                        <p:tgtEl>
                                          <p:spTgt spid="108"/>
                                        </p:tgtEl>
                                        <p:attrNameLst>
                                          <p:attrName>style.rotation</p:attrName>
                                        </p:attrNameLst>
                                      </p:cBhvr>
                                      <p:tavLst>
                                        <p:tav tm="0">
                                          <p:val>
                                            <p:fltVal val="90"/>
                                          </p:val>
                                        </p:tav>
                                        <p:tav tm="100000">
                                          <p:val>
                                            <p:fltVal val="0"/>
                                          </p:val>
                                        </p:tav>
                                      </p:tavLst>
                                    </p:anim>
                                    <p:animEffect transition="in" filter="fade">
                                      <p:cBhvr>
                                        <p:cTn id="80" dur="1000"/>
                                        <p:tgtEl>
                                          <p:spTgt spid="108"/>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grpId="0" nodeType="clickEffect">
                                  <p:stCondLst>
                                    <p:cond delay="0"/>
                                  </p:stCondLst>
                                  <p:childTnLst>
                                    <p:set>
                                      <p:cBhvr>
                                        <p:cTn id="84" dur="1" fill="hold">
                                          <p:stCondLst>
                                            <p:cond delay="0"/>
                                          </p:stCondLst>
                                        </p:cTn>
                                        <p:tgtEl>
                                          <p:spTgt spid="111"/>
                                        </p:tgtEl>
                                        <p:attrNameLst>
                                          <p:attrName>style.visibility</p:attrName>
                                        </p:attrNameLst>
                                      </p:cBhvr>
                                      <p:to>
                                        <p:strVal val="visible"/>
                                      </p:to>
                                    </p:set>
                                    <p:animEffect transition="in" filter="fade">
                                      <p:cBhvr>
                                        <p:cTn id="85" dur="500"/>
                                        <p:tgtEl>
                                          <p:spTgt spid="111"/>
                                        </p:tgtEl>
                                      </p:cBhvr>
                                    </p:animEffect>
                                  </p:childTnLst>
                                </p:cTn>
                              </p:par>
                              <p:par>
                                <p:cTn id="86" presetID="10" presetClass="entr" presetSubtype="0" fill="hold" nodeType="withEffect">
                                  <p:stCondLst>
                                    <p:cond delay="0"/>
                                  </p:stCondLst>
                                  <p:childTnLst>
                                    <p:set>
                                      <p:cBhvr>
                                        <p:cTn id="87" dur="1" fill="hold">
                                          <p:stCondLst>
                                            <p:cond delay="0"/>
                                          </p:stCondLst>
                                        </p:cTn>
                                        <p:tgtEl>
                                          <p:spTgt spid="110"/>
                                        </p:tgtEl>
                                        <p:attrNameLst>
                                          <p:attrName>style.visibility</p:attrName>
                                        </p:attrNameLst>
                                      </p:cBhvr>
                                      <p:to>
                                        <p:strVal val="visible"/>
                                      </p:to>
                                    </p:set>
                                    <p:animEffect transition="in" filter="fade">
                                      <p:cBhvr>
                                        <p:cTn id="88" dur="500"/>
                                        <p:tgtEl>
                                          <p:spTgt spid="110"/>
                                        </p:tgtEl>
                                      </p:cBhvr>
                                    </p:animEffect>
                                  </p:childTnLst>
                                </p:cTn>
                              </p:par>
                              <p:par>
                                <p:cTn id="89" presetID="10" presetClass="entr" presetSubtype="0" fill="hold" grpId="0" nodeType="withEffect">
                                  <p:stCondLst>
                                    <p:cond delay="0"/>
                                  </p:stCondLst>
                                  <p:childTnLst>
                                    <p:set>
                                      <p:cBhvr>
                                        <p:cTn id="90" dur="1" fill="hold">
                                          <p:stCondLst>
                                            <p:cond delay="0"/>
                                          </p:stCondLst>
                                        </p:cTn>
                                        <p:tgtEl>
                                          <p:spTgt spid="120"/>
                                        </p:tgtEl>
                                        <p:attrNameLst>
                                          <p:attrName>style.visibility</p:attrName>
                                        </p:attrNameLst>
                                      </p:cBhvr>
                                      <p:to>
                                        <p:strVal val="visible"/>
                                      </p:to>
                                    </p:set>
                                    <p:animEffect transition="in" filter="fade">
                                      <p:cBhvr>
                                        <p:cTn id="91" dur="500"/>
                                        <p:tgtEl>
                                          <p:spTgt spid="120"/>
                                        </p:tgtEl>
                                      </p:cBhvr>
                                    </p:animEffect>
                                  </p:childTnLst>
                                </p:cTn>
                              </p:par>
                            </p:childTnLst>
                          </p:cTn>
                        </p:par>
                      </p:childTnLst>
                    </p:cTn>
                  </p:par>
                  <p:par>
                    <p:cTn id="92" fill="hold">
                      <p:stCondLst>
                        <p:cond delay="indefinite"/>
                      </p:stCondLst>
                      <p:childTnLst>
                        <p:par>
                          <p:cTn id="93" fill="hold">
                            <p:stCondLst>
                              <p:cond delay="0"/>
                            </p:stCondLst>
                            <p:childTnLst>
                              <p:par>
                                <p:cTn id="94" presetID="2" presetClass="entr" presetSubtype="6" fill="hold" grpId="0" nodeType="clickEffect">
                                  <p:stCondLst>
                                    <p:cond delay="0"/>
                                  </p:stCondLst>
                                  <p:childTnLst>
                                    <p:set>
                                      <p:cBhvr>
                                        <p:cTn id="95" dur="1" fill="hold">
                                          <p:stCondLst>
                                            <p:cond delay="0"/>
                                          </p:stCondLst>
                                        </p:cTn>
                                        <p:tgtEl>
                                          <p:spTgt spid="115"/>
                                        </p:tgtEl>
                                        <p:attrNameLst>
                                          <p:attrName>style.visibility</p:attrName>
                                        </p:attrNameLst>
                                      </p:cBhvr>
                                      <p:to>
                                        <p:strVal val="visible"/>
                                      </p:to>
                                    </p:set>
                                    <p:anim calcmode="lin" valueType="num">
                                      <p:cBhvr additive="base">
                                        <p:cTn id="96" dur="500" fill="hold"/>
                                        <p:tgtEl>
                                          <p:spTgt spid="115"/>
                                        </p:tgtEl>
                                        <p:attrNameLst>
                                          <p:attrName>ppt_x</p:attrName>
                                        </p:attrNameLst>
                                      </p:cBhvr>
                                      <p:tavLst>
                                        <p:tav tm="0">
                                          <p:val>
                                            <p:strVal val="1+#ppt_w/2"/>
                                          </p:val>
                                        </p:tav>
                                        <p:tav tm="100000">
                                          <p:val>
                                            <p:strVal val="#ppt_x"/>
                                          </p:val>
                                        </p:tav>
                                      </p:tavLst>
                                    </p:anim>
                                    <p:anim calcmode="lin" valueType="num">
                                      <p:cBhvr additive="base">
                                        <p:cTn id="97" dur="500" fill="hold"/>
                                        <p:tgtEl>
                                          <p:spTgt spid="115"/>
                                        </p:tgtEl>
                                        <p:attrNameLst>
                                          <p:attrName>ppt_y</p:attrName>
                                        </p:attrNameLst>
                                      </p:cBhvr>
                                      <p:tavLst>
                                        <p:tav tm="0">
                                          <p:val>
                                            <p:strVal val="1+#ppt_h/2"/>
                                          </p:val>
                                        </p:tav>
                                        <p:tav tm="100000">
                                          <p:val>
                                            <p:strVal val="#ppt_y"/>
                                          </p:val>
                                        </p:tav>
                                      </p:tavLst>
                                    </p:anim>
                                  </p:childTnLst>
                                </p:cTn>
                              </p:par>
                              <p:par>
                                <p:cTn id="98" presetID="2" presetClass="entr" presetSubtype="6" fill="hold" nodeType="withEffect">
                                  <p:stCondLst>
                                    <p:cond delay="0"/>
                                  </p:stCondLst>
                                  <p:childTnLst>
                                    <p:set>
                                      <p:cBhvr>
                                        <p:cTn id="99" dur="1" fill="hold">
                                          <p:stCondLst>
                                            <p:cond delay="0"/>
                                          </p:stCondLst>
                                        </p:cTn>
                                        <p:tgtEl>
                                          <p:spTgt spid="114"/>
                                        </p:tgtEl>
                                        <p:attrNameLst>
                                          <p:attrName>style.visibility</p:attrName>
                                        </p:attrNameLst>
                                      </p:cBhvr>
                                      <p:to>
                                        <p:strVal val="visible"/>
                                      </p:to>
                                    </p:set>
                                    <p:anim calcmode="lin" valueType="num">
                                      <p:cBhvr additive="base">
                                        <p:cTn id="100" dur="500" fill="hold"/>
                                        <p:tgtEl>
                                          <p:spTgt spid="114"/>
                                        </p:tgtEl>
                                        <p:attrNameLst>
                                          <p:attrName>ppt_x</p:attrName>
                                        </p:attrNameLst>
                                      </p:cBhvr>
                                      <p:tavLst>
                                        <p:tav tm="0">
                                          <p:val>
                                            <p:strVal val="1+#ppt_w/2"/>
                                          </p:val>
                                        </p:tav>
                                        <p:tav tm="100000">
                                          <p:val>
                                            <p:strVal val="#ppt_x"/>
                                          </p:val>
                                        </p:tav>
                                      </p:tavLst>
                                    </p:anim>
                                    <p:anim calcmode="lin" valueType="num">
                                      <p:cBhvr additive="base">
                                        <p:cTn id="101" dur="500" fill="hold"/>
                                        <p:tgtEl>
                                          <p:spTgt spid="114"/>
                                        </p:tgtEl>
                                        <p:attrNameLst>
                                          <p:attrName>ppt_y</p:attrName>
                                        </p:attrNameLst>
                                      </p:cBhvr>
                                      <p:tavLst>
                                        <p:tav tm="0">
                                          <p:val>
                                            <p:strVal val="1+#ppt_h/2"/>
                                          </p:val>
                                        </p:tav>
                                        <p:tav tm="100000">
                                          <p:val>
                                            <p:strVal val="#ppt_y"/>
                                          </p:val>
                                        </p:tav>
                                      </p:tavLst>
                                    </p:anim>
                                  </p:childTnLst>
                                </p:cTn>
                              </p:par>
                              <p:par>
                                <p:cTn id="102" presetID="2" presetClass="entr" presetSubtype="6" fill="hold" grpId="0" nodeType="withEffect">
                                  <p:stCondLst>
                                    <p:cond delay="0"/>
                                  </p:stCondLst>
                                  <p:childTnLst>
                                    <p:set>
                                      <p:cBhvr>
                                        <p:cTn id="103" dur="1" fill="hold">
                                          <p:stCondLst>
                                            <p:cond delay="0"/>
                                          </p:stCondLst>
                                        </p:cTn>
                                        <p:tgtEl>
                                          <p:spTgt spid="113"/>
                                        </p:tgtEl>
                                        <p:attrNameLst>
                                          <p:attrName>style.visibility</p:attrName>
                                        </p:attrNameLst>
                                      </p:cBhvr>
                                      <p:to>
                                        <p:strVal val="visible"/>
                                      </p:to>
                                    </p:set>
                                    <p:anim calcmode="lin" valueType="num">
                                      <p:cBhvr additive="base">
                                        <p:cTn id="104" dur="500" fill="hold"/>
                                        <p:tgtEl>
                                          <p:spTgt spid="113"/>
                                        </p:tgtEl>
                                        <p:attrNameLst>
                                          <p:attrName>ppt_x</p:attrName>
                                        </p:attrNameLst>
                                      </p:cBhvr>
                                      <p:tavLst>
                                        <p:tav tm="0">
                                          <p:val>
                                            <p:strVal val="1+#ppt_w/2"/>
                                          </p:val>
                                        </p:tav>
                                        <p:tav tm="100000">
                                          <p:val>
                                            <p:strVal val="#ppt_x"/>
                                          </p:val>
                                        </p:tav>
                                      </p:tavLst>
                                    </p:anim>
                                    <p:anim calcmode="lin" valueType="num">
                                      <p:cBhvr additive="base">
                                        <p:cTn id="105" dur="500" fill="hold"/>
                                        <p:tgtEl>
                                          <p:spTgt spid="113"/>
                                        </p:tgtEl>
                                        <p:attrNameLst>
                                          <p:attrName>ppt_y</p:attrName>
                                        </p:attrNameLst>
                                      </p:cBhvr>
                                      <p:tavLst>
                                        <p:tav tm="0">
                                          <p:val>
                                            <p:strVal val="1+#ppt_h/2"/>
                                          </p:val>
                                        </p:tav>
                                        <p:tav tm="100000">
                                          <p:val>
                                            <p:strVal val="#ppt_y"/>
                                          </p:val>
                                        </p:tav>
                                      </p:tavLst>
                                    </p:anim>
                                  </p:childTnLst>
                                </p:cTn>
                              </p:par>
                            </p:childTnLst>
                          </p:cTn>
                        </p:par>
                      </p:childTnLst>
                    </p:cTn>
                  </p:par>
                  <p:par>
                    <p:cTn id="106" fill="hold">
                      <p:stCondLst>
                        <p:cond delay="indefinite"/>
                      </p:stCondLst>
                      <p:childTnLst>
                        <p:par>
                          <p:cTn id="107" fill="hold">
                            <p:stCondLst>
                              <p:cond delay="0"/>
                            </p:stCondLst>
                            <p:childTnLst>
                              <p:par>
                                <p:cTn id="108" presetID="10" presetClass="entr" presetSubtype="0" fill="hold" grpId="0" nodeType="clickEffect">
                                  <p:stCondLst>
                                    <p:cond delay="0"/>
                                  </p:stCondLst>
                                  <p:childTnLst>
                                    <p:set>
                                      <p:cBhvr>
                                        <p:cTn id="109" dur="1" fill="hold">
                                          <p:stCondLst>
                                            <p:cond delay="0"/>
                                          </p:stCondLst>
                                        </p:cTn>
                                        <p:tgtEl>
                                          <p:spTgt spid="125"/>
                                        </p:tgtEl>
                                        <p:attrNameLst>
                                          <p:attrName>style.visibility</p:attrName>
                                        </p:attrNameLst>
                                      </p:cBhvr>
                                      <p:to>
                                        <p:strVal val="visible"/>
                                      </p:to>
                                    </p:set>
                                    <p:animEffect transition="in" filter="fade">
                                      <p:cBhvr>
                                        <p:cTn id="110" dur="500"/>
                                        <p:tgtEl>
                                          <p:spTgt spid="125"/>
                                        </p:tgtEl>
                                      </p:cBhvr>
                                    </p:animEffect>
                                  </p:childTnLst>
                                </p:cTn>
                              </p:par>
                              <p:par>
                                <p:cTn id="111" presetID="10" presetClass="entr" presetSubtype="0" fill="hold" grpId="0" nodeType="withEffect">
                                  <p:stCondLst>
                                    <p:cond delay="0"/>
                                  </p:stCondLst>
                                  <p:childTnLst>
                                    <p:set>
                                      <p:cBhvr>
                                        <p:cTn id="112" dur="1" fill="hold">
                                          <p:stCondLst>
                                            <p:cond delay="0"/>
                                          </p:stCondLst>
                                        </p:cTn>
                                        <p:tgtEl>
                                          <p:spTgt spid="122"/>
                                        </p:tgtEl>
                                        <p:attrNameLst>
                                          <p:attrName>style.visibility</p:attrName>
                                        </p:attrNameLst>
                                      </p:cBhvr>
                                      <p:to>
                                        <p:strVal val="visible"/>
                                      </p:to>
                                    </p:set>
                                    <p:animEffect transition="in" filter="fade">
                                      <p:cBhvr>
                                        <p:cTn id="113" dur="500"/>
                                        <p:tgtEl>
                                          <p:spTgt spid="122"/>
                                        </p:tgtEl>
                                      </p:cBhvr>
                                    </p:animEffect>
                                  </p:childTnLst>
                                </p:cTn>
                              </p:par>
                              <p:par>
                                <p:cTn id="114" presetID="10" presetClass="entr" presetSubtype="0" fill="hold" nodeType="withEffect">
                                  <p:stCondLst>
                                    <p:cond delay="0"/>
                                  </p:stCondLst>
                                  <p:childTnLst>
                                    <p:set>
                                      <p:cBhvr>
                                        <p:cTn id="115" dur="1" fill="hold">
                                          <p:stCondLst>
                                            <p:cond delay="0"/>
                                          </p:stCondLst>
                                        </p:cTn>
                                        <p:tgtEl>
                                          <p:spTgt spid="121"/>
                                        </p:tgtEl>
                                        <p:attrNameLst>
                                          <p:attrName>style.visibility</p:attrName>
                                        </p:attrNameLst>
                                      </p:cBhvr>
                                      <p:to>
                                        <p:strVal val="visible"/>
                                      </p:to>
                                    </p:set>
                                    <p:animEffect transition="in" filter="fade">
                                      <p:cBhvr>
                                        <p:cTn id="116" dur="500"/>
                                        <p:tgtEl>
                                          <p:spTgt spid="121"/>
                                        </p:tgtEl>
                                      </p:cBhvr>
                                    </p:animEffec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131"/>
                                        </p:tgtEl>
                                        <p:attrNameLst>
                                          <p:attrName>style.visibility</p:attrName>
                                        </p:attrNameLst>
                                      </p:cBhvr>
                                      <p:to>
                                        <p:strVal val="visible"/>
                                      </p:to>
                                    </p:set>
                                    <p:anim calcmode="lin" valueType="num">
                                      <p:cBhvr>
                                        <p:cTn id="121" dur="1000" fill="hold"/>
                                        <p:tgtEl>
                                          <p:spTgt spid="131"/>
                                        </p:tgtEl>
                                        <p:attrNameLst>
                                          <p:attrName>ppt_w</p:attrName>
                                        </p:attrNameLst>
                                      </p:cBhvr>
                                      <p:tavLst>
                                        <p:tav tm="0">
                                          <p:val>
                                            <p:fltVal val="0"/>
                                          </p:val>
                                        </p:tav>
                                        <p:tav tm="100000">
                                          <p:val>
                                            <p:strVal val="#ppt_w"/>
                                          </p:val>
                                        </p:tav>
                                      </p:tavLst>
                                    </p:anim>
                                    <p:anim calcmode="lin" valueType="num">
                                      <p:cBhvr>
                                        <p:cTn id="122" dur="1000" fill="hold"/>
                                        <p:tgtEl>
                                          <p:spTgt spid="131"/>
                                        </p:tgtEl>
                                        <p:attrNameLst>
                                          <p:attrName>ppt_h</p:attrName>
                                        </p:attrNameLst>
                                      </p:cBhvr>
                                      <p:tavLst>
                                        <p:tav tm="0">
                                          <p:val>
                                            <p:fltVal val="0"/>
                                          </p:val>
                                        </p:tav>
                                        <p:tav tm="100000">
                                          <p:val>
                                            <p:strVal val="#ppt_h"/>
                                          </p:val>
                                        </p:tav>
                                      </p:tavLst>
                                    </p:anim>
                                    <p:anim calcmode="lin" valueType="num">
                                      <p:cBhvr>
                                        <p:cTn id="123" dur="1000" fill="hold"/>
                                        <p:tgtEl>
                                          <p:spTgt spid="131"/>
                                        </p:tgtEl>
                                        <p:attrNameLst>
                                          <p:attrName>style.rotation</p:attrName>
                                        </p:attrNameLst>
                                      </p:cBhvr>
                                      <p:tavLst>
                                        <p:tav tm="0">
                                          <p:val>
                                            <p:fltVal val="90"/>
                                          </p:val>
                                        </p:tav>
                                        <p:tav tm="100000">
                                          <p:val>
                                            <p:fltVal val="0"/>
                                          </p:val>
                                        </p:tav>
                                      </p:tavLst>
                                    </p:anim>
                                    <p:animEffect transition="in" filter="fade">
                                      <p:cBhvr>
                                        <p:cTn id="124" dur="1000"/>
                                        <p:tgtEl>
                                          <p:spTgt spid="131"/>
                                        </p:tgtEl>
                                      </p:cBhvr>
                                    </p:animEffect>
                                  </p:childTnLst>
                                </p:cTn>
                              </p:par>
                              <p:par>
                                <p:cTn id="125" presetID="31" presetClass="entr" presetSubtype="0" fill="hold" nodeType="withEffect">
                                  <p:stCondLst>
                                    <p:cond delay="0"/>
                                  </p:stCondLst>
                                  <p:childTnLst>
                                    <p:set>
                                      <p:cBhvr>
                                        <p:cTn id="126" dur="1" fill="hold">
                                          <p:stCondLst>
                                            <p:cond delay="0"/>
                                          </p:stCondLst>
                                        </p:cTn>
                                        <p:tgtEl>
                                          <p:spTgt spid="130"/>
                                        </p:tgtEl>
                                        <p:attrNameLst>
                                          <p:attrName>style.visibility</p:attrName>
                                        </p:attrNameLst>
                                      </p:cBhvr>
                                      <p:to>
                                        <p:strVal val="visible"/>
                                      </p:to>
                                    </p:set>
                                    <p:anim calcmode="lin" valueType="num">
                                      <p:cBhvr>
                                        <p:cTn id="127" dur="1000" fill="hold"/>
                                        <p:tgtEl>
                                          <p:spTgt spid="130"/>
                                        </p:tgtEl>
                                        <p:attrNameLst>
                                          <p:attrName>ppt_w</p:attrName>
                                        </p:attrNameLst>
                                      </p:cBhvr>
                                      <p:tavLst>
                                        <p:tav tm="0">
                                          <p:val>
                                            <p:fltVal val="0"/>
                                          </p:val>
                                        </p:tav>
                                        <p:tav tm="100000">
                                          <p:val>
                                            <p:strVal val="#ppt_w"/>
                                          </p:val>
                                        </p:tav>
                                      </p:tavLst>
                                    </p:anim>
                                    <p:anim calcmode="lin" valueType="num">
                                      <p:cBhvr>
                                        <p:cTn id="128" dur="1000" fill="hold"/>
                                        <p:tgtEl>
                                          <p:spTgt spid="130"/>
                                        </p:tgtEl>
                                        <p:attrNameLst>
                                          <p:attrName>ppt_h</p:attrName>
                                        </p:attrNameLst>
                                      </p:cBhvr>
                                      <p:tavLst>
                                        <p:tav tm="0">
                                          <p:val>
                                            <p:fltVal val="0"/>
                                          </p:val>
                                        </p:tav>
                                        <p:tav tm="100000">
                                          <p:val>
                                            <p:strVal val="#ppt_h"/>
                                          </p:val>
                                        </p:tav>
                                      </p:tavLst>
                                    </p:anim>
                                    <p:anim calcmode="lin" valueType="num">
                                      <p:cBhvr>
                                        <p:cTn id="129" dur="1000" fill="hold"/>
                                        <p:tgtEl>
                                          <p:spTgt spid="130"/>
                                        </p:tgtEl>
                                        <p:attrNameLst>
                                          <p:attrName>style.rotation</p:attrName>
                                        </p:attrNameLst>
                                      </p:cBhvr>
                                      <p:tavLst>
                                        <p:tav tm="0">
                                          <p:val>
                                            <p:fltVal val="90"/>
                                          </p:val>
                                        </p:tav>
                                        <p:tav tm="100000">
                                          <p:val>
                                            <p:fltVal val="0"/>
                                          </p:val>
                                        </p:tav>
                                      </p:tavLst>
                                    </p:anim>
                                    <p:animEffect transition="in" filter="fade">
                                      <p:cBhvr>
                                        <p:cTn id="130" dur="1000"/>
                                        <p:tgtEl>
                                          <p:spTgt spid="130"/>
                                        </p:tgtEl>
                                      </p:cBhvr>
                                    </p:animEffect>
                                  </p:childTnLst>
                                </p:cTn>
                              </p:par>
                              <p:par>
                                <p:cTn id="131" presetID="31" presetClass="entr" presetSubtype="0" fill="hold" grpId="0" nodeType="withEffect">
                                  <p:stCondLst>
                                    <p:cond delay="0"/>
                                  </p:stCondLst>
                                  <p:childTnLst>
                                    <p:set>
                                      <p:cBhvr>
                                        <p:cTn id="132" dur="1" fill="hold">
                                          <p:stCondLst>
                                            <p:cond delay="0"/>
                                          </p:stCondLst>
                                        </p:cTn>
                                        <p:tgtEl>
                                          <p:spTgt spid="132"/>
                                        </p:tgtEl>
                                        <p:attrNameLst>
                                          <p:attrName>style.visibility</p:attrName>
                                        </p:attrNameLst>
                                      </p:cBhvr>
                                      <p:to>
                                        <p:strVal val="visible"/>
                                      </p:to>
                                    </p:set>
                                    <p:anim calcmode="lin" valueType="num">
                                      <p:cBhvr>
                                        <p:cTn id="133" dur="1000" fill="hold"/>
                                        <p:tgtEl>
                                          <p:spTgt spid="132"/>
                                        </p:tgtEl>
                                        <p:attrNameLst>
                                          <p:attrName>ppt_w</p:attrName>
                                        </p:attrNameLst>
                                      </p:cBhvr>
                                      <p:tavLst>
                                        <p:tav tm="0">
                                          <p:val>
                                            <p:fltVal val="0"/>
                                          </p:val>
                                        </p:tav>
                                        <p:tav tm="100000">
                                          <p:val>
                                            <p:strVal val="#ppt_w"/>
                                          </p:val>
                                        </p:tav>
                                      </p:tavLst>
                                    </p:anim>
                                    <p:anim calcmode="lin" valueType="num">
                                      <p:cBhvr>
                                        <p:cTn id="134" dur="1000" fill="hold"/>
                                        <p:tgtEl>
                                          <p:spTgt spid="132"/>
                                        </p:tgtEl>
                                        <p:attrNameLst>
                                          <p:attrName>ppt_h</p:attrName>
                                        </p:attrNameLst>
                                      </p:cBhvr>
                                      <p:tavLst>
                                        <p:tav tm="0">
                                          <p:val>
                                            <p:fltVal val="0"/>
                                          </p:val>
                                        </p:tav>
                                        <p:tav tm="100000">
                                          <p:val>
                                            <p:strVal val="#ppt_h"/>
                                          </p:val>
                                        </p:tav>
                                      </p:tavLst>
                                    </p:anim>
                                    <p:anim calcmode="lin" valueType="num">
                                      <p:cBhvr>
                                        <p:cTn id="135" dur="1000" fill="hold"/>
                                        <p:tgtEl>
                                          <p:spTgt spid="132"/>
                                        </p:tgtEl>
                                        <p:attrNameLst>
                                          <p:attrName>style.rotation</p:attrName>
                                        </p:attrNameLst>
                                      </p:cBhvr>
                                      <p:tavLst>
                                        <p:tav tm="0">
                                          <p:val>
                                            <p:fltVal val="90"/>
                                          </p:val>
                                        </p:tav>
                                        <p:tav tm="100000">
                                          <p:val>
                                            <p:fltVal val="0"/>
                                          </p:val>
                                        </p:tav>
                                      </p:tavLst>
                                    </p:anim>
                                    <p:animEffect transition="in" filter="fade">
                                      <p:cBhvr>
                                        <p:cTn id="136" dur="1000"/>
                                        <p:tgtEl>
                                          <p:spTgt spid="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80" grpId="0"/>
      <p:bldP spid="85" grpId="0"/>
      <p:bldP spid="86" grpId="0"/>
      <p:bldP spid="90" grpId="0"/>
      <p:bldP spid="91" grpId="0"/>
      <p:bldP spid="97" grpId="0"/>
      <p:bldP spid="100" grpId="0"/>
      <p:bldP spid="102" grpId="0"/>
      <p:bldP spid="103" grpId="0"/>
      <p:bldP spid="107" grpId="0"/>
      <p:bldP spid="113" grpId="0"/>
      <p:bldP spid="115" grpId="0"/>
      <p:bldP spid="111" grpId="0"/>
      <p:bldP spid="120" grpId="0"/>
      <p:bldP spid="125" grpId="0"/>
      <p:bldP spid="122" grpId="0"/>
      <p:bldP spid="131" grpId="0"/>
      <p:bldP spid="132" grpId="0"/>
      <p:bldP spid="10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4" name="Title 3"/>
          <p:cNvSpPr>
            <a:spLocks noGrp="1"/>
          </p:cNvSpPr>
          <p:nvPr>
            <p:ph type="title"/>
          </p:nvPr>
        </p:nvSpPr>
        <p:spPr>
          <a:xfrm>
            <a:off x="457200" y="2324100"/>
            <a:ext cx="2743200" cy="952500"/>
          </a:xfrm>
        </p:spPr>
        <p:txBody>
          <a:bodyPr>
            <a:normAutofit fontScale="90000"/>
          </a:bodyPr>
          <a:lstStyle/>
          <a:p>
            <a:r>
              <a:rPr lang="en-US" b="1" dirty="0" smtClean="0"/>
              <a:t>Take </a:t>
            </a:r>
            <a:br>
              <a:rPr lang="en-US" b="1" dirty="0" smtClean="0"/>
            </a:br>
            <a:r>
              <a:rPr lang="en-US" b="1" dirty="0" smtClean="0"/>
              <a:t>Pre-course Quiz on Daniel</a:t>
            </a:r>
            <a:endParaRPr lang="en-US" b="1"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0"/>
            <a:ext cx="4416688" cy="571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36762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print">
            <a:lum/>
          </a:blip>
          <a:srcRect/>
          <a:stretch>
            <a:fillRect t="-2000" b="-2000"/>
          </a:stretch>
        </a:blipFill>
        <a:effectLst/>
      </p:bgPr>
    </p:bg>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4023451704"/>
              </p:ext>
            </p:extLst>
          </p:nvPr>
        </p:nvGraphicFramePr>
        <p:xfrm>
          <a:off x="2473625" y="824304"/>
          <a:ext cx="6264995" cy="4876800"/>
        </p:xfrm>
        <a:graphic>
          <a:graphicData uri="http://schemas.openxmlformats.org/drawingml/2006/table">
            <a:tbl>
              <a:tblPr firstRow="1" bandRow="1">
                <a:tableStyleId>{5C22544A-7EE6-4342-B048-85BDC9FD1C3A}</a:tableStyleId>
              </a:tblPr>
              <a:tblGrid>
                <a:gridCol w="1112695"/>
                <a:gridCol w="3526971"/>
                <a:gridCol w="1625329"/>
              </a:tblGrid>
              <a:tr h="335280">
                <a:tc>
                  <a:txBody>
                    <a:bodyPr/>
                    <a:lstStyle/>
                    <a:p>
                      <a:r>
                        <a:rPr lang="en-US" sz="1700" dirty="0" smtClean="0"/>
                        <a:t>Chapter</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r>
                        <a:rPr lang="en-US" sz="1700" dirty="0" smtClean="0"/>
                        <a:t>Description</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c>
                  <a:txBody>
                    <a:bodyPr/>
                    <a:lstStyle/>
                    <a:p>
                      <a:r>
                        <a:rPr lang="en-US" sz="1700" dirty="0" smtClean="0"/>
                        <a:t>Language</a:t>
                      </a:r>
                      <a:endParaRPr lang="en-US" sz="1700" dirty="0"/>
                    </a:p>
                  </a:txBody>
                  <a:tcPr marT="38100" marB="38100">
                    <a:blipFill dpi="0" rotWithShape="1">
                      <a:blip r:embed="rId4">
                        <a:extLst>
                          <a:ext uri="{28A0092B-C50C-407E-A947-70E740481C1C}">
                            <a14:useLocalDpi xmlns:a14="http://schemas.microsoft.com/office/drawing/2010/main" val="0"/>
                          </a:ext>
                        </a:extLst>
                      </a:blip>
                      <a:srcRect/>
                      <a:stretch>
                        <a:fillRect/>
                      </a:stretch>
                    </a:blipFill>
                  </a:tcPr>
                </a:tc>
              </a:tr>
              <a:tr h="335280">
                <a:tc>
                  <a:txBody>
                    <a:bodyPr/>
                    <a:lstStyle/>
                    <a:p>
                      <a:pPr algn="ctr"/>
                      <a:r>
                        <a:rPr lang="en-US" sz="1700" dirty="0" smtClean="0">
                          <a:solidFill>
                            <a:schemeClr val="bg1"/>
                          </a:solidFill>
                        </a:rPr>
                        <a:t>1</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594360">
                <a:tc>
                  <a:txBody>
                    <a:bodyPr/>
                    <a:lstStyle/>
                    <a:p>
                      <a:pPr algn="ctr"/>
                      <a:r>
                        <a:rPr lang="en-US" sz="1700" dirty="0" smtClean="0">
                          <a:solidFill>
                            <a:schemeClr val="bg1"/>
                          </a:solidFill>
                        </a:rPr>
                        <a:t>2</a:t>
                      </a:r>
                      <a:endParaRPr lang="en-US" sz="1700" dirty="0">
                        <a:solidFill>
                          <a:schemeClr val="bg1"/>
                        </a:solidFill>
                      </a:endParaRPr>
                    </a:p>
                  </a:txBody>
                  <a:tcPr marT="38100" marB="38100">
                    <a:solidFill>
                      <a:schemeClr val="tx1">
                        <a:alpha val="55000"/>
                      </a:schemeClr>
                    </a:solidFill>
                  </a:tcPr>
                </a:tc>
                <a:tc>
                  <a:txBody>
                    <a:bodyPr/>
                    <a:lstStyle/>
                    <a:p>
                      <a:endParaRPr lang="en-US" sz="1700" dirty="0" smtClean="0"/>
                    </a:p>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3</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594360">
                <a:tc>
                  <a:txBody>
                    <a:bodyPr/>
                    <a:lstStyle/>
                    <a:p>
                      <a:pPr algn="ctr"/>
                      <a:r>
                        <a:rPr lang="en-US" sz="1700" dirty="0" smtClean="0">
                          <a:solidFill>
                            <a:schemeClr val="bg1"/>
                          </a:solidFill>
                        </a:rPr>
                        <a:t>4</a:t>
                      </a:r>
                      <a:endParaRPr lang="en-US" sz="1700" dirty="0">
                        <a:solidFill>
                          <a:schemeClr val="bg1"/>
                        </a:solidFill>
                      </a:endParaRPr>
                    </a:p>
                  </a:txBody>
                  <a:tcPr marT="38100" marB="38100">
                    <a:solidFill>
                      <a:schemeClr val="tx1">
                        <a:alpha val="55000"/>
                      </a:schemeClr>
                    </a:solidFill>
                  </a:tcPr>
                </a:tc>
                <a:tc>
                  <a:txBody>
                    <a:bodyPr/>
                    <a:lstStyle/>
                    <a:p>
                      <a:endParaRPr lang="en-US" sz="1700" dirty="0" smtClean="0"/>
                    </a:p>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5</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335280">
                <a:tc>
                  <a:txBody>
                    <a:bodyPr/>
                    <a:lstStyle/>
                    <a:p>
                      <a:pPr algn="ctr"/>
                      <a:r>
                        <a:rPr lang="en-US" sz="1700" dirty="0" smtClean="0">
                          <a:solidFill>
                            <a:schemeClr val="bg1"/>
                          </a:solidFill>
                        </a:rPr>
                        <a:t>6</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a:p>
                  </a:txBody>
                  <a:tcPr marT="38100" marB="38100">
                    <a:solidFill>
                      <a:schemeClr val="tx1">
                        <a:alpha val="55000"/>
                      </a:schemeClr>
                    </a:solidFill>
                  </a:tcPr>
                </a:tc>
              </a:tr>
              <a:tr h="335280">
                <a:tc>
                  <a:txBody>
                    <a:bodyPr/>
                    <a:lstStyle/>
                    <a:p>
                      <a:pPr algn="ctr"/>
                      <a:r>
                        <a:rPr lang="en-US" sz="1700" dirty="0" smtClean="0">
                          <a:solidFill>
                            <a:schemeClr val="bg1"/>
                          </a:solidFill>
                        </a:rPr>
                        <a:t>7</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8</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9</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10</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11</a:t>
                      </a:r>
                      <a:endParaRPr lang="en-US" sz="1700" dirty="0">
                        <a:solidFill>
                          <a:schemeClr val="bg1"/>
                        </a:solidFill>
                      </a:endParaRPr>
                    </a:p>
                  </a:txBody>
                  <a:tcPr marT="38100" marB="38100">
                    <a:solidFill>
                      <a:schemeClr val="tx1">
                        <a:alpha val="55000"/>
                      </a:schemeClr>
                    </a:solidFill>
                  </a:tcPr>
                </a:tc>
                <a:tc>
                  <a:txBody>
                    <a:bodyPr/>
                    <a:lstStyle/>
                    <a:p>
                      <a:endParaRPr lang="en-US" sz="1500" b="1" kern="1200" dirty="0">
                        <a:solidFill>
                          <a:srgbClr val="FFFF00"/>
                        </a:solidFill>
                        <a:latin typeface="+mn-lt"/>
                        <a:ea typeface="+mn-ea"/>
                        <a:cs typeface="+mn-cs"/>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r h="335280">
                <a:tc>
                  <a:txBody>
                    <a:bodyPr/>
                    <a:lstStyle/>
                    <a:p>
                      <a:pPr algn="ctr"/>
                      <a:r>
                        <a:rPr lang="en-US" sz="1700" dirty="0" smtClean="0">
                          <a:solidFill>
                            <a:schemeClr val="bg1"/>
                          </a:solidFill>
                        </a:rPr>
                        <a:t>12</a:t>
                      </a:r>
                      <a:endParaRPr lang="en-US" sz="1700" dirty="0">
                        <a:solidFill>
                          <a:schemeClr val="bg1"/>
                        </a:solidFill>
                      </a:endParaRPr>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c>
                  <a:txBody>
                    <a:bodyPr/>
                    <a:lstStyle/>
                    <a:p>
                      <a:endParaRPr lang="en-US" sz="1700" dirty="0"/>
                    </a:p>
                  </a:txBody>
                  <a:tcPr marT="38100" marB="38100">
                    <a:solidFill>
                      <a:schemeClr val="tx1">
                        <a:alpha val="55000"/>
                      </a:schemeClr>
                    </a:solidFill>
                  </a:tcPr>
                </a:tc>
              </a:tr>
            </a:tbl>
          </a:graphicData>
        </a:graphic>
      </p:graphicFrame>
      <p:sp>
        <p:nvSpPr>
          <p:cNvPr id="6" name="TextBox 5"/>
          <p:cNvSpPr txBox="1"/>
          <p:nvPr/>
        </p:nvSpPr>
        <p:spPr>
          <a:xfrm>
            <a:off x="3572596" y="1177643"/>
            <a:ext cx="3518079" cy="369332"/>
          </a:xfrm>
          <a:prstGeom prst="rect">
            <a:avLst/>
          </a:prstGeom>
          <a:noFill/>
        </p:spPr>
        <p:txBody>
          <a:bodyPr wrap="none" rtlCol="0">
            <a:spAutoFit/>
          </a:bodyPr>
          <a:lstStyle/>
          <a:p>
            <a:r>
              <a:rPr lang="en-US" b="1" dirty="0">
                <a:solidFill>
                  <a:srgbClr val="FFFF00"/>
                </a:solidFill>
              </a:rPr>
              <a:t>Daniel &amp; Friends tested in captivity</a:t>
            </a:r>
          </a:p>
        </p:txBody>
      </p:sp>
      <p:sp>
        <p:nvSpPr>
          <p:cNvPr id="7" name="TextBox 6"/>
          <p:cNvSpPr txBox="1"/>
          <p:nvPr/>
        </p:nvSpPr>
        <p:spPr>
          <a:xfrm>
            <a:off x="3572596" y="1505253"/>
            <a:ext cx="2845587" cy="646331"/>
          </a:xfrm>
          <a:prstGeom prst="rect">
            <a:avLst/>
          </a:prstGeom>
          <a:noFill/>
        </p:spPr>
        <p:txBody>
          <a:bodyPr wrap="none" rtlCol="0">
            <a:spAutoFit/>
          </a:bodyPr>
          <a:lstStyle/>
          <a:p>
            <a:r>
              <a:rPr lang="en-US" b="1" dirty="0">
                <a:solidFill>
                  <a:srgbClr val="FFFF00"/>
                </a:solidFill>
              </a:rPr>
              <a:t>Daniel &amp; Nebuchadnezzar’s </a:t>
            </a:r>
          </a:p>
          <a:p>
            <a:r>
              <a:rPr lang="en-US" b="1" dirty="0">
                <a:solidFill>
                  <a:srgbClr val="FFFF00"/>
                </a:solidFill>
              </a:rPr>
              <a:t>dream of 4 kingdoms</a:t>
            </a:r>
          </a:p>
        </p:txBody>
      </p:sp>
      <p:sp>
        <p:nvSpPr>
          <p:cNvPr id="8" name="TextBox 7"/>
          <p:cNvSpPr txBox="1"/>
          <p:nvPr/>
        </p:nvSpPr>
        <p:spPr>
          <a:xfrm>
            <a:off x="7315187" y="1177643"/>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9" name="TextBox 8"/>
          <p:cNvSpPr txBox="1"/>
          <p:nvPr/>
        </p:nvSpPr>
        <p:spPr>
          <a:xfrm>
            <a:off x="7315187" y="1584882"/>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10" name="TextBox 9"/>
          <p:cNvSpPr txBox="1"/>
          <p:nvPr/>
        </p:nvSpPr>
        <p:spPr>
          <a:xfrm>
            <a:off x="7315187" y="2043821"/>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11" name="TextBox 10"/>
          <p:cNvSpPr txBox="1"/>
          <p:nvPr/>
        </p:nvSpPr>
        <p:spPr>
          <a:xfrm>
            <a:off x="7315187" y="2495803"/>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12" name="TextBox 11"/>
          <p:cNvSpPr txBox="1"/>
          <p:nvPr/>
        </p:nvSpPr>
        <p:spPr>
          <a:xfrm>
            <a:off x="7315187" y="3001927"/>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13" name="TextBox 12"/>
          <p:cNvSpPr txBox="1"/>
          <p:nvPr/>
        </p:nvSpPr>
        <p:spPr>
          <a:xfrm>
            <a:off x="7315187" y="3309703"/>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15" name="TextBox 14"/>
          <p:cNvSpPr txBox="1"/>
          <p:nvPr/>
        </p:nvSpPr>
        <p:spPr>
          <a:xfrm>
            <a:off x="7315187" y="3958752"/>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6" name="TextBox 15"/>
          <p:cNvSpPr txBox="1"/>
          <p:nvPr/>
        </p:nvSpPr>
        <p:spPr>
          <a:xfrm>
            <a:off x="7315187" y="4340159"/>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7" name="TextBox 16"/>
          <p:cNvSpPr txBox="1"/>
          <p:nvPr/>
        </p:nvSpPr>
        <p:spPr>
          <a:xfrm>
            <a:off x="7315187" y="4636398"/>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8" name="TextBox 17"/>
          <p:cNvSpPr txBox="1"/>
          <p:nvPr/>
        </p:nvSpPr>
        <p:spPr>
          <a:xfrm>
            <a:off x="7315187" y="4945817"/>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19" name="TextBox 18"/>
          <p:cNvSpPr txBox="1"/>
          <p:nvPr/>
        </p:nvSpPr>
        <p:spPr>
          <a:xfrm>
            <a:off x="7315187" y="5297558"/>
            <a:ext cx="1136850" cy="369332"/>
          </a:xfrm>
          <a:prstGeom prst="rect">
            <a:avLst/>
          </a:prstGeom>
          <a:noFill/>
        </p:spPr>
        <p:txBody>
          <a:bodyPr wrap="none" rtlCol="0">
            <a:spAutoFit/>
          </a:bodyPr>
          <a:lstStyle/>
          <a:p>
            <a:r>
              <a:rPr lang="en-US" dirty="0">
                <a:solidFill>
                  <a:srgbClr val="FFFF00"/>
                </a:solidFill>
                <a:latin typeface="Lithos Pro Regular" pitchFamily="82" charset="0"/>
              </a:rPr>
              <a:t>Hebrew</a:t>
            </a:r>
          </a:p>
        </p:txBody>
      </p:sp>
      <p:sp>
        <p:nvSpPr>
          <p:cNvPr id="20" name="TextBox 19"/>
          <p:cNvSpPr txBox="1"/>
          <p:nvPr/>
        </p:nvSpPr>
        <p:spPr>
          <a:xfrm>
            <a:off x="3572643" y="2082292"/>
            <a:ext cx="1918089" cy="369332"/>
          </a:xfrm>
          <a:prstGeom prst="rect">
            <a:avLst/>
          </a:prstGeom>
          <a:noFill/>
        </p:spPr>
        <p:txBody>
          <a:bodyPr wrap="none" rtlCol="0">
            <a:spAutoFit/>
          </a:bodyPr>
          <a:lstStyle/>
          <a:p>
            <a:r>
              <a:rPr lang="en-US" b="1" dirty="0">
                <a:solidFill>
                  <a:srgbClr val="FFFF00"/>
                </a:solidFill>
              </a:rPr>
              <a:t>Faith tested in fire</a:t>
            </a:r>
          </a:p>
        </p:txBody>
      </p:sp>
      <p:sp>
        <p:nvSpPr>
          <p:cNvPr id="22" name="Rectangle 21"/>
          <p:cNvSpPr/>
          <p:nvPr/>
        </p:nvSpPr>
        <p:spPr>
          <a:xfrm>
            <a:off x="3572588" y="2390112"/>
            <a:ext cx="2706959" cy="646331"/>
          </a:xfrm>
          <a:prstGeom prst="rect">
            <a:avLst/>
          </a:prstGeom>
          <a:noFill/>
        </p:spPr>
        <p:txBody>
          <a:bodyPr wrap="none" rtlCol="0">
            <a:spAutoFit/>
          </a:bodyPr>
          <a:lstStyle/>
          <a:p>
            <a:r>
              <a:rPr lang="en-US" b="1" dirty="0">
                <a:solidFill>
                  <a:srgbClr val="FFFF00"/>
                </a:solidFill>
              </a:rPr>
              <a:t>Nebuchadnezzar is shown </a:t>
            </a:r>
          </a:p>
          <a:p>
            <a:r>
              <a:rPr lang="en-US" b="1" dirty="0">
                <a:solidFill>
                  <a:srgbClr val="FFFF00"/>
                </a:solidFill>
              </a:rPr>
              <a:t>God rules in the nations</a:t>
            </a:r>
          </a:p>
        </p:txBody>
      </p:sp>
      <p:sp>
        <p:nvSpPr>
          <p:cNvPr id="23" name="Rectangle 22"/>
          <p:cNvSpPr/>
          <p:nvPr/>
        </p:nvSpPr>
        <p:spPr>
          <a:xfrm>
            <a:off x="3572574" y="2978157"/>
            <a:ext cx="3389198" cy="369332"/>
          </a:xfrm>
          <a:prstGeom prst="rect">
            <a:avLst/>
          </a:prstGeom>
          <a:noFill/>
        </p:spPr>
        <p:txBody>
          <a:bodyPr wrap="none" rtlCol="0">
            <a:spAutoFit/>
          </a:bodyPr>
          <a:lstStyle/>
          <a:p>
            <a:r>
              <a:rPr lang="en-US" b="1" dirty="0">
                <a:solidFill>
                  <a:srgbClr val="FFFF00"/>
                </a:solidFill>
              </a:rPr>
              <a:t>Belshazzar’s feast &amp; Babylon’s fall</a:t>
            </a:r>
          </a:p>
        </p:txBody>
      </p:sp>
      <p:sp>
        <p:nvSpPr>
          <p:cNvPr id="24" name="Rectangle 23"/>
          <p:cNvSpPr/>
          <p:nvPr/>
        </p:nvSpPr>
        <p:spPr>
          <a:xfrm>
            <a:off x="3572585" y="3310603"/>
            <a:ext cx="2857705" cy="369332"/>
          </a:xfrm>
          <a:prstGeom prst="rect">
            <a:avLst/>
          </a:prstGeom>
          <a:noFill/>
        </p:spPr>
        <p:txBody>
          <a:bodyPr wrap="none" rtlCol="0">
            <a:spAutoFit/>
          </a:bodyPr>
          <a:lstStyle/>
          <a:p>
            <a:r>
              <a:rPr lang="en-US" b="1" dirty="0">
                <a:solidFill>
                  <a:srgbClr val="FFFF00"/>
                </a:solidFill>
              </a:rPr>
              <a:t>Daniel’s faith in a Lion’s Den</a:t>
            </a:r>
          </a:p>
        </p:txBody>
      </p:sp>
      <p:sp>
        <p:nvSpPr>
          <p:cNvPr id="25" name="Rectangle 24"/>
          <p:cNvSpPr/>
          <p:nvPr/>
        </p:nvSpPr>
        <p:spPr>
          <a:xfrm>
            <a:off x="3572589" y="3645654"/>
            <a:ext cx="2684261" cy="369332"/>
          </a:xfrm>
          <a:prstGeom prst="rect">
            <a:avLst/>
          </a:prstGeom>
          <a:noFill/>
        </p:spPr>
        <p:txBody>
          <a:bodyPr wrap="none" rtlCol="0">
            <a:spAutoFit/>
          </a:bodyPr>
          <a:lstStyle/>
          <a:p>
            <a:r>
              <a:rPr lang="en-US" b="1" dirty="0">
                <a:solidFill>
                  <a:srgbClr val="FFFF00"/>
                </a:solidFill>
              </a:rPr>
              <a:t>Daniel’s vision of 4 beasts </a:t>
            </a:r>
          </a:p>
        </p:txBody>
      </p:sp>
      <p:sp>
        <p:nvSpPr>
          <p:cNvPr id="26" name="Rectangle 25"/>
          <p:cNvSpPr/>
          <p:nvPr/>
        </p:nvSpPr>
        <p:spPr>
          <a:xfrm>
            <a:off x="3572591" y="3953431"/>
            <a:ext cx="3650423" cy="369332"/>
          </a:xfrm>
          <a:prstGeom prst="rect">
            <a:avLst/>
          </a:prstGeom>
          <a:noFill/>
        </p:spPr>
        <p:txBody>
          <a:bodyPr wrap="none" rtlCol="0">
            <a:spAutoFit/>
          </a:bodyPr>
          <a:lstStyle/>
          <a:p>
            <a:r>
              <a:rPr lang="en-US" b="1" dirty="0">
                <a:solidFill>
                  <a:srgbClr val="FFFF00"/>
                </a:solidFill>
              </a:rPr>
              <a:t>Daniel’s vision of the ram &amp; he-goat </a:t>
            </a:r>
          </a:p>
        </p:txBody>
      </p:sp>
      <p:sp>
        <p:nvSpPr>
          <p:cNvPr id="27" name="Rectangle 26"/>
          <p:cNvSpPr/>
          <p:nvPr/>
        </p:nvSpPr>
        <p:spPr>
          <a:xfrm>
            <a:off x="3572574" y="4340159"/>
            <a:ext cx="2582438" cy="369332"/>
          </a:xfrm>
          <a:prstGeom prst="rect">
            <a:avLst/>
          </a:prstGeom>
          <a:noFill/>
        </p:spPr>
        <p:txBody>
          <a:bodyPr wrap="none" rtlCol="0">
            <a:spAutoFit/>
          </a:bodyPr>
          <a:lstStyle/>
          <a:p>
            <a:r>
              <a:rPr lang="en-US" b="1" dirty="0">
                <a:solidFill>
                  <a:srgbClr val="FFFF00"/>
                </a:solidFill>
              </a:rPr>
              <a:t>Daniel’s prayer for return</a:t>
            </a:r>
          </a:p>
        </p:txBody>
      </p:sp>
      <p:sp>
        <p:nvSpPr>
          <p:cNvPr id="28" name="TextBox 27"/>
          <p:cNvSpPr txBox="1"/>
          <p:nvPr/>
        </p:nvSpPr>
        <p:spPr>
          <a:xfrm>
            <a:off x="3572594" y="4989782"/>
            <a:ext cx="3637599" cy="369332"/>
          </a:xfrm>
          <a:prstGeom prst="rect">
            <a:avLst/>
          </a:prstGeom>
          <a:noFill/>
        </p:spPr>
        <p:txBody>
          <a:bodyPr wrap="none" rtlCol="0">
            <a:spAutoFit/>
          </a:bodyPr>
          <a:lstStyle/>
          <a:p>
            <a:r>
              <a:rPr lang="en-US" dirty="0">
                <a:solidFill>
                  <a:prstClr val="black"/>
                </a:solidFill>
              </a:rPr>
              <a:t> </a:t>
            </a:r>
            <a:r>
              <a:rPr lang="en-US" b="1" dirty="0">
                <a:solidFill>
                  <a:srgbClr val="FFFF00"/>
                </a:solidFill>
              </a:rPr>
              <a:t>Daniel’s vision Between Testaments</a:t>
            </a:r>
          </a:p>
        </p:txBody>
      </p:sp>
      <p:sp>
        <p:nvSpPr>
          <p:cNvPr id="29" name="TextBox 28"/>
          <p:cNvSpPr txBox="1"/>
          <p:nvPr/>
        </p:nvSpPr>
        <p:spPr>
          <a:xfrm>
            <a:off x="3572574" y="4638040"/>
            <a:ext cx="2853410" cy="369332"/>
          </a:xfrm>
          <a:prstGeom prst="rect">
            <a:avLst/>
          </a:prstGeom>
          <a:noFill/>
        </p:spPr>
        <p:txBody>
          <a:bodyPr wrap="none" rtlCol="0">
            <a:spAutoFit/>
          </a:bodyPr>
          <a:lstStyle/>
          <a:p>
            <a:r>
              <a:rPr lang="en-US" dirty="0">
                <a:solidFill>
                  <a:prstClr val="black"/>
                </a:solidFill>
              </a:rPr>
              <a:t> </a:t>
            </a:r>
            <a:r>
              <a:rPr lang="en-US" b="1" dirty="0">
                <a:solidFill>
                  <a:srgbClr val="FFFF00"/>
                </a:solidFill>
              </a:rPr>
              <a:t>Intro to Daniel’s last visions</a:t>
            </a:r>
          </a:p>
        </p:txBody>
      </p:sp>
      <p:sp>
        <p:nvSpPr>
          <p:cNvPr id="30" name="TextBox 29"/>
          <p:cNvSpPr txBox="1"/>
          <p:nvPr/>
        </p:nvSpPr>
        <p:spPr>
          <a:xfrm>
            <a:off x="3572574" y="5297558"/>
            <a:ext cx="3139642" cy="369332"/>
          </a:xfrm>
          <a:prstGeom prst="rect">
            <a:avLst/>
          </a:prstGeom>
          <a:noFill/>
        </p:spPr>
        <p:txBody>
          <a:bodyPr wrap="none" rtlCol="0">
            <a:spAutoFit/>
          </a:bodyPr>
          <a:lstStyle/>
          <a:p>
            <a:r>
              <a:rPr lang="en-US" dirty="0">
                <a:solidFill>
                  <a:prstClr val="black"/>
                </a:solidFill>
              </a:rPr>
              <a:t> </a:t>
            </a:r>
            <a:r>
              <a:rPr lang="en-US" b="1" dirty="0">
                <a:solidFill>
                  <a:srgbClr val="FFFF00"/>
                </a:solidFill>
              </a:rPr>
              <a:t>Daniel’s vision of the End Days</a:t>
            </a:r>
          </a:p>
        </p:txBody>
      </p:sp>
      <p:sp>
        <p:nvSpPr>
          <p:cNvPr id="31" name="TextBox 30"/>
          <p:cNvSpPr txBox="1"/>
          <p:nvPr/>
        </p:nvSpPr>
        <p:spPr>
          <a:xfrm>
            <a:off x="7336962" y="3664307"/>
            <a:ext cx="1271054" cy="369332"/>
          </a:xfrm>
          <a:prstGeom prst="rect">
            <a:avLst/>
          </a:prstGeom>
          <a:noFill/>
        </p:spPr>
        <p:txBody>
          <a:bodyPr wrap="none" rtlCol="0">
            <a:spAutoFit/>
          </a:bodyPr>
          <a:lstStyle/>
          <a:p>
            <a:r>
              <a:rPr lang="en-US" dirty="0">
                <a:solidFill>
                  <a:srgbClr val="FFFF00"/>
                </a:solidFill>
                <a:latin typeface="Lithos Pro Regular" pitchFamily="82" charset="0"/>
              </a:rPr>
              <a:t>Aramaic</a:t>
            </a:r>
          </a:p>
        </p:txBody>
      </p:sp>
      <p:sp>
        <p:nvSpPr>
          <p:cNvPr id="3" name="Freeform 2"/>
          <p:cNvSpPr/>
          <p:nvPr/>
        </p:nvSpPr>
        <p:spPr>
          <a:xfrm>
            <a:off x="492398" y="1486682"/>
            <a:ext cx="1956079" cy="2676097"/>
          </a:xfrm>
          <a:custGeom>
            <a:avLst/>
            <a:gdLst>
              <a:gd name="connsiteX0" fmla="*/ 1956079 w 1956079"/>
              <a:gd name="connsiteY0" fmla="*/ 342119 h 2676097"/>
              <a:gd name="connsiteX1" fmla="*/ 558029 w 1956079"/>
              <a:gd name="connsiteY1" fmla="*/ 9610 h 2676097"/>
              <a:gd name="connsiteX2" fmla="*/ 74380 w 1956079"/>
              <a:gd name="connsiteY2" fmla="*/ 674628 h 2676097"/>
              <a:gd name="connsiteX3" fmla="*/ 44152 w 1956079"/>
              <a:gd name="connsiteY3" fmla="*/ 1173392 h 2676097"/>
              <a:gd name="connsiteX4" fmla="*/ 490016 w 1956079"/>
              <a:gd name="connsiteY4" fmla="*/ 2586555 h 2676097"/>
              <a:gd name="connsiteX5" fmla="*/ 1933408 w 1956079"/>
              <a:gd name="connsiteY5" fmla="*/ 2412744 h 2676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56079" h="2676097">
                <a:moveTo>
                  <a:pt x="1956079" y="342119"/>
                </a:moveTo>
                <a:cubicBezTo>
                  <a:pt x="1413862" y="148155"/>
                  <a:pt x="871645" y="-45808"/>
                  <a:pt x="558029" y="9610"/>
                </a:cubicBezTo>
                <a:cubicBezTo>
                  <a:pt x="244412" y="65028"/>
                  <a:pt x="160026" y="480664"/>
                  <a:pt x="74380" y="674628"/>
                </a:cubicBezTo>
                <a:cubicBezTo>
                  <a:pt x="-11266" y="868592"/>
                  <a:pt x="-25121" y="854738"/>
                  <a:pt x="44152" y="1173392"/>
                </a:cubicBezTo>
                <a:cubicBezTo>
                  <a:pt x="113425" y="1492047"/>
                  <a:pt x="175140" y="2379996"/>
                  <a:pt x="490016" y="2586555"/>
                </a:cubicBezTo>
                <a:cubicBezTo>
                  <a:pt x="804892" y="2793114"/>
                  <a:pt x="1369150" y="2602929"/>
                  <a:pt x="1933408" y="241274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p:cNvSpPr txBox="1"/>
          <p:nvPr/>
        </p:nvSpPr>
        <p:spPr>
          <a:xfrm>
            <a:off x="30675" y="2186311"/>
            <a:ext cx="987620" cy="523220"/>
          </a:xfrm>
          <a:prstGeom prst="rect">
            <a:avLst/>
          </a:prstGeom>
          <a:solidFill>
            <a:schemeClr val="bg2">
              <a:lumMod val="10000"/>
            </a:schemeClr>
          </a:solidFill>
        </p:spPr>
        <p:txBody>
          <a:bodyPr wrap="square" lIns="0" rIns="0" rtlCol="0">
            <a:spAutoFit/>
          </a:bodyPr>
          <a:lstStyle/>
          <a:p>
            <a:pPr algn="ctr"/>
            <a:r>
              <a:rPr lang="en-US" sz="1400" dirty="0">
                <a:solidFill>
                  <a:prstClr val="white"/>
                </a:solidFill>
                <a:latin typeface="Arial" panose="020B0604020202020204" pitchFamily="34" charset="0"/>
                <a:cs typeface="Arial" panose="020B0604020202020204" pitchFamily="34" charset="0"/>
              </a:rPr>
              <a:t>4 Empires Rise &amp; Fall</a:t>
            </a:r>
          </a:p>
        </p:txBody>
      </p:sp>
      <p:sp>
        <p:nvSpPr>
          <p:cNvPr id="14" name="Freeform 13"/>
          <p:cNvSpPr/>
          <p:nvPr/>
        </p:nvSpPr>
        <p:spPr>
          <a:xfrm>
            <a:off x="1035887" y="2076127"/>
            <a:ext cx="1420146" cy="1613208"/>
          </a:xfrm>
          <a:custGeom>
            <a:avLst/>
            <a:gdLst>
              <a:gd name="connsiteX0" fmla="*/ 1420146 w 1420146"/>
              <a:gd name="connsiteY0" fmla="*/ 183423 h 1613208"/>
              <a:gd name="connsiteX1" fmla="*/ 377277 w 1420146"/>
              <a:gd name="connsiteY1" fmla="*/ 39840 h 1613208"/>
              <a:gd name="connsiteX2" fmla="*/ 6982 w 1420146"/>
              <a:gd name="connsiteY2" fmla="*/ 818213 h 1613208"/>
              <a:gd name="connsiteX3" fmla="*/ 241250 w 1420146"/>
              <a:gd name="connsiteY3" fmla="*/ 1573916 h 1613208"/>
              <a:gd name="connsiteX4" fmla="*/ 1420146 w 1420146"/>
              <a:gd name="connsiteY4" fmla="*/ 1437890 h 1613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20146" h="1613208">
                <a:moveTo>
                  <a:pt x="1420146" y="183423"/>
                </a:moveTo>
                <a:cubicBezTo>
                  <a:pt x="1016475" y="58732"/>
                  <a:pt x="612804" y="-65958"/>
                  <a:pt x="377277" y="39840"/>
                </a:cubicBezTo>
                <a:cubicBezTo>
                  <a:pt x="141750" y="145638"/>
                  <a:pt x="29653" y="562534"/>
                  <a:pt x="6982" y="818213"/>
                </a:cubicBezTo>
                <a:cubicBezTo>
                  <a:pt x="-15689" y="1073892"/>
                  <a:pt x="5723" y="1470637"/>
                  <a:pt x="241250" y="1573916"/>
                </a:cubicBezTo>
                <a:cubicBezTo>
                  <a:pt x="476777" y="1677195"/>
                  <a:pt x="948461" y="1557542"/>
                  <a:pt x="1420146" y="1437890"/>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57200" y="0"/>
            <a:ext cx="8229600" cy="952500"/>
          </a:xfrm>
        </p:spPr>
        <p:txBody>
          <a:bodyPr/>
          <a:lstStyle/>
          <a:p>
            <a:r>
              <a:rPr lang="en-US" dirty="0" smtClean="0">
                <a:solidFill>
                  <a:schemeClr val="bg1"/>
                </a:solidFill>
              </a:rPr>
              <a:t>Outline of Daniel</a:t>
            </a:r>
            <a:endParaRPr lang="en-US" dirty="0">
              <a:solidFill>
                <a:schemeClr val="bg1"/>
              </a:solidFill>
            </a:endParaRPr>
          </a:p>
        </p:txBody>
      </p:sp>
      <p:sp>
        <p:nvSpPr>
          <p:cNvPr id="43" name="Rectangle 42"/>
          <p:cNvSpPr/>
          <p:nvPr/>
        </p:nvSpPr>
        <p:spPr>
          <a:xfrm>
            <a:off x="939639" y="3180399"/>
            <a:ext cx="812771" cy="738664"/>
          </a:xfrm>
          <a:prstGeom prst="rect">
            <a:avLst/>
          </a:prstGeom>
          <a:solidFill>
            <a:schemeClr val="bg2">
              <a:lumMod val="10000"/>
            </a:schemeClr>
          </a:solidFill>
        </p:spPr>
        <p:txBody>
          <a:bodyPr wrap="square" lIns="0" rIns="0" rtlCol="0">
            <a:spAutoFit/>
          </a:bodyPr>
          <a:lstStyle/>
          <a:p>
            <a:pPr algn="ctr"/>
            <a:r>
              <a:rPr lang="en-US" sz="1400" dirty="0">
                <a:solidFill>
                  <a:prstClr val="white"/>
                </a:solidFill>
                <a:latin typeface="Arial" panose="020B0604020202020204" pitchFamily="34" charset="0"/>
                <a:cs typeface="Arial" panose="020B0604020202020204" pitchFamily="34" charset="0"/>
              </a:rPr>
              <a:t>God Rescues Faithful</a:t>
            </a:r>
          </a:p>
        </p:txBody>
      </p:sp>
      <p:sp>
        <p:nvSpPr>
          <p:cNvPr id="21" name="Freeform 20"/>
          <p:cNvSpPr/>
          <p:nvPr/>
        </p:nvSpPr>
        <p:spPr>
          <a:xfrm>
            <a:off x="1848659" y="2608904"/>
            <a:ext cx="614932" cy="628521"/>
          </a:xfrm>
          <a:custGeom>
            <a:avLst/>
            <a:gdLst>
              <a:gd name="connsiteX0" fmla="*/ 408453 w 423567"/>
              <a:gd name="connsiteY0" fmla="*/ 73858 h 628521"/>
              <a:gd name="connsiteX1" fmla="*/ 136400 w 423567"/>
              <a:gd name="connsiteY1" fmla="*/ 13402 h 628521"/>
              <a:gd name="connsiteX2" fmla="*/ 374 w 423567"/>
              <a:gd name="connsiteY2" fmla="*/ 300569 h 628521"/>
              <a:gd name="connsiteX3" fmla="*/ 174185 w 423567"/>
              <a:gd name="connsiteY3" fmla="*/ 610407 h 628521"/>
              <a:gd name="connsiteX4" fmla="*/ 423567 w 423567"/>
              <a:gd name="connsiteY4" fmla="*/ 565064 h 6285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3567" h="628521">
                <a:moveTo>
                  <a:pt x="408453" y="73858"/>
                </a:moveTo>
                <a:cubicBezTo>
                  <a:pt x="306433" y="24737"/>
                  <a:pt x="204413" y="-24383"/>
                  <a:pt x="136400" y="13402"/>
                </a:cubicBezTo>
                <a:cubicBezTo>
                  <a:pt x="68387" y="51187"/>
                  <a:pt x="-5923" y="201068"/>
                  <a:pt x="374" y="300569"/>
                </a:cubicBezTo>
                <a:cubicBezTo>
                  <a:pt x="6671" y="400070"/>
                  <a:pt x="103653" y="566325"/>
                  <a:pt x="174185" y="610407"/>
                </a:cubicBezTo>
                <a:cubicBezTo>
                  <a:pt x="244717" y="654489"/>
                  <a:pt x="334142" y="609776"/>
                  <a:pt x="423567" y="565064"/>
                </a:cubicBezTo>
              </a:path>
            </a:pathLst>
          </a:custGeom>
          <a:noFill/>
          <a:ln w="76200">
            <a:solidFill>
              <a:schemeClr val="bg2"/>
            </a:solidFill>
            <a:headEnd type="triangle" w="med"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p:nvSpPr>
        <p:spPr>
          <a:xfrm>
            <a:off x="1303733" y="2413154"/>
            <a:ext cx="736438" cy="738664"/>
          </a:xfrm>
          <a:prstGeom prst="rect">
            <a:avLst/>
          </a:prstGeom>
          <a:solidFill>
            <a:schemeClr val="bg2">
              <a:lumMod val="10000"/>
            </a:schemeClr>
          </a:solidFill>
        </p:spPr>
        <p:txBody>
          <a:bodyPr wrap="square" lIns="0" rIns="0" rtlCol="0">
            <a:spAutoFit/>
          </a:bodyPr>
          <a:lstStyle/>
          <a:p>
            <a:pPr algn="r"/>
            <a:r>
              <a:rPr lang="en-US" sz="1400" dirty="0">
                <a:solidFill>
                  <a:prstClr val="white"/>
                </a:solidFill>
                <a:latin typeface="Arial" panose="020B0604020202020204" pitchFamily="34" charset="0"/>
                <a:cs typeface="Arial" panose="020B0604020202020204" pitchFamily="34" charset="0"/>
              </a:rPr>
              <a:t>God Humbles Proud</a:t>
            </a:r>
          </a:p>
        </p:txBody>
      </p:sp>
    </p:spTree>
    <p:extLst>
      <p:ext uri="{BB962C8B-B14F-4D97-AF65-F5344CB8AC3E}">
        <p14:creationId xmlns:p14="http://schemas.microsoft.com/office/powerpoint/2010/main" val="22115610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wipe(left)">
                                      <p:cBhvr>
                                        <p:cTn id="23" dur="500"/>
                                        <p:tgtEl>
                                          <p:spTgt spid="20"/>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500"/>
                            </p:stCondLst>
                            <p:childTnLst>
                              <p:par>
                                <p:cTn id="33" presetID="1" presetClass="entr" presetSubtype="0" fill="hold" grpId="0" nodeType="after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wipe(left)">
                                      <p:cBhvr>
                                        <p:cTn id="39" dur="500"/>
                                        <p:tgtEl>
                                          <p:spTgt spid="23"/>
                                        </p:tgtEl>
                                      </p:cBhvr>
                                    </p:animEffect>
                                  </p:childTnLst>
                                </p:cTn>
                              </p:par>
                            </p:childTnLst>
                          </p:cTn>
                        </p:par>
                        <p:par>
                          <p:cTn id="40" fill="hold">
                            <p:stCondLst>
                              <p:cond delay="500"/>
                            </p:stCondLst>
                            <p:childTnLst>
                              <p:par>
                                <p:cTn id="41" presetID="1" presetClass="entr" presetSubtype="0" fill="hold" grpId="0" nodeType="after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wipe(left)">
                                      <p:cBhvr>
                                        <p:cTn id="46" dur="500"/>
                                        <p:tgtEl>
                                          <p:spTgt spid="24"/>
                                        </p:tgtEl>
                                      </p:cBhvr>
                                    </p:animEffect>
                                  </p:childTnLst>
                                </p:cTn>
                              </p:par>
                            </p:childTnLst>
                          </p:cTn>
                        </p:par>
                        <p:par>
                          <p:cTn id="47" fill="hold">
                            <p:stCondLst>
                              <p:cond delay="1000"/>
                            </p:stCondLst>
                            <p:childTnLst>
                              <p:par>
                                <p:cTn id="48" presetID="1" presetClass="entr" presetSubtype="0" fill="hold" grpId="0" nodeType="afterEffect">
                                  <p:stCondLst>
                                    <p:cond delay="0"/>
                                  </p:stCondLst>
                                  <p:childTnLst>
                                    <p:set>
                                      <p:cBhvr>
                                        <p:cTn id="49" dur="1" fill="hold">
                                          <p:stCondLst>
                                            <p:cond delay="0"/>
                                          </p:stCondLst>
                                        </p:cTn>
                                        <p:tgtEl>
                                          <p:spTgt spid="13"/>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wipe(left)">
                                      <p:cBhvr>
                                        <p:cTn id="54" dur="500"/>
                                        <p:tgtEl>
                                          <p:spTgt spid="25"/>
                                        </p:tgtEl>
                                      </p:cBhvr>
                                    </p:animEffect>
                                  </p:childTnLst>
                                </p:cTn>
                              </p:par>
                            </p:childTnLst>
                          </p:cTn>
                        </p:par>
                        <p:par>
                          <p:cTn id="55" fill="hold">
                            <p:stCondLst>
                              <p:cond delay="500"/>
                            </p:stCondLst>
                            <p:childTnLst>
                              <p:par>
                                <p:cTn id="56" presetID="1" presetClass="entr" presetSubtype="0" fill="hold" grpId="0" nodeType="afterEffect">
                                  <p:stCondLst>
                                    <p:cond delay="0"/>
                                  </p:stCondLst>
                                  <p:childTnLst>
                                    <p:set>
                                      <p:cBhvr>
                                        <p:cTn id="57" dur="1" fill="hold">
                                          <p:stCondLst>
                                            <p:cond delay="0"/>
                                          </p:stCondLst>
                                        </p:cTn>
                                        <p:tgtEl>
                                          <p:spTgt spid="31"/>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2" fill="hold" grpId="0"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right)">
                                      <p:cBhvr>
                                        <p:cTn id="62" dur="500"/>
                                        <p:tgtEl>
                                          <p:spTgt spid="26"/>
                                        </p:tgtEl>
                                      </p:cBhvr>
                                    </p:animEffect>
                                  </p:childTnLst>
                                </p:cTn>
                              </p:par>
                            </p:childTnLst>
                          </p:cTn>
                        </p:par>
                        <p:par>
                          <p:cTn id="63" fill="hold">
                            <p:stCondLst>
                              <p:cond delay="500"/>
                            </p:stCondLst>
                            <p:childTnLst>
                              <p:par>
                                <p:cTn id="64" presetID="1" presetClass="entr" presetSubtype="0" fill="hold" grpId="0" nodeType="afterEffect">
                                  <p:stCondLst>
                                    <p:cond delay="0"/>
                                  </p:stCondLst>
                                  <p:childTnLst>
                                    <p:set>
                                      <p:cBhvr>
                                        <p:cTn id="65" dur="1" fill="hold">
                                          <p:stCondLst>
                                            <p:cond delay="0"/>
                                          </p:stCondLst>
                                        </p:cTn>
                                        <p:tgtEl>
                                          <p:spTgt spid="15"/>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22" presetClass="entr" presetSubtype="2" fill="hold" grpId="0" nodeType="click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wipe(right)">
                                      <p:cBhvr>
                                        <p:cTn id="70" dur="500"/>
                                        <p:tgtEl>
                                          <p:spTgt spid="27"/>
                                        </p:tgtEl>
                                      </p:cBhvr>
                                    </p:animEffect>
                                  </p:childTnLst>
                                </p:cTn>
                              </p:par>
                            </p:childTnLst>
                          </p:cTn>
                        </p:par>
                        <p:par>
                          <p:cTn id="71" fill="hold">
                            <p:stCondLst>
                              <p:cond delay="500"/>
                            </p:stCondLst>
                            <p:childTnLst>
                              <p:par>
                                <p:cTn id="72" presetID="1" presetClass="entr" presetSubtype="0" fill="hold" grpId="0" nodeType="after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2" presetClass="entr" presetSubtype="2"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animEffect transition="in" filter="wipe(right)">
                                      <p:cBhvr>
                                        <p:cTn id="78" dur="500"/>
                                        <p:tgtEl>
                                          <p:spTgt spid="29"/>
                                        </p:tgtEl>
                                      </p:cBhvr>
                                    </p:animEffec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17"/>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22" presetClass="entr" presetSubtype="2" fill="hold" grpId="0" nodeType="click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wipe(right)">
                                      <p:cBhvr>
                                        <p:cTn id="86" dur="500"/>
                                        <p:tgtEl>
                                          <p:spTgt spid="28"/>
                                        </p:tgtEl>
                                      </p:cBhvr>
                                    </p:animEffect>
                                  </p:childTnLst>
                                </p:cTn>
                              </p:par>
                            </p:childTnLst>
                          </p:cTn>
                        </p:par>
                        <p:par>
                          <p:cTn id="87" fill="hold">
                            <p:stCondLst>
                              <p:cond delay="500"/>
                            </p:stCondLst>
                            <p:childTnLst>
                              <p:par>
                                <p:cTn id="88" presetID="1" presetClass="entr" presetSubtype="0"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childTnLst>
                                </p:cTn>
                              </p:par>
                            </p:childTnLst>
                          </p:cTn>
                        </p:par>
                      </p:childTnLst>
                    </p:cTn>
                  </p:par>
                  <p:par>
                    <p:cTn id="90" fill="hold">
                      <p:stCondLst>
                        <p:cond delay="indefinite"/>
                      </p:stCondLst>
                      <p:childTnLst>
                        <p:par>
                          <p:cTn id="91" fill="hold">
                            <p:stCondLst>
                              <p:cond delay="0"/>
                            </p:stCondLst>
                            <p:childTnLst>
                              <p:par>
                                <p:cTn id="92" presetID="16" presetClass="entr" presetSubtype="37" fill="hold" grpId="0" nodeType="clickEffect">
                                  <p:stCondLst>
                                    <p:cond delay="0"/>
                                  </p:stCondLst>
                                  <p:childTnLst>
                                    <p:set>
                                      <p:cBhvr>
                                        <p:cTn id="93" dur="1" fill="hold">
                                          <p:stCondLst>
                                            <p:cond delay="0"/>
                                          </p:stCondLst>
                                        </p:cTn>
                                        <p:tgtEl>
                                          <p:spTgt spid="30"/>
                                        </p:tgtEl>
                                        <p:attrNameLst>
                                          <p:attrName>style.visibility</p:attrName>
                                        </p:attrNameLst>
                                      </p:cBhvr>
                                      <p:to>
                                        <p:strVal val="visible"/>
                                      </p:to>
                                    </p:set>
                                    <p:animEffect transition="in" filter="barn(outVertical)">
                                      <p:cBhvr>
                                        <p:cTn id="94" dur="500"/>
                                        <p:tgtEl>
                                          <p:spTgt spid="30"/>
                                        </p:tgtEl>
                                      </p:cBhvr>
                                    </p:animEffect>
                                  </p:childTnLst>
                                </p:cTn>
                              </p:par>
                            </p:childTnLst>
                          </p:cTn>
                        </p:par>
                        <p:par>
                          <p:cTn id="95" fill="hold">
                            <p:stCondLst>
                              <p:cond delay="500"/>
                            </p:stCondLst>
                            <p:childTnLst>
                              <p:par>
                                <p:cTn id="96" presetID="1" presetClass="entr" presetSubtype="0" fill="hold" grpId="0" nodeType="afterEffect">
                                  <p:stCondLst>
                                    <p:cond delay="0"/>
                                  </p:stCondLst>
                                  <p:childTnLst>
                                    <p:set>
                                      <p:cBhvr>
                                        <p:cTn id="97" dur="1" fill="hold">
                                          <p:stCondLst>
                                            <p:cond delay="0"/>
                                          </p:stCondLst>
                                        </p:cTn>
                                        <p:tgtEl>
                                          <p:spTgt spid="19"/>
                                        </p:tgtEl>
                                        <p:attrNameLst>
                                          <p:attrName>style.visibility</p:attrName>
                                        </p:attrNameLst>
                                      </p:cBhvr>
                                      <p:to>
                                        <p:strVal val="visible"/>
                                      </p:to>
                                    </p:set>
                                  </p:childTnLst>
                                </p:cTn>
                              </p:par>
                            </p:childTnLst>
                          </p:cTn>
                        </p:par>
                        <p:par>
                          <p:cTn id="98" fill="hold">
                            <p:stCondLst>
                              <p:cond delay="500"/>
                            </p:stCondLst>
                            <p:childTnLst>
                              <p:par>
                                <p:cTn id="99" presetID="31" presetClass="entr" presetSubtype="0" fill="hold" grpId="0" nodeType="afterEffect">
                                  <p:stCondLst>
                                    <p:cond delay="0"/>
                                  </p:stCondLst>
                                  <p:childTnLst>
                                    <p:set>
                                      <p:cBhvr>
                                        <p:cTn id="100" dur="1" fill="hold">
                                          <p:stCondLst>
                                            <p:cond delay="0"/>
                                          </p:stCondLst>
                                        </p:cTn>
                                        <p:tgtEl>
                                          <p:spTgt spid="40"/>
                                        </p:tgtEl>
                                        <p:attrNameLst>
                                          <p:attrName>style.visibility</p:attrName>
                                        </p:attrNameLst>
                                      </p:cBhvr>
                                      <p:to>
                                        <p:strVal val="visible"/>
                                      </p:to>
                                    </p:set>
                                    <p:anim calcmode="lin" valueType="num">
                                      <p:cBhvr>
                                        <p:cTn id="101" dur="1000" fill="hold"/>
                                        <p:tgtEl>
                                          <p:spTgt spid="40"/>
                                        </p:tgtEl>
                                        <p:attrNameLst>
                                          <p:attrName>ppt_w</p:attrName>
                                        </p:attrNameLst>
                                      </p:cBhvr>
                                      <p:tavLst>
                                        <p:tav tm="0">
                                          <p:val>
                                            <p:fltVal val="0"/>
                                          </p:val>
                                        </p:tav>
                                        <p:tav tm="100000">
                                          <p:val>
                                            <p:strVal val="#ppt_w"/>
                                          </p:val>
                                        </p:tav>
                                      </p:tavLst>
                                    </p:anim>
                                    <p:anim calcmode="lin" valueType="num">
                                      <p:cBhvr>
                                        <p:cTn id="102" dur="1000" fill="hold"/>
                                        <p:tgtEl>
                                          <p:spTgt spid="40"/>
                                        </p:tgtEl>
                                        <p:attrNameLst>
                                          <p:attrName>ppt_h</p:attrName>
                                        </p:attrNameLst>
                                      </p:cBhvr>
                                      <p:tavLst>
                                        <p:tav tm="0">
                                          <p:val>
                                            <p:fltVal val="0"/>
                                          </p:val>
                                        </p:tav>
                                        <p:tav tm="100000">
                                          <p:val>
                                            <p:strVal val="#ppt_h"/>
                                          </p:val>
                                        </p:tav>
                                      </p:tavLst>
                                    </p:anim>
                                    <p:anim calcmode="lin" valueType="num">
                                      <p:cBhvr>
                                        <p:cTn id="103" dur="1000" fill="hold"/>
                                        <p:tgtEl>
                                          <p:spTgt spid="40"/>
                                        </p:tgtEl>
                                        <p:attrNameLst>
                                          <p:attrName>style.rotation</p:attrName>
                                        </p:attrNameLst>
                                      </p:cBhvr>
                                      <p:tavLst>
                                        <p:tav tm="0">
                                          <p:val>
                                            <p:fltVal val="90"/>
                                          </p:val>
                                        </p:tav>
                                        <p:tav tm="100000">
                                          <p:val>
                                            <p:fltVal val="0"/>
                                          </p:val>
                                        </p:tav>
                                      </p:tavLst>
                                    </p:anim>
                                    <p:animEffect transition="in" filter="fade">
                                      <p:cBhvr>
                                        <p:cTn id="104" dur="1000"/>
                                        <p:tgtEl>
                                          <p:spTgt spid="40"/>
                                        </p:tgtEl>
                                      </p:cBhvr>
                                    </p:animEffect>
                                  </p:childTnLst>
                                </p:cTn>
                              </p:par>
                            </p:childTnLst>
                          </p:cTn>
                        </p:par>
                      </p:childTnLst>
                    </p:cTn>
                  </p:par>
                  <p:par>
                    <p:cTn id="105" fill="hold">
                      <p:stCondLst>
                        <p:cond delay="indefinite"/>
                      </p:stCondLst>
                      <p:childTnLst>
                        <p:par>
                          <p:cTn id="106" fill="hold">
                            <p:stCondLst>
                              <p:cond delay="0"/>
                            </p:stCondLst>
                            <p:childTnLst>
                              <p:par>
                                <p:cTn id="107" presetID="31" presetClass="entr" presetSubtype="0" fill="hold" grpId="0" nodeType="clickEffect">
                                  <p:stCondLst>
                                    <p:cond delay="0"/>
                                  </p:stCondLst>
                                  <p:childTnLst>
                                    <p:set>
                                      <p:cBhvr>
                                        <p:cTn id="108" dur="1" fill="hold">
                                          <p:stCondLst>
                                            <p:cond delay="0"/>
                                          </p:stCondLst>
                                        </p:cTn>
                                        <p:tgtEl>
                                          <p:spTgt spid="43"/>
                                        </p:tgtEl>
                                        <p:attrNameLst>
                                          <p:attrName>style.visibility</p:attrName>
                                        </p:attrNameLst>
                                      </p:cBhvr>
                                      <p:to>
                                        <p:strVal val="visible"/>
                                      </p:to>
                                    </p:set>
                                    <p:anim calcmode="lin" valueType="num">
                                      <p:cBhvr>
                                        <p:cTn id="109" dur="1000" fill="hold"/>
                                        <p:tgtEl>
                                          <p:spTgt spid="43"/>
                                        </p:tgtEl>
                                        <p:attrNameLst>
                                          <p:attrName>ppt_w</p:attrName>
                                        </p:attrNameLst>
                                      </p:cBhvr>
                                      <p:tavLst>
                                        <p:tav tm="0">
                                          <p:val>
                                            <p:fltVal val="0"/>
                                          </p:val>
                                        </p:tav>
                                        <p:tav tm="100000">
                                          <p:val>
                                            <p:strVal val="#ppt_w"/>
                                          </p:val>
                                        </p:tav>
                                      </p:tavLst>
                                    </p:anim>
                                    <p:anim calcmode="lin" valueType="num">
                                      <p:cBhvr>
                                        <p:cTn id="110" dur="1000" fill="hold"/>
                                        <p:tgtEl>
                                          <p:spTgt spid="43"/>
                                        </p:tgtEl>
                                        <p:attrNameLst>
                                          <p:attrName>ppt_h</p:attrName>
                                        </p:attrNameLst>
                                      </p:cBhvr>
                                      <p:tavLst>
                                        <p:tav tm="0">
                                          <p:val>
                                            <p:fltVal val="0"/>
                                          </p:val>
                                        </p:tav>
                                        <p:tav tm="100000">
                                          <p:val>
                                            <p:strVal val="#ppt_h"/>
                                          </p:val>
                                        </p:tav>
                                      </p:tavLst>
                                    </p:anim>
                                    <p:anim calcmode="lin" valueType="num">
                                      <p:cBhvr>
                                        <p:cTn id="111" dur="1000" fill="hold"/>
                                        <p:tgtEl>
                                          <p:spTgt spid="43"/>
                                        </p:tgtEl>
                                        <p:attrNameLst>
                                          <p:attrName>style.rotation</p:attrName>
                                        </p:attrNameLst>
                                      </p:cBhvr>
                                      <p:tavLst>
                                        <p:tav tm="0">
                                          <p:val>
                                            <p:fltVal val="90"/>
                                          </p:val>
                                        </p:tav>
                                        <p:tav tm="100000">
                                          <p:val>
                                            <p:fltVal val="0"/>
                                          </p:val>
                                        </p:tav>
                                      </p:tavLst>
                                    </p:anim>
                                    <p:animEffect transition="in" filter="fade">
                                      <p:cBhvr>
                                        <p:cTn id="112" dur="1000"/>
                                        <p:tgtEl>
                                          <p:spTgt spid="43"/>
                                        </p:tgtEl>
                                      </p:cBhvr>
                                    </p:animEffect>
                                  </p:childTnLst>
                                </p:cTn>
                              </p:par>
                            </p:childTnLst>
                          </p:cTn>
                        </p:par>
                      </p:childTnLst>
                    </p:cTn>
                  </p:par>
                  <p:par>
                    <p:cTn id="113" fill="hold">
                      <p:stCondLst>
                        <p:cond delay="indefinite"/>
                      </p:stCondLst>
                      <p:childTnLst>
                        <p:par>
                          <p:cTn id="114" fill="hold">
                            <p:stCondLst>
                              <p:cond delay="0"/>
                            </p:stCondLst>
                            <p:childTnLst>
                              <p:par>
                                <p:cTn id="115" presetID="31" presetClass="entr" presetSubtype="0" fill="hold" grpId="0" nodeType="clickEffect">
                                  <p:stCondLst>
                                    <p:cond delay="0"/>
                                  </p:stCondLst>
                                  <p:childTnLst>
                                    <p:set>
                                      <p:cBhvr>
                                        <p:cTn id="116" dur="1" fill="hold">
                                          <p:stCondLst>
                                            <p:cond delay="0"/>
                                          </p:stCondLst>
                                        </p:cTn>
                                        <p:tgtEl>
                                          <p:spTgt spid="46"/>
                                        </p:tgtEl>
                                        <p:attrNameLst>
                                          <p:attrName>style.visibility</p:attrName>
                                        </p:attrNameLst>
                                      </p:cBhvr>
                                      <p:to>
                                        <p:strVal val="visible"/>
                                      </p:to>
                                    </p:set>
                                    <p:anim calcmode="lin" valueType="num">
                                      <p:cBhvr>
                                        <p:cTn id="117" dur="1000" fill="hold"/>
                                        <p:tgtEl>
                                          <p:spTgt spid="46"/>
                                        </p:tgtEl>
                                        <p:attrNameLst>
                                          <p:attrName>ppt_w</p:attrName>
                                        </p:attrNameLst>
                                      </p:cBhvr>
                                      <p:tavLst>
                                        <p:tav tm="0">
                                          <p:val>
                                            <p:fltVal val="0"/>
                                          </p:val>
                                        </p:tav>
                                        <p:tav tm="100000">
                                          <p:val>
                                            <p:strVal val="#ppt_w"/>
                                          </p:val>
                                        </p:tav>
                                      </p:tavLst>
                                    </p:anim>
                                    <p:anim calcmode="lin" valueType="num">
                                      <p:cBhvr>
                                        <p:cTn id="118" dur="1000" fill="hold"/>
                                        <p:tgtEl>
                                          <p:spTgt spid="46"/>
                                        </p:tgtEl>
                                        <p:attrNameLst>
                                          <p:attrName>ppt_h</p:attrName>
                                        </p:attrNameLst>
                                      </p:cBhvr>
                                      <p:tavLst>
                                        <p:tav tm="0">
                                          <p:val>
                                            <p:fltVal val="0"/>
                                          </p:val>
                                        </p:tav>
                                        <p:tav tm="100000">
                                          <p:val>
                                            <p:strVal val="#ppt_h"/>
                                          </p:val>
                                        </p:tav>
                                      </p:tavLst>
                                    </p:anim>
                                    <p:anim calcmode="lin" valueType="num">
                                      <p:cBhvr>
                                        <p:cTn id="119" dur="1000" fill="hold"/>
                                        <p:tgtEl>
                                          <p:spTgt spid="46"/>
                                        </p:tgtEl>
                                        <p:attrNameLst>
                                          <p:attrName>style.rotation</p:attrName>
                                        </p:attrNameLst>
                                      </p:cBhvr>
                                      <p:tavLst>
                                        <p:tav tm="0">
                                          <p:val>
                                            <p:fltVal val="90"/>
                                          </p:val>
                                        </p:tav>
                                        <p:tav tm="100000">
                                          <p:val>
                                            <p:fltVal val="0"/>
                                          </p:val>
                                        </p:tav>
                                      </p:tavLst>
                                    </p:anim>
                                    <p:animEffect transition="in" filter="fade">
                                      <p:cBhvr>
                                        <p:cTn id="120" dur="10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40" grpId="0" animBg="1"/>
      <p:bldP spid="43" grpId="0" animBg="1"/>
      <p:bldP spid="4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19100" y="290439"/>
            <a:ext cx="8229600" cy="647435"/>
          </a:xfrm>
        </p:spPr>
        <p:txBody>
          <a:bodyPr>
            <a:noAutofit/>
          </a:bodyPr>
          <a:lstStyle/>
          <a:p>
            <a:r>
              <a:rPr lang="en-US" b="1" dirty="0" smtClean="0">
                <a:solidFill>
                  <a:srgbClr val="FFFF00"/>
                </a:solidFill>
                <a:effectLst>
                  <a:outerShdw blurRad="38100" dist="38100" dir="2700000" algn="tl">
                    <a:srgbClr val="000000">
                      <a:alpha val="43137"/>
                    </a:srgbClr>
                  </a:outerShdw>
                </a:effectLst>
              </a:rPr>
              <a:t>A.  Daniel’s Personal Information</a:t>
            </a:r>
            <a:endParaRPr lang="en-US"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76200" y="1304924"/>
            <a:ext cx="8915400" cy="4219575"/>
          </a:xfrm>
        </p:spPr>
        <p:txBody>
          <a:bodyPr>
            <a:normAutofit lnSpcReduction="10000"/>
          </a:bodyPr>
          <a:lstStyle/>
          <a:p>
            <a:r>
              <a:rPr lang="en-US" dirty="0" smtClean="0"/>
              <a:t>Daniel:  “</a:t>
            </a:r>
            <a:r>
              <a:rPr lang="en-US" b="1" dirty="0" smtClean="0">
                <a:solidFill>
                  <a:srgbClr val="0000CC"/>
                </a:solidFill>
              </a:rPr>
              <a:t>God is my Judge</a:t>
            </a:r>
            <a:r>
              <a:rPr lang="en-US" dirty="0" smtClean="0"/>
              <a:t>”</a:t>
            </a:r>
          </a:p>
          <a:p>
            <a:r>
              <a:rPr lang="en-US" dirty="0" smtClean="0"/>
              <a:t>Life spanned </a:t>
            </a:r>
            <a:r>
              <a:rPr lang="en-US" b="1" dirty="0" smtClean="0">
                <a:solidFill>
                  <a:srgbClr val="0000CC"/>
                </a:solidFill>
              </a:rPr>
              <a:t>Babylonian</a:t>
            </a:r>
            <a:r>
              <a:rPr lang="en-US" dirty="0" smtClean="0"/>
              <a:t> &amp; </a:t>
            </a:r>
            <a:r>
              <a:rPr lang="en-US" b="1" dirty="0" err="1" smtClean="0">
                <a:solidFill>
                  <a:srgbClr val="0000CC"/>
                </a:solidFill>
              </a:rPr>
              <a:t>Medo</a:t>
            </a:r>
            <a:r>
              <a:rPr lang="en-US" b="1" dirty="0" smtClean="0">
                <a:solidFill>
                  <a:srgbClr val="0000CC"/>
                </a:solidFill>
              </a:rPr>
              <a:t>-Persian</a:t>
            </a:r>
            <a:r>
              <a:rPr lang="en-US" dirty="0" smtClean="0"/>
              <a:t> Empires</a:t>
            </a:r>
          </a:p>
          <a:p>
            <a:r>
              <a:rPr lang="en-US" dirty="0" smtClean="0"/>
              <a:t>Book spans </a:t>
            </a:r>
            <a:r>
              <a:rPr lang="en-US" b="1" dirty="0" smtClean="0">
                <a:solidFill>
                  <a:srgbClr val="0000CC"/>
                </a:solidFill>
              </a:rPr>
              <a:t>70</a:t>
            </a:r>
            <a:r>
              <a:rPr lang="en-US" dirty="0" smtClean="0"/>
              <a:t> years of Daniel’s life (606-536 BC)</a:t>
            </a:r>
          </a:p>
          <a:p>
            <a:r>
              <a:rPr lang="en-US" dirty="0" smtClean="0"/>
              <a:t>Daniel’s work was primarily in </a:t>
            </a:r>
            <a:r>
              <a:rPr lang="en-US" b="1" dirty="0" smtClean="0">
                <a:solidFill>
                  <a:srgbClr val="0000CC"/>
                </a:solidFill>
              </a:rPr>
              <a:t>Babylon</a:t>
            </a:r>
          </a:p>
          <a:p>
            <a:r>
              <a:rPr lang="en-US" dirty="0" smtClean="0"/>
              <a:t>Contemporary Prophets: </a:t>
            </a:r>
            <a:r>
              <a:rPr lang="en-US" b="1" dirty="0" smtClean="0">
                <a:solidFill>
                  <a:srgbClr val="0000CC"/>
                </a:solidFill>
              </a:rPr>
              <a:t>Jeremiah</a:t>
            </a:r>
            <a:r>
              <a:rPr lang="en-US" dirty="0" smtClean="0"/>
              <a:t> and </a:t>
            </a:r>
            <a:r>
              <a:rPr lang="en-US" b="1" dirty="0" smtClean="0">
                <a:solidFill>
                  <a:srgbClr val="0000CC"/>
                </a:solidFill>
              </a:rPr>
              <a:t>Ezekiel</a:t>
            </a:r>
          </a:p>
          <a:p>
            <a:pPr lvl="1"/>
            <a:r>
              <a:rPr lang="en-US" dirty="0" smtClean="0"/>
              <a:t>Jeremiah remained in </a:t>
            </a:r>
            <a:r>
              <a:rPr lang="en-US" b="1" dirty="0" smtClean="0">
                <a:solidFill>
                  <a:srgbClr val="0000CC"/>
                </a:solidFill>
              </a:rPr>
              <a:t>Jerusalem</a:t>
            </a:r>
          </a:p>
          <a:p>
            <a:pPr lvl="1"/>
            <a:r>
              <a:rPr lang="en-US" dirty="0" smtClean="0"/>
              <a:t>Ezekiel prophesied in </a:t>
            </a:r>
            <a:r>
              <a:rPr lang="en-US" b="1" dirty="0" smtClean="0">
                <a:solidFill>
                  <a:srgbClr val="0000CC"/>
                </a:solidFill>
              </a:rPr>
              <a:t>Babylon </a:t>
            </a:r>
          </a:p>
          <a:p>
            <a:r>
              <a:rPr lang="en-US" dirty="0" smtClean="0"/>
              <a:t>Daniel’s Class:  “King’s descendant” and “Noble”</a:t>
            </a:r>
          </a:p>
        </p:txBody>
      </p:sp>
    </p:spTree>
    <p:extLst>
      <p:ext uri="{BB962C8B-B14F-4D97-AF65-F5344CB8AC3E}">
        <p14:creationId xmlns:p14="http://schemas.microsoft.com/office/powerpoint/2010/main" val="13963204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 y="-1"/>
            <a:ext cx="9123067" cy="5715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endParaRPr>
          </a:p>
        </p:txBody>
      </p:sp>
      <p:grpSp>
        <p:nvGrpSpPr>
          <p:cNvPr id="28" name="Group 27"/>
          <p:cNvGrpSpPr/>
          <p:nvPr/>
        </p:nvGrpSpPr>
        <p:grpSpPr>
          <a:xfrm>
            <a:off x="238624" y="1239145"/>
            <a:ext cx="8501553" cy="315751"/>
            <a:chOff x="238539" y="1486923"/>
            <a:chExt cx="8501553" cy="378901"/>
          </a:xfrm>
        </p:grpSpPr>
        <p:grpSp>
          <p:nvGrpSpPr>
            <p:cNvPr id="13" name="Group 12"/>
            <p:cNvGrpSpPr/>
            <p:nvPr/>
          </p:nvGrpSpPr>
          <p:grpSpPr>
            <a:xfrm>
              <a:off x="238539" y="1547192"/>
              <a:ext cx="8501553" cy="246490"/>
              <a:chOff x="238539" y="1547192"/>
              <a:chExt cx="8501553" cy="246490"/>
            </a:xfrm>
          </p:grpSpPr>
          <p:sp>
            <p:nvSpPr>
              <p:cNvPr id="3" name="Rectangle 2"/>
              <p:cNvSpPr/>
              <p:nvPr/>
            </p:nvSpPr>
            <p:spPr>
              <a:xfrm>
                <a:off x="3490623" y="1547192"/>
                <a:ext cx="954156" cy="24649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2941984" y="1547192"/>
                <a:ext cx="160350" cy="24649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5" name="Rectangle 4"/>
              <p:cNvSpPr/>
              <p:nvPr/>
            </p:nvSpPr>
            <p:spPr>
              <a:xfrm>
                <a:off x="6712226" y="1547192"/>
                <a:ext cx="1771815" cy="246490"/>
              </a:xfrm>
              <a:prstGeom prst="rect">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Rectangle 5"/>
              <p:cNvSpPr/>
              <p:nvPr/>
            </p:nvSpPr>
            <p:spPr>
              <a:xfrm>
                <a:off x="238539" y="1547192"/>
                <a:ext cx="1162215" cy="24649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Rectangle 6"/>
              <p:cNvSpPr/>
              <p:nvPr/>
            </p:nvSpPr>
            <p:spPr>
              <a:xfrm>
                <a:off x="8535905" y="1547192"/>
                <a:ext cx="204187" cy="24649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Rectangle 7"/>
              <p:cNvSpPr/>
              <p:nvPr/>
            </p:nvSpPr>
            <p:spPr>
              <a:xfrm>
                <a:off x="1400754" y="1547192"/>
                <a:ext cx="1541230"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9" name="Rectangle 8"/>
              <p:cNvSpPr/>
              <p:nvPr/>
            </p:nvSpPr>
            <p:spPr>
              <a:xfrm flipH="1">
                <a:off x="3102333" y="1547192"/>
                <a:ext cx="388290" cy="246490"/>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Rectangle 9"/>
              <p:cNvSpPr/>
              <p:nvPr/>
            </p:nvSpPr>
            <p:spPr>
              <a:xfrm>
                <a:off x="4444778" y="1547192"/>
                <a:ext cx="2267447" cy="246490"/>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8484041" y="1547192"/>
                <a:ext cx="51864" cy="24649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15" name="Rectangle 14"/>
            <p:cNvSpPr/>
            <p:nvPr/>
          </p:nvSpPr>
          <p:spPr>
            <a:xfrm>
              <a:off x="238539" y="1491121"/>
              <a:ext cx="11622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401333" y="1820104"/>
              <a:ext cx="1540651"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2941984" y="1491121"/>
              <a:ext cx="160349"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3490623" y="1491121"/>
              <a:ext cx="95415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3102333" y="1820104"/>
              <a:ext cx="38829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Rectangle 19"/>
            <p:cNvSpPr/>
            <p:nvPr/>
          </p:nvSpPr>
          <p:spPr>
            <a:xfrm>
              <a:off x="4901026" y="1489604"/>
              <a:ext cx="780637" cy="47237"/>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4444778" y="1820104"/>
              <a:ext cx="41773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681664" y="1820105"/>
              <a:ext cx="495300" cy="45719"/>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6448425" y="1820104"/>
              <a:ext cx="26380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6176964" y="1491121"/>
              <a:ext cx="276594"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6712226" y="1491121"/>
              <a:ext cx="1771815"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8535904" y="1486923"/>
              <a:ext cx="204187" cy="49918"/>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8487113" y="1820104"/>
              <a:ext cx="45720" cy="4572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TextBox 28"/>
          <p:cNvSpPr txBox="1"/>
          <p:nvPr/>
        </p:nvSpPr>
        <p:spPr>
          <a:xfrm>
            <a:off x="399869" y="845759"/>
            <a:ext cx="928459" cy="353943"/>
          </a:xfrm>
          <a:prstGeom prst="rect">
            <a:avLst/>
          </a:prstGeom>
          <a:noFill/>
        </p:spPr>
        <p:txBody>
          <a:bodyPr wrap="none" bIns="0" rtlCol="0">
            <a:spAutoFit/>
          </a:bodyPr>
          <a:lstStyle/>
          <a:p>
            <a:pPr algn="ctr"/>
            <a:r>
              <a:rPr lang="en-US" sz="900" dirty="0">
                <a:solidFill>
                  <a:prstClr val="black"/>
                </a:solidFill>
                <a:latin typeface="Arial" panose="020B0604020202020204" pitchFamily="34" charset="0"/>
                <a:cs typeface="Arial" panose="020B0604020202020204" pitchFamily="34" charset="0"/>
              </a:rPr>
              <a:t>2166-1859 BC</a:t>
            </a:r>
          </a:p>
          <a:p>
            <a:pPr algn="ctr"/>
            <a:r>
              <a:rPr lang="en-US" sz="1100" b="1" dirty="0" smtClean="0">
                <a:solidFill>
                  <a:prstClr val="black"/>
                </a:solidFill>
                <a:latin typeface="Arial" panose="020B0604020202020204" pitchFamily="34" charset="0"/>
                <a:cs typeface="Arial" panose="020B0604020202020204" pitchFamily="34" charset="0"/>
              </a:rPr>
              <a:t>Patriarchs</a:t>
            </a:r>
          </a:p>
        </p:txBody>
      </p:sp>
      <p:sp>
        <p:nvSpPr>
          <p:cNvPr id="31" name="TextBox 30"/>
          <p:cNvSpPr txBox="1"/>
          <p:nvPr/>
        </p:nvSpPr>
        <p:spPr>
          <a:xfrm>
            <a:off x="1531098" y="1554896"/>
            <a:ext cx="1281120" cy="307777"/>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Slavery in Egypt</a:t>
            </a:r>
          </a:p>
          <a:p>
            <a:pPr algn="ctr"/>
            <a:r>
              <a:rPr lang="en-US" sz="900" dirty="0" smtClean="0">
                <a:solidFill>
                  <a:prstClr val="black"/>
                </a:solidFill>
                <a:latin typeface="Arial" panose="020B0604020202020204" pitchFamily="34" charset="0"/>
                <a:cs typeface="Arial" panose="020B0604020202020204" pitchFamily="34" charset="0"/>
              </a:rPr>
              <a:t>1859-1445 BC</a:t>
            </a:r>
            <a:endParaRPr lang="en-US" sz="900" dirty="0">
              <a:solidFill>
                <a:prstClr val="black"/>
              </a:solidFill>
              <a:latin typeface="Arial" panose="020B0604020202020204" pitchFamily="34" charset="0"/>
              <a:cs typeface="Arial" panose="020B0604020202020204" pitchFamily="34" charset="0"/>
            </a:endParaRPr>
          </a:p>
        </p:txBody>
      </p:sp>
      <p:sp>
        <p:nvSpPr>
          <p:cNvPr id="33" name="TextBox 32"/>
          <p:cNvSpPr txBox="1"/>
          <p:nvPr/>
        </p:nvSpPr>
        <p:spPr>
          <a:xfrm>
            <a:off x="2393119" y="708346"/>
            <a:ext cx="992579"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1445-1405 </a:t>
            </a:r>
            <a:r>
              <a:rPr lang="en-US" sz="900" dirty="0">
                <a:solidFill>
                  <a:prstClr val="black"/>
                </a:solidFill>
                <a:latin typeface="Arial" panose="020B0604020202020204" pitchFamily="34" charset="0"/>
                <a:cs typeface="Arial" panose="020B0604020202020204" pitchFamily="34" charset="0"/>
              </a:rPr>
              <a:t>BC</a:t>
            </a:r>
          </a:p>
          <a:p>
            <a:pPr algn="ctr"/>
            <a:r>
              <a:rPr lang="en-US" sz="1100" b="1" dirty="0" smtClean="0">
                <a:solidFill>
                  <a:prstClr val="black"/>
                </a:solidFill>
                <a:latin typeface="Arial" panose="020B0604020202020204" pitchFamily="34" charset="0"/>
                <a:cs typeface="Arial" panose="020B0604020202020204" pitchFamily="34" charset="0"/>
              </a:rPr>
              <a:t>Wilderness </a:t>
            </a:r>
          </a:p>
          <a:p>
            <a:pPr algn="ctr"/>
            <a:r>
              <a:rPr lang="en-US" sz="1100" b="1" dirty="0" smtClean="0">
                <a:solidFill>
                  <a:prstClr val="black"/>
                </a:solidFill>
                <a:latin typeface="Arial" panose="020B0604020202020204" pitchFamily="34" charset="0"/>
                <a:cs typeface="Arial" panose="020B0604020202020204" pitchFamily="34" charset="0"/>
              </a:rPr>
              <a:t>Wanderings</a:t>
            </a:r>
          </a:p>
        </p:txBody>
      </p:sp>
      <p:sp>
        <p:nvSpPr>
          <p:cNvPr id="34" name="TextBox 33"/>
          <p:cNvSpPr txBox="1"/>
          <p:nvPr/>
        </p:nvSpPr>
        <p:spPr>
          <a:xfrm>
            <a:off x="2851305" y="1563159"/>
            <a:ext cx="92845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Conquest </a:t>
            </a:r>
          </a:p>
          <a:p>
            <a:pPr algn="ctr"/>
            <a:r>
              <a:rPr lang="en-US" sz="1100" b="1" dirty="0" smtClean="0">
                <a:solidFill>
                  <a:prstClr val="black"/>
                </a:solidFill>
                <a:latin typeface="Arial" panose="020B0604020202020204" pitchFamily="34" charset="0"/>
                <a:cs typeface="Arial" panose="020B0604020202020204" pitchFamily="34" charset="0"/>
              </a:rPr>
              <a:t>of Canaan</a:t>
            </a:r>
          </a:p>
          <a:p>
            <a:pPr algn="ctr"/>
            <a:r>
              <a:rPr lang="en-US" sz="900" dirty="0" smtClean="0">
                <a:solidFill>
                  <a:prstClr val="black"/>
                </a:solidFill>
                <a:latin typeface="Arial" panose="020B0604020202020204" pitchFamily="34" charset="0"/>
                <a:cs typeface="Arial" panose="020B0604020202020204" pitchFamily="34" charset="0"/>
              </a:rPr>
              <a:t>1405-1300 BC</a:t>
            </a:r>
            <a:endParaRPr lang="en-US" sz="900" dirty="0">
              <a:solidFill>
                <a:prstClr val="black"/>
              </a:solidFill>
              <a:latin typeface="Arial" panose="020B0604020202020204" pitchFamily="34" charset="0"/>
              <a:cs typeface="Arial" panose="020B0604020202020204" pitchFamily="34" charset="0"/>
            </a:endParaRPr>
          </a:p>
        </p:txBody>
      </p:sp>
      <p:sp>
        <p:nvSpPr>
          <p:cNvPr id="35" name="TextBox 34"/>
          <p:cNvSpPr txBox="1"/>
          <p:nvPr/>
        </p:nvSpPr>
        <p:spPr>
          <a:xfrm>
            <a:off x="3503475" y="845759"/>
            <a:ext cx="928459" cy="353943"/>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1300-1050 </a:t>
            </a:r>
            <a:r>
              <a:rPr lang="en-US" sz="900" dirty="0">
                <a:solidFill>
                  <a:prstClr val="black"/>
                </a:solidFill>
                <a:latin typeface="Arial" panose="020B0604020202020204" pitchFamily="34" charset="0"/>
                <a:cs typeface="Arial" panose="020B0604020202020204" pitchFamily="34" charset="0"/>
              </a:rPr>
              <a:t>BC</a:t>
            </a:r>
          </a:p>
          <a:p>
            <a:pPr algn="ctr"/>
            <a:r>
              <a:rPr lang="en-US" sz="1100" b="1" dirty="0" smtClean="0">
                <a:solidFill>
                  <a:prstClr val="black"/>
                </a:solidFill>
                <a:latin typeface="Arial" panose="020B0604020202020204" pitchFamily="34" charset="0"/>
                <a:cs typeface="Arial" panose="020B0604020202020204" pitchFamily="34" charset="0"/>
              </a:rPr>
              <a:t>Judges</a:t>
            </a:r>
          </a:p>
        </p:txBody>
      </p:sp>
      <p:sp>
        <p:nvSpPr>
          <p:cNvPr id="36" name="TextBox 35"/>
          <p:cNvSpPr txBox="1"/>
          <p:nvPr/>
        </p:nvSpPr>
        <p:spPr>
          <a:xfrm>
            <a:off x="4221497" y="1563159"/>
            <a:ext cx="86433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United </a:t>
            </a:r>
          </a:p>
          <a:p>
            <a:pPr algn="ctr"/>
            <a:r>
              <a:rPr lang="en-US" sz="1100" b="1" dirty="0" smtClean="0">
                <a:solidFill>
                  <a:prstClr val="black"/>
                </a:solidFill>
                <a:latin typeface="Arial" panose="020B0604020202020204" pitchFamily="34" charset="0"/>
                <a:cs typeface="Arial" panose="020B0604020202020204" pitchFamily="34" charset="0"/>
              </a:rPr>
              <a:t>Kingdom</a:t>
            </a:r>
          </a:p>
          <a:p>
            <a:pPr algn="ctr"/>
            <a:r>
              <a:rPr lang="en-US" sz="900" dirty="0" smtClean="0">
                <a:solidFill>
                  <a:prstClr val="black"/>
                </a:solidFill>
                <a:latin typeface="Arial" panose="020B0604020202020204" pitchFamily="34" charset="0"/>
                <a:cs typeface="Arial" panose="020B0604020202020204" pitchFamily="34" charset="0"/>
              </a:rPr>
              <a:t>1050-931 BC</a:t>
            </a:r>
            <a:endParaRPr lang="en-US" sz="900" dirty="0">
              <a:solidFill>
                <a:prstClr val="black"/>
              </a:solidFill>
              <a:latin typeface="Arial" panose="020B0604020202020204" pitchFamily="34" charset="0"/>
              <a:cs typeface="Arial" panose="020B0604020202020204" pitchFamily="34" charset="0"/>
            </a:endParaRPr>
          </a:p>
        </p:txBody>
      </p:sp>
      <p:sp>
        <p:nvSpPr>
          <p:cNvPr id="37" name="TextBox 36"/>
          <p:cNvSpPr txBox="1"/>
          <p:nvPr/>
        </p:nvSpPr>
        <p:spPr>
          <a:xfrm>
            <a:off x="4884907" y="697395"/>
            <a:ext cx="800219"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931-722 </a:t>
            </a:r>
            <a:r>
              <a:rPr lang="en-US" sz="900" dirty="0">
                <a:solidFill>
                  <a:prstClr val="black"/>
                </a:solidFill>
                <a:latin typeface="Arial" panose="020B0604020202020204" pitchFamily="34" charset="0"/>
                <a:cs typeface="Arial" panose="020B0604020202020204" pitchFamily="34" charset="0"/>
              </a:rPr>
              <a:t>BC</a:t>
            </a:r>
          </a:p>
          <a:p>
            <a:pPr algn="ctr"/>
            <a:r>
              <a:rPr lang="en-US" sz="1100" b="1" dirty="0" smtClean="0">
                <a:solidFill>
                  <a:prstClr val="black"/>
                </a:solidFill>
                <a:latin typeface="Arial" panose="020B0604020202020204" pitchFamily="34" charset="0"/>
                <a:cs typeface="Arial" panose="020B0604020202020204" pitchFamily="34" charset="0"/>
              </a:rPr>
              <a:t>Divided </a:t>
            </a:r>
          </a:p>
          <a:p>
            <a:pPr algn="ctr"/>
            <a:r>
              <a:rPr lang="en-US" sz="1100" b="1" dirty="0" smtClean="0">
                <a:solidFill>
                  <a:prstClr val="black"/>
                </a:solidFill>
                <a:latin typeface="Arial" panose="020B0604020202020204" pitchFamily="34" charset="0"/>
                <a:cs typeface="Arial" panose="020B0604020202020204" pitchFamily="34" charset="0"/>
              </a:rPr>
              <a:t>Kingdom</a:t>
            </a:r>
          </a:p>
        </p:txBody>
      </p:sp>
      <p:sp>
        <p:nvSpPr>
          <p:cNvPr id="38" name="TextBox 37"/>
          <p:cNvSpPr txBox="1"/>
          <p:nvPr/>
        </p:nvSpPr>
        <p:spPr>
          <a:xfrm>
            <a:off x="5529212" y="1563159"/>
            <a:ext cx="80021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Judah </a:t>
            </a:r>
          </a:p>
          <a:p>
            <a:pPr algn="ctr"/>
            <a:r>
              <a:rPr lang="en-US" sz="1100" b="1" dirty="0" smtClean="0">
                <a:solidFill>
                  <a:prstClr val="black"/>
                </a:solidFill>
                <a:latin typeface="Arial" panose="020B0604020202020204" pitchFamily="34" charset="0"/>
                <a:cs typeface="Arial" panose="020B0604020202020204" pitchFamily="34" charset="0"/>
              </a:rPr>
              <a:t>Alone</a:t>
            </a:r>
          </a:p>
          <a:p>
            <a:pPr algn="ctr"/>
            <a:r>
              <a:rPr lang="en-US" sz="900" dirty="0" smtClean="0">
                <a:solidFill>
                  <a:prstClr val="black"/>
                </a:solidFill>
                <a:latin typeface="Arial" panose="020B0604020202020204" pitchFamily="34" charset="0"/>
                <a:cs typeface="Arial" panose="020B0604020202020204" pitchFamily="34" charset="0"/>
              </a:rPr>
              <a:t>722-605 BC</a:t>
            </a:r>
            <a:endParaRPr lang="en-US" sz="900" dirty="0">
              <a:solidFill>
                <a:prstClr val="black"/>
              </a:solidFill>
              <a:latin typeface="Arial" panose="020B0604020202020204" pitchFamily="34" charset="0"/>
              <a:cs typeface="Arial" panose="020B0604020202020204" pitchFamily="34" charset="0"/>
            </a:endParaRPr>
          </a:p>
        </p:txBody>
      </p:sp>
      <p:sp>
        <p:nvSpPr>
          <p:cNvPr id="39" name="TextBox 38"/>
          <p:cNvSpPr txBox="1"/>
          <p:nvPr/>
        </p:nvSpPr>
        <p:spPr>
          <a:xfrm>
            <a:off x="5856392" y="703072"/>
            <a:ext cx="946093"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605-538 </a:t>
            </a:r>
            <a:r>
              <a:rPr lang="en-US" sz="900" dirty="0">
                <a:solidFill>
                  <a:prstClr val="black"/>
                </a:solidFill>
                <a:latin typeface="Arial" panose="020B0604020202020204" pitchFamily="34" charset="0"/>
                <a:cs typeface="Arial" panose="020B0604020202020204" pitchFamily="34" charset="0"/>
              </a:rPr>
              <a:t>BC</a:t>
            </a:r>
          </a:p>
          <a:p>
            <a:pPr algn="ctr"/>
            <a:r>
              <a:rPr lang="en-US" sz="1100" b="1" dirty="0" smtClean="0">
                <a:solidFill>
                  <a:prstClr val="black"/>
                </a:solidFill>
                <a:latin typeface="Arial" panose="020B0604020202020204" pitchFamily="34" charset="0"/>
                <a:cs typeface="Arial" panose="020B0604020202020204" pitchFamily="34" charset="0"/>
              </a:rPr>
              <a:t>Babylonian</a:t>
            </a:r>
          </a:p>
          <a:p>
            <a:pPr algn="ctr"/>
            <a:r>
              <a:rPr lang="en-US" sz="1100" b="1" dirty="0" smtClean="0">
                <a:solidFill>
                  <a:prstClr val="black"/>
                </a:solidFill>
                <a:latin typeface="Arial" panose="020B0604020202020204" pitchFamily="34" charset="0"/>
                <a:cs typeface="Arial" panose="020B0604020202020204" pitchFamily="34" charset="0"/>
              </a:rPr>
              <a:t>Captivity</a:t>
            </a:r>
          </a:p>
        </p:txBody>
      </p:sp>
      <p:sp>
        <p:nvSpPr>
          <p:cNvPr id="40" name="TextBox 39"/>
          <p:cNvSpPr txBox="1"/>
          <p:nvPr/>
        </p:nvSpPr>
        <p:spPr>
          <a:xfrm>
            <a:off x="6245586" y="1563159"/>
            <a:ext cx="904415"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Return </a:t>
            </a:r>
          </a:p>
          <a:p>
            <a:pPr algn="ctr"/>
            <a:r>
              <a:rPr lang="en-US" sz="1100" b="1" dirty="0" smtClean="0">
                <a:solidFill>
                  <a:prstClr val="black"/>
                </a:solidFill>
                <a:latin typeface="Arial" panose="020B0604020202020204" pitchFamily="34" charset="0"/>
                <a:cs typeface="Arial" panose="020B0604020202020204" pitchFamily="34" charset="0"/>
              </a:rPr>
              <a:t>From Exile</a:t>
            </a:r>
          </a:p>
          <a:p>
            <a:pPr algn="ctr"/>
            <a:r>
              <a:rPr lang="en-US" sz="900" dirty="0" smtClean="0">
                <a:solidFill>
                  <a:prstClr val="black"/>
                </a:solidFill>
                <a:latin typeface="Arial" panose="020B0604020202020204" pitchFamily="34" charset="0"/>
                <a:cs typeface="Arial" panose="020B0604020202020204" pitchFamily="34" charset="0"/>
              </a:rPr>
              <a:t>538-444 BC</a:t>
            </a:r>
            <a:endParaRPr lang="en-US" sz="900" dirty="0">
              <a:solidFill>
                <a:prstClr val="black"/>
              </a:solidFill>
              <a:latin typeface="Arial" panose="020B0604020202020204" pitchFamily="34" charset="0"/>
              <a:cs typeface="Arial" panose="020B0604020202020204" pitchFamily="34" charset="0"/>
            </a:endParaRPr>
          </a:p>
        </p:txBody>
      </p:sp>
      <p:sp>
        <p:nvSpPr>
          <p:cNvPr id="41" name="TextBox 40"/>
          <p:cNvSpPr txBox="1"/>
          <p:nvPr/>
        </p:nvSpPr>
        <p:spPr>
          <a:xfrm>
            <a:off x="6988826" y="741101"/>
            <a:ext cx="1281120" cy="477054"/>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444 BC - ~4 BC</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The Silent Years</a:t>
            </a:r>
          </a:p>
          <a:p>
            <a:pPr algn="ctr"/>
            <a:r>
              <a:rPr lang="en-US" sz="800" dirty="0" smtClean="0">
                <a:solidFill>
                  <a:prstClr val="black"/>
                </a:solidFill>
                <a:latin typeface="Arial" panose="020B0604020202020204" pitchFamily="34" charset="0"/>
                <a:cs typeface="Arial" panose="020B0604020202020204" pitchFamily="34" charset="0"/>
              </a:rPr>
              <a:t>(Intertestamental)</a:t>
            </a:r>
          </a:p>
        </p:txBody>
      </p:sp>
      <p:sp>
        <p:nvSpPr>
          <p:cNvPr id="43" name="TextBox 42"/>
          <p:cNvSpPr txBox="1"/>
          <p:nvPr/>
        </p:nvSpPr>
        <p:spPr>
          <a:xfrm>
            <a:off x="7925955" y="1554853"/>
            <a:ext cx="889987"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Life of</a:t>
            </a:r>
          </a:p>
          <a:p>
            <a:pPr algn="ctr"/>
            <a:r>
              <a:rPr lang="en-US" sz="1100" b="1" dirty="0" smtClean="0">
                <a:solidFill>
                  <a:prstClr val="black"/>
                </a:solidFill>
                <a:latin typeface="Arial" panose="020B0604020202020204" pitchFamily="34" charset="0"/>
                <a:cs typeface="Arial" panose="020B0604020202020204" pitchFamily="34" charset="0"/>
              </a:rPr>
              <a:t>Christ</a:t>
            </a:r>
          </a:p>
          <a:p>
            <a:pPr algn="ctr"/>
            <a:r>
              <a:rPr lang="en-US" sz="900" dirty="0" smtClean="0">
                <a:solidFill>
                  <a:prstClr val="black"/>
                </a:solidFill>
                <a:latin typeface="Arial" panose="020B0604020202020204" pitchFamily="34" charset="0"/>
                <a:cs typeface="Arial" panose="020B0604020202020204" pitchFamily="34" charset="0"/>
              </a:rPr>
              <a:t>4 BC – 30 AD</a:t>
            </a:r>
            <a:endParaRPr lang="en-US" sz="900" dirty="0">
              <a:solidFill>
                <a:prstClr val="black"/>
              </a:solidFill>
              <a:latin typeface="Arial" panose="020B0604020202020204" pitchFamily="34" charset="0"/>
              <a:cs typeface="Arial" panose="020B0604020202020204" pitchFamily="34" charset="0"/>
            </a:endParaRPr>
          </a:p>
        </p:txBody>
      </p:sp>
      <p:sp>
        <p:nvSpPr>
          <p:cNvPr id="44" name="TextBox 43"/>
          <p:cNvSpPr txBox="1"/>
          <p:nvPr/>
        </p:nvSpPr>
        <p:spPr>
          <a:xfrm>
            <a:off x="8153013" y="708346"/>
            <a:ext cx="970137" cy="523220"/>
          </a:xfrm>
          <a:prstGeom prst="rect">
            <a:avLst/>
          </a:prstGeom>
          <a:noFill/>
        </p:spPr>
        <p:txBody>
          <a:bodyPr wrap="none" bIns="0" rtlCol="0">
            <a:spAutoFit/>
          </a:bodyPr>
          <a:lstStyle/>
          <a:p>
            <a:pPr algn="ctr"/>
            <a:r>
              <a:rPr lang="en-US" sz="900" dirty="0" smtClean="0">
                <a:solidFill>
                  <a:prstClr val="black"/>
                </a:solidFill>
                <a:latin typeface="Arial" panose="020B0604020202020204" pitchFamily="34" charset="0"/>
                <a:cs typeface="Arial" panose="020B0604020202020204" pitchFamily="34" charset="0"/>
              </a:rPr>
              <a:t>30-90 AD</a:t>
            </a:r>
            <a:endParaRPr lang="en-US" sz="900" dirty="0">
              <a:solidFill>
                <a:prstClr val="black"/>
              </a:solidFill>
              <a:latin typeface="Arial" panose="020B0604020202020204" pitchFamily="34" charset="0"/>
              <a:cs typeface="Arial" panose="020B0604020202020204" pitchFamily="34" charset="0"/>
            </a:endParaRPr>
          </a:p>
          <a:p>
            <a:pPr algn="ctr"/>
            <a:r>
              <a:rPr lang="en-US" sz="1100" b="1" dirty="0" smtClean="0">
                <a:solidFill>
                  <a:prstClr val="black"/>
                </a:solidFill>
                <a:latin typeface="Arial" panose="020B0604020202020204" pitchFamily="34" charset="0"/>
                <a:cs typeface="Arial" panose="020B0604020202020204" pitchFamily="34" charset="0"/>
              </a:rPr>
              <a:t>The Church</a:t>
            </a:r>
          </a:p>
          <a:p>
            <a:pPr algn="ctr"/>
            <a:r>
              <a:rPr lang="en-US" sz="1100" b="1" dirty="0" smtClean="0">
                <a:solidFill>
                  <a:prstClr val="black"/>
                </a:solidFill>
                <a:latin typeface="Arial" panose="020B0604020202020204" pitchFamily="34" charset="0"/>
                <a:cs typeface="Arial" panose="020B0604020202020204" pitchFamily="34" charset="0"/>
              </a:rPr>
              <a:t>NT Era</a:t>
            </a:r>
          </a:p>
        </p:txBody>
      </p:sp>
      <p:sp>
        <p:nvSpPr>
          <p:cNvPr id="14" name="TextBox 13"/>
          <p:cNvSpPr txBox="1"/>
          <p:nvPr/>
        </p:nvSpPr>
        <p:spPr>
          <a:xfrm>
            <a:off x="79497" y="5463396"/>
            <a:ext cx="2653290" cy="230832"/>
          </a:xfrm>
          <a:prstGeom prst="rect">
            <a:avLst/>
          </a:prstGeom>
          <a:noFill/>
        </p:spPr>
        <p:txBody>
          <a:bodyPr wrap="none" rtlCol="0">
            <a:spAutoFit/>
          </a:bodyPr>
          <a:lstStyle/>
          <a:p>
            <a:r>
              <a:rPr lang="en-US" sz="900" dirty="0" smtClean="0">
                <a:solidFill>
                  <a:prstClr val="black"/>
                </a:solidFill>
              </a:rPr>
              <a:t>Based on Graphics from Marc Hinds &amp; David Maxson</a:t>
            </a:r>
            <a:endParaRPr lang="en-US" sz="900" dirty="0">
              <a:solidFill>
                <a:prstClr val="black"/>
              </a:solidFill>
            </a:endParaRPr>
          </a:p>
        </p:txBody>
      </p:sp>
      <p:grpSp>
        <p:nvGrpSpPr>
          <p:cNvPr id="74" name="Group 73"/>
          <p:cNvGrpSpPr/>
          <p:nvPr/>
        </p:nvGrpSpPr>
        <p:grpSpPr>
          <a:xfrm>
            <a:off x="6" y="3558324"/>
            <a:ext cx="2723169" cy="370001"/>
            <a:chOff x="0" y="4269938"/>
            <a:chExt cx="2723169" cy="444001"/>
          </a:xfrm>
        </p:grpSpPr>
        <p:cxnSp>
          <p:nvCxnSpPr>
            <p:cNvPr id="42" name="Straight Connector 41"/>
            <p:cNvCxnSpPr/>
            <p:nvPr/>
          </p:nvCxnSpPr>
          <p:spPr>
            <a:xfrm>
              <a:off x="0" y="4269938"/>
              <a:ext cx="2723169" cy="0"/>
            </a:xfrm>
            <a:prstGeom prst="line">
              <a:avLst/>
            </a:prstGeom>
            <a:ln w="38100"/>
          </p:spPr>
          <p:style>
            <a:lnRef idx="1">
              <a:schemeClr val="accent1"/>
            </a:lnRef>
            <a:fillRef idx="0">
              <a:schemeClr val="accent1"/>
            </a:fillRef>
            <a:effectRef idx="0">
              <a:schemeClr val="accent1"/>
            </a:effectRef>
            <a:fontRef idx="minor">
              <a:schemeClr val="tx1"/>
            </a:fontRef>
          </p:style>
        </p:cxnSp>
        <p:grpSp>
          <p:nvGrpSpPr>
            <p:cNvPr id="45" name="Group 44"/>
            <p:cNvGrpSpPr/>
            <p:nvPr/>
          </p:nvGrpSpPr>
          <p:grpSpPr>
            <a:xfrm>
              <a:off x="112280" y="4332939"/>
              <a:ext cx="678611" cy="372374"/>
              <a:chOff x="152400" y="4495800"/>
              <a:chExt cx="762000" cy="381000"/>
            </a:xfrm>
          </p:grpSpPr>
          <p:sp>
            <p:nvSpPr>
              <p:cNvPr id="46" name="TextBox 45"/>
              <p:cNvSpPr txBox="1"/>
              <p:nvPr/>
            </p:nvSpPr>
            <p:spPr>
              <a:xfrm>
                <a:off x="152400" y="4495800"/>
                <a:ext cx="762000" cy="377888"/>
              </a:xfrm>
              <a:prstGeom prst="rect">
                <a:avLst/>
              </a:prstGeom>
              <a:noFill/>
            </p:spPr>
            <p:txBody>
              <a:bodyPr wrap="square" rtlCol="0">
                <a:spAutoFit/>
              </a:bodyPr>
              <a:lstStyle/>
              <a:p>
                <a:pPr algn="ctr"/>
                <a:r>
                  <a:rPr lang="en-US" sz="1400" dirty="0" smtClean="0">
                    <a:solidFill>
                      <a:prstClr val="black"/>
                    </a:solidFill>
                  </a:rPr>
                  <a:t>Saul</a:t>
                </a:r>
                <a:endParaRPr lang="en-US" sz="1400" dirty="0">
                  <a:solidFill>
                    <a:prstClr val="black"/>
                  </a:solidFill>
                </a:endParaRPr>
              </a:p>
            </p:txBody>
          </p:sp>
          <p:sp>
            <p:nvSpPr>
              <p:cNvPr id="47" name="Rounded Rectangle 46"/>
              <p:cNvSpPr/>
              <p:nvPr/>
            </p:nvSpPr>
            <p:spPr>
              <a:xfrm>
                <a:off x="152400" y="4495800"/>
                <a:ext cx="7620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48" name="Group 47"/>
            <p:cNvGrpSpPr/>
            <p:nvPr/>
          </p:nvGrpSpPr>
          <p:grpSpPr>
            <a:xfrm>
              <a:off x="907211" y="4332939"/>
              <a:ext cx="756249" cy="381000"/>
              <a:chOff x="1143000" y="4495800"/>
              <a:chExt cx="914400" cy="381000"/>
            </a:xfrm>
          </p:grpSpPr>
          <p:sp>
            <p:nvSpPr>
              <p:cNvPr id="49" name="TextBox 48"/>
              <p:cNvSpPr txBox="1"/>
              <p:nvPr/>
            </p:nvSpPr>
            <p:spPr>
              <a:xfrm>
                <a:off x="1143000" y="4495800"/>
                <a:ext cx="914400" cy="369332"/>
              </a:xfrm>
              <a:prstGeom prst="rect">
                <a:avLst/>
              </a:prstGeom>
              <a:noFill/>
            </p:spPr>
            <p:txBody>
              <a:bodyPr wrap="square" rtlCol="0">
                <a:spAutoFit/>
              </a:bodyPr>
              <a:lstStyle/>
              <a:p>
                <a:pPr algn="ctr"/>
                <a:r>
                  <a:rPr lang="en-US" sz="1400" dirty="0" smtClean="0">
                    <a:solidFill>
                      <a:prstClr val="black"/>
                    </a:solidFill>
                  </a:rPr>
                  <a:t>David</a:t>
                </a:r>
                <a:endParaRPr lang="en-US" sz="1400" dirty="0">
                  <a:solidFill>
                    <a:prstClr val="black"/>
                  </a:solidFill>
                </a:endParaRPr>
              </a:p>
            </p:txBody>
          </p:sp>
          <p:sp>
            <p:nvSpPr>
              <p:cNvPr id="50" name="Rounded Rectangle 49"/>
              <p:cNvSpPr/>
              <p:nvPr/>
            </p:nvSpPr>
            <p:spPr>
              <a:xfrm>
                <a:off x="1143000" y="4495800"/>
                <a:ext cx="9144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nvGrpSpPr>
            <p:cNvPr id="51" name="Group 50"/>
            <p:cNvGrpSpPr/>
            <p:nvPr/>
          </p:nvGrpSpPr>
          <p:grpSpPr>
            <a:xfrm>
              <a:off x="1714169" y="4332939"/>
              <a:ext cx="856503" cy="381000"/>
              <a:chOff x="2286000" y="4495800"/>
              <a:chExt cx="1066800" cy="381000"/>
            </a:xfrm>
          </p:grpSpPr>
          <p:sp>
            <p:nvSpPr>
              <p:cNvPr id="52" name="TextBox 51"/>
              <p:cNvSpPr txBox="1"/>
              <p:nvPr/>
            </p:nvSpPr>
            <p:spPr>
              <a:xfrm>
                <a:off x="2286000" y="4495800"/>
                <a:ext cx="1066800" cy="369332"/>
              </a:xfrm>
              <a:prstGeom prst="rect">
                <a:avLst/>
              </a:prstGeom>
              <a:noFill/>
            </p:spPr>
            <p:txBody>
              <a:bodyPr wrap="square" rtlCol="0">
                <a:spAutoFit/>
              </a:bodyPr>
              <a:lstStyle/>
              <a:p>
                <a:pPr algn="ctr"/>
                <a:r>
                  <a:rPr lang="en-US" sz="1400" dirty="0" smtClean="0">
                    <a:solidFill>
                      <a:prstClr val="black"/>
                    </a:solidFill>
                  </a:rPr>
                  <a:t>Solomon</a:t>
                </a:r>
                <a:endParaRPr lang="en-US" sz="1400" dirty="0">
                  <a:solidFill>
                    <a:prstClr val="black"/>
                  </a:solidFill>
                </a:endParaRPr>
              </a:p>
            </p:txBody>
          </p:sp>
          <p:sp>
            <p:nvSpPr>
              <p:cNvPr id="53" name="Rounded Rectangle 52"/>
              <p:cNvSpPr/>
              <p:nvPr/>
            </p:nvSpPr>
            <p:spPr>
              <a:xfrm>
                <a:off x="2286000" y="4495800"/>
                <a:ext cx="1066800" cy="381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prstClr val="white"/>
                  </a:solidFill>
                </a:endParaRPr>
              </a:p>
            </p:txBody>
          </p:sp>
        </p:grpSp>
      </p:grpSp>
      <p:sp>
        <p:nvSpPr>
          <p:cNvPr id="54" name="TextBox 53"/>
          <p:cNvSpPr txBox="1"/>
          <p:nvPr/>
        </p:nvSpPr>
        <p:spPr>
          <a:xfrm>
            <a:off x="4218637" y="1560769"/>
            <a:ext cx="864339" cy="477054"/>
          </a:xfrm>
          <a:prstGeom prst="rect">
            <a:avLst/>
          </a:prstGeom>
          <a:noFill/>
        </p:spPr>
        <p:txBody>
          <a:bodyPr wrap="none" tIns="0" bIns="0" rtlCol="0">
            <a:spAutoFit/>
          </a:bodyPr>
          <a:lstStyle/>
          <a:p>
            <a:pPr algn="ctr"/>
            <a:r>
              <a:rPr lang="en-US" sz="1100" b="1" dirty="0" smtClean="0">
                <a:solidFill>
                  <a:prstClr val="black"/>
                </a:solidFill>
                <a:latin typeface="Arial" panose="020B0604020202020204" pitchFamily="34" charset="0"/>
                <a:cs typeface="Arial" panose="020B0604020202020204" pitchFamily="34" charset="0"/>
              </a:rPr>
              <a:t>United </a:t>
            </a:r>
          </a:p>
          <a:p>
            <a:pPr algn="ctr"/>
            <a:r>
              <a:rPr lang="en-US" sz="1100" b="1" dirty="0" smtClean="0">
                <a:solidFill>
                  <a:prstClr val="black"/>
                </a:solidFill>
                <a:latin typeface="Arial" panose="020B0604020202020204" pitchFamily="34" charset="0"/>
                <a:cs typeface="Arial" panose="020B0604020202020204" pitchFamily="34" charset="0"/>
              </a:rPr>
              <a:t>Kingdom</a:t>
            </a:r>
          </a:p>
          <a:p>
            <a:pPr algn="ctr"/>
            <a:r>
              <a:rPr lang="en-US" sz="900" dirty="0" smtClean="0">
                <a:solidFill>
                  <a:prstClr val="black"/>
                </a:solidFill>
                <a:latin typeface="Arial" panose="020B0604020202020204" pitchFamily="34" charset="0"/>
                <a:cs typeface="Arial" panose="020B0604020202020204" pitchFamily="34" charset="0"/>
              </a:rPr>
              <a:t>1050-931 BC</a:t>
            </a:r>
            <a:endParaRPr lang="en-US" sz="900" dirty="0">
              <a:solidFill>
                <a:prstClr val="black"/>
              </a:solidFill>
              <a:latin typeface="Arial" panose="020B0604020202020204" pitchFamily="34" charset="0"/>
              <a:cs typeface="Arial" panose="020B0604020202020204" pitchFamily="34" charset="0"/>
            </a:endParaRPr>
          </a:p>
        </p:txBody>
      </p:sp>
      <p:grpSp>
        <p:nvGrpSpPr>
          <p:cNvPr id="92" name="Group 91"/>
          <p:cNvGrpSpPr/>
          <p:nvPr/>
        </p:nvGrpSpPr>
        <p:grpSpPr>
          <a:xfrm>
            <a:off x="2713387" y="3059929"/>
            <a:ext cx="4970660" cy="1909490"/>
            <a:chOff x="2713387" y="3671914"/>
            <a:chExt cx="4970660" cy="2291386"/>
          </a:xfrm>
        </p:grpSpPr>
        <p:sp>
          <p:nvSpPr>
            <p:cNvPr id="59" name="Rounded Rectangle 58"/>
            <p:cNvSpPr/>
            <p:nvPr/>
          </p:nvSpPr>
          <p:spPr>
            <a:xfrm>
              <a:off x="3503471" y="5335438"/>
              <a:ext cx="1714500"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3" name="Rounded Rectangle 62"/>
            <p:cNvSpPr/>
            <p:nvPr/>
          </p:nvSpPr>
          <p:spPr>
            <a:xfrm>
              <a:off x="3503471" y="3746718"/>
              <a:ext cx="1676968" cy="52322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8" name="Straight Connector 57"/>
            <p:cNvCxnSpPr/>
            <p:nvPr/>
          </p:nvCxnSpPr>
          <p:spPr>
            <a:xfrm>
              <a:off x="2731047" y="5253487"/>
              <a:ext cx="4953000" cy="11668"/>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0" name="TextBox 59"/>
            <p:cNvSpPr txBox="1"/>
            <p:nvPr/>
          </p:nvSpPr>
          <p:spPr>
            <a:xfrm>
              <a:off x="3503471" y="5335436"/>
              <a:ext cx="1582344" cy="627864"/>
            </a:xfrm>
            <a:prstGeom prst="rect">
              <a:avLst/>
            </a:prstGeom>
            <a:noFill/>
          </p:spPr>
          <p:txBody>
            <a:bodyPr wrap="square" rtlCol="0">
              <a:spAutoFit/>
            </a:bodyPr>
            <a:lstStyle/>
            <a:p>
              <a:pPr algn="ctr"/>
              <a:r>
                <a:rPr lang="en-US" sz="1400" dirty="0" smtClean="0">
                  <a:solidFill>
                    <a:prstClr val="black"/>
                  </a:solidFill>
                </a:rPr>
                <a:t>Southern Kingdom:</a:t>
              </a:r>
            </a:p>
            <a:p>
              <a:pPr algn="ctr"/>
              <a:r>
                <a:rPr lang="en-US" sz="1400" b="1" dirty="0" smtClean="0">
                  <a:solidFill>
                    <a:prstClr val="black"/>
                  </a:solidFill>
                </a:rPr>
                <a:t>JUDAH</a:t>
              </a:r>
              <a:endParaRPr lang="en-US" sz="1400" b="1" dirty="0">
                <a:solidFill>
                  <a:prstClr val="black"/>
                </a:solidFill>
              </a:endParaRPr>
            </a:p>
          </p:txBody>
        </p:sp>
        <p:cxnSp>
          <p:nvCxnSpPr>
            <p:cNvPr id="62" name="Straight Connector 61"/>
            <p:cNvCxnSpPr/>
            <p:nvPr/>
          </p:nvCxnSpPr>
          <p:spPr>
            <a:xfrm>
              <a:off x="2713387" y="3671914"/>
              <a:ext cx="3429000"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64" name="TextBox 63"/>
            <p:cNvSpPr txBox="1"/>
            <p:nvPr/>
          </p:nvSpPr>
          <p:spPr>
            <a:xfrm>
              <a:off x="3503471" y="3746718"/>
              <a:ext cx="1582344" cy="627863"/>
            </a:xfrm>
            <a:prstGeom prst="rect">
              <a:avLst/>
            </a:prstGeom>
            <a:noFill/>
          </p:spPr>
          <p:txBody>
            <a:bodyPr wrap="square" rtlCol="0">
              <a:spAutoFit/>
            </a:bodyPr>
            <a:lstStyle/>
            <a:p>
              <a:pPr algn="ctr"/>
              <a:r>
                <a:rPr lang="en-US" sz="1400" dirty="0" smtClean="0">
                  <a:solidFill>
                    <a:prstClr val="black"/>
                  </a:solidFill>
                </a:rPr>
                <a:t>Northern Kingdom:</a:t>
              </a:r>
            </a:p>
            <a:p>
              <a:pPr algn="ctr"/>
              <a:r>
                <a:rPr lang="en-US" sz="1400" b="1" dirty="0" smtClean="0">
                  <a:solidFill>
                    <a:prstClr val="black"/>
                  </a:solidFill>
                </a:rPr>
                <a:t>ISRAEL</a:t>
              </a:r>
              <a:endParaRPr lang="en-US" sz="1400" b="1" dirty="0">
                <a:solidFill>
                  <a:prstClr val="black"/>
                </a:solidFill>
              </a:endParaRPr>
            </a:p>
          </p:txBody>
        </p:sp>
        <p:cxnSp>
          <p:nvCxnSpPr>
            <p:cNvPr id="66" name="Straight Connector 65"/>
            <p:cNvCxnSpPr/>
            <p:nvPr/>
          </p:nvCxnSpPr>
          <p:spPr>
            <a:xfrm>
              <a:off x="2723169" y="3679363"/>
              <a:ext cx="0" cy="1582750"/>
            </a:xfrm>
            <a:prstGeom prst="line">
              <a:avLst/>
            </a:prstGeom>
            <a:ln w="38100"/>
          </p:spPr>
          <p:style>
            <a:lnRef idx="1">
              <a:schemeClr val="accent1"/>
            </a:lnRef>
            <a:fillRef idx="0">
              <a:schemeClr val="accent1"/>
            </a:fillRef>
            <a:effectRef idx="0">
              <a:schemeClr val="accent1"/>
            </a:effectRef>
            <a:fontRef idx="minor">
              <a:schemeClr val="tx1"/>
            </a:fontRef>
          </p:style>
        </p:cxnSp>
      </p:grpSp>
      <p:grpSp>
        <p:nvGrpSpPr>
          <p:cNvPr id="93" name="Group 92"/>
          <p:cNvGrpSpPr/>
          <p:nvPr/>
        </p:nvGrpSpPr>
        <p:grpSpPr>
          <a:xfrm>
            <a:off x="2235747" y="4446198"/>
            <a:ext cx="990600" cy="778498"/>
            <a:chOff x="2235747" y="5335437"/>
            <a:chExt cx="990600" cy="934197"/>
          </a:xfrm>
        </p:grpSpPr>
        <p:sp>
          <p:nvSpPr>
            <p:cNvPr id="56" name="TextBox 55"/>
            <p:cNvSpPr txBox="1"/>
            <p:nvPr/>
          </p:nvSpPr>
          <p:spPr>
            <a:xfrm>
              <a:off x="2235747" y="5826436"/>
              <a:ext cx="990600" cy="443198"/>
            </a:xfrm>
            <a:prstGeom prst="rect">
              <a:avLst/>
            </a:prstGeom>
            <a:noFill/>
          </p:spPr>
          <p:txBody>
            <a:bodyPr wrap="square" rtlCol="0">
              <a:spAutoFit/>
            </a:bodyPr>
            <a:lstStyle/>
            <a:p>
              <a:pPr algn="ctr"/>
              <a:r>
                <a:rPr lang="en-US" dirty="0" smtClean="0">
                  <a:solidFill>
                    <a:prstClr val="black"/>
                  </a:solidFill>
                </a:rPr>
                <a:t>931 BC</a:t>
              </a:r>
              <a:endParaRPr lang="en-US" dirty="0">
                <a:solidFill>
                  <a:prstClr val="black"/>
                </a:solidFill>
              </a:endParaRPr>
            </a:p>
          </p:txBody>
        </p:sp>
        <p:cxnSp>
          <p:nvCxnSpPr>
            <p:cNvPr id="67" name="Straight Connector 66"/>
            <p:cNvCxnSpPr/>
            <p:nvPr/>
          </p:nvCxnSpPr>
          <p:spPr>
            <a:xfrm flipV="1">
              <a:off x="2717431" y="5335437"/>
              <a:ext cx="0" cy="4910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2350047" y="5826437"/>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69" name="Group 68"/>
          <p:cNvGrpSpPr/>
          <p:nvPr/>
        </p:nvGrpSpPr>
        <p:grpSpPr>
          <a:xfrm>
            <a:off x="5683369" y="2313862"/>
            <a:ext cx="914400" cy="752277"/>
            <a:chOff x="6553200" y="2066330"/>
            <a:chExt cx="914400" cy="902732"/>
          </a:xfrm>
        </p:grpSpPr>
        <p:sp>
          <p:nvSpPr>
            <p:cNvPr id="70" name="TextBox 69"/>
            <p:cNvSpPr txBox="1"/>
            <p:nvPr/>
          </p:nvSpPr>
          <p:spPr>
            <a:xfrm>
              <a:off x="6553200" y="2066330"/>
              <a:ext cx="914400" cy="443198"/>
            </a:xfrm>
            <a:prstGeom prst="rect">
              <a:avLst/>
            </a:prstGeom>
            <a:noFill/>
          </p:spPr>
          <p:txBody>
            <a:bodyPr wrap="square" rtlCol="0">
              <a:spAutoFit/>
            </a:bodyPr>
            <a:lstStyle/>
            <a:p>
              <a:pPr algn="ctr"/>
              <a:r>
                <a:rPr lang="en-US" dirty="0" smtClean="0">
                  <a:solidFill>
                    <a:prstClr val="black"/>
                  </a:solidFill>
                </a:rPr>
                <a:t>722 BC</a:t>
              </a:r>
              <a:endParaRPr lang="en-US" dirty="0">
                <a:solidFill>
                  <a:prstClr val="black"/>
                </a:solidFill>
              </a:endParaRPr>
            </a:p>
          </p:txBody>
        </p:sp>
        <p:cxnSp>
          <p:nvCxnSpPr>
            <p:cNvPr id="71" name="Straight Connector 70"/>
            <p:cNvCxnSpPr/>
            <p:nvPr/>
          </p:nvCxnSpPr>
          <p:spPr>
            <a:xfrm flipV="1">
              <a:off x="7010400" y="2473762"/>
              <a:ext cx="0" cy="49530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6629400" y="2435662"/>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78" name="Group 77"/>
          <p:cNvGrpSpPr/>
          <p:nvPr/>
        </p:nvGrpSpPr>
        <p:grpSpPr>
          <a:xfrm>
            <a:off x="7172206" y="2341724"/>
            <a:ext cx="1062577" cy="2036035"/>
            <a:chOff x="8194413" y="3158828"/>
            <a:chExt cx="1062577" cy="2443242"/>
          </a:xfrm>
        </p:grpSpPr>
        <p:sp>
          <p:nvSpPr>
            <p:cNvPr id="79" name="TextBox 78"/>
            <p:cNvSpPr txBox="1"/>
            <p:nvPr/>
          </p:nvSpPr>
          <p:spPr>
            <a:xfrm>
              <a:off x="8194413" y="3158828"/>
              <a:ext cx="1062577" cy="960263"/>
            </a:xfrm>
            <a:prstGeom prst="rect">
              <a:avLst/>
            </a:prstGeom>
            <a:noFill/>
          </p:spPr>
          <p:txBody>
            <a:bodyPr wrap="square" rtlCol="0">
              <a:spAutoFit/>
            </a:bodyPr>
            <a:lstStyle/>
            <a:p>
              <a:pPr algn="ctr"/>
              <a:r>
                <a:rPr lang="en-US" dirty="0" smtClean="0">
                  <a:solidFill>
                    <a:prstClr val="black"/>
                  </a:solidFill>
                </a:rPr>
                <a:t>586 BC</a:t>
              </a:r>
            </a:p>
            <a:p>
              <a:pPr algn="ctr"/>
              <a:r>
                <a:rPr lang="en-US" sz="1400" dirty="0" smtClean="0">
                  <a:solidFill>
                    <a:prstClr val="black"/>
                  </a:solidFill>
                </a:rPr>
                <a:t>Temple/City Destroyed</a:t>
              </a:r>
              <a:endParaRPr lang="en-US" sz="1400" dirty="0">
                <a:solidFill>
                  <a:prstClr val="black"/>
                </a:solidFill>
              </a:endParaRPr>
            </a:p>
          </p:txBody>
        </p:sp>
        <p:cxnSp>
          <p:nvCxnSpPr>
            <p:cNvPr id="80" name="Straight Connector 79"/>
            <p:cNvCxnSpPr/>
            <p:nvPr/>
          </p:nvCxnSpPr>
          <p:spPr>
            <a:xfrm flipV="1">
              <a:off x="8686800" y="4191000"/>
              <a:ext cx="0" cy="1411070"/>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8325260" y="4059868"/>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5788375" y="3430365"/>
            <a:ext cx="914400" cy="947396"/>
            <a:chOff x="8229600" y="3486263"/>
            <a:chExt cx="914400" cy="1136874"/>
          </a:xfrm>
        </p:grpSpPr>
        <p:sp>
          <p:nvSpPr>
            <p:cNvPr id="83" name="TextBox 82"/>
            <p:cNvSpPr txBox="1"/>
            <p:nvPr/>
          </p:nvSpPr>
          <p:spPr>
            <a:xfrm>
              <a:off x="8229600" y="3486263"/>
              <a:ext cx="914400" cy="775596"/>
            </a:xfrm>
            <a:prstGeom prst="rect">
              <a:avLst/>
            </a:prstGeom>
            <a:noFill/>
          </p:spPr>
          <p:txBody>
            <a:bodyPr wrap="square" rtlCol="0">
              <a:spAutoFit/>
            </a:bodyPr>
            <a:lstStyle/>
            <a:p>
              <a:pPr algn="ctr"/>
              <a:r>
                <a:rPr lang="en-US" b="1" dirty="0" smtClean="0">
                  <a:solidFill>
                    <a:prstClr val="black"/>
                  </a:solidFill>
                </a:rPr>
                <a:t>605 BC</a:t>
              </a:r>
            </a:p>
            <a:p>
              <a:pPr algn="ctr"/>
              <a:r>
                <a:rPr lang="en-US" b="1" dirty="0" smtClean="0">
                  <a:solidFill>
                    <a:prstClr val="black"/>
                  </a:solidFill>
                </a:rPr>
                <a:t>Daniel</a:t>
              </a:r>
              <a:endParaRPr lang="en-US" b="1" dirty="0">
                <a:solidFill>
                  <a:prstClr val="black"/>
                </a:solidFill>
              </a:endParaRPr>
            </a:p>
          </p:txBody>
        </p:sp>
        <p:cxnSp>
          <p:nvCxnSpPr>
            <p:cNvPr id="84" name="Straight Connector 83"/>
            <p:cNvCxnSpPr/>
            <p:nvPr/>
          </p:nvCxnSpPr>
          <p:spPr>
            <a:xfrm flipH="1" flipV="1">
              <a:off x="8686800" y="4226004"/>
              <a:ext cx="1" cy="397133"/>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a:off x="8305800" y="4191000"/>
              <a:ext cx="762000" cy="0"/>
            </a:xfrm>
            <a:prstGeom prst="line">
              <a:avLst/>
            </a:prstGeom>
          </p:spPr>
          <p:style>
            <a:lnRef idx="1">
              <a:schemeClr val="accent1"/>
            </a:lnRef>
            <a:fillRef idx="0">
              <a:schemeClr val="accent1"/>
            </a:fillRef>
            <a:effectRef idx="0">
              <a:schemeClr val="accent1"/>
            </a:effectRef>
            <a:fontRef idx="minor">
              <a:schemeClr val="tx1"/>
            </a:fontRef>
          </p:style>
        </p:cxnSp>
      </p:grpSp>
      <p:grpSp>
        <p:nvGrpSpPr>
          <p:cNvPr id="86" name="Group 85"/>
          <p:cNvGrpSpPr/>
          <p:nvPr/>
        </p:nvGrpSpPr>
        <p:grpSpPr>
          <a:xfrm>
            <a:off x="6673969" y="3086100"/>
            <a:ext cx="914400" cy="1301396"/>
            <a:chOff x="8229600" y="3544736"/>
            <a:chExt cx="914400" cy="1561676"/>
          </a:xfrm>
        </p:grpSpPr>
        <p:sp>
          <p:nvSpPr>
            <p:cNvPr id="87" name="TextBox 86"/>
            <p:cNvSpPr txBox="1"/>
            <p:nvPr/>
          </p:nvSpPr>
          <p:spPr>
            <a:xfrm>
              <a:off x="8229600" y="3544736"/>
              <a:ext cx="914400" cy="775598"/>
            </a:xfrm>
            <a:prstGeom prst="rect">
              <a:avLst/>
            </a:prstGeom>
            <a:noFill/>
          </p:spPr>
          <p:txBody>
            <a:bodyPr wrap="square" rtlCol="0">
              <a:spAutoFit/>
            </a:bodyPr>
            <a:lstStyle/>
            <a:p>
              <a:pPr algn="ctr"/>
              <a:r>
                <a:rPr lang="en-US" dirty="0" smtClean="0">
                  <a:solidFill>
                    <a:prstClr val="black"/>
                  </a:solidFill>
                </a:rPr>
                <a:t>597 BC</a:t>
              </a:r>
            </a:p>
            <a:p>
              <a:pPr algn="ctr"/>
              <a:r>
                <a:rPr lang="en-US" dirty="0" smtClean="0">
                  <a:solidFill>
                    <a:prstClr val="black"/>
                  </a:solidFill>
                </a:rPr>
                <a:t>Ezekiel</a:t>
              </a:r>
              <a:endParaRPr lang="en-US" dirty="0">
                <a:solidFill>
                  <a:prstClr val="black"/>
                </a:solidFill>
              </a:endParaRPr>
            </a:p>
          </p:txBody>
        </p:sp>
        <p:cxnSp>
          <p:nvCxnSpPr>
            <p:cNvPr id="88" name="Straight Connector 87"/>
            <p:cNvCxnSpPr/>
            <p:nvPr/>
          </p:nvCxnSpPr>
          <p:spPr>
            <a:xfrm flipV="1">
              <a:off x="8686800" y="4217074"/>
              <a:ext cx="0" cy="88933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8305800" y="4217074"/>
              <a:ext cx="762000" cy="0"/>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266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1.94444E-6 2.22222E-6 C 0.00052 0.02546 0.00104 0.05092 -0.0132 0.0831 C -0.02744 0.11528 -0.03369 0.15 -0.0849 0.19375 C -0.13612 0.2375 -0.2816 0.3206 -0.32066 0.34606 " pathEditMode="relative" ptsTypes="aaaA">
                                      <p:cBhvr>
                                        <p:cTn id="6" dur="2000" fill="hold"/>
                                        <p:tgtEl>
                                          <p:spTgt spid="54"/>
                                        </p:tgtEl>
                                        <p:attrNameLst>
                                          <p:attrName>ppt_x</p:attrName>
                                          <p:attrName>ppt_y</p:attrName>
                                        </p:attrNameLst>
                                      </p:cBhvr>
                                    </p:animMotion>
                                  </p:childTnLst>
                                </p:cTn>
                              </p:par>
                            </p:childTnLst>
                          </p:cTn>
                        </p:par>
                        <p:par>
                          <p:cTn id="7" fill="hold">
                            <p:stCondLst>
                              <p:cond delay="2000"/>
                            </p:stCondLst>
                            <p:childTnLst>
                              <p:par>
                                <p:cTn id="8" presetID="31" presetClass="exit" presetSubtype="0" fill="hold" grpId="1" nodeType="afterEffect">
                                  <p:stCondLst>
                                    <p:cond delay="0"/>
                                  </p:stCondLst>
                                  <p:childTnLst>
                                    <p:anim calcmode="lin" valueType="num">
                                      <p:cBhvr>
                                        <p:cTn id="9" dur="2250"/>
                                        <p:tgtEl>
                                          <p:spTgt spid="54"/>
                                        </p:tgtEl>
                                        <p:attrNameLst>
                                          <p:attrName>ppt_w</p:attrName>
                                        </p:attrNameLst>
                                      </p:cBhvr>
                                      <p:tavLst>
                                        <p:tav tm="0">
                                          <p:val>
                                            <p:strVal val="ppt_w"/>
                                          </p:val>
                                        </p:tav>
                                        <p:tav tm="100000">
                                          <p:val>
                                            <p:fltVal val="0"/>
                                          </p:val>
                                        </p:tav>
                                      </p:tavLst>
                                    </p:anim>
                                    <p:anim calcmode="lin" valueType="num">
                                      <p:cBhvr>
                                        <p:cTn id="10" dur="2250"/>
                                        <p:tgtEl>
                                          <p:spTgt spid="54"/>
                                        </p:tgtEl>
                                        <p:attrNameLst>
                                          <p:attrName>ppt_h</p:attrName>
                                        </p:attrNameLst>
                                      </p:cBhvr>
                                      <p:tavLst>
                                        <p:tav tm="0">
                                          <p:val>
                                            <p:strVal val="ppt_h"/>
                                          </p:val>
                                        </p:tav>
                                        <p:tav tm="100000">
                                          <p:val>
                                            <p:fltVal val="0"/>
                                          </p:val>
                                        </p:tav>
                                      </p:tavLst>
                                    </p:anim>
                                    <p:anim calcmode="lin" valueType="num">
                                      <p:cBhvr>
                                        <p:cTn id="11" dur="2250"/>
                                        <p:tgtEl>
                                          <p:spTgt spid="54"/>
                                        </p:tgtEl>
                                        <p:attrNameLst>
                                          <p:attrName>style.rotation</p:attrName>
                                        </p:attrNameLst>
                                      </p:cBhvr>
                                      <p:tavLst>
                                        <p:tav tm="0">
                                          <p:val>
                                            <p:fltVal val="0"/>
                                          </p:val>
                                        </p:tav>
                                        <p:tav tm="100000">
                                          <p:val>
                                            <p:fltVal val="90"/>
                                          </p:val>
                                        </p:tav>
                                      </p:tavLst>
                                    </p:anim>
                                    <p:animEffect transition="out" filter="fade">
                                      <p:cBhvr>
                                        <p:cTn id="12" dur="2250"/>
                                        <p:tgtEl>
                                          <p:spTgt spid="54"/>
                                        </p:tgtEl>
                                      </p:cBhvr>
                                    </p:animEffect>
                                    <p:set>
                                      <p:cBhvr>
                                        <p:cTn id="13" dur="1" fill="hold">
                                          <p:stCondLst>
                                            <p:cond delay="2249"/>
                                          </p:stCondLst>
                                        </p:cTn>
                                        <p:tgtEl>
                                          <p:spTgt spid="54"/>
                                        </p:tgtEl>
                                        <p:attrNameLst>
                                          <p:attrName>style.visibility</p:attrName>
                                        </p:attrNameLst>
                                      </p:cBhvr>
                                      <p:to>
                                        <p:strVal val="hidden"/>
                                      </p:to>
                                    </p:set>
                                  </p:childTnLst>
                                </p:cTn>
                              </p:par>
                              <p:par>
                                <p:cTn id="14" presetID="31" presetClass="entr" presetSubtype="0" fill="hold" nodeType="withEffect">
                                  <p:stCondLst>
                                    <p:cond delay="0"/>
                                  </p:stCondLst>
                                  <p:childTnLst>
                                    <p:set>
                                      <p:cBhvr>
                                        <p:cTn id="15" dur="1" fill="hold">
                                          <p:stCondLst>
                                            <p:cond delay="0"/>
                                          </p:stCondLst>
                                        </p:cTn>
                                        <p:tgtEl>
                                          <p:spTgt spid="74"/>
                                        </p:tgtEl>
                                        <p:attrNameLst>
                                          <p:attrName>style.visibility</p:attrName>
                                        </p:attrNameLst>
                                      </p:cBhvr>
                                      <p:to>
                                        <p:strVal val="visible"/>
                                      </p:to>
                                    </p:set>
                                    <p:anim calcmode="lin" valueType="num">
                                      <p:cBhvr>
                                        <p:cTn id="16" dur="1000" fill="hold"/>
                                        <p:tgtEl>
                                          <p:spTgt spid="74"/>
                                        </p:tgtEl>
                                        <p:attrNameLst>
                                          <p:attrName>ppt_w</p:attrName>
                                        </p:attrNameLst>
                                      </p:cBhvr>
                                      <p:tavLst>
                                        <p:tav tm="0">
                                          <p:val>
                                            <p:fltVal val="0"/>
                                          </p:val>
                                        </p:tav>
                                        <p:tav tm="100000">
                                          <p:val>
                                            <p:strVal val="#ppt_w"/>
                                          </p:val>
                                        </p:tav>
                                      </p:tavLst>
                                    </p:anim>
                                    <p:anim calcmode="lin" valueType="num">
                                      <p:cBhvr>
                                        <p:cTn id="17" dur="1000" fill="hold"/>
                                        <p:tgtEl>
                                          <p:spTgt spid="74"/>
                                        </p:tgtEl>
                                        <p:attrNameLst>
                                          <p:attrName>ppt_h</p:attrName>
                                        </p:attrNameLst>
                                      </p:cBhvr>
                                      <p:tavLst>
                                        <p:tav tm="0">
                                          <p:val>
                                            <p:fltVal val="0"/>
                                          </p:val>
                                        </p:tav>
                                        <p:tav tm="100000">
                                          <p:val>
                                            <p:strVal val="#ppt_h"/>
                                          </p:val>
                                        </p:tav>
                                      </p:tavLst>
                                    </p:anim>
                                    <p:anim calcmode="lin" valueType="num">
                                      <p:cBhvr>
                                        <p:cTn id="18" dur="1000" fill="hold"/>
                                        <p:tgtEl>
                                          <p:spTgt spid="74"/>
                                        </p:tgtEl>
                                        <p:attrNameLst>
                                          <p:attrName>style.rotation</p:attrName>
                                        </p:attrNameLst>
                                      </p:cBhvr>
                                      <p:tavLst>
                                        <p:tav tm="0">
                                          <p:val>
                                            <p:fltVal val="90"/>
                                          </p:val>
                                        </p:tav>
                                        <p:tav tm="100000">
                                          <p:val>
                                            <p:fltVal val="0"/>
                                          </p:val>
                                        </p:tav>
                                      </p:tavLst>
                                    </p:anim>
                                    <p:animEffect transition="in" filter="fade">
                                      <p:cBhvr>
                                        <p:cTn id="19" dur="1000"/>
                                        <p:tgtEl>
                                          <p:spTgt spid="74"/>
                                        </p:tgtEl>
                                      </p:cBhvr>
                                    </p:animEffect>
                                  </p:childTnLst>
                                </p:cTn>
                              </p:par>
                            </p:childTnLst>
                          </p:cTn>
                        </p:par>
                      </p:childTnLst>
                    </p:cTn>
                  </p:par>
                  <p:par>
                    <p:cTn id="20" fill="hold">
                      <p:stCondLst>
                        <p:cond delay="indefinite"/>
                      </p:stCondLst>
                      <p:childTnLst>
                        <p:par>
                          <p:cTn id="21" fill="hold">
                            <p:stCondLst>
                              <p:cond delay="0"/>
                            </p:stCondLst>
                            <p:childTnLst>
                              <p:par>
                                <p:cTn id="22" presetID="0" presetClass="path" presetSubtype="0" accel="50000" decel="50000" fill="hold" grpId="0" nodeType="clickEffect">
                                  <p:stCondLst>
                                    <p:cond delay="0"/>
                                  </p:stCondLst>
                                  <p:childTnLst>
                                    <p:animMotion origin="layout" path="M 0 0 C 0.00035 0.04953 0.00087 0.09907 0.00191 0.14977 C 0.00295 0.20046 0.01927 0.2537 0.0066 0.3044 C -0.00608 0.35509 -0.04028 0.40463 -0.07448 0.45416 " pathEditMode="relative" ptsTypes="aaaA">
                                      <p:cBhvr>
                                        <p:cTn id="23" dur="2000" fill="hold"/>
                                        <p:tgtEl>
                                          <p:spTgt spid="37"/>
                                        </p:tgtEl>
                                        <p:attrNameLst>
                                          <p:attrName>ppt_x</p:attrName>
                                          <p:attrName>ppt_y</p:attrName>
                                        </p:attrNameLst>
                                      </p:cBhvr>
                                    </p:animMotion>
                                  </p:childTnLst>
                                </p:cTn>
                              </p:par>
                            </p:childTnLst>
                          </p:cTn>
                        </p:par>
                        <p:par>
                          <p:cTn id="24" fill="hold">
                            <p:stCondLst>
                              <p:cond delay="2000"/>
                            </p:stCondLst>
                            <p:childTnLst>
                              <p:par>
                                <p:cTn id="25" presetID="31" presetClass="exit" presetSubtype="0" fill="hold" grpId="1" nodeType="afterEffect">
                                  <p:stCondLst>
                                    <p:cond delay="0"/>
                                  </p:stCondLst>
                                  <p:childTnLst>
                                    <p:anim calcmode="lin" valueType="num">
                                      <p:cBhvr>
                                        <p:cTn id="26" dur="1500"/>
                                        <p:tgtEl>
                                          <p:spTgt spid="37"/>
                                        </p:tgtEl>
                                        <p:attrNameLst>
                                          <p:attrName>ppt_w</p:attrName>
                                        </p:attrNameLst>
                                      </p:cBhvr>
                                      <p:tavLst>
                                        <p:tav tm="0">
                                          <p:val>
                                            <p:strVal val="ppt_w"/>
                                          </p:val>
                                        </p:tav>
                                        <p:tav tm="100000">
                                          <p:val>
                                            <p:fltVal val="0"/>
                                          </p:val>
                                        </p:tav>
                                      </p:tavLst>
                                    </p:anim>
                                    <p:anim calcmode="lin" valueType="num">
                                      <p:cBhvr>
                                        <p:cTn id="27" dur="1500"/>
                                        <p:tgtEl>
                                          <p:spTgt spid="37"/>
                                        </p:tgtEl>
                                        <p:attrNameLst>
                                          <p:attrName>ppt_h</p:attrName>
                                        </p:attrNameLst>
                                      </p:cBhvr>
                                      <p:tavLst>
                                        <p:tav tm="0">
                                          <p:val>
                                            <p:strVal val="ppt_h"/>
                                          </p:val>
                                        </p:tav>
                                        <p:tav tm="100000">
                                          <p:val>
                                            <p:fltVal val="0"/>
                                          </p:val>
                                        </p:tav>
                                      </p:tavLst>
                                    </p:anim>
                                    <p:anim calcmode="lin" valueType="num">
                                      <p:cBhvr>
                                        <p:cTn id="28" dur="1500"/>
                                        <p:tgtEl>
                                          <p:spTgt spid="37"/>
                                        </p:tgtEl>
                                        <p:attrNameLst>
                                          <p:attrName>style.rotation</p:attrName>
                                        </p:attrNameLst>
                                      </p:cBhvr>
                                      <p:tavLst>
                                        <p:tav tm="0">
                                          <p:val>
                                            <p:fltVal val="0"/>
                                          </p:val>
                                        </p:tav>
                                        <p:tav tm="100000">
                                          <p:val>
                                            <p:fltVal val="90"/>
                                          </p:val>
                                        </p:tav>
                                      </p:tavLst>
                                    </p:anim>
                                    <p:animEffect transition="out" filter="fade">
                                      <p:cBhvr>
                                        <p:cTn id="29" dur="1500"/>
                                        <p:tgtEl>
                                          <p:spTgt spid="37"/>
                                        </p:tgtEl>
                                      </p:cBhvr>
                                    </p:animEffect>
                                    <p:set>
                                      <p:cBhvr>
                                        <p:cTn id="30" dur="1" fill="hold">
                                          <p:stCondLst>
                                            <p:cond delay="1499"/>
                                          </p:stCondLst>
                                        </p:cTn>
                                        <p:tgtEl>
                                          <p:spTgt spid="37"/>
                                        </p:tgtEl>
                                        <p:attrNameLst>
                                          <p:attrName>style.visibility</p:attrName>
                                        </p:attrNameLst>
                                      </p:cBhvr>
                                      <p:to>
                                        <p:strVal val="hidden"/>
                                      </p:to>
                                    </p:set>
                                  </p:childTnLst>
                                </p:cTn>
                              </p:par>
                              <p:par>
                                <p:cTn id="31" presetID="31"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 calcmode="lin" valueType="num">
                                      <p:cBhvr>
                                        <p:cTn id="33" dur="1000" fill="hold"/>
                                        <p:tgtEl>
                                          <p:spTgt spid="92"/>
                                        </p:tgtEl>
                                        <p:attrNameLst>
                                          <p:attrName>ppt_w</p:attrName>
                                        </p:attrNameLst>
                                      </p:cBhvr>
                                      <p:tavLst>
                                        <p:tav tm="0">
                                          <p:val>
                                            <p:fltVal val="0"/>
                                          </p:val>
                                        </p:tav>
                                        <p:tav tm="100000">
                                          <p:val>
                                            <p:strVal val="#ppt_w"/>
                                          </p:val>
                                        </p:tav>
                                      </p:tavLst>
                                    </p:anim>
                                    <p:anim calcmode="lin" valueType="num">
                                      <p:cBhvr>
                                        <p:cTn id="34" dur="1000" fill="hold"/>
                                        <p:tgtEl>
                                          <p:spTgt spid="92"/>
                                        </p:tgtEl>
                                        <p:attrNameLst>
                                          <p:attrName>ppt_h</p:attrName>
                                        </p:attrNameLst>
                                      </p:cBhvr>
                                      <p:tavLst>
                                        <p:tav tm="0">
                                          <p:val>
                                            <p:fltVal val="0"/>
                                          </p:val>
                                        </p:tav>
                                        <p:tav tm="100000">
                                          <p:val>
                                            <p:strVal val="#ppt_h"/>
                                          </p:val>
                                        </p:tav>
                                      </p:tavLst>
                                    </p:anim>
                                    <p:anim calcmode="lin" valueType="num">
                                      <p:cBhvr>
                                        <p:cTn id="35" dur="1000" fill="hold"/>
                                        <p:tgtEl>
                                          <p:spTgt spid="92"/>
                                        </p:tgtEl>
                                        <p:attrNameLst>
                                          <p:attrName>style.rotation</p:attrName>
                                        </p:attrNameLst>
                                      </p:cBhvr>
                                      <p:tavLst>
                                        <p:tav tm="0">
                                          <p:val>
                                            <p:fltVal val="90"/>
                                          </p:val>
                                        </p:tav>
                                        <p:tav tm="100000">
                                          <p:val>
                                            <p:fltVal val="0"/>
                                          </p:val>
                                        </p:tav>
                                      </p:tavLst>
                                    </p:anim>
                                    <p:animEffect transition="in" filter="fade">
                                      <p:cBhvr>
                                        <p:cTn id="36" dur="1000"/>
                                        <p:tgtEl>
                                          <p:spTgt spid="92"/>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8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8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54" grpId="0"/>
      <p:bldP spid="5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57200" y="347798"/>
            <a:ext cx="8229600" cy="495035"/>
          </a:xfrm>
        </p:spPr>
        <p:txBody>
          <a:bodyPr>
            <a:noAutofit/>
          </a:bodyPr>
          <a:lstStyle/>
          <a:p>
            <a:r>
              <a:rPr lang="en-US" sz="4800" b="1" dirty="0" smtClean="0">
                <a:solidFill>
                  <a:srgbClr val="FFFF00"/>
                </a:solidFill>
                <a:effectLst>
                  <a:outerShdw blurRad="38100" dist="38100" dir="2700000" algn="tl">
                    <a:srgbClr val="000000">
                      <a:alpha val="43137"/>
                    </a:srgbClr>
                  </a:outerShdw>
                </a:effectLst>
              </a:rPr>
              <a:t>C.  Theme of Daniel</a:t>
            </a:r>
            <a:endParaRPr lang="en-US" sz="4800" b="1" dirty="0">
              <a:solidFill>
                <a:srgbClr val="FFFF00"/>
              </a:solidFill>
              <a:effectLst>
                <a:outerShdw blurRad="38100" dist="38100" dir="2700000" algn="tl">
                  <a:srgbClr val="000000">
                    <a:alpha val="43137"/>
                  </a:srgbClr>
                </a:outerShdw>
              </a:effectLst>
            </a:endParaRPr>
          </a:p>
        </p:txBody>
      </p:sp>
      <p:sp>
        <p:nvSpPr>
          <p:cNvPr id="3" name="Content Placeholder 2"/>
          <p:cNvSpPr>
            <a:spLocks noGrp="1"/>
          </p:cNvSpPr>
          <p:nvPr>
            <p:ph idx="1"/>
          </p:nvPr>
        </p:nvSpPr>
        <p:spPr>
          <a:xfrm>
            <a:off x="342900" y="1485900"/>
            <a:ext cx="8458200" cy="4191000"/>
          </a:xfrm>
        </p:spPr>
        <p:txBody>
          <a:bodyPr>
            <a:normAutofit fontScale="62500" lnSpcReduction="20000"/>
          </a:bodyPr>
          <a:lstStyle/>
          <a:p>
            <a:pPr marL="0" indent="0">
              <a:spcBef>
                <a:spcPts val="0"/>
              </a:spcBef>
              <a:spcAft>
                <a:spcPts val="1800"/>
              </a:spcAft>
              <a:buNone/>
            </a:pPr>
            <a:r>
              <a:rPr lang="en-US" dirty="0"/>
              <a:t>And </a:t>
            </a:r>
            <a:r>
              <a:rPr lang="en-US" b="1" dirty="0">
                <a:solidFill>
                  <a:srgbClr val="0000CC"/>
                </a:solidFill>
              </a:rPr>
              <a:t>He changes the times and the seasons;</a:t>
            </a:r>
            <a:br>
              <a:rPr lang="en-US" b="1" dirty="0">
                <a:solidFill>
                  <a:srgbClr val="0000CC"/>
                </a:solidFill>
              </a:rPr>
            </a:br>
            <a:r>
              <a:rPr lang="en-US" b="1" dirty="0">
                <a:solidFill>
                  <a:srgbClr val="0000CC"/>
                </a:solidFill>
              </a:rPr>
              <a:t>He removes kings and raises up kings</a:t>
            </a:r>
            <a:r>
              <a:rPr lang="en-US" dirty="0"/>
              <a:t>;</a:t>
            </a:r>
            <a:br>
              <a:rPr lang="en-US" dirty="0"/>
            </a:br>
            <a:r>
              <a:rPr lang="en-US" dirty="0"/>
              <a:t>He gives wisdom to the wise</a:t>
            </a:r>
            <a:br>
              <a:rPr lang="en-US" dirty="0"/>
            </a:br>
            <a:r>
              <a:rPr lang="en-US" dirty="0"/>
              <a:t>And knowledge to those who have understanding</a:t>
            </a:r>
            <a:r>
              <a:rPr lang="en-US" dirty="0" smtClean="0"/>
              <a:t>.  (Dan 2:21)</a:t>
            </a:r>
          </a:p>
          <a:p>
            <a:pPr marL="0" indent="0">
              <a:spcBef>
                <a:spcPts val="0"/>
              </a:spcBef>
              <a:spcAft>
                <a:spcPts val="1800"/>
              </a:spcAft>
              <a:buNone/>
            </a:pPr>
            <a:r>
              <a:rPr lang="en-US" dirty="0"/>
              <a:t>In order that the living may know</a:t>
            </a:r>
            <a:br>
              <a:rPr lang="en-US" dirty="0"/>
            </a:br>
            <a:r>
              <a:rPr lang="en-US" dirty="0"/>
              <a:t>That </a:t>
            </a:r>
            <a:r>
              <a:rPr lang="en-US" b="1" dirty="0">
                <a:solidFill>
                  <a:srgbClr val="0000CC"/>
                </a:solidFill>
              </a:rPr>
              <a:t>the Most High rules in the kingdom of men,</a:t>
            </a:r>
            <a:br>
              <a:rPr lang="en-US" b="1" dirty="0">
                <a:solidFill>
                  <a:srgbClr val="0000CC"/>
                </a:solidFill>
              </a:rPr>
            </a:br>
            <a:r>
              <a:rPr lang="en-US" b="1" dirty="0">
                <a:solidFill>
                  <a:srgbClr val="0000CC"/>
                </a:solidFill>
              </a:rPr>
              <a:t>Gives it to whomever He will</a:t>
            </a:r>
            <a:r>
              <a:rPr lang="en-US" dirty="0"/>
              <a:t>,</a:t>
            </a:r>
            <a:br>
              <a:rPr lang="en-US" dirty="0"/>
            </a:br>
            <a:r>
              <a:rPr lang="en-US" dirty="0"/>
              <a:t>And sets over it the lowest of men</a:t>
            </a:r>
            <a:r>
              <a:rPr lang="en-US" dirty="0" smtClean="0"/>
              <a:t>.’ (Dan 4:17)</a:t>
            </a:r>
          </a:p>
          <a:p>
            <a:pPr marL="0" indent="0">
              <a:spcBef>
                <a:spcPts val="0"/>
              </a:spcBef>
              <a:spcAft>
                <a:spcPts val="1200"/>
              </a:spcAft>
              <a:buNone/>
            </a:pPr>
            <a:r>
              <a:rPr lang="en-US" dirty="0"/>
              <a:t>And you have lifted yourself up against the Lord of heaven. They have brought the vessels of His house before you, and you and your lords, your wives and your concubines, have drunk wine from them. </a:t>
            </a:r>
            <a:r>
              <a:rPr lang="en-US" dirty="0" smtClean="0"/>
              <a:t> And </a:t>
            </a:r>
            <a:r>
              <a:rPr lang="en-US" dirty="0"/>
              <a:t>you have praised </a:t>
            </a:r>
            <a:r>
              <a:rPr lang="en-US" b="1" dirty="0">
                <a:solidFill>
                  <a:srgbClr val="0000CC"/>
                </a:solidFill>
              </a:rPr>
              <a:t>the gods of silver and gold, bronze and iron, wood and stone, which do not see or hear or know; and the God who holds your breath in His hand and owns all your ways</a:t>
            </a:r>
            <a:r>
              <a:rPr lang="en-US" dirty="0"/>
              <a:t>, you have not glorified</a:t>
            </a:r>
            <a:r>
              <a:rPr lang="en-US" dirty="0" smtClean="0"/>
              <a:t>.  (Dan 5:23)</a:t>
            </a:r>
            <a:endParaRPr lang="en-US" dirty="0"/>
          </a:p>
        </p:txBody>
      </p:sp>
    </p:spTree>
    <p:extLst>
      <p:ext uri="{BB962C8B-B14F-4D97-AF65-F5344CB8AC3E}">
        <p14:creationId xmlns:p14="http://schemas.microsoft.com/office/powerpoint/2010/main" val="5927191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8" name="Rectangle 7"/>
          <p:cNvSpPr/>
          <p:nvPr/>
        </p:nvSpPr>
        <p:spPr>
          <a:xfrm>
            <a:off x="0" y="55564"/>
            <a:ext cx="9144000" cy="1135063"/>
          </a:xfrm>
          <a:prstGeom prst="rect">
            <a:avLst/>
          </a:prstGeom>
          <a:solidFill>
            <a:schemeClr val="tx2">
              <a:lumMod val="50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Title 3"/>
          <p:cNvSpPr>
            <a:spLocks noGrp="1"/>
          </p:cNvSpPr>
          <p:nvPr>
            <p:ph type="title"/>
          </p:nvPr>
        </p:nvSpPr>
        <p:spPr/>
        <p:txBody>
          <a:bodyPr/>
          <a:lstStyle/>
          <a:p>
            <a:r>
              <a:rPr lang="en-US" b="1" dirty="0" smtClean="0">
                <a:solidFill>
                  <a:srgbClr val="FFFF00"/>
                </a:solidFill>
              </a:rPr>
              <a:t>D.  Characters from Daniel</a:t>
            </a:r>
            <a:endParaRPr lang="en-US" b="1" dirty="0">
              <a:solidFill>
                <a:srgbClr val="FFFF00"/>
              </a:solidFill>
            </a:endParaRPr>
          </a:p>
        </p:txBody>
      </p:sp>
      <p:sp>
        <p:nvSpPr>
          <p:cNvPr id="3" name="TextBox 2"/>
          <p:cNvSpPr txBox="1"/>
          <p:nvPr/>
        </p:nvSpPr>
        <p:spPr>
          <a:xfrm>
            <a:off x="1319141" y="1801088"/>
            <a:ext cx="949299" cy="369332"/>
          </a:xfrm>
          <a:prstGeom prst="rect">
            <a:avLst/>
          </a:prstGeom>
          <a:noFill/>
        </p:spPr>
        <p:txBody>
          <a:bodyPr wrap="none" rtlCol="0">
            <a:spAutoFit/>
          </a:bodyPr>
          <a:lstStyle/>
          <a:p>
            <a:r>
              <a:rPr lang="en-US" dirty="0" err="1" smtClean="0">
                <a:solidFill>
                  <a:prstClr val="black"/>
                </a:solidFill>
                <a:latin typeface="Arial" panose="020B0604020202020204" pitchFamily="34" charset="0"/>
                <a:cs typeface="Arial" panose="020B0604020202020204" pitchFamily="34" charset="0"/>
              </a:rPr>
              <a:t>Daniel</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7" name="Rectangle 6"/>
          <p:cNvSpPr/>
          <p:nvPr/>
        </p:nvSpPr>
        <p:spPr>
          <a:xfrm>
            <a:off x="4975191" y="2153400"/>
            <a:ext cx="128272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Hananiah</a:t>
            </a:r>
            <a:r>
              <a:rPr lang="en-US" baseline="30000" dirty="0" err="1" smtClean="0">
                <a:solidFill>
                  <a:prstClr val="black"/>
                </a:solidFill>
                <a:latin typeface="Arial" panose="020B0604020202020204" pitchFamily="34" charset="0"/>
                <a:cs typeface="Arial" panose="020B0604020202020204" pitchFamily="34" charset="0"/>
              </a:rPr>
              <a:t>H</a:t>
            </a:r>
            <a:endParaRPr lang="en-US" baseline="30000" dirty="0">
              <a:solidFill>
                <a:prstClr val="black"/>
              </a:solidFill>
              <a:latin typeface="Arial" panose="020B0604020202020204" pitchFamily="34" charset="0"/>
              <a:cs typeface="Arial" panose="020B0604020202020204" pitchFamily="34" charset="0"/>
            </a:endParaRPr>
          </a:p>
        </p:txBody>
      </p:sp>
      <p:sp>
        <p:nvSpPr>
          <p:cNvPr id="9" name="Rectangle 8"/>
          <p:cNvSpPr/>
          <p:nvPr/>
        </p:nvSpPr>
        <p:spPr>
          <a:xfrm>
            <a:off x="4975207" y="2508954"/>
            <a:ext cx="1090363"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Mishael</a:t>
            </a:r>
            <a:r>
              <a:rPr lang="en-US" baseline="30000" dirty="0" err="1">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0" name="Rectangle 9"/>
          <p:cNvSpPr/>
          <p:nvPr/>
        </p:nvSpPr>
        <p:spPr>
          <a:xfrm>
            <a:off x="4975184" y="2838404"/>
            <a:ext cx="1077539"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Azariah</a:t>
            </a:r>
            <a:r>
              <a:rPr lang="en-US" baseline="30000" dirty="0" err="1">
                <a:solidFill>
                  <a:prstClr val="black"/>
                </a:solidFill>
                <a:latin typeface="Arial" panose="020B0604020202020204" pitchFamily="34" charset="0"/>
                <a:cs typeface="Arial" panose="020B0604020202020204" pitchFamily="34" charset="0"/>
              </a:rPr>
              <a:t>H</a:t>
            </a:r>
            <a:endParaRPr lang="en-US" dirty="0">
              <a:solidFill>
                <a:prstClr val="black"/>
              </a:solidFill>
              <a:latin typeface="Arial" panose="020B0604020202020204" pitchFamily="34" charset="0"/>
              <a:cs typeface="Arial" panose="020B0604020202020204" pitchFamily="34" charset="0"/>
            </a:endParaRPr>
          </a:p>
        </p:txBody>
      </p:sp>
      <p:sp>
        <p:nvSpPr>
          <p:cNvPr id="11" name="Rectangle 10"/>
          <p:cNvSpPr/>
          <p:nvPr/>
        </p:nvSpPr>
        <p:spPr>
          <a:xfrm>
            <a:off x="2741844" y="1801088"/>
            <a:ext cx="1879040" cy="369332"/>
          </a:xfrm>
          <a:prstGeom prst="rect">
            <a:avLst/>
          </a:prstGeom>
        </p:spPr>
        <p:txBody>
          <a:bodyPr wrap="none">
            <a:spAutoFit/>
          </a:bodyPr>
          <a:lstStyle/>
          <a:p>
            <a:pPr algn="ctr"/>
            <a:r>
              <a:rPr lang="en-US" i="1" dirty="0">
                <a:solidFill>
                  <a:prstClr val="black"/>
                </a:solidFill>
              </a:rPr>
              <a:t>“God is my Judge”</a:t>
            </a:r>
          </a:p>
        </p:txBody>
      </p:sp>
      <p:sp>
        <p:nvSpPr>
          <p:cNvPr id="12" name="Rectangle 11"/>
          <p:cNvSpPr/>
          <p:nvPr/>
        </p:nvSpPr>
        <p:spPr>
          <a:xfrm>
            <a:off x="6632355" y="2838404"/>
            <a:ext cx="2257862" cy="369332"/>
          </a:xfrm>
          <a:prstGeom prst="rect">
            <a:avLst/>
          </a:prstGeom>
        </p:spPr>
        <p:txBody>
          <a:bodyPr wrap="none">
            <a:spAutoFit/>
          </a:bodyPr>
          <a:lstStyle/>
          <a:p>
            <a:r>
              <a:rPr lang="en-US" i="1" dirty="0" smtClean="0">
                <a:solidFill>
                  <a:prstClr val="black"/>
                </a:solidFill>
              </a:rPr>
              <a:t>“The Lord has helped”</a:t>
            </a:r>
            <a:endParaRPr lang="en-US" i="1" dirty="0">
              <a:solidFill>
                <a:prstClr val="black"/>
              </a:solidFill>
            </a:endParaRPr>
          </a:p>
        </p:txBody>
      </p:sp>
      <p:sp>
        <p:nvSpPr>
          <p:cNvPr id="13" name="Rectangle 12"/>
          <p:cNvSpPr/>
          <p:nvPr/>
        </p:nvSpPr>
        <p:spPr>
          <a:xfrm>
            <a:off x="6632355" y="2153400"/>
            <a:ext cx="2235420" cy="369332"/>
          </a:xfrm>
          <a:prstGeom prst="rect">
            <a:avLst/>
          </a:prstGeom>
        </p:spPr>
        <p:txBody>
          <a:bodyPr wrap="none">
            <a:spAutoFit/>
          </a:bodyPr>
          <a:lstStyle/>
          <a:p>
            <a:r>
              <a:rPr lang="en-US" i="1" dirty="0" smtClean="0">
                <a:solidFill>
                  <a:prstClr val="black"/>
                </a:solidFill>
              </a:rPr>
              <a:t>“The Lord is gracious”</a:t>
            </a:r>
            <a:endParaRPr lang="en-US" i="1" dirty="0">
              <a:solidFill>
                <a:prstClr val="black"/>
              </a:solidFill>
            </a:endParaRPr>
          </a:p>
        </p:txBody>
      </p:sp>
      <p:sp>
        <p:nvSpPr>
          <p:cNvPr id="14" name="Rectangle 13"/>
          <p:cNvSpPr/>
          <p:nvPr/>
        </p:nvSpPr>
        <p:spPr>
          <a:xfrm>
            <a:off x="6632364" y="2508954"/>
            <a:ext cx="2180149" cy="369332"/>
          </a:xfrm>
          <a:prstGeom prst="rect">
            <a:avLst/>
          </a:prstGeom>
        </p:spPr>
        <p:txBody>
          <a:bodyPr wrap="none">
            <a:spAutoFit/>
          </a:bodyPr>
          <a:lstStyle/>
          <a:p>
            <a:r>
              <a:rPr lang="en-US" i="1" dirty="0" smtClean="0">
                <a:solidFill>
                  <a:prstClr val="black"/>
                </a:solidFill>
              </a:rPr>
              <a:t>“Who is what God is”</a:t>
            </a:r>
            <a:endParaRPr lang="en-US" i="1" dirty="0">
              <a:solidFill>
                <a:prstClr val="black"/>
              </a:solidFill>
            </a:endParaRPr>
          </a:p>
        </p:txBody>
      </p:sp>
      <p:sp>
        <p:nvSpPr>
          <p:cNvPr id="15" name="Rectangle 14"/>
          <p:cNvSpPr/>
          <p:nvPr/>
        </p:nvSpPr>
        <p:spPr>
          <a:xfrm>
            <a:off x="1319139" y="2508954"/>
            <a:ext cx="1223412"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Meshach</a:t>
            </a:r>
            <a:r>
              <a:rPr lang="en-US" baseline="30000" dirty="0" err="1">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16" name="Rectangle 15"/>
          <p:cNvSpPr/>
          <p:nvPr/>
        </p:nvSpPr>
        <p:spPr>
          <a:xfrm>
            <a:off x="2737356" y="2508954"/>
            <a:ext cx="2147832" cy="369332"/>
          </a:xfrm>
          <a:prstGeom prst="rect">
            <a:avLst/>
          </a:prstGeom>
        </p:spPr>
        <p:txBody>
          <a:bodyPr wrap="none">
            <a:spAutoFit/>
          </a:bodyPr>
          <a:lstStyle/>
          <a:p>
            <a:pPr algn="ctr"/>
            <a:r>
              <a:rPr lang="en-US" i="1" dirty="0" smtClean="0">
                <a:solidFill>
                  <a:prstClr val="black"/>
                </a:solidFill>
              </a:rPr>
              <a:t>“Who is what </a:t>
            </a:r>
            <a:r>
              <a:rPr lang="en-US" i="1" dirty="0" err="1" smtClean="0">
                <a:solidFill>
                  <a:prstClr val="black"/>
                </a:solidFill>
              </a:rPr>
              <a:t>Aku</a:t>
            </a:r>
            <a:r>
              <a:rPr lang="en-US" i="1" dirty="0" smtClean="0">
                <a:solidFill>
                  <a:prstClr val="black"/>
                </a:solidFill>
              </a:rPr>
              <a:t> is”</a:t>
            </a:r>
            <a:endParaRPr lang="en-US" i="1" dirty="0">
              <a:solidFill>
                <a:prstClr val="black"/>
              </a:solidFill>
            </a:endParaRPr>
          </a:p>
        </p:txBody>
      </p:sp>
      <p:sp>
        <p:nvSpPr>
          <p:cNvPr id="17" name="Rectangle 16"/>
          <p:cNvSpPr/>
          <p:nvPr/>
        </p:nvSpPr>
        <p:spPr>
          <a:xfrm>
            <a:off x="2737373" y="2153400"/>
            <a:ext cx="1982979" cy="369332"/>
          </a:xfrm>
          <a:prstGeom prst="rect">
            <a:avLst/>
          </a:prstGeom>
        </p:spPr>
        <p:txBody>
          <a:bodyPr wrap="none">
            <a:spAutoFit/>
          </a:bodyPr>
          <a:lstStyle/>
          <a:p>
            <a:pPr algn="ctr"/>
            <a:r>
              <a:rPr lang="en-US" i="1" dirty="0" smtClean="0">
                <a:solidFill>
                  <a:prstClr val="black"/>
                </a:solidFill>
              </a:rPr>
              <a:t>“Command of </a:t>
            </a:r>
            <a:r>
              <a:rPr lang="en-US" i="1" dirty="0" err="1" smtClean="0">
                <a:solidFill>
                  <a:prstClr val="black"/>
                </a:solidFill>
              </a:rPr>
              <a:t>Aku</a:t>
            </a:r>
            <a:r>
              <a:rPr lang="en-US" i="1" dirty="0" smtClean="0">
                <a:solidFill>
                  <a:prstClr val="black"/>
                </a:solidFill>
              </a:rPr>
              <a:t>”</a:t>
            </a:r>
            <a:endParaRPr lang="en-US" i="1" dirty="0">
              <a:solidFill>
                <a:prstClr val="black"/>
              </a:solidFill>
            </a:endParaRPr>
          </a:p>
        </p:txBody>
      </p:sp>
      <p:sp>
        <p:nvSpPr>
          <p:cNvPr id="18" name="Rectangle 17"/>
          <p:cNvSpPr/>
          <p:nvPr/>
        </p:nvSpPr>
        <p:spPr>
          <a:xfrm>
            <a:off x="2737356" y="2838404"/>
            <a:ext cx="1878912" cy="369332"/>
          </a:xfrm>
          <a:prstGeom prst="rect">
            <a:avLst/>
          </a:prstGeom>
        </p:spPr>
        <p:txBody>
          <a:bodyPr wrap="none">
            <a:spAutoFit/>
          </a:bodyPr>
          <a:lstStyle/>
          <a:p>
            <a:pPr algn="ctr"/>
            <a:r>
              <a:rPr lang="en-US" i="1" dirty="0" smtClean="0">
                <a:solidFill>
                  <a:prstClr val="black"/>
                </a:solidFill>
              </a:rPr>
              <a:t>“Servant of Nebo”</a:t>
            </a:r>
            <a:endParaRPr lang="en-US" i="1" dirty="0">
              <a:solidFill>
                <a:prstClr val="black"/>
              </a:solidFill>
            </a:endParaRPr>
          </a:p>
        </p:txBody>
      </p:sp>
      <p:sp>
        <p:nvSpPr>
          <p:cNvPr id="19" name="Rectangle 18"/>
          <p:cNvSpPr/>
          <p:nvPr/>
        </p:nvSpPr>
        <p:spPr>
          <a:xfrm>
            <a:off x="1319139" y="2153400"/>
            <a:ext cx="1274708"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Shadrach</a:t>
            </a:r>
            <a:r>
              <a:rPr lang="en-US" baseline="30000" dirty="0" err="1">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0" name="Rectangle 19"/>
          <p:cNvSpPr/>
          <p:nvPr/>
        </p:nvSpPr>
        <p:spPr>
          <a:xfrm>
            <a:off x="1319139" y="2838404"/>
            <a:ext cx="1210588"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Abenego</a:t>
            </a:r>
            <a:r>
              <a:rPr lang="en-US" baseline="30000" dirty="0" err="1">
                <a:solidFill>
                  <a:prstClr val="black"/>
                </a:solidFill>
                <a:latin typeface="Arial" panose="020B0604020202020204" pitchFamily="34" charset="0"/>
                <a:cs typeface="Arial" panose="020B0604020202020204" pitchFamily="34" charset="0"/>
              </a:rPr>
              <a:t>B</a:t>
            </a:r>
            <a:endParaRPr lang="en-US" dirty="0">
              <a:solidFill>
                <a:prstClr val="black"/>
              </a:solidFill>
              <a:latin typeface="Arial" panose="020B0604020202020204" pitchFamily="34" charset="0"/>
              <a:cs typeface="Arial" panose="020B0604020202020204" pitchFamily="34" charset="0"/>
            </a:endParaRPr>
          </a:p>
        </p:txBody>
      </p:sp>
      <p:sp>
        <p:nvSpPr>
          <p:cNvPr id="21" name="Rectangle 20"/>
          <p:cNvSpPr/>
          <p:nvPr/>
        </p:nvSpPr>
        <p:spPr>
          <a:xfrm>
            <a:off x="4975194" y="1801088"/>
            <a:ext cx="1620957" cy="369332"/>
          </a:xfrm>
          <a:prstGeom prst="rect">
            <a:avLst/>
          </a:prstGeom>
        </p:spPr>
        <p:txBody>
          <a:bodyPr wrap="none">
            <a:spAutoFit/>
          </a:bodyPr>
          <a:lstStyle/>
          <a:p>
            <a:r>
              <a:rPr lang="en-US" dirty="0" err="1" smtClean="0">
                <a:solidFill>
                  <a:prstClr val="black"/>
                </a:solidFill>
                <a:latin typeface="Arial" panose="020B0604020202020204" pitchFamily="34" charset="0"/>
                <a:cs typeface="Arial" panose="020B0604020202020204" pitchFamily="34" charset="0"/>
              </a:rPr>
              <a:t>Belteshazzar</a:t>
            </a:r>
            <a:r>
              <a:rPr lang="en-US" baseline="30000" dirty="0" err="1" smtClean="0">
                <a:solidFill>
                  <a:prstClr val="black"/>
                </a:solidFill>
                <a:latin typeface="Arial" panose="020B0604020202020204" pitchFamily="34" charset="0"/>
                <a:cs typeface="Arial" panose="020B0604020202020204" pitchFamily="34" charset="0"/>
              </a:rPr>
              <a:t>B</a:t>
            </a:r>
            <a:endParaRPr lang="en-US" baseline="30000" dirty="0">
              <a:solidFill>
                <a:prstClr val="black"/>
              </a:solidFill>
              <a:latin typeface="Arial" panose="020B0604020202020204" pitchFamily="34" charset="0"/>
              <a:cs typeface="Arial" panose="020B0604020202020204" pitchFamily="34" charset="0"/>
            </a:endParaRPr>
          </a:p>
        </p:txBody>
      </p:sp>
      <p:sp>
        <p:nvSpPr>
          <p:cNvPr id="22" name="Rectangle 21"/>
          <p:cNvSpPr/>
          <p:nvPr/>
        </p:nvSpPr>
        <p:spPr>
          <a:xfrm>
            <a:off x="6632370" y="1801088"/>
            <a:ext cx="2102563" cy="369332"/>
          </a:xfrm>
          <a:prstGeom prst="rect">
            <a:avLst/>
          </a:prstGeom>
        </p:spPr>
        <p:txBody>
          <a:bodyPr wrap="none">
            <a:spAutoFit/>
          </a:bodyPr>
          <a:lstStyle/>
          <a:p>
            <a:r>
              <a:rPr lang="en-US" i="1" dirty="0" smtClean="0">
                <a:solidFill>
                  <a:prstClr val="black"/>
                </a:solidFill>
              </a:rPr>
              <a:t>“May </a:t>
            </a:r>
            <a:r>
              <a:rPr lang="en-US" i="1" dirty="0" err="1" smtClean="0">
                <a:solidFill>
                  <a:prstClr val="black"/>
                </a:solidFill>
              </a:rPr>
              <a:t>Balak</a:t>
            </a:r>
            <a:r>
              <a:rPr lang="en-US" i="1" dirty="0" smtClean="0">
                <a:solidFill>
                  <a:prstClr val="black"/>
                </a:solidFill>
              </a:rPr>
              <a:t> protect”</a:t>
            </a:r>
            <a:endParaRPr lang="en-US" i="1" dirty="0">
              <a:solidFill>
                <a:prstClr val="black"/>
              </a:solidFill>
            </a:endParaRPr>
          </a:p>
        </p:txBody>
      </p:sp>
      <p:sp>
        <p:nvSpPr>
          <p:cNvPr id="23" name="TextBox 22"/>
          <p:cNvSpPr txBox="1"/>
          <p:nvPr/>
        </p:nvSpPr>
        <p:spPr>
          <a:xfrm>
            <a:off x="16" y="1325089"/>
            <a:ext cx="3910879" cy="461665"/>
          </a:xfrm>
          <a:prstGeom prst="rect">
            <a:avLst/>
          </a:prstGeom>
          <a:noFill/>
        </p:spPr>
        <p:txBody>
          <a:bodyPr wrap="none" rtlCol="0">
            <a:spAutoFit/>
          </a:bodyPr>
          <a:lstStyle/>
          <a:p>
            <a:r>
              <a:rPr lang="en-US" sz="2400" b="1" dirty="0" smtClean="0">
                <a:solidFill>
                  <a:prstClr val="black"/>
                </a:solidFill>
              </a:rPr>
              <a:t>Four Hebrew Men in Babylon</a:t>
            </a:r>
            <a:endParaRPr lang="en-US" sz="2400" b="1" dirty="0">
              <a:solidFill>
                <a:prstClr val="black"/>
              </a:solidFill>
            </a:endParaRPr>
          </a:p>
        </p:txBody>
      </p:sp>
      <p:sp>
        <p:nvSpPr>
          <p:cNvPr id="24" name="TextBox 23"/>
          <p:cNvSpPr txBox="1"/>
          <p:nvPr/>
        </p:nvSpPr>
        <p:spPr>
          <a:xfrm>
            <a:off x="11" y="1801088"/>
            <a:ext cx="1266693"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1-2,4-12</a:t>
            </a:r>
          </a:p>
        </p:txBody>
      </p:sp>
      <p:sp>
        <p:nvSpPr>
          <p:cNvPr id="25" name="TextBox 24"/>
          <p:cNvSpPr txBox="1"/>
          <p:nvPr/>
        </p:nvSpPr>
        <p:spPr>
          <a:xfrm>
            <a:off x="4312" y="2153400"/>
            <a:ext cx="774571"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1,3</a:t>
            </a:r>
          </a:p>
        </p:txBody>
      </p:sp>
      <p:sp>
        <p:nvSpPr>
          <p:cNvPr id="27" name="TextBox 26"/>
          <p:cNvSpPr txBox="1"/>
          <p:nvPr/>
        </p:nvSpPr>
        <p:spPr>
          <a:xfrm>
            <a:off x="4312" y="2508954"/>
            <a:ext cx="774571"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1,3</a:t>
            </a:r>
          </a:p>
        </p:txBody>
      </p:sp>
      <p:sp>
        <p:nvSpPr>
          <p:cNvPr id="28" name="TextBox 27"/>
          <p:cNvSpPr txBox="1"/>
          <p:nvPr/>
        </p:nvSpPr>
        <p:spPr>
          <a:xfrm>
            <a:off x="4312" y="2838404"/>
            <a:ext cx="774571"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1,3</a:t>
            </a:r>
          </a:p>
        </p:txBody>
      </p:sp>
      <p:cxnSp>
        <p:nvCxnSpPr>
          <p:cNvPr id="30" name="Straight Connector 29"/>
          <p:cNvCxnSpPr/>
          <p:nvPr/>
        </p:nvCxnSpPr>
        <p:spPr>
          <a:xfrm flipH="1">
            <a:off x="888521" y="2108865"/>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920157" y="176862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894279" y="2846873"/>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925915" y="2506632"/>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a:off x="4318" y="3177399"/>
            <a:ext cx="2907719" cy="461665"/>
          </a:xfrm>
          <a:prstGeom prst="rect">
            <a:avLst/>
          </a:prstGeom>
          <a:noFill/>
        </p:spPr>
        <p:txBody>
          <a:bodyPr wrap="none" rtlCol="0">
            <a:spAutoFit/>
          </a:bodyPr>
          <a:lstStyle/>
          <a:p>
            <a:r>
              <a:rPr lang="en-US" sz="2400" b="1" dirty="0" smtClean="0">
                <a:solidFill>
                  <a:prstClr val="black"/>
                </a:solidFill>
              </a:rPr>
              <a:t>Two Kings of Babylon</a:t>
            </a:r>
            <a:endParaRPr lang="en-US" sz="2400" b="1" dirty="0">
              <a:solidFill>
                <a:prstClr val="black"/>
              </a:solidFill>
            </a:endParaRPr>
          </a:p>
        </p:txBody>
      </p:sp>
      <p:sp>
        <p:nvSpPr>
          <p:cNvPr id="35" name="TextBox 34"/>
          <p:cNvSpPr txBox="1"/>
          <p:nvPr/>
        </p:nvSpPr>
        <p:spPr>
          <a:xfrm>
            <a:off x="1324916" y="3538275"/>
            <a:ext cx="1928733" cy="369332"/>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Nebuchadnezzar</a:t>
            </a:r>
            <a:endParaRPr lang="en-US" dirty="0">
              <a:solidFill>
                <a:prstClr val="black"/>
              </a:solidFill>
              <a:latin typeface="Arial" panose="020B0604020202020204" pitchFamily="34" charset="0"/>
              <a:cs typeface="Arial" panose="020B0604020202020204" pitchFamily="34" charset="0"/>
            </a:endParaRPr>
          </a:p>
        </p:txBody>
      </p:sp>
      <p:sp>
        <p:nvSpPr>
          <p:cNvPr id="40" name="Rectangle 39"/>
          <p:cNvSpPr/>
          <p:nvPr/>
        </p:nvSpPr>
        <p:spPr>
          <a:xfrm>
            <a:off x="1324897" y="3890587"/>
            <a:ext cx="1326004"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Belshazzar</a:t>
            </a:r>
            <a:endParaRPr lang="en-US" dirty="0">
              <a:solidFill>
                <a:prstClr val="black"/>
              </a:solidFill>
              <a:latin typeface="Arial" panose="020B0604020202020204" pitchFamily="34" charset="0"/>
              <a:cs typeface="Arial" panose="020B0604020202020204" pitchFamily="34" charset="0"/>
            </a:endParaRPr>
          </a:p>
        </p:txBody>
      </p:sp>
      <p:sp>
        <p:nvSpPr>
          <p:cNvPr id="43" name="TextBox 42"/>
          <p:cNvSpPr txBox="1"/>
          <p:nvPr/>
        </p:nvSpPr>
        <p:spPr>
          <a:xfrm>
            <a:off x="5774" y="3538275"/>
            <a:ext cx="787395"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1-4</a:t>
            </a:r>
          </a:p>
        </p:txBody>
      </p:sp>
      <p:sp>
        <p:nvSpPr>
          <p:cNvPr id="44" name="TextBox 43"/>
          <p:cNvSpPr txBox="1"/>
          <p:nvPr/>
        </p:nvSpPr>
        <p:spPr>
          <a:xfrm>
            <a:off x="10088" y="3890587"/>
            <a:ext cx="949299"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5,7,8</a:t>
            </a:r>
          </a:p>
        </p:txBody>
      </p:sp>
      <p:cxnSp>
        <p:nvCxnSpPr>
          <p:cNvPr id="45" name="Straight Connector 44"/>
          <p:cNvCxnSpPr/>
          <p:nvPr/>
        </p:nvCxnSpPr>
        <p:spPr>
          <a:xfrm flipH="1">
            <a:off x="894279" y="384605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925915" y="350581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931673" y="424381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48" name="TextBox 47"/>
          <p:cNvSpPr txBox="1"/>
          <p:nvPr/>
        </p:nvSpPr>
        <p:spPr>
          <a:xfrm>
            <a:off x="23" y="4380212"/>
            <a:ext cx="3652475" cy="461665"/>
          </a:xfrm>
          <a:prstGeom prst="rect">
            <a:avLst/>
          </a:prstGeom>
          <a:noFill/>
        </p:spPr>
        <p:txBody>
          <a:bodyPr wrap="none" rtlCol="0">
            <a:spAutoFit/>
          </a:bodyPr>
          <a:lstStyle/>
          <a:p>
            <a:r>
              <a:rPr lang="en-US" sz="2400" b="1" dirty="0" smtClean="0">
                <a:solidFill>
                  <a:prstClr val="black"/>
                </a:solidFill>
              </a:rPr>
              <a:t>Two Kings of </a:t>
            </a:r>
            <a:r>
              <a:rPr lang="en-US" sz="2400" b="1" dirty="0" err="1" smtClean="0">
                <a:solidFill>
                  <a:prstClr val="black"/>
                </a:solidFill>
              </a:rPr>
              <a:t>Medo</a:t>
            </a:r>
            <a:r>
              <a:rPr lang="en-US" sz="2400" b="1" dirty="0" smtClean="0">
                <a:solidFill>
                  <a:prstClr val="black"/>
                </a:solidFill>
              </a:rPr>
              <a:t>-Persian</a:t>
            </a:r>
            <a:endParaRPr lang="en-US" sz="2400" b="1" dirty="0">
              <a:solidFill>
                <a:prstClr val="black"/>
              </a:solidFill>
            </a:endParaRPr>
          </a:p>
        </p:txBody>
      </p:sp>
      <p:sp>
        <p:nvSpPr>
          <p:cNvPr id="49" name="TextBox 48"/>
          <p:cNvSpPr txBox="1"/>
          <p:nvPr/>
        </p:nvSpPr>
        <p:spPr>
          <a:xfrm>
            <a:off x="1495850" y="4767425"/>
            <a:ext cx="2018501" cy="369332"/>
          </a:xfrm>
          <a:prstGeom prst="rect">
            <a:avLst/>
          </a:prstGeom>
          <a:noFill/>
        </p:spPr>
        <p:txBody>
          <a:bodyPr wrap="none" rtlCol="0">
            <a:spAutoFit/>
          </a:bodyPr>
          <a:lstStyle/>
          <a:p>
            <a:r>
              <a:rPr lang="en-US" dirty="0" smtClean="0">
                <a:solidFill>
                  <a:prstClr val="black"/>
                </a:solidFill>
                <a:latin typeface="Arial" panose="020B0604020202020204" pitchFamily="34" charset="0"/>
                <a:cs typeface="Arial" panose="020B0604020202020204" pitchFamily="34" charset="0"/>
              </a:rPr>
              <a:t>Cyrus the Persian</a:t>
            </a:r>
            <a:endParaRPr lang="en-US" dirty="0">
              <a:solidFill>
                <a:prstClr val="black"/>
              </a:solidFill>
              <a:latin typeface="Arial" panose="020B0604020202020204" pitchFamily="34" charset="0"/>
              <a:cs typeface="Arial" panose="020B0604020202020204" pitchFamily="34" charset="0"/>
            </a:endParaRPr>
          </a:p>
        </p:txBody>
      </p:sp>
      <p:sp>
        <p:nvSpPr>
          <p:cNvPr id="50" name="Rectangle 49"/>
          <p:cNvSpPr/>
          <p:nvPr/>
        </p:nvSpPr>
        <p:spPr>
          <a:xfrm>
            <a:off x="6809071" y="5119737"/>
            <a:ext cx="1273169" cy="369332"/>
          </a:xfrm>
          <a:prstGeom prst="rect">
            <a:avLst/>
          </a:prstGeom>
        </p:spPr>
        <p:txBody>
          <a:bodyPr wrap="none">
            <a:spAutoFit/>
          </a:bodyPr>
          <a:lstStyle/>
          <a:p>
            <a:r>
              <a:rPr lang="en-US" i="1" dirty="0" smtClean="0">
                <a:solidFill>
                  <a:prstClr val="black"/>
                </a:solidFill>
              </a:rPr>
              <a:t>“</a:t>
            </a:r>
            <a:r>
              <a:rPr lang="en-US" dirty="0">
                <a:solidFill>
                  <a:prstClr val="black"/>
                </a:solidFill>
              </a:rPr>
              <a:t>Preserver</a:t>
            </a:r>
            <a:r>
              <a:rPr lang="en-US" i="1" dirty="0" smtClean="0">
                <a:solidFill>
                  <a:prstClr val="black"/>
                </a:solidFill>
              </a:rPr>
              <a:t>”</a:t>
            </a:r>
            <a:endParaRPr lang="en-US" i="1" dirty="0">
              <a:solidFill>
                <a:prstClr val="black"/>
              </a:solidFill>
            </a:endParaRPr>
          </a:p>
        </p:txBody>
      </p:sp>
      <p:sp>
        <p:nvSpPr>
          <p:cNvPr id="51" name="Rectangle 50"/>
          <p:cNvSpPr/>
          <p:nvPr/>
        </p:nvSpPr>
        <p:spPr>
          <a:xfrm>
            <a:off x="1495839" y="5119737"/>
            <a:ext cx="4198585" cy="369332"/>
          </a:xfrm>
          <a:prstGeom prst="rect">
            <a:avLst/>
          </a:prstGeom>
        </p:spPr>
        <p:txBody>
          <a:bodyPr wrap="none">
            <a:spAutoFit/>
          </a:bodyPr>
          <a:lstStyle/>
          <a:p>
            <a:r>
              <a:rPr lang="en-US" dirty="0" smtClean="0">
                <a:solidFill>
                  <a:prstClr val="black"/>
                </a:solidFill>
                <a:latin typeface="Arial" panose="020B0604020202020204" pitchFamily="34" charset="0"/>
                <a:cs typeface="Arial" panose="020B0604020202020204" pitchFamily="34" charset="0"/>
              </a:rPr>
              <a:t>Darius the Mede – governor of Babylon</a:t>
            </a:r>
            <a:endParaRPr lang="en-US" dirty="0">
              <a:solidFill>
                <a:prstClr val="black"/>
              </a:solidFill>
              <a:latin typeface="Arial" panose="020B0604020202020204" pitchFamily="34" charset="0"/>
              <a:cs typeface="Arial" panose="020B0604020202020204" pitchFamily="34" charset="0"/>
            </a:endParaRPr>
          </a:p>
        </p:txBody>
      </p:sp>
      <p:sp>
        <p:nvSpPr>
          <p:cNvPr id="52" name="Rectangle 51"/>
          <p:cNvSpPr/>
          <p:nvPr/>
        </p:nvSpPr>
        <p:spPr>
          <a:xfrm>
            <a:off x="6809080" y="4767425"/>
            <a:ext cx="1046569" cy="369332"/>
          </a:xfrm>
          <a:prstGeom prst="rect">
            <a:avLst/>
          </a:prstGeom>
        </p:spPr>
        <p:txBody>
          <a:bodyPr wrap="none">
            <a:spAutoFit/>
          </a:bodyPr>
          <a:lstStyle/>
          <a:p>
            <a:r>
              <a:rPr lang="en-US" i="1" dirty="0" smtClean="0">
                <a:solidFill>
                  <a:prstClr val="black"/>
                </a:solidFill>
              </a:rPr>
              <a:t>“</a:t>
            </a:r>
            <a:r>
              <a:rPr lang="en-US" dirty="0" smtClean="0">
                <a:solidFill>
                  <a:prstClr val="black"/>
                </a:solidFill>
              </a:rPr>
              <a:t>Throne</a:t>
            </a:r>
            <a:r>
              <a:rPr lang="en-US" i="1" dirty="0" smtClean="0">
                <a:solidFill>
                  <a:prstClr val="black"/>
                </a:solidFill>
              </a:rPr>
              <a:t>”</a:t>
            </a:r>
            <a:endParaRPr lang="en-US" i="1" dirty="0">
              <a:solidFill>
                <a:prstClr val="black"/>
              </a:solidFill>
            </a:endParaRPr>
          </a:p>
        </p:txBody>
      </p:sp>
      <p:sp>
        <p:nvSpPr>
          <p:cNvPr id="53" name="TextBox 52"/>
          <p:cNvSpPr txBox="1"/>
          <p:nvPr/>
        </p:nvSpPr>
        <p:spPr>
          <a:xfrm>
            <a:off x="176696" y="4767425"/>
            <a:ext cx="1066318"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1,6,10</a:t>
            </a:r>
          </a:p>
        </p:txBody>
      </p:sp>
      <p:sp>
        <p:nvSpPr>
          <p:cNvPr id="54" name="TextBox 53"/>
          <p:cNvSpPr txBox="1"/>
          <p:nvPr/>
        </p:nvSpPr>
        <p:spPr>
          <a:xfrm>
            <a:off x="181017" y="5119737"/>
            <a:ext cx="1253869" cy="369332"/>
          </a:xfrm>
          <a:prstGeom prst="rect">
            <a:avLst/>
          </a:prstGeom>
          <a:noFill/>
        </p:spPr>
        <p:txBody>
          <a:bodyPr wrap="none" rtlCol="0">
            <a:spAutoFit/>
          </a:bodyPr>
          <a:lstStyle/>
          <a:p>
            <a:r>
              <a:rPr lang="en-US" dirty="0" err="1" smtClean="0">
                <a:solidFill>
                  <a:prstClr val="black"/>
                </a:solidFill>
              </a:rPr>
              <a:t>Ch</a:t>
            </a:r>
            <a:r>
              <a:rPr lang="en-US" dirty="0" smtClean="0">
                <a:solidFill>
                  <a:prstClr val="black"/>
                </a:solidFill>
              </a:rPr>
              <a:t> 5-6,9,11</a:t>
            </a:r>
          </a:p>
        </p:txBody>
      </p:sp>
      <p:cxnSp>
        <p:nvCxnSpPr>
          <p:cNvPr id="55" name="Straight Connector 54"/>
          <p:cNvCxnSpPr/>
          <p:nvPr/>
        </p:nvCxnSpPr>
        <p:spPr>
          <a:xfrm flipH="1">
            <a:off x="1065217" y="5075202"/>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1096853" y="4734960"/>
            <a:ext cx="7979254"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1102611" y="5472968"/>
            <a:ext cx="7979254" cy="0"/>
          </a:xfrm>
          <a:prstGeom prst="line">
            <a:avLst/>
          </a:prstGeom>
        </p:spPr>
        <p:style>
          <a:lnRef idx="1">
            <a:schemeClr val="accent1"/>
          </a:lnRef>
          <a:fillRef idx="0">
            <a:schemeClr val="accent1"/>
          </a:fillRef>
          <a:effectRef idx="0">
            <a:schemeClr val="accent1"/>
          </a:effectRef>
          <a:fontRef idx="minor">
            <a:schemeClr val="tx1"/>
          </a:fontRef>
        </p:style>
      </p:cxnSp>
      <p:sp>
        <p:nvSpPr>
          <p:cNvPr id="58" name="Rectangle 57"/>
          <p:cNvSpPr/>
          <p:nvPr/>
        </p:nvSpPr>
        <p:spPr>
          <a:xfrm>
            <a:off x="6497136" y="3885446"/>
            <a:ext cx="2215863" cy="369332"/>
          </a:xfrm>
          <a:prstGeom prst="rect">
            <a:avLst/>
          </a:prstGeom>
        </p:spPr>
        <p:txBody>
          <a:bodyPr wrap="none">
            <a:spAutoFit/>
          </a:bodyPr>
          <a:lstStyle/>
          <a:p>
            <a:r>
              <a:rPr lang="en-US" i="1" dirty="0" smtClean="0">
                <a:solidFill>
                  <a:prstClr val="black"/>
                </a:solidFill>
              </a:rPr>
              <a:t>“</a:t>
            </a:r>
            <a:r>
              <a:rPr lang="en-US" dirty="0"/>
              <a:t>Bel protect the </a:t>
            </a:r>
            <a:r>
              <a:rPr lang="en-US" dirty="0" smtClean="0"/>
              <a:t>king</a:t>
            </a:r>
            <a:r>
              <a:rPr lang="en-US" i="1" dirty="0" smtClean="0">
                <a:solidFill>
                  <a:prstClr val="black"/>
                </a:solidFill>
              </a:rPr>
              <a:t>”</a:t>
            </a:r>
            <a:endParaRPr lang="en-US" i="1" dirty="0">
              <a:solidFill>
                <a:prstClr val="black"/>
              </a:solidFill>
            </a:endParaRPr>
          </a:p>
        </p:txBody>
      </p:sp>
      <p:sp>
        <p:nvSpPr>
          <p:cNvPr id="59" name="Rectangle 58"/>
          <p:cNvSpPr/>
          <p:nvPr/>
        </p:nvSpPr>
        <p:spPr>
          <a:xfrm>
            <a:off x="5945065" y="3533134"/>
            <a:ext cx="2678362" cy="369332"/>
          </a:xfrm>
          <a:prstGeom prst="rect">
            <a:avLst/>
          </a:prstGeom>
        </p:spPr>
        <p:txBody>
          <a:bodyPr wrap="none">
            <a:spAutoFit/>
          </a:bodyPr>
          <a:lstStyle/>
          <a:p>
            <a:r>
              <a:rPr lang="en-US" dirty="0" smtClean="0"/>
              <a:t>“</a:t>
            </a:r>
            <a:r>
              <a:rPr lang="en-US" dirty="0"/>
              <a:t>Nebo, protect the crown</a:t>
            </a:r>
            <a:r>
              <a:rPr lang="en-US" i="1" dirty="0" smtClean="0">
                <a:solidFill>
                  <a:prstClr val="black"/>
                </a:solidFill>
              </a:rPr>
              <a:t>”</a:t>
            </a:r>
            <a:endParaRPr lang="en-US" i="1" dirty="0">
              <a:solidFill>
                <a:prstClr val="black"/>
              </a:solidFill>
            </a:endParaRPr>
          </a:p>
        </p:txBody>
      </p:sp>
    </p:spTree>
    <p:extLst>
      <p:ext uri="{BB962C8B-B14F-4D97-AF65-F5344CB8AC3E}">
        <p14:creationId xmlns:p14="http://schemas.microsoft.com/office/powerpoint/2010/main" val="21356808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2" name="Title 1"/>
          <p:cNvSpPr>
            <a:spLocks noGrp="1"/>
          </p:cNvSpPr>
          <p:nvPr>
            <p:ph type="title"/>
          </p:nvPr>
        </p:nvSpPr>
        <p:spPr>
          <a:xfrm>
            <a:off x="477326" y="238393"/>
            <a:ext cx="8229600" cy="571235"/>
          </a:xfrm>
        </p:spPr>
        <p:txBody>
          <a:bodyPr>
            <a:normAutofit fontScale="90000"/>
          </a:bodyPr>
          <a:lstStyle/>
          <a:p>
            <a:r>
              <a:rPr lang="en-US" b="1" dirty="0" smtClean="0">
                <a:solidFill>
                  <a:srgbClr val="FFFF00"/>
                </a:solidFill>
                <a:effectLst>
                  <a:outerShdw blurRad="38100" dist="38100" dir="2700000" algn="tl">
                    <a:srgbClr val="000000">
                      <a:alpha val="43137"/>
                    </a:srgbClr>
                  </a:outerShdw>
                </a:effectLst>
              </a:rPr>
              <a:t>Chapter Content</a:t>
            </a:r>
            <a:endParaRPr lang="en-US" b="1" dirty="0">
              <a:solidFill>
                <a:srgbClr val="FFFF00"/>
              </a:solidFill>
              <a:effectLst>
                <a:outerShdw blurRad="38100" dist="38100" dir="2700000" algn="tl">
                  <a:srgbClr val="000000">
                    <a:alpha val="43137"/>
                  </a:srgbClr>
                </a:outerShdw>
              </a:effectLst>
            </a:endParaRPr>
          </a:p>
        </p:txBody>
      </p:sp>
      <p:sp>
        <p:nvSpPr>
          <p:cNvPr id="3" name="TextBox 2"/>
          <p:cNvSpPr txBox="1"/>
          <p:nvPr/>
        </p:nvSpPr>
        <p:spPr>
          <a:xfrm>
            <a:off x="381000" y="1181104"/>
            <a:ext cx="8458200" cy="4524315"/>
          </a:xfrm>
          <a:prstGeom prst="rect">
            <a:avLst/>
          </a:prstGeom>
          <a:noFill/>
        </p:spPr>
        <p:txBody>
          <a:bodyPr wrap="square" rtlCol="0">
            <a:spAutoFit/>
          </a:bodyPr>
          <a:lstStyle/>
          <a:p>
            <a:pPr defTabSz="609600">
              <a:tabLst>
                <a:tab pos="1601788" algn="l"/>
              </a:tabLst>
            </a:pPr>
            <a:r>
              <a:rPr lang="en-US" sz="2400" b="1" i="1" u="sng" dirty="0"/>
              <a:t>Chapter</a:t>
            </a:r>
            <a:r>
              <a:rPr lang="en-US" sz="2400" dirty="0"/>
              <a:t>		</a:t>
            </a:r>
            <a:r>
              <a:rPr lang="en-US" sz="2400" b="1" i="1" u="sng" dirty="0"/>
              <a:t>Content</a:t>
            </a:r>
            <a:endParaRPr lang="en-US" sz="2400" b="1" i="1" dirty="0"/>
          </a:p>
          <a:p>
            <a:pPr defTabSz="609600">
              <a:tabLst>
                <a:tab pos="1601788" algn="l"/>
                <a:tab pos="1997075" algn="l"/>
              </a:tabLst>
            </a:pPr>
            <a:r>
              <a:rPr lang="en-US" sz="2400" dirty="0" smtClean="0"/>
              <a:t>____ 1</a:t>
            </a:r>
            <a:r>
              <a:rPr lang="en-US" sz="2400" dirty="0"/>
              <a:t>	</a:t>
            </a:r>
            <a:r>
              <a:rPr lang="en-US" sz="2400" dirty="0" smtClean="0"/>
              <a:t>a</a:t>
            </a:r>
            <a:r>
              <a:rPr lang="en-US" sz="2400" dirty="0"/>
              <a:t>.  </a:t>
            </a:r>
            <a:r>
              <a:rPr lang="en-US" sz="2400" dirty="0" smtClean="0"/>
              <a:t>Daniel’s friends in the </a:t>
            </a:r>
            <a:r>
              <a:rPr lang="en-US" sz="2400" dirty="0"/>
              <a:t>Fiery Furnace</a:t>
            </a:r>
          </a:p>
          <a:p>
            <a:pPr defTabSz="609600">
              <a:tabLst>
                <a:tab pos="1601788" algn="l"/>
                <a:tab pos="1997075" algn="l"/>
              </a:tabLst>
            </a:pPr>
            <a:r>
              <a:rPr lang="en-US" sz="2400" dirty="0"/>
              <a:t>____ </a:t>
            </a:r>
            <a:r>
              <a:rPr lang="en-US" sz="2400" dirty="0" smtClean="0"/>
              <a:t>2</a:t>
            </a:r>
            <a:r>
              <a:rPr lang="en-US" sz="2400" dirty="0"/>
              <a:t>	</a:t>
            </a:r>
            <a:r>
              <a:rPr lang="en-US" sz="2400" dirty="0" smtClean="0"/>
              <a:t>b</a:t>
            </a:r>
            <a:r>
              <a:rPr lang="en-US" sz="2400" dirty="0"/>
              <a:t>.  Daniel’s final vision of the “End of the Days”</a:t>
            </a:r>
          </a:p>
          <a:p>
            <a:pPr defTabSz="609600">
              <a:tabLst>
                <a:tab pos="1601788" algn="l"/>
                <a:tab pos="1997075" algn="l"/>
              </a:tabLst>
            </a:pPr>
            <a:r>
              <a:rPr lang="en-US" sz="2400" dirty="0"/>
              <a:t>____ </a:t>
            </a:r>
            <a:r>
              <a:rPr lang="en-US" sz="2400" dirty="0" smtClean="0"/>
              <a:t>3</a:t>
            </a:r>
            <a:r>
              <a:rPr lang="en-US" sz="2400" dirty="0"/>
              <a:t>	</a:t>
            </a:r>
            <a:r>
              <a:rPr lang="en-US" sz="2400" dirty="0" smtClean="0"/>
              <a:t>c.	Daniel’s </a:t>
            </a:r>
            <a:r>
              <a:rPr lang="en-US" sz="2400" dirty="0"/>
              <a:t>vision of the Ram &amp; He-goat</a:t>
            </a:r>
          </a:p>
          <a:p>
            <a:pPr defTabSz="609600">
              <a:tabLst>
                <a:tab pos="1601788" algn="l"/>
                <a:tab pos="1997075" algn="l"/>
              </a:tabLst>
            </a:pPr>
            <a:r>
              <a:rPr lang="en-US" sz="2400" dirty="0"/>
              <a:t>____ </a:t>
            </a:r>
            <a:r>
              <a:rPr lang="en-US" sz="2400" dirty="0" smtClean="0"/>
              <a:t>4</a:t>
            </a:r>
            <a:r>
              <a:rPr lang="en-US" sz="2400" dirty="0"/>
              <a:t>	</a:t>
            </a:r>
            <a:r>
              <a:rPr lang="en-US" sz="2400" dirty="0" smtClean="0"/>
              <a:t>d</a:t>
            </a:r>
            <a:r>
              <a:rPr lang="en-US" sz="2400" dirty="0"/>
              <a:t>.  Daniel in the Lion’s Den</a:t>
            </a:r>
          </a:p>
          <a:p>
            <a:pPr defTabSz="609600">
              <a:tabLst>
                <a:tab pos="1601788" algn="l"/>
                <a:tab pos="1997075" algn="l"/>
              </a:tabLst>
            </a:pPr>
            <a:r>
              <a:rPr lang="en-US" sz="2400" dirty="0"/>
              <a:t>____ </a:t>
            </a:r>
            <a:r>
              <a:rPr lang="en-US" sz="2400" dirty="0" smtClean="0"/>
              <a:t>5</a:t>
            </a:r>
            <a:r>
              <a:rPr lang="en-US" sz="2400" dirty="0"/>
              <a:t>	</a:t>
            </a:r>
            <a:r>
              <a:rPr lang="en-US" sz="2400" dirty="0" smtClean="0"/>
              <a:t>e.	Daniel </a:t>
            </a:r>
            <a:r>
              <a:rPr lang="en-US" sz="2400" dirty="0"/>
              <a:t>and his friends are selected and tested</a:t>
            </a:r>
          </a:p>
          <a:p>
            <a:pPr defTabSz="609600">
              <a:tabLst>
                <a:tab pos="1601788" algn="l"/>
                <a:tab pos="1997075" algn="l"/>
              </a:tabLst>
            </a:pPr>
            <a:r>
              <a:rPr lang="en-US" sz="2400" dirty="0"/>
              <a:t>____ </a:t>
            </a:r>
            <a:r>
              <a:rPr lang="en-US" sz="2400" dirty="0" smtClean="0"/>
              <a:t>6</a:t>
            </a:r>
            <a:r>
              <a:rPr lang="en-US" sz="2400" dirty="0"/>
              <a:t>	</a:t>
            </a:r>
            <a:r>
              <a:rPr lang="en-US" sz="2400" dirty="0" smtClean="0"/>
              <a:t>f.	Daniel’s </a:t>
            </a:r>
            <a:r>
              <a:rPr lang="en-US" sz="2400" dirty="0"/>
              <a:t>vision of the 4 Great Beasts</a:t>
            </a:r>
          </a:p>
          <a:p>
            <a:pPr defTabSz="609600">
              <a:tabLst>
                <a:tab pos="1601788" algn="l"/>
                <a:tab pos="1997075" algn="l"/>
              </a:tabLst>
            </a:pPr>
            <a:r>
              <a:rPr lang="en-US" sz="2400" dirty="0"/>
              <a:t>____ </a:t>
            </a:r>
            <a:r>
              <a:rPr lang="en-US" sz="2400" dirty="0" smtClean="0"/>
              <a:t>7</a:t>
            </a:r>
            <a:r>
              <a:rPr lang="en-US" sz="2400" dirty="0"/>
              <a:t>	</a:t>
            </a:r>
            <a:r>
              <a:rPr lang="en-US" sz="2400" dirty="0" smtClean="0"/>
              <a:t>g.	Nebuchadnezzar’s </a:t>
            </a:r>
            <a:r>
              <a:rPr lang="en-US" sz="2400" dirty="0"/>
              <a:t>dream of the Metallic Man</a:t>
            </a:r>
          </a:p>
          <a:p>
            <a:pPr defTabSz="609600">
              <a:tabLst>
                <a:tab pos="1601788" algn="l"/>
                <a:tab pos="1997075" algn="l"/>
              </a:tabLst>
            </a:pPr>
            <a:r>
              <a:rPr lang="en-US" sz="2400" dirty="0"/>
              <a:t>____ </a:t>
            </a:r>
            <a:r>
              <a:rPr lang="en-US" sz="2400" dirty="0" smtClean="0"/>
              <a:t>8</a:t>
            </a:r>
            <a:r>
              <a:rPr lang="en-US" sz="2400" dirty="0"/>
              <a:t>	</a:t>
            </a:r>
            <a:r>
              <a:rPr lang="en-US" sz="2400" dirty="0" smtClean="0"/>
              <a:t>h.	Glorious Man tells of Kings of North and South</a:t>
            </a:r>
            <a:endParaRPr lang="en-US" sz="2400" dirty="0"/>
          </a:p>
          <a:p>
            <a:pPr defTabSz="609600">
              <a:tabLst>
                <a:tab pos="1601788" algn="l"/>
                <a:tab pos="1997075" algn="l"/>
              </a:tabLst>
            </a:pPr>
            <a:r>
              <a:rPr lang="en-US" sz="2400" dirty="0"/>
              <a:t>____ </a:t>
            </a:r>
            <a:r>
              <a:rPr lang="en-US" sz="2400" dirty="0" smtClean="0"/>
              <a:t>9</a:t>
            </a:r>
            <a:r>
              <a:rPr lang="en-US" sz="2400" dirty="0"/>
              <a:t>	</a:t>
            </a:r>
            <a:r>
              <a:rPr lang="en-US" sz="2400" dirty="0" err="1" smtClean="0"/>
              <a:t>i</a:t>
            </a:r>
            <a:r>
              <a:rPr lang="en-US" sz="2400" dirty="0" smtClean="0"/>
              <a:t>.	Belshazzar’s </a:t>
            </a:r>
            <a:r>
              <a:rPr lang="en-US" sz="2400" dirty="0"/>
              <a:t>feast and Babylon’s Fall</a:t>
            </a:r>
          </a:p>
          <a:p>
            <a:pPr defTabSz="609600">
              <a:tabLst>
                <a:tab pos="1601788" algn="l"/>
                <a:tab pos="1997075" algn="l"/>
              </a:tabLst>
            </a:pPr>
            <a:r>
              <a:rPr lang="en-US" sz="2400" dirty="0"/>
              <a:t>____ </a:t>
            </a:r>
            <a:r>
              <a:rPr lang="en-US" sz="2400" dirty="0" smtClean="0"/>
              <a:t>10-11</a:t>
            </a:r>
            <a:r>
              <a:rPr lang="en-US" sz="2400" dirty="0"/>
              <a:t>	</a:t>
            </a:r>
            <a:r>
              <a:rPr lang="en-US" sz="2400" dirty="0" smtClean="0"/>
              <a:t>j.	Daniel’s </a:t>
            </a:r>
            <a:r>
              <a:rPr lang="en-US" sz="2400" dirty="0"/>
              <a:t>prayer &amp; the “70 weeks” vision</a:t>
            </a:r>
          </a:p>
          <a:p>
            <a:pPr defTabSz="609600">
              <a:tabLst>
                <a:tab pos="1601788" algn="l"/>
                <a:tab pos="1997075" algn="l"/>
              </a:tabLst>
            </a:pPr>
            <a:r>
              <a:rPr lang="en-US" sz="2400" dirty="0"/>
              <a:t>____ </a:t>
            </a:r>
            <a:r>
              <a:rPr lang="en-US" sz="2400" dirty="0" smtClean="0"/>
              <a:t>12</a:t>
            </a:r>
            <a:r>
              <a:rPr lang="en-US" sz="2400" dirty="0"/>
              <a:t>	</a:t>
            </a:r>
            <a:r>
              <a:rPr lang="en-US" sz="2400" dirty="0" smtClean="0"/>
              <a:t>k.	Nebuchadnezzar </a:t>
            </a:r>
            <a:r>
              <a:rPr lang="en-US" sz="2400" dirty="0"/>
              <a:t>humbled</a:t>
            </a:r>
          </a:p>
        </p:txBody>
      </p:sp>
      <p:sp>
        <p:nvSpPr>
          <p:cNvPr id="4" name="TextBox 3"/>
          <p:cNvSpPr txBox="1"/>
          <p:nvPr/>
        </p:nvSpPr>
        <p:spPr>
          <a:xfrm>
            <a:off x="533400" y="1562100"/>
            <a:ext cx="533400" cy="4154984"/>
          </a:xfrm>
          <a:prstGeom prst="rect">
            <a:avLst/>
          </a:prstGeom>
          <a:noFill/>
        </p:spPr>
        <p:txBody>
          <a:bodyPr wrap="square" rtlCol="0">
            <a:spAutoFit/>
          </a:bodyPr>
          <a:lstStyle/>
          <a:p>
            <a:r>
              <a:rPr lang="en-US" sz="2400" i="1" dirty="0" smtClean="0">
                <a:solidFill>
                  <a:srgbClr val="0000CC"/>
                </a:solidFill>
                <a:latin typeface="Lucida Handwriting" panose="03010101010101010101" pitchFamily="66" charset="0"/>
              </a:rPr>
              <a:t>e</a:t>
            </a:r>
          </a:p>
          <a:p>
            <a:r>
              <a:rPr lang="en-US" sz="2400" i="1" dirty="0" smtClean="0">
                <a:solidFill>
                  <a:srgbClr val="0000CC"/>
                </a:solidFill>
                <a:latin typeface="Lucida Handwriting" panose="03010101010101010101" pitchFamily="66" charset="0"/>
              </a:rPr>
              <a:t>g</a:t>
            </a:r>
          </a:p>
          <a:p>
            <a:r>
              <a:rPr lang="en-US" sz="2400" i="1" dirty="0" smtClean="0">
                <a:solidFill>
                  <a:srgbClr val="0000CC"/>
                </a:solidFill>
                <a:latin typeface="Lucida Handwriting" panose="03010101010101010101" pitchFamily="66" charset="0"/>
              </a:rPr>
              <a:t>a</a:t>
            </a:r>
          </a:p>
          <a:p>
            <a:r>
              <a:rPr lang="en-US" sz="2400" i="1" dirty="0" smtClean="0">
                <a:solidFill>
                  <a:srgbClr val="0000CC"/>
                </a:solidFill>
                <a:latin typeface="Lucida Handwriting" panose="03010101010101010101" pitchFamily="66" charset="0"/>
              </a:rPr>
              <a:t>k</a:t>
            </a:r>
          </a:p>
          <a:p>
            <a:r>
              <a:rPr lang="en-US" sz="2400" i="1" dirty="0" err="1" smtClean="0">
                <a:solidFill>
                  <a:srgbClr val="0000CC"/>
                </a:solidFill>
                <a:latin typeface="Lucida Handwriting" panose="03010101010101010101" pitchFamily="66" charset="0"/>
              </a:rPr>
              <a:t>i</a:t>
            </a:r>
            <a:endParaRPr lang="en-US" sz="2400" i="1" dirty="0" smtClean="0">
              <a:solidFill>
                <a:srgbClr val="0000CC"/>
              </a:solidFill>
              <a:latin typeface="Lucida Handwriting" panose="03010101010101010101" pitchFamily="66" charset="0"/>
            </a:endParaRPr>
          </a:p>
          <a:p>
            <a:r>
              <a:rPr lang="en-US" sz="2400" i="1" dirty="0" smtClean="0">
                <a:solidFill>
                  <a:srgbClr val="0000CC"/>
                </a:solidFill>
                <a:latin typeface="Lucida Handwriting" panose="03010101010101010101" pitchFamily="66" charset="0"/>
              </a:rPr>
              <a:t>d</a:t>
            </a:r>
          </a:p>
          <a:p>
            <a:r>
              <a:rPr lang="en-US" sz="2400" i="1" dirty="0" smtClean="0">
                <a:solidFill>
                  <a:srgbClr val="0000CC"/>
                </a:solidFill>
                <a:latin typeface="Lucida Handwriting" panose="03010101010101010101" pitchFamily="66" charset="0"/>
              </a:rPr>
              <a:t>f</a:t>
            </a:r>
          </a:p>
          <a:p>
            <a:r>
              <a:rPr lang="en-US" sz="2400" i="1" dirty="0" smtClean="0">
                <a:solidFill>
                  <a:srgbClr val="0000CC"/>
                </a:solidFill>
                <a:latin typeface="Lucida Handwriting" panose="03010101010101010101" pitchFamily="66" charset="0"/>
              </a:rPr>
              <a:t>c</a:t>
            </a:r>
          </a:p>
          <a:p>
            <a:r>
              <a:rPr lang="en-US" sz="2400" i="1" dirty="0" smtClean="0">
                <a:solidFill>
                  <a:srgbClr val="0000CC"/>
                </a:solidFill>
                <a:latin typeface="Lucida Handwriting" panose="03010101010101010101" pitchFamily="66" charset="0"/>
              </a:rPr>
              <a:t>j</a:t>
            </a:r>
          </a:p>
          <a:p>
            <a:r>
              <a:rPr lang="en-US" sz="2400" i="1" dirty="0" smtClean="0">
                <a:solidFill>
                  <a:srgbClr val="0000CC"/>
                </a:solidFill>
                <a:latin typeface="Lucida Handwriting" panose="03010101010101010101" pitchFamily="66" charset="0"/>
              </a:rPr>
              <a:t>h</a:t>
            </a:r>
          </a:p>
          <a:p>
            <a:r>
              <a:rPr lang="en-US" sz="2400" i="1" dirty="0" smtClean="0">
                <a:solidFill>
                  <a:srgbClr val="0000CC"/>
                </a:solidFill>
                <a:latin typeface="Lucida Handwriting" panose="03010101010101010101" pitchFamily="66" charset="0"/>
              </a:rPr>
              <a:t>b</a:t>
            </a:r>
          </a:p>
        </p:txBody>
      </p:sp>
    </p:spTree>
    <p:extLst>
      <p:ext uri="{BB962C8B-B14F-4D97-AF65-F5344CB8AC3E}">
        <p14:creationId xmlns:p14="http://schemas.microsoft.com/office/powerpoint/2010/main" val="272063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148"/>
            <a:ext cx="8229600" cy="571235"/>
          </a:xfrm>
        </p:spPr>
        <p:txBody>
          <a:bodyPr>
            <a:normAutofit fontScale="90000"/>
          </a:bodyPr>
          <a:lstStyle/>
          <a:p>
            <a:r>
              <a:rPr lang="en-US" dirty="0" smtClean="0"/>
              <a:t>Chapter Content</a:t>
            </a:r>
            <a:endParaRPr lang="en-US" dirty="0"/>
          </a:p>
        </p:txBody>
      </p:sp>
      <p:sp>
        <p:nvSpPr>
          <p:cNvPr id="3" name="TextBox 2"/>
          <p:cNvSpPr txBox="1"/>
          <p:nvPr/>
        </p:nvSpPr>
        <p:spPr>
          <a:xfrm>
            <a:off x="304800" y="1318784"/>
            <a:ext cx="8763000" cy="4358116"/>
          </a:xfrm>
          <a:prstGeom prst="rect">
            <a:avLst/>
          </a:prstGeom>
          <a:noFill/>
        </p:spPr>
        <p:txBody>
          <a:bodyPr wrap="square" rtlCol="0">
            <a:spAutoFit/>
          </a:bodyPr>
          <a:lstStyle/>
          <a:p>
            <a:pPr marL="1195388" indent="-1195388" defTabSz="609600">
              <a:lnSpc>
                <a:spcPct val="90000"/>
              </a:lnSpc>
              <a:tabLst>
                <a:tab pos="1195388" algn="l"/>
                <a:tab pos="1997075" algn="l"/>
              </a:tabLst>
            </a:pPr>
            <a:r>
              <a:rPr lang="en-US" sz="2800" dirty="0" smtClean="0"/>
              <a:t>1</a:t>
            </a:r>
            <a:r>
              <a:rPr lang="en-US" sz="2800" dirty="0"/>
              <a:t>	</a:t>
            </a:r>
            <a:r>
              <a:rPr lang="en-US" sz="2800" dirty="0" smtClean="0"/>
              <a:t>Daniel </a:t>
            </a:r>
            <a:r>
              <a:rPr lang="en-US" sz="2800" dirty="0"/>
              <a:t>and his friends are selected and tested</a:t>
            </a:r>
          </a:p>
          <a:p>
            <a:pPr marL="1195388" indent="-1195388" defTabSz="609600">
              <a:lnSpc>
                <a:spcPct val="90000"/>
              </a:lnSpc>
              <a:tabLst>
                <a:tab pos="1195388" algn="l"/>
                <a:tab pos="1997075" algn="l"/>
              </a:tabLst>
            </a:pPr>
            <a:r>
              <a:rPr lang="en-US" sz="2800" dirty="0" smtClean="0"/>
              <a:t>2</a:t>
            </a:r>
            <a:r>
              <a:rPr lang="en-US" sz="2800" dirty="0"/>
              <a:t>	</a:t>
            </a:r>
            <a:r>
              <a:rPr lang="en-US" sz="2800" dirty="0" smtClean="0"/>
              <a:t>Nebuchadnezzar’s </a:t>
            </a:r>
            <a:r>
              <a:rPr lang="en-US" sz="2800" dirty="0"/>
              <a:t>dream of the Metallic Man</a:t>
            </a:r>
          </a:p>
          <a:p>
            <a:pPr marL="1195388" indent="-1195388" defTabSz="609600">
              <a:lnSpc>
                <a:spcPct val="90000"/>
              </a:lnSpc>
              <a:buAutoNum type="arabicPlain" startAt="3"/>
              <a:tabLst>
                <a:tab pos="1195388" algn="l"/>
                <a:tab pos="1997075" algn="l"/>
              </a:tabLst>
            </a:pPr>
            <a:r>
              <a:rPr lang="en-US" sz="2800" dirty="0" smtClean="0"/>
              <a:t>Daniel’s </a:t>
            </a:r>
            <a:r>
              <a:rPr lang="en-US" sz="2800" dirty="0"/>
              <a:t>friends in the Fiery </a:t>
            </a:r>
            <a:r>
              <a:rPr lang="en-US" sz="2800" dirty="0" smtClean="0"/>
              <a:t>Furnace	</a:t>
            </a:r>
          </a:p>
          <a:p>
            <a:pPr marL="1195388" indent="-1195388" defTabSz="609600">
              <a:lnSpc>
                <a:spcPct val="90000"/>
              </a:lnSpc>
              <a:buAutoNum type="arabicPlain" startAt="3"/>
              <a:tabLst>
                <a:tab pos="1195388" algn="l"/>
                <a:tab pos="1997075" algn="l"/>
              </a:tabLst>
            </a:pPr>
            <a:r>
              <a:rPr lang="en-US" sz="2800" dirty="0" smtClean="0"/>
              <a:t>Nebuchadnezzar </a:t>
            </a:r>
            <a:r>
              <a:rPr lang="en-US" sz="2800" dirty="0"/>
              <a:t>humbled</a:t>
            </a:r>
          </a:p>
          <a:p>
            <a:pPr marL="1195388" indent="-1195388" defTabSz="609600">
              <a:lnSpc>
                <a:spcPct val="90000"/>
              </a:lnSpc>
              <a:tabLst>
                <a:tab pos="1195388" algn="l"/>
                <a:tab pos="1997075" algn="l"/>
              </a:tabLst>
            </a:pPr>
            <a:r>
              <a:rPr lang="en-US" sz="2800" dirty="0" smtClean="0"/>
              <a:t>5</a:t>
            </a:r>
            <a:r>
              <a:rPr lang="en-US" sz="2800" dirty="0"/>
              <a:t>	Belshazzar’s feast and Babylon’s </a:t>
            </a:r>
            <a:r>
              <a:rPr lang="en-US" sz="2800" dirty="0" smtClean="0"/>
              <a:t>Fall	</a:t>
            </a:r>
          </a:p>
          <a:p>
            <a:pPr marL="1195388" indent="-1195388" defTabSz="609600">
              <a:lnSpc>
                <a:spcPct val="90000"/>
              </a:lnSpc>
              <a:tabLst>
                <a:tab pos="1195388" algn="l"/>
                <a:tab pos="1997075" algn="l"/>
              </a:tabLst>
            </a:pPr>
            <a:r>
              <a:rPr lang="en-US" sz="2800" dirty="0" smtClean="0"/>
              <a:t>6</a:t>
            </a:r>
            <a:r>
              <a:rPr lang="en-US" sz="2800" dirty="0"/>
              <a:t>	Daniel in the Lion’s </a:t>
            </a:r>
            <a:r>
              <a:rPr lang="en-US" sz="2800" dirty="0" smtClean="0"/>
              <a:t>Den</a:t>
            </a:r>
          </a:p>
          <a:p>
            <a:pPr marL="1195388" indent="-1195388" defTabSz="609600">
              <a:lnSpc>
                <a:spcPct val="90000"/>
              </a:lnSpc>
              <a:tabLst>
                <a:tab pos="1195388" algn="l"/>
                <a:tab pos="1997075" algn="l"/>
              </a:tabLst>
            </a:pPr>
            <a:r>
              <a:rPr lang="en-US" sz="2800" dirty="0" smtClean="0"/>
              <a:t>7</a:t>
            </a:r>
            <a:r>
              <a:rPr lang="en-US" sz="2800" dirty="0"/>
              <a:t>	Daniel’s vision of the 4 Great </a:t>
            </a:r>
            <a:r>
              <a:rPr lang="en-US" sz="2800" dirty="0" smtClean="0"/>
              <a:t>Beasts</a:t>
            </a:r>
          </a:p>
          <a:p>
            <a:pPr marL="1195388" indent="-1195388" defTabSz="609600">
              <a:lnSpc>
                <a:spcPct val="90000"/>
              </a:lnSpc>
              <a:tabLst>
                <a:tab pos="1195388" algn="l"/>
                <a:tab pos="1997075" algn="l"/>
              </a:tabLst>
            </a:pPr>
            <a:r>
              <a:rPr lang="en-US" sz="2800" dirty="0" smtClean="0"/>
              <a:t>8</a:t>
            </a:r>
            <a:r>
              <a:rPr lang="en-US" sz="2800" dirty="0"/>
              <a:t>	Daniel’s vision of the Ram &amp; </a:t>
            </a:r>
            <a:r>
              <a:rPr lang="en-US" sz="2800" dirty="0" smtClean="0"/>
              <a:t>He-goat	</a:t>
            </a:r>
          </a:p>
          <a:p>
            <a:pPr marL="1195388" indent="-1195388" defTabSz="609600">
              <a:lnSpc>
                <a:spcPct val="90000"/>
              </a:lnSpc>
              <a:tabLst>
                <a:tab pos="1195388" algn="l"/>
                <a:tab pos="1997075" algn="l"/>
              </a:tabLst>
            </a:pPr>
            <a:r>
              <a:rPr lang="en-US" sz="2800" dirty="0" smtClean="0"/>
              <a:t>9</a:t>
            </a:r>
            <a:r>
              <a:rPr lang="en-US" sz="2800" dirty="0"/>
              <a:t>	Daniel’s prayer &amp; the “70 weeks” </a:t>
            </a:r>
            <a:r>
              <a:rPr lang="en-US" sz="2800" dirty="0" smtClean="0"/>
              <a:t>vision</a:t>
            </a:r>
          </a:p>
          <a:p>
            <a:pPr marL="1195388" indent="-1195388" defTabSz="609600">
              <a:lnSpc>
                <a:spcPct val="90000"/>
              </a:lnSpc>
              <a:tabLst>
                <a:tab pos="1195388" algn="l"/>
                <a:tab pos="1997075" algn="l"/>
              </a:tabLst>
            </a:pPr>
            <a:r>
              <a:rPr lang="en-US" sz="2800" dirty="0" smtClean="0"/>
              <a:t>10-11</a:t>
            </a:r>
            <a:r>
              <a:rPr lang="en-US" sz="2800" dirty="0"/>
              <a:t>	Glorious Man tells of Kings of North and </a:t>
            </a:r>
            <a:r>
              <a:rPr lang="en-US" sz="2800" dirty="0" smtClean="0"/>
              <a:t>South	</a:t>
            </a:r>
            <a:endParaRPr lang="en-US" sz="2800" dirty="0"/>
          </a:p>
          <a:p>
            <a:pPr marL="1195388" indent="-1195388" defTabSz="609600">
              <a:lnSpc>
                <a:spcPct val="90000"/>
              </a:lnSpc>
              <a:tabLst>
                <a:tab pos="1195388" algn="l"/>
                <a:tab pos="1997075" algn="l"/>
              </a:tabLst>
            </a:pPr>
            <a:r>
              <a:rPr lang="en-US" sz="2800" dirty="0" smtClean="0"/>
              <a:t>12</a:t>
            </a:r>
            <a:r>
              <a:rPr lang="en-US" sz="2800" dirty="0"/>
              <a:t>	Daniel’s final vision of the “End of the Days”</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126" y="3"/>
            <a:ext cx="9144000" cy="1190625"/>
          </a:xfrm>
          <a:prstGeom prst="rect">
            <a:avLst/>
          </a:prstGeom>
        </p:spPr>
      </p:pic>
      <p:sp>
        <p:nvSpPr>
          <p:cNvPr id="6" name="Title 1"/>
          <p:cNvSpPr txBox="1">
            <a:spLocks/>
          </p:cNvSpPr>
          <p:nvPr/>
        </p:nvSpPr>
        <p:spPr>
          <a:xfrm>
            <a:off x="457200" y="347798"/>
            <a:ext cx="8229600" cy="49503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800" b="1" dirty="0" smtClean="0">
                <a:solidFill>
                  <a:srgbClr val="FFFF00"/>
                </a:solidFill>
                <a:effectLst>
                  <a:outerShdw blurRad="38100" dist="38100" dir="2700000" algn="tl">
                    <a:srgbClr val="000000">
                      <a:alpha val="43137"/>
                    </a:srgbClr>
                  </a:outerShdw>
                </a:effectLst>
              </a:rPr>
              <a:t>Chapter Content of Daniel</a:t>
            </a:r>
            <a:endParaRPr lang="en-US" sz="48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774185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J:\Temp\BibleMaps &amp; Clipart\Waldron Bible Maps\JPEG Folder\Babylonia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8816" y="394229"/>
            <a:ext cx="8139113" cy="504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1" name="Rectangle 3"/>
          <p:cNvSpPr>
            <a:spLocks noGrp="1" noChangeArrowheads="1"/>
          </p:cNvSpPr>
          <p:nvPr>
            <p:ph type="title"/>
          </p:nvPr>
        </p:nvSpPr>
        <p:spPr>
          <a:xfrm>
            <a:off x="361950" y="333375"/>
            <a:ext cx="8229600" cy="952500"/>
          </a:xfrm>
          <a:solidFill>
            <a:srgbClr val="FFFF99"/>
          </a:solidFill>
        </p:spPr>
        <p:txBody>
          <a:bodyPr/>
          <a:lstStyle/>
          <a:p>
            <a:r>
              <a:rPr lang="en-US" altLang="en-US" smtClean="0"/>
              <a:t>Prophets of the Babylonian Period</a:t>
            </a:r>
          </a:p>
        </p:txBody>
      </p:sp>
      <p:sp>
        <p:nvSpPr>
          <p:cNvPr id="63492" name="Text Box 4"/>
          <p:cNvSpPr txBox="1">
            <a:spLocks noChangeArrowheads="1"/>
          </p:cNvSpPr>
          <p:nvPr/>
        </p:nvSpPr>
        <p:spPr bwMode="ltGray">
          <a:xfrm>
            <a:off x="381002" y="1246189"/>
            <a:ext cx="3186113" cy="2246769"/>
          </a:xfrm>
          <a:prstGeom prst="rect">
            <a:avLst/>
          </a:prstGeom>
          <a:solidFill>
            <a:srgbClr val="FFFF9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en-US" sz="2000" dirty="0">
                <a:solidFill>
                  <a:srgbClr val="000000"/>
                </a:solidFill>
                <a:latin typeface="Tahoma" pitchFamily="34" charset="0"/>
                <a:cs typeface="Times New Roman" pitchFamily="18" charset="0"/>
              </a:rPr>
              <a:t>Zephaniah (630-625 BC)</a:t>
            </a:r>
          </a:p>
          <a:p>
            <a:pPr algn="ctr" eaLnBrk="1" fontAlgn="base" hangingPunct="1">
              <a:spcBef>
                <a:spcPct val="0"/>
              </a:spcBef>
              <a:spcAft>
                <a:spcPct val="0"/>
              </a:spcAft>
            </a:pPr>
            <a:r>
              <a:rPr lang="en-US" altLang="en-US" sz="2000" dirty="0">
                <a:solidFill>
                  <a:srgbClr val="000000"/>
                </a:solidFill>
                <a:latin typeface="Tahoma" pitchFamily="34" charset="0"/>
                <a:cs typeface="Times New Roman" pitchFamily="18" charset="0"/>
              </a:rPr>
              <a:t>Nahum (630-612 BC)</a:t>
            </a:r>
          </a:p>
          <a:p>
            <a:pPr algn="ctr" eaLnBrk="1" fontAlgn="base" hangingPunct="1">
              <a:spcBef>
                <a:spcPct val="0"/>
              </a:spcBef>
              <a:spcAft>
                <a:spcPct val="0"/>
              </a:spcAft>
            </a:pPr>
            <a:r>
              <a:rPr lang="en-US" altLang="en-US" sz="2000" dirty="0">
                <a:latin typeface="Tahoma" pitchFamily="34" charset="0"/>
                <a:cs typeface="Times New Roman" pitchFamily="18" charset="0"/>
              </a:rPr>
              <a:t>Jeremiah (627-586 BC)</a:t>
            </a:r>
          </a:p>
          <a:p>
            <a:pPr algn="ctr" eaLnBrk="1" fontAlgn="base" hangingPunct="1">
              <a:spcBef>
                <a:spcPct val="0"/>
              </a:spcBef>
              <a:spcAft>
                <a:spcPct val="0"/>
              </a:spcAft>
            </a:pPr>
            <a:r>
              <a:rPr lang="en-US" altLang="en-US" sz="2000" dirty="0">
                <a:solidFill>
                  <a:srgbClr val="000000"/>
                </a:solidFill>
                <a:latin typeface="Tahoma" pitchFamily="34" charset="0"/>
                <a:cs typeface="Times New Roman" pitchFamily="18" charset="0"/>
              </a:rPr>
              <a:t>Habakkuk (612-602 BC)</a:t>
            </a:r>
          </a:p>
          <a:p>
            <a:pPr algn="ctr" eaLnBrk="1" fontAlgn="base" hangingPunct="1">
              <a:spcBef>
                <a:spcPct val="0"/>
              </a:spcBef>
              <a:spcAft>
                <a:spcPct val="0"/>
              </a:spcAft>
            </a:pPr>
            <a:r>
              <a:rPr lang="en-US" altLang="en-US" sz="2000" dirty="0">
                <a:solidFill>
                  <a:srgbClr val="3333CC"/>
                </a:solidFill>
                <a:latin typeface="Tahoma" pitchFamily="34" charset="0"/>
                <a:cs typeface="Times New Roman" pitchFamily="18" charset="0"/>
              </a:rPr>
              <a:t>Daniel (606-536 BC)</a:t>
            </a:r>
          </a:p>
          <a:p>
            <a:pPr algn="ctr" eaLnBrk="1" fontAlgn="base" hangingPunct="1">
              <a:spcBef>
                <a:spcPct val="0"/>
              </a:spcBef>
              <a:spcAft>
                <a:spcPct val="0"/>
              </a:spcAft>
            </a:pPr>
            <a:r>
              <a:rPr lang="en-US" altLang="en-US" sz="2000" dirty="0">
                <a:solidFill>
                  <a:srgbClr val="000000"/>
                </a:solidFill>
                <a:latin typeface="Tahoma" pitchFamily="34" charset="0"/>
                <a:cs typeface="Times New Roman" pitchFamily="18" charset="0"/>
              </a:rPr>
              <a:t>Ezekiel (592-570 BC)</a:t>
            </a:r>
          </a:p>
          <a:p>
            <a:pPr algn="ctr" eaLnBrk="1" fontAlgn="base" hangingPunct="1">
              <a:spcBef>
                <a:spcPct val="0"/>
              </a:spcBef>
              <a:spcAft>
                <a:spcPct val="0"/>
              </a:spcAft>
            </a:pPr>
            <a:endParaRPr lang="en-US" altLang="en-US" sz="2000" dirty="0">
              <a:solidFill>
                <a:srgbClr val="000000"/>
              </a:solidFill>
              <a:latin typeface="Tahoma" pitchFamily="34" charset="0"/>
              <a:cs typeface="Times New Roman" pitchFamily="18" charset="0"/>
            </a:endParaRPr>
          </a:p>
        </p:txBody>
      </p:sp>
    </p:spTree>
    <p:extLst>
      <p:ext uri="{BB962C8B-B14F-4D97-AF65-F5344CB8AC3E}">
        <p14:creationId xmlns:p14="http://schemas.microsoft.com/office/powerpoint/2010/main" val="355177517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Times New Roman"/>
      </a:majorFont>
      <a:minorFont>
        <a:latin typeface="Times New Roman"/>
        <a:ea typeface=""/>
        <a:cs typeface="Times New Roma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4050</TotalTime>
  <Words>843</Words>
  <Application>Microsoft Office PowerPoint</Application>
  <PresentationFormat>On-screen Show (16:10)</PresentationFormat>
  <Paragraphs>363</Paragraphs>
  <Slides>20</Slides>
  <Notes>3</Notes>
  <HiddenSlides>0</HiddenSlides>
  <MMClips>0</MMClips>
  <ScaleCrop>false</ScaleCrop>
  <HeadingPairs>
    <vt:vector size="6" baseType="variant">
      <vt:variant>
        <vt:lpstr>Theme</vt:lpstr>
      </vt:variant>
      <vt:variant>
        <vt:i4>11</vt:i4>
      </vt:variant>
      <vt:variant>
        <vt:lpstr>Embedded OLE Servers</vt:lpstr>
      </vt:variant>
      <vt:variant>
        <vt:i4>1</vt:i4>
      </vt:variant>
      <vt:variant>
        <vt:lpstr>Slide Titles</vt:lpstr>
      </vt:variant>
      <vt:variant>
        <vt:i4>20</vt:i4>
      </vt:variant>
    </vt:vector>
  </HeadingPairs>
  <TitlesOfParts>
    <vt:vector size="32" baseType="lpstr">
      <vt:lpstr>Office Theme</vt:lpstr>
      <vt:lpstr>1_Office Theme</vt:lpstr>
      <vt:lpstr>2_Office Theme</vt:lpstr>
      <vt:lpstr>4_Office Theme</vt:lpstr>
      <vt:lpstr>3_Office Theme</vt:lpstr>
      <vt:lpstr>3_Default Design</vt:lpstr>
      <vt:lpstr>Default Design</vt:lpstr>
      <vt:lpstr>5_Office Theme</vt:lpstr>
      <vt:lpstr>6_Office Theme</vt:lpstr>
      <vt:lpstr>8_Office Theme</vt:lpstr>
      <vt:lpstr>7_Office Theme</vt:lpstr>
      <vt:lpstr>Image</vt:lpstr>
      <vt:lpstr>Study of Daniel</vt:lpstr>
      <vt:lpstr>Take  Pre-course Quiz on Daniel</vt:lpstr>
      <vt:lpstr>A.  Daniel’s Personal Information</vt:lpstr>
      <vt:lpstr>PowerPoint Presentation</vt:lpstr>
      <vt:lpstr>C.  Theme of Daniel</vt:lpstr>
      <vt:lpstr>D.  Characters from Daniel</vt:lpstr>
      <vt:lpstr>Chapter Content</vt:lpstr>
      <vt:lpstr>Chapter Content</vt:lpstr>
      <vt:lpstr>Prophets of the Babylonian Period</vt:lpstr>
      <vt:lpstr>Josiah’s Family</vt:lpstr>
      <vt:lpstr>PowerPoint Presentation</vt:lpstr>
      <vt:lpstr>PowerPoint Presentation</vt:lpstr>
      <vt:lpstr>PowerPoint Presentation</vt:lpstr>
      <vt:lpstr>C.  Precursor Prophecies</vt:lpstr>
      <vt:lpstr>God’s Prophets</vt:lpstr>
      <vt:lpstr>PowerPoint Presentation</vt:lpstr>
      <vt:lpstr>Jeremiah’s Good &amp; Bad Figs  - Jer 24</vt:lpstr>
      <vt:lpstr>Promise of Return after Seventy Years Captivity</vt:lpstr>
      <vt:lpstr>PowerPoint Presentation</vt:lpstr>
      <vt:lpstr>Outline of Daniel</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Outline-Class Review Slides Time Lines</dc:title>
  <dc:creator>Danny Haynes</dc:creator>
  <cp:lastModifiedBy>Danny Haynes</cp:lastModifiedBy>
  <cp:revision>123</cp:revision>
  <cp:lastPrinted>2015-10-24T19:49:58Z</cp:lastPrinted>
  <dcterms:created xsi:type="dcterms:W3CDTF">2015-10-17T15:23:22Z</dcterms:created>
  <dcterms:modified xsi:type="dcterms:W3CDTF">2016-04-12T02:56:37Z</dcterms:modified>
</cp:coreProperties>
</file>