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61" r:id="rId4"/>
    <p:sldId id="260" r:id="rId5"/>
    <p:sldId id="262" r:id="rId6"/>
    <p:sldId id="257" r:id="rId7"/>
    <p:sldId id="263" r:id="rId8"/>
    <p:sldId id="258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Rounded MT Bold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Rounded MT Bold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Rounded MT Bold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Rounded MT Bold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5" d="100"/>
          <a:sy n="95" d="100"/>
        </p:scale>
        <p:origin x="-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7BFEB8-C10E-4AFC-A4F1-41D76C407F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DA465-B348-482A-AE5F-5C117D55A632}" type="slidenum">
              <a:rPr lang="en-US"/>
              <a:pPr/>
              <a:t>3</a:t>
            </a:fld>
            <a:endParaRPr lang="en-US"/>
          </a:p>
        </p:txBody>
      </p:sp>
      <p:sp>
        <p:nvSpPr>
          <p:cNvPr id="14338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8D226-DCDE-4D4D-B38C-999EBC0E641A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Bolen: </a:t>
            </a:r>
            <a:r>
              <a:rPr lang="en-US" b="1"/>
              <a:t>Corinth</a:t>
            </a:r>
          </a:p>
          <a:p>
            <a:r>
              <a:rPr lang="en-US"/>
              <a:t>The ancient city of Corinth was one of the major commercial centers of the ancient world.  Its glory spanned both the Greek and Roman empires, first as a member of the Achaean League, and later the capital city of the Roman province of Achaia.  It was perfectly situated at the narrowest part of the isthmus, a level piece of limestone four miles wide connecting mainland Greece with the southern peninsula (Peloponnesus).  Corinth had a port on either side of the Isthmus—Lechaion on the Corinth gulf and Cenchrea on the Saronic gulf—and thus held control of the seas on both sides of Greece.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551BF-38E7-429F-97D1-9B3D01C02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2C459-0A72-449E-8FAD-78050A2D2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6563B-E97E-440A-BE55-8B5031AAA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184957-25EC-4C34-9E97-55CFA14DE3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09867-5316-4FC0-9E26-93F24ED67E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43CCA-7197-4ABC-B33C-8A9F18702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91AB7-E4B8-47D8-9F6A-AFB4697B62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D700B-2512-4E1A-97D6-696FA404A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93341-FD06-4B9D-9804-B60EB2E80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9C73-D420-413A-B043-FAA6249BDD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37B50-9D23-4BF5-A18A-11B1A122D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F5ED-71B7-49BB-8E16-D2FBABB4E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325F5A-F837-40C4-B777-AC1BC9E3EF6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447800"/>
          </a:xfrm>
        </p:spPr>
        <p:txBody>
          <a:bodyPr/>
          <a:lstStyle/>
          <a:p>
            <a:r>
              <a:rPr lang="en-US" sz="3600" b="1"/>
              <a:t>Lessons from Aquila and Priscilla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2514600"/>
          </a:xfrm>
        </p:spPr>
        <p:txBody>
          <a:bodyPr/>
          <a:lstStyle/>
          <a:p>
            <a:r>
              <a:rPr lang="en-US"/>
              <a:t>They attached themselves to someone who could help them go to heaven! </a:t>
            </a:r>
            <a:r>
              <a:rPr lang="en-US" i="1"/>
              <a:t>(Acts 18:2,3; 18, 19)</a:t>
            </a:r>
          </a:p>
          <a:p>
            <a:r>
              <a:rPr lang="en-US"/>
              <a:t>Wise in correction of others </a:t>
            </a:r>
            <a:r>
              <a:rPr lang="en-US" i="1"/>
              <a:t>(18:24-28)</a:t>
            </a:r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" y="3733800"/>
            <a:ext cx="8915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30000"/>
              <a:buFont typeface="Times"/>
              <a:buChar char="•"/>
            </a:pPr>
            <a:r>
              <a:rPr lang="en-US"/>
              <a:t>   </a:t>
            </a:r>
            <a:r>
              <a:rPr lang="en-US" sz="3200"/>
              <a:t>Risked their lives for Paul </a:t>
            </a:r>
            <a:r>
              <a:rPr lang="en-US" sz="3200" i="1"/>
              <a:t>(Rom.16:3,4)</a:t>
            </a:r>
          </a:p>
          <a:p>
            <a:pPr>
              <a:spcBef>
                <a:spcPct val="50000"/>
              </a:spcBef>
              <a:buSzPct val="110000"/>
              <a:buFont typeface="Times"/>
              <a:buChar char="•"/>
            </a:pPr>
            <a:r>
              <a:rPr lang="en-US" sz="3200"/>
              <a:t>  Gave their house to the church </a:t>
            </a:r>
            <a:r>
              <a:rPr lang="en-US" sz="3200" i="1"/>
              <a:t>(Rom.16:5)</a:t>
            </a:r>
          </a:p>
          <a:p>
            <a:pPr>
              <a:spcBef>
                <a:spcPct val="50000"/>
              </a:spcBef>
              <a:buSzPct val="110000"/>
              <a:buFont typeface="Times"/>
              <a:buChar char="•"/>
            </a:pPr>
            <a:r>
              <a:rPr lang="en-US" sz="3200" i="1"/>
              <a:t>  </a:t>
            </a:r>
            <a:r>
              <a:rPr lang="en-US" sz="3200"/>
              <a:t>A pair, “a team”  without jealousy</a:t>
            </a:r>
            <a:r>
              <a:rPr lang="en-US" sz="3200" i="1"/>
              <a:t> (1 Cor. 16:19)</a:t>
            </a:r>
            <a:endParaRPr lang="en-US" sz="320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286000" y="5791200"/>
            <a:ext cx="1295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114800" y="5791200"/>
            <a:ext cx="2971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utoUpdateAnimBg="0"/>
      <p:bldP spid="18437" grpId="0" animBg="1"/>
      <p:bldP spid="184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Aquila and Priscilla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Acts 18:2,3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ul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 l="27873" t="14159" r="36111" b="45505"/>
          <a:stretch>
            <a:fillRect/>
          </a:stretch>
        </p:blipFill>
        <p:spPr>
          <a:xfrm>
            <a:off x="228600" y="53975"/>
            <a:ext cx="8610600" cy="6727825"/>
          </a:xfrm>
          <a:ln/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2514600" y="3962400"/>
            <a:ext cx="11430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Isthmus view to north from Acrocorinth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6629400" y="632460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Arial" charset="0"/>
              </a:rPr>
              <a:t>T. Bolen</a:t>
            </a:r>
          </a:p>
        </p:txBody>
      </p:sp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3657600" y="5715000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The Isthmus of Corinth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r>
              <a:rPr lang="en-US"/>
              <a:t>The Edict of Claudius - 49 AD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r>
              <a:rPr lang="en-US"/>
              <a:t>“Since the Jews constantly made disturbances at the instigation of Chrestus, he expelled them from Rome.”</a:t>
            </a:r>
          </a:p>
          <a:p>
            <a:pPr>
              <a:buFontTx/>
              <a:buNone/>
            </a:pPr>
            <a:r>
              <a:rPr lang="en-US"/>
              <a:t>			</a:t>
            </a:r>
            <a:r>
              <a:rPr lang="en-US" sz="2000" i="1"/>
              <a:t>Suetonius</a:t>
            </a:r>
          </a:p>
        </p:txBody>
      </p:sp>
      <p:pic>
        <p:nvPicPr>
          <p:cNvPr id="15364" name="Picture 4" descr="claudius.jpg                                                   003976DE Hard disk                      C12C54F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57400"/>
            <a:ext cx="231298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447800"/>
          </a:xfrm>
        </p:spPr>
        <p:txBody>
          <a:bodyPr/>
          <a:lstStyle/>
          <a:p>
            <a:r>
              <a:rPr lang="en-US" sz="3600" b="1"/>
              <a:t>Lessons from Aquila and Priscilla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572000"/>
          </a:xfrm>
        </p:spPr>
        <p:txBody>
          <a:bodyPr/>
          <a:lstStyle/>
          <a:p>
            <a:r>
              <a:rPr lang="en-US"/>
              <a:t>They attached themselves to someone who could help them go to heaven! </a:t>
            </a:r>
            <a:r>
              <a:rPr lang="en-US" i="1"/>
              <a:t>(Acts 18:2,3; 18, 19)</a:t>
            </a:r>
          </a:p>
          <a:p>
            <a:endParaRPr lang="en-US" i="1"/>
          </a:p>
          <a:p>
            <a:endParaRPr lang="en-US" i="1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 to go to heaven</a:t>
            </a:r>
          </a:p>
        </p:txBody>
      </p:sp>
      <p:pic>
        <p:nvPicPr>
          <p:cNvPr id="16387" name="Picture 3" descr="IM001656.JPG                                                   003976DF Hard disk                      C12C54F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5040313" cy="3779838"/>
          </a:xfrm>
          <a:prstGeom prst="rect">
            <a:avLst/>
          </a:prstGeom>
          <a:noFill/>
        </p:spPr>
      </p:pic>
      <p:pic>
        <p:nvPicPr>
          <p:cNvPr id="16388" name="Picture 4" descr="DSCF1576.JPG                                                   003976DF Hard disk                      C12C54F9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5786438" cy="434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7705344" presetClass="entr" presetSubtype="20390199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447800"/>
          </a:xfrm>
        </p:spPr>
        <p:txBody>
          <a:bodyPr/>
          <a:lstStyle/>
          <a:p>
            <a:r>
              <a:rPr lang="en-US" sz="3600" b="1"/>
              <a:t>Lessons from Aquila and Priscilla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572000"/>
          </a:xfrm>
        </p:spPr>
        <p:txBody>
          <a:bodyPr/>
          <a:lstStyle/>
          <a:p>
            <a:r>
              <a:rPr lang="en-US"/>
              <a:t>They attached themselves to someone who could help them go to heaven! </a:t>
            </a:r>
            <a:r>
              <a:rPr lang="en-US" i="1"/>
              <a:t>(Acts 18:2,3; 18, 19)</a:t>
            </a:r>
          </a:p>
          <a:p>
            <a:r>
              <a:rPr lang="en-US"/>
              <a:t>Wise in correction of others </a:t>
            </a:r>
            <a:r>
              <a:rPr lang="en-US" i="1"/>
              <a:t>(18:24-28)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Alexandria, home of Apollos</a:t>
            </a:r>
          </a:p>
        </p:txBody>
      </p:sp>
      <p:pic>
        <p:nvPicPr>
          <p:cNvPr id="17411" name="Picture 3" descr="Alexandria-CosmosRec#3A0C77.jpg                                003976DE Hard disk                      C12C54F9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5410200" cy="3536950"/>
          </a:xfrm>
          <a:prstGeom prst="rect">
            <a:avLst/>
          </a:prstGeom>
          <a:noFill/>
        </p:spPr>
      </p:pic>
      <p:pic>
        <p:nvPicPr>
          <p:cNvPr id="17412" name="Picture 4" descr="&#10;HL659_DS4.jpg                                                  003976DE Hard disk                      C12C54F9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3622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Greecepics\0To Do\Corinth area\sr\Isthmus view to north from Acrocorinth.jpg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3366"/>
      </a:dk1>
      <a:lt1>
        <a:srgbClr val="FFFFFF"/>
      </a:lt1>
      <a:dk2>
        <a:srgbClr val="000061"/>
      </a:dk2>
      <a:lt2>
        <a:srgbClr val="FCFF63"/>
      </a:lt2>
      <a:accent1>
        <a:srgbClr val="3366CC"/>
      </a:accent1>
      <a:accent2>
        <a:srgbClr val="00B000"/>
      </a:accent2>
      <a:accent3>
        <a:srgbClr val="AAAAB7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0000"/>
    </a:dk2>
    <a:lt2>
      <a:srgbClr val="FCFF63"/>
    </a:lt2>
    <a:accent1>
      <a:srgbClr val="3366CC"/>
    </a:accent1>
    <a:accent2>
      <a:srgbClr val="00B000"/>
    </a:accent2>
    <a:accent3>
      <a:srgbClr val="AAAAA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3366"/>
    </a:dk1>
    <a:lt1>
      <a:srgbClr val="FFFFFF"/>
    </a:lt1>
    <a:dk2>
      <a:srgbClr val="000000"/>
    </a:dk2>
    <a:lt2>
      <a:srgbClr val="FCFF63"/>
    </a:lt2>
    <a:accent1>
      <a:srgbClr val="3366CC"/>
    </a:accent1>
    <a:accent2>
      <a:srgbClr val="00B000"/>
    </a:accent2>
    <a:accent3>
      <a:srgbClr val="AAAAA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292</Words>
  <Application>Microsoft Office PowerPoint</Application>
  <PresentationFormat>On-screen Show (4:3)</PresentationFormat>
  <Paragraphs>25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 Rounded MT Bold</vt:lpstr>
      <vt:lpstr>Arial</vt:lpstr>
      <vt:lpstr>Times</vt:lpstr>
      <vt:lpstr>Blank Presentation</vt:lpstr>
      <vt:lpstr>Slide 1</vt:lpstr>
      <vt:lpstr>Aquila and Priscilla </vt:lpstr>
      <vt:lpstr>Slide 3</vt:lpstr>
      <vt:lpstr>Slide 4</vt:lpstr>
      <vt:lpstr>The Edict of Claudius - 49 AD</vt:lpstr>
      <vt:lpstr>Lessons from Aquila and Priscilla</vt:lpstr>
      <vt:lpstr>Help to go to heaven</vt:lpstr>
      <vt:lpstr>Lessons from Aquila and Priscilla</vt:lpstr>
      <vt:lpstr>Alexandria, home of Apollos</vt:lpstr>
      <vt:lpstr>Lessons from Aquila and Priscilla</vt:lpstr>
      <vt:lpstr>Slide 11</vt:lpstr>
    </vt:vector>
  </TitlesOfParts>
  <Company>	閈]皤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Aquila and Priscilla </dc:title>
  <dc:creator>Gardner Hall</dc:creator>
  <cp:lastModifiedBy> </cp:lastModifiedBy>
  <cp:revision>13</cp:revision>
  <dcterms:created xsi:type="dcterms:W3CDTF">2009-09-12T22:12:22Z</dcterms:created>
  <dcterms:modified xsi:type="dcterms:W3CDTF">2010-09-05T21:50:39Z</dcterms:modified>
</cp:coreProperties>
</file>