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56" r:id="rId2"/>
    <p:sldId id="277" r:id="rId3"/>
    <p:sldId id="289" r:id="rId4"/>
    <p:sldId id="278" r:id="rId5"/>
    <p:sldId id="280" r:id="rId6"/>
    <p:sldId id="281" r:id="rId7"/>
    <p:sldId id="282" r:id="rId8"/>
    <p:sldId id="291" r:id="rId9"/>
    <p:sldId id="288" r:id="rId10"/>
    <p:sldId id="290" r:id="rId11"/>
    <p:sldId id="294" r:id="rId12"/>
    <p:sldId id="293" r:id="rId13"/>
    <p:sldId id="295" r:id="rId14"/>
    <p:sldId id="284" r:id="rId15"/>
    <p:sldId id="292" r:id="rId16"/>
    <p:sldId id="260" r:id="rId17"/>
    <p:sldId id="258"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104" autoAdjust="0"/>
  </p:normalViewPr>
  <p:slideViewPr>
    <p:cSldViewPr snapToGrid="0" snapToObjects="1">
      <p:cViewPr varScale="1">
        <p:scale>
          <a:sx n="106" d="100"/>
          <a:sy n="106" d="100"/>
        </p:scale>
        <p:origin x="-960"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6DAE-D183-A244-9EBA-A93896CE3224}" type="datetimeFigureOut">
              <a:rPr lang="en-US" smtClean="0"/>
              <a:pPr/>
              <a:t>6/15/16</a:t>
            </a:fld>
            <a:endParaRPr lang="en-US"/>
          </a:p>
        </p:txBody>
      </p:sp>
      <p:sp>
        <p:nvSpPr>
          <p:cNvPr id="4" name="Slide Image Placeholder 3"/>
          <p:cNvSpPr>
            <a:spLocks noGrp="1" noRot="1" noChangeAspect="1"/>
          </p:cNvSpPr>
          <p:nvPr>
            <p:ph type="sldImg" idx="2"/>
          </p:nvPr>
        </p:nvSpPr>
        <p:spPr>
          <a:xfrm>
            <a:off x="1178952" y="74705"/>
            <a:ext cx="4543612" cy="28397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8941" y="3004108"/>
            <a:ext cx="6335059" cy="60353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CA72B91-E348-4F4E-A0C3-971AAD4F1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Happy to be in class with you today…  Warm up…</a:t>
            </a:r>
          </a:p>
          <a:p>
            <a:endParaRPr lang="en-US" sz="1800" dirty="0" smtClean="0"/>
          </a:p>
          <a:p>
            <a:r>
              <a:rPr lang="en-US" sz="1800" dirty="0" smtClean="0"/>
              <a:t>Phillip:  Be patient and get great comments out of the class.  It is better NOT to finish than to rush through…</a:t>
            </a:r>
            <a:endParaRPr lang="en-US" sz="18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Those people believe some strange things…but wow, they have great families.</a:t>
            </a:r>
          </a:p>
          <a:p>
            <a:endParaRPr lang="en-US" dirty="0" smtClean="0"/>
          </a:p>
          <a:p>
            <a:endParaRPr lang="en-US" dirty="0" smtClean="0"/>
          </a:p>
          <a:p>
            <a:r>
              <a:rPr lang="en-US" dirty="0" err="1" smtClean="0"/>
              <a:t>SARAH’s</a:t>
            </a:r>
            <a:r>
              <a:rPr lang="en-US" dirty="0" smtClean="0"/>
              <a:t> SECURITY WAS IN GOD. (Psalm 18:2)</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pPr>
              <a:buFont typeface="Wingdings" pitchFamily="-100" charset="2"/>
              <a:buNone/>
            </a:pPr>
            <a:r>
              <a:rPr lang="en-US" sz="2000" dirty="0" smtClean="0"/>
              <a:t>Not</a:t>
            </a:r>
            <a:r>
              <a:rPr lang="en-US" sz="2000" baseline="0" dirty="0" smtClean="0"/>
              <a:t> a lot.  He traveled.  He was hospitable. </a:t>
            </a:r>
          </a:p>
          <a:p>
            <a:pPr>
              <a:buFont typeface="Wingdings" pitchFamily="-100" charset="2"/>
              <a:buNone/>
            </a:pPr>
            <a:endParaRPr lang="en-US" sz="2000" baseline="0" dirty="0" smtClean="0"/>
          </a:p>
          <a:p>
            <a:pPr>
              <a:buFont typeface="Wingdings" pitchFamily="-100" charset="2"/>
              <a:buNone/>
            </a:pPr>
            <a:r>
              <a:rPr lang="en-US" sz="2000" baseline="0" dirty="0" smtClean="0"/>
              <a:t>We know the standard he Held Himself to…</a:t>
            </a:r>
            <a:endParaRPr lang="en-US" sz="20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**Understanding Approach:  If you haven’t seen the viral video – it’s not about the nail – you really need to see it!</a:t>
            </a:r>
          </a:p>
          <a:p>
            <a:endParaRPr lang="en-US" dirty="0" smtClean="0"/>
          </a:p>
          <a:p>
            <a:r>
              <a:rPr lang="en-US" dirty="0" smtClean="0"/>
              <a:t>HONOR:  To assign Value, Worth,</a:t>
            </a:r>
            <a:r>
              <a:rPr lang="en-US" baseline="0" dirty="0" smtClean="0"/>
              <a:t> or WEIGHT.  Rather than treat as common or ordinary.  Back to vs. 17.  Honor in the Community. Honor at Home.</a:t>
            </a:r>
          </a:p>
          <a:p>
            <a:endParaRPr lang="en-US" baseline="0" dirty="0" smtClean="0"/>
          </a:p>
          <a:p>
            <a:r>
              <a:rPr lang="en-US" baseline="0" dirty="0" smtClean="0"/>
              <a:t>“Everywhere God wants me to show Honor – I will show it – because even when others are not worthy – GOD IS.”</a:t>
            </a:r>
          </a:p>
          <a:p>
            <a:endParaRPr lang="en-US" baseline="0" dirty="0" smtClean="0"/>
          </a:p>
          <a:p>
            <a:r>
              <a:rPr lang="en-US" baseline="0" dirty="0" smtClean="0"/>
              <a:t>An everyday Treasure….This summer people will go all over the world to see and to take pictures of things – that other people see every day.</a:t>
            </a:r>
          </a:p>
          <a:p>
            <a:r>
              <a:rPr lang="en-US" baseline="0" dirty="0" smtClean="0"/>
              <a:t>&gt;&gt;You go to Paris to see the </a:t>
            </a:r>
            <a:r>
              <a:rPr lang="en-US" baseline="0" dirty="0" err="1" smtClean="0"/>
              <a:t>Effile</a:t>
            </a:r>
            <a:r>
              <a:rPr lang="en-US" baseline="0" dirty="0" smtClean="0"/>
              <a:t> tower – but other people see it everyday…so often they forget about it and ignore it.</a:t>
            </a:r>
          </a:p>
          <a:p>
            <a:r>
              <a:rPr lang="en-US" baseline="0" dirty="0" smtClean="0"/>
              <a:t>&gt;&gt;You go to FL to see the beach or to see Mickey Mouse…but other people see it everyday – sometimes they even wish they could get away from the sand in their toes.</a:t>
            </a:r>
          </a:p>
          <a:p>
            <a:endParaRPr lang="en-US" baseline="0" dirty="0" smtClean="0"/>
          </a:p>
          <a:p>
            <a:r>
              <a:rPr lang="en-US" baseline="0" dirty="0" smtClean="0"/>
              <a:t>The more familiar something is, the more we tend to take it for granted, and even begin to let the negative qualities dominate our thinking.  Husbands are reminded to SLOW DOWN and stop and realize how WILDLY LUCKY they are to have a Godly wife in their life.  YOU HAVE A TREASURE.  Having her everyday should make you more thankful – not less!</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sz="1400" dirty="0" smtClean="0"/>
              <a:t>Jesus</a:t>
            </a:r>
            <a:r>
              <a:rPr lang="en-US" sz="1400" baseline="0" dirty="0" smtClean="0"/>
              <a:t> First – We will never love them more than we love him.  We need to FIRST appreciate HE IS OUR SHEPHERD!</a:t>
            </a:r>
          </a:p>
          <a:p>
            <a:endParaRPr lang="en-US" sz="1400" baseline="0" dirty="0" smtClean="0"/>
          </a:p>
          <a:p>
            <a:endParaRPr lang="en-US" sz="1400" baseline="0" dirty="0" smtClean="0"/>
          </a:p>
          <a:p>
            <a:r>
              <a:rPr lang="en-US" sz="1400" baseline="0" dirty="0" smtClean="0"/>
              <a:t>More Like You…… Any way that we become more like Jesus is a cause for rejoicing. If people see HIS LOVE and HIS ACTIONS IN US, we can rejoice in that. </a:t>
            </a:r>
          </a:p>
          <a:p>
            <a:endParaRPr lang="en-US" sz="1400" baseline="0" dirty="0" smtClean="0"/>
          </a:p>
          <a:p>
            <a:r>
              <a:rPr lang="en-US" sz="1400" baseline="0" dirty="0" smtClean="0"/>
              <a:t>Suffering…..Don’t get upset and worked up over injustice in the political system or on the job.  Get upset that there are people who are going to Hell and we need to help them!</a:t>
            </a:r>
          </a:p>
          <a:p>
            <a:endParaRPr lang="en-US" sz="1400" baseline="0" dirty="0" smtClean="0"/>
          </a:p>
          <a:p>
            <a:r>
              <a:rPr lang="en-US" sz="1400" baseline="0" dirty="0" smtClean="0"/>
              <a:t>Invest….. God is giving us plenty of ways to practice submission face to face – and that helps us develop the heart we ultimately need to be in submission to HIM who we can’t see.  God is giving us practice to show HONOR to others – so that we are well exercised to show HONOR TO HIM.)</a:t>
            </a:r>
          </a:p>
          <a:p>
            <a:endParaRPr lang="en-US" sz="14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Observation</a:t>
            </a:r>
            <a:r>
              <a:rPr lang="en-US" baseline="0" dirty="0" smtClean="0"/>
              <a:t> Question 1</a:t>
            </a:r>
          </a:p>
          <a:p>
            <a:endParaRPr lang="en-US" baseline="0" dirty="0" smtClean="0"/>
          </a:p>
          <a:p>
            <a:r>
              <a:rPr lang="en-US" baseline="0" dirty="0" smtClean="0"/>
              <a:t>Observation Question 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TRANSITION:  So how do we RESPOND</a:t>
            </a:r>
            <a:r>
              <a:rPr lang="en-US" baseline="0" dirty="0" smtClean="0"/>
              <a:t> TO SUFFERING?</a:t>
            </a:r>
          </a:p>
          <a:p>
            <a:endParaRPr lang="en-US" baseline="0" dirty="0" smtClean="0"/>
          </a:p>
          <a:p>
            <a:r>
              <a:rPr lang="en-US" baseline="0" dirty="0" smtClean="0"/>
              <a:t>With Zeal for Good Deeds.</a:t>
            </a:r>
          </a:p>
          <a:p>
            <a:r>
              <a:rPr lang="en-US" baseline="0" dirty="0" smtClean="0"/>
              <a:t>With Courage.</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6/15/16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6/15/16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6/15/16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6/15/16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5406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3"/>
          <a:stretch>
            <a:fillRect/>
          </a:stretch>
        </p:blipFill>
        <p:spPr>
          <a:xfrm>
            <a:off x="0" y="0"/>
            <a:ext cx="9144000" cy="5715000"/>
          </a:xfrm>
          <a:prstGeom prst="rect">
            <a:avLst/>
          </a:prstGeom>
        </p:spPr>
      </p:pic>
      <p:sp>
        <p:nvSpPr>
          <p:cNvPr id="2" name="Title 1"/>
          <p:cNvSpPr>
            <a:spLocks noGrp="1"/>
          </p:cNvSpPr>
          <p:nvPr>
            <p:ph type="title"/>
          </p:nvPr>
        </p:nvSpPr>
        <p:spPr>
          <a:xfrm>
            <a:off x="457200" y="659029"/>
            <a:ext cx="8229600" cy="952500"/>
          </a:xfrm>
        </p:spPr>
        <p:txBody>
          <a:bodyPr/>
          <a:lstStyle/>
          <a:p>
            <a:r>
              <a:rPr lang="en-US" dirty="0" smtClean="0">
                <a:solidFill>
                  <a:schemeClr val="bg2"/>
                </a:solidFill>
              </a:rPr>
              <a:t>Accepting The Reality</a:t>
            </a:r>
            <a:endParaRPr lang="en-US" dirty="0">
              <a:solidFill>
                <a:schemeClr val="bg2"/>
              </a:solidFill>
            </a:endParaRPr>
          </a:p>
        </p:txBody>
      </p:sp>
      <p:sp>
        <p:nvSpPr>
          <p:cNvPr id="3" name="Content Placeholder 2"/>
          <p:cNvSpPr>
            <a:spLocks noGrp="1"/>
          </p:cNvSpPr>
          <p:nvPr>
            <p:ph idx="1"/>
          </p:nvPr>
        </p:nvSpPr>
        <p:spPr>
          <a:xfrm>
            <a:off x="457200" y="1935726"/>
            <a:ext cx="8229600" cy="3169410"/>
          </a:xfrm>
        </p:spPr>
        <p:txBody>
          <a:bodyPr>
            <a:normAutofit/>
          </a:bodyPr>
          <a:lstStyle/>
          <a:p>
            <a:pPr algn="ctr">
              <a:buNone/>
            </a:pPr>
            <a:r>
              <a:rPr lang="en-US" sz="4400" b="1" i="1" dirty="0" smtClean="0">
                <a:solidFill>
                  <a:srgbClr val="EEECE1"/>
                </a:solidFill>
              </a:rPr>
              <a:t>“If the world hates you, you know that it has hated Me before</a:t>
            </a:r>
            <a:br>
              <a:rPr lang="en-US" sz="4400" b="1" i="1" dirty="0" smtClean="0">
                <a:solidFill>
                  <a:srgbClr val="EEECE1"/>
                </a:solidFill>
              </a:rPr>
            </a:br>
            <a:r>
              <a:rPr lang="en-US" sz="4400" b="1" i="1" dirty="0" smtClean="0">
                <a:solidFill>
                  <a:srgbClr val="EEECE1"/>
                </a:solidFill>
              </a:rPr>
              <a:t>it hated you.”</a:t>
            </a:r>
          </a:p>
          <a:p>
            <a:pPr algn="ctr">
              <a:buNone/>
            </a:pPr>
            <a:r>
              <a:rPr lang="en-US" sz="4400" b="1" i="1" dirty="0" smtClean="0">
                <a:solidFill>
                  <a:srgbClr val="EEECE1"/>
                </a:solidFill>
              </a:rPr>
              <a:t>- John 15:18-20</a:t>
            </a:r>
            <a:endParaRPr lang="en-US" sz="3600" b="1" i="1" dirty="0" smtClean="0">
              <a:solidFill>
                <a:srgbClr val="EEECE1"/>
              </a:solidFill>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Zeal When Suffering</a:t>
            </a:r>
            <a:endParaRPr lang="en-US" dirty="0"/>
          </a:p>
        </p:txBody>
      </p:sp>
      <p:sp>
        <p:nvSpPr>
          <p:cNvPr id="3" name="Content Placeholder 2"/>
          <p:cNvSpPr>
            <a:spLocks noGrp="1"/>
          </p:cNvSpPr>
          <p:nvPr>
            <p:ph idx="1"/>
          </p:nvPr>
        </p:nvSpPr>
        <p:spPr>
          <a:xfrm>
            <a:off x="457200" y="1249633"/>
            <a:ext cx="8229600" cy="3771636"/>
          </a:xfrm>
        </p:spPr>
        <p:txBody>
          <a:bodyPr>
            <a:normAutofit lnSpcReduction="10000"/>
          </a:bodyPr>
          <a:lstStyle/>
          <a:p>
            <a:pPr marL="514350" indent="-514350"/>
            <a:r>
              <a:rPr lang="en-US" dirty="0" smtClean="0"/>
              <a:t>“…You Prove Zealous For What Is Good.”</a:t>
            </a:r>
          </a:p>
          <a:p>
            <a:pPr lvl="1"/>
            <a:r>
              <a:rPr lang="en-US" dirty="0" smtClean="0"/>
              <a:t>1 Peter 3:13</a:t>
            </a:r>
          </a:p>
          <a:p>
            <a:r>
              <a:rPr lang="en-US" dirty="0" smtClean="0"/>
              <a:t>Discussion Question #1.</a:t>
            </a:r>
          </a:p>
          <a:p>
            <a:r>
              <a:rPr lang="en-US" dirty="0" smtClean="0"/>
              <a:t>Christian zeal is the </a:t>
            </a:r>
            <a:r>
              <a:rPr lang="en-US" u="sng" dirty="0" smtClean="0"/>
              <a:t>courage</a:t>
            </a:r>
            <a:r>
              <a:rPr lang="en-US" dirty="0" smtClean="0"/>
              <a:t> to exercise great </a:t>
            </a:r>
            <a:r>
              <a:rPr lang="en-US" u="sng" dirty="0" smtClean="0"/>
              <a:t>wisdom</a:t>
            </a:r>
            <a:r>
              <a:rPr lang="en-US" dirty="0" smtClean="0"/>
              <a:t>, great </a:t>
            </a:r>
            <a:r>
              <a:rPr lang="en-US" u="sng" dirty="0" smtClean="0"/>
              <a:t>energy</a:t>
            </a:r>
            <a:r>
              <a:rPr lang="en-US" dirty="0" smtClean="0"/>
              <a:t>, and great </a:t>
            </a:r>
            <a:r>
              <a:rPr lang="en-US" u="sng" dirty="0" smtClean="0"/>
              <a:t>diligence</a:t>
            </a:r>
            <a:r>
              <a:rPr lang="en-US" dirty="0" smtClean="0"/>
              <a:t> in </a:t>
            </a:r>
            <a:r>
              <a:rPr lang="en-US" u="sng" dirty="0" smtClean="0"/>
              <a:t>loving service</a:t>
            </a:r>
            <a:r>
              <a:rPr lang="en-US" dirty="0" smtClean="0"/>
              <a:t> to God.</a:t>
            </a:r>
          </a:p>
          <a:p>
            <a:r>
              <a:rPr lang="en-US" dirty="0" smtClean="0"/>
              <a:t>Discussion Question #2.</a:t>
            </a:r>
          </a:p>
          <a:p>
            <a:pPr lvl="1"/>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Jesus When Suffering</a:t>
            </a:r>
            <a:endParaRPr lang="en-US" dirty="0"/>
          </a:p>
        </p:txBody>
      </p:sp>
      <p:sp>
        <p:nvSpPr>
          <p:cNvPr id="3" name="Content Placeholder 2"/>
          <p:cNvSpPr>
            <a:spLocks noGrp="1"/>
          </p:cNvSpPr>
          <p:nvPr>
            <p:ph idx="1"/>
          </p:nvPr>
        </p:nvSpPr>
        <p:spPr>
          <a:xfrm>
            <a:off x="373340" y="1249633"/>
            <a:ext cx="8516080" cy="3771636"/>
          </a:xfrm>
        </p:spPr>
        <p:txBody>
          <a:bodyPr/>
          <a:lstStyle/>
          <a:p>
            <a:pPr marL="514350" indent="-514350"/>
            <a:r>
              <a:rPr lang="en-US" dirty="0" smtClean="0"/>
              <a:t>Jesus Is Lord of Our Hearts &amp; Our Hope.(3:15)</a:t>
            </a:r>
          </a:p>
          <a:p>
            <a:pPr marL="514350" indent="-514350"/>
            <a:r>
              <a:rPr lang="en-US" dirty="0" smtClean="0"/>
              <a:t>Jesus Saved Us From Far Worse, Bringing Us To God. (18)</a:t>
            </a:r>
          </a:p>
          <a:p>
            <a:pPr marL="514350" indent="-514350"/>
            <a:r>
              <a:rPr lang="en-US" dirty="0" smtClean="0"/>
              <a:t>Jesus Never Stopped Preaching. (19)</a:t>
            </a:r>
          </a:p>
          <a:p>
            <a:pPr marL="514350" indent="-514350"/>
            <a:r>
              <a:rPr lang="en-US" dirty="0" smtClean="0"/>
              <a:t>Jesus Is Reigning As King. (22)</a:t>
            </a:r>
          </a:p>
          <a:p>
            <a:pPr marL="514350" indent="-514350"/>
            <a:endParaRPr lang="en-US" dirty="0" smtClean="0"/>
          </a:p>
          <a:p>
            <a:pPr lvl="1"/>
            <a:endParaRPr lang="en-US"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Jesus When Suffering</a:t>
            </a:r>
            <a:endParaRPr lang="en-US" dirty="0"/>
          </a:p>
        </p:txBody>
      </p:sp>
      <p:sp>
        <p:nvSpPr>
          <p:cNvPr id="3" name="Content Placeholder 2"/>
          <p:cNvSpPr>
            <a:spLocks noGrp="1"/>
          </p:cNvSpPr>
          <p:nvPr>
            <p:ph idx="1"/>
          </p:nvPr>
        </p:nvSpPr>
        <p:spPr>
          <a:xfrm>
            <a:off x="373340" y="1249633"/>
            <a:ext cx="8516080" cy="3771636"/>
          </a:xfrm>
        </p:spPr>
        <p:txBody>
          <a:bodyPr/>
          <a:lstStyle/>
          <a:p>
            <a:pPr marL="514350" indent="-514350"/>
            <a:r>
              <a:rPr lang="en-US" dirty="0" smtClean="0"/>
              <a:t>Jesus Shows Us Unwavering Determination. 4:1</a:t>
            </a:r>
          </a:p>
          <a:p>
            <a:pPr marL="514350" indent="-514350"/>
            <a:r>
              <a:rPr lang="en-US" dirty="0" smtClean="0"/>
              <a:t>Jesus Deserves All Glory &amp; Dominion. 4:11</a:t>
            </a:r>
          </a:p>
          <a:p>
            <a:pPr marL="514350" indent="-514350"/>
            <a:r>
              <a:rPr lang="en-US" dirty="0" smtClean="0"/>
              <a:t>Jesus Is Coming Back To Bring Great Joy. 4:13</a:t>
            </a:r>
          </a:p>
          <a:p>
            <a:pPr marL="514350" indent="-514350"/>
            <a:r>
              <a:rPr lang="en-US" dirty="0" smtClean="0"/>
              <a:t>Jesus Did What Was Right, Trusting The Will of God To Be Accomplished. 4:19</a:t>
            </a:r>
          </a:p>
          <a:p>
            <a:pPr marL="514350" indent="-514350"/>
            <a:endParaRPr lang="en-US" dirty="0" smtClean="0"/>
          </a:p>
          <a:p>
            <a:pPr lvl="1"/>
            <a:endParaRPr lang="en-US"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Suffering As A Christian…</a:t>
            </a:r>
            <a:endParaRPr lang="en-US" dirty="0"/>
          </a:p>
        </p:txBody>
      </p:sp>
      <p:sp>
        <p:nvSpPr>
          <p:cNvPr id="3" name="Content Placeholder 2"/>
          <p:cNvSpPr>
            <a:spLocks noGrp="1"/>
          </p:cNvSpPr>
          <p:nvPr>
            <p:ph idx="1"/>
          </p:nvPr>
        </p:nvSpPr>
        <p:spPr/>
        <p:txBody>
          <a:bodyPr/>
          <a:lstStyle/>
          <a:p>
            <a:r>
              <a:rPr lang="en-US" dirty="0" smtClean="0"/>
              <a:t>Helps Me Remember His Love.</a:t>
            </a:r>
          </a:p>
          <a:p>
            <a:r>
              <a:rPr lang="en-US" dirty="0" smtClean="0"/>
              <a:t>Helps Me Remember What He Endured.</a:t>
            </a:r>
          </a:p>
          <a:p>
            <a:r>
              <a:rPr lang="en-US" dirty="0" smtClean="0"/>
              <a:t>Helps Me Set An Example Before Others That God Is Worthy of Everything I Have To Give.</a:t>
            </a:r>
          </a:p>
          <a:p>
            <a:r>
              <a:rPr lang="en-US" dirty="0" smtClean="0"/>
              <a:t>Helps Me Remember His Power Over Death.</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Zealous Christians Will…</a:t>
            </a:r>
            <a:endParaRPr lang="en-US" dirty="0"/>
          </a:p>
        </p:txBody>
      </p:sp>
      <p:sp>
        <p:nvSpPr>
          <p:cNvPr id="3" name="Content Placeholder 2"/>
          <p:cNvSpPr>
            <a:spLocks noGrp="1"/>
          </p:cNvSpPr>
          <p:nvPr>
            <p:ph idx="1"/>
          </p:nvPr>
        </p:nvSpPr>
        <p:spPr>
          <a:xfrm>
            <a:off x="457200" y="1153785"/>
            <a:ext cx="8229600" cy="3771636"/>
          </a:xfrm>
        </p:spPr>
        <p:txBody>
          <a:bodyPr/>
          <a:lstStyle/>
          <a:p>
            <a:r>
              <a:rPr lang="en-US" dirty="0" smtClean="0"/>
              <a:t>Leave Lust In The Past. (</a:t>
            </a:r>
            <a:r>
              <a:rPr lang="en-US" dirty="0" err="1" smtClean="0"/>
              <a:t>vs</a:t>
            </a:r>
            <a:r>
              <a:rPr lang="en-US" dirty="0" smtClean="0"/>
              <a:t> 1)</a:t>
            </a:r>
          </a:p>
          <a:p>
            <a:r>
              <a:rPr lang="en-US" dirty="0" smtClean="0"/>
              <a:t>Leave Drinking In The Past. (</a:t>
            </a:r>
            <a:r>
              <a:rPr lang="en-US" dirty="0" err="1" smtClean="0"/>
              <a:t>vs</a:t>
            </a:r>
            <a:r>
              <a:rPr lang="en-US" dirty="0" smtClean="0"/>
              <a:t> 2)</a:t>
            </a:r>
          </a:p>
          <a:p>
            <a:pPr lvl="1"/>
            <a:r>
              <a:rPr lang="en-US" dirty="0" smtClean="0"/>
              <a:t>“The end of all things is near; therefore, be of sound judgment and sober spirit for the purpose of prayer.” (1 Peter 4:7)</a:t>
            </a:r>
          </a:p>
          <a:p>
            <a:r>
              <a:rPr lang="en-US" dirty="0" smtClean="0"/>
              <a:t>Discussion Question #3. (4:7-11)</a:t>
            </a:r>
          </a:p>
          <a:p>
            <a:r>
              <a:rPr lang="en-US" dirty="0" smtClean="0"/>
              <a:t>Application Question #2. (4:19)</a:t>
            </a:r>
          </a:p>
          <a:p>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smtClean="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16</a:t>
            </a:fld>
            <a:endParaRPr lang="en-US" smtClean="0"/>
          </a:p>
        </p:txBody>
      </p:sp>
      <p:graphicFrame>
        <p:nvGraphicFramePr>
          <p:cNvPr id="2" name="Tab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6153350"/>
              </p:ext>
            </p:extLst>
          </p:nvPr>
        </p:nvGraphicFramePr>
        <p:xfrm>
          <a:off x="171450" y="589079"/>
          <a:ext cx="8829674" cy="4834554"/>
        </p:xfrm>
        <a:graphic>
          <a:graphicData uri="http://schemas.openxmlformats.org/drawingml/2006/table">
            <a:tbl>
              <a:tblPr>
                <a:tableStyleId>{5C22544A-7EE6-4342-B048-85BDC9FD1C3A}</a:tableStyleId>
              </a:tblPr>
              <a:tblGrid>
                <a:gridCol w="751077"/>
                <a:gridCol w="4497542"/>
                <a:gridCol w="1055391"/>
                <a:gridCol w="1002544"/>
                <a:gridCol w="1523120"/>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2</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Salvation (I Peter 1:1-12)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Russ</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tr>
              <a:tr h="339089">
                <a:tc>
                  <a:txBody>
                    <a:bodyPr/>
                    <a:lstStyle/>
                    <a:p>
                      <a:pPr marL="0" marR="0" algn="ctr">
                        <a:spcBef>
                          <a:spcPts val="0"/>
                        </a:spcBef>
                        <a:spcAft>
                          <a:spcPts val="0"/>
                        </a:spcAft>
                      </a:pPr>
                      <a:r>
                        <a:rPr lang="en-US" sz="1300" dirty="0" smtClean="0">
                          <a:effectLst/>
                        </a:rPr>
                        <a:t>9</a:t>
                      </a: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r>
                        <a:rPr lang="en-US" sz="1400" dirty="0" smtClean="0">
                          <a:effectLst/>
                        </a:rPr>
                        <a:t>)</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tr>
            </a:tbl>
          </a:graphicData>
        </a:graphic>
      </p:graphicFrame>
      <p:sp>
        <p:nvSpPr>
          <p:cNvPr id="7" name="Rectangle 6"/>
          <p:cNvSpPr>
            <a:spLocks noChangeArrowheads="1"/>
          </p:cNvSpPr>
          <p:nvPr/>
        </p:nvSpPr>
        <p:spPr bwMode="auto">
          <a:xfrm>
            <a:off x="368284" y="2865679"/>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Firm In Our Families</a:t>
            </a:r>
            <a:endParaRPr lang="en-US" dirty="0"/>
          </a:p>
        </p:txBody>
      </p:sp>
      <p:sp>
        <p:nvSpPr>
          <p:cNvPr id="3" name="Content Placeholder 2"/>
          <p:cNvSpPr>
            <a:spLocks noGrp="1"/>
          </p:cNvSpPr>
          <p:nvPr>
            <p:ph idx="1"/>
          </p:nvPr>
        </p:nvSpPr>
        <p:spPr/>
        <p:txBody>
          <a:bodyPr>
            <a:normAutofit lnSpcReduction="10000"/>
          </a:bodyPr>
          <a:lstStyle/>
          <a:p>
            <a:r>
              <a:rPr lang="en-US" dirty="0" smtClean="0"/>
              <a:t>Wives Whose Behavior Speaks Volumes.</a:t>
            </a:r>
          </a:p>
          <a:p>
            <a:pPr lvl="1"/>
            <a:r>
              <a:rPr lang="en-US" dirty="0" smtClean="0"/>
              <a:t>1 Peter 3:1-2  (Continuation of 2:12)</a:t>
            </a:r>
          </a:p>
          <a:p>
            <a:r>
              <a:rPr lang="en-US" dirty="0" smtClean="0"/>
              <a:t>Wives Whose Beauty Is Inside Out.</a:t>
            </a:r>
          </a:p>
          <a:p>
            <a:pPr lvl="1"/>
            <a:r>
              <a:rPr lang="en-US" dirty="0" smtClean="0"/>
              <a:t>1 Peter 3:3-4</a:t>
            </a:r>
          </a:p>
          <a:p>
            <a:r>
              <a:rPr lang="en-US" dirty="0" smtClean="0"/>
              <a:t>Wives Who Think About Sarah.</a:t>
            </a:r>
          </a:p>
          <a:p>
            <a:pPr lvl="1"/>
            <a:r>
              <a:rPr lang="en-US" dirty="0" smtClean="0"/>
              <a:t>1 Peter 3:5-6</a:t>
            </a:r>
          </a:p>
          <a:p>
            <a:r>
              <a:rPr lang="en-US" dirty="0" smtClean="0"/>
              <a:t>Wives Whose Security Is In GOD.</a:t>
            </a:r>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99"/>
            <a:ext cx="8229600" cy="952500"/>
          </a:xfrm>
        </p:spPr>
        <p:txBody>
          <a:bodyPr/>
          <a:lstStyle/>
          <a:p>
            <a:r>
              <a:rPr lang="en-US" dirty="0" smtClean="0"/>
              <a:t>Warm Up Question</a:t>
            </a:r>
            <a:endParaRPr lang="en-US" dirty="0"/>
          </a:p>
        </p:txBody>
      </p:sp>
      <p:sp>
        <p:nvSpPr>
          <p:cNvPr id="3" name="Content Placeholder 2"/>
          <p:cNvSpPr>
            <a:spLocks noGrp="1"/>
          </p:cNvSpPr>
          <p:nvPr>
            <p:ph idx="1"/>
          </p:nvPr>
        </p:nvSpPr>
        <p:spPr>
          <a:xfrm>
            <a:off x="457200" y="1598838"/>
            <a:ext cx="8229600" cy="3506297"/>
          </a:xfrm>
        </p:spPr>
        <p:txBody>
          <a:bodyPr>
            <a:normAutofit/>
          </a:bodyPr>
          <a:lstStyle/>
          <a:p>
            <a:pPr algn="ctr">
              <a:buNone/>
            </a:pPr>
            <a:r>
              <a:rPr lang="en-US" sz="4400" b="1" i="1" dirty="0" smtClean="0">
                <a:solidFill>
                  <a:schemeClr val="tx1">
                    <a:lumMod val="85000"/>
                    <a:lumOff val="15000"/>
                  </a:schemeClr>
                </a:solidFill>
              </a:rPr>
              <a:t>What do we know about </a:t>
            </a:r>
            <a:r>
              <a:rPr lang="en-US" sz="4400" b="1" i="1" dirty="0" smtClean="0">
                <a:solidFill>
                  <a:schemeClr val="tx1">
                    <a:lumMod val="85000"/>
                    <a:lumOff val="15000"/>
                  </a:schemeClr>
                </a:solidFill>
              </a:rPr>
              <a:t>the kind of husband Peter was?</a:t>
            </a:r>
            <a:endParaRPr lang="en-US" sz="4400" b="1" i="1" dirty="0" smtClean="0">
              <a:solidFill>
                <a:schemeClr val="tx1">
                  <a:lumMod val="85000"/>
                  <a:lumOff val="15000"/>
                </a:schemeClr>
              </a:solidFill>
            </a:endParaRPr>
          </a:p>
          <a:p>
            <a:pPr algn="ctr">
              <a:buNone/>
            </a:pPr>
            <a:r>
              <a:rPr lang="en-US" sz="4400" b="1" dirty="0" smtClean="0">
                <a:solidFill>
                  <a:schemeClr val="tx1">
                    <a:lumMod val="85000"/>
                    <a:lumOff val="15000"/>
                  </a:schemeClr>
                </a:solidFill>
              </a:rPr>
              <a:t>(Matthew 8:14, 1 Corinthians 9:5)</a:t>
            </a:r>
            <a:endParaRPr lang="en-US" sz="4400" b="1" dirty="0">
              <a:solidFill>
                <a:schemeClr val="tx1">
                  <a:lumMod val="85000"/>
                  <a:lumOff val="15000"/>
                </a:schemeClr>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Firm In Our Families</a:t>
            </a:r>
            <a:endParaRPr lang="en-US" dirty="0"/>
          </a:p>
        </p:txBody>
      </p:sp>
      <p:sp>
        <p:nvSpPr>
          <p:cNvPr id="3" name="Content Placeholder 2"/>
          <p:cNvSpPr>
            <a:spLocks noGrp="1"/>
          </p:cNvSpPr>
          <p:nvPr>
            <p:ph idx="1"/>
          </p:nvPr>
        </p:nvSpPr>
        <p:spPr>
          <a:xfrm>
            <a:off x="457200" y="1333500"/>
            <a:ext cx="8686800" cy="3771636"/>
          </a:xfrm>
        </p:spPr>
        <p:txBody>
          <a:bodyPr/>
          <a:lstStyle/>
          <a:p>
            <a:r>
              <a:rPr lang="en-US" dirty="0" smtClean="0"/>
              <a:t>Husbands Committed To What Is RIGHT.</a:t>
            </a:r>
          </a:p>
          <a:p>
            <a:r>
              <a:rPr lang="en-US" dirty="0" smtClean="0"/>
              <a:t>Husbands “Live With” aka Show In Your Actions.</a:t>
            </a:r>
          </a:p>
          <a:p>
            <a:pPr lvl="1"/>
            <a:r>
              <a:rPr lang="en-US" dirty="0" smtClean="0"/>
              <a:t>An Understanding Approach To Her Insights.</a:t>
            </a:r>
          </a:p>
          <a:p>
            <a:pPr lvl="1"/>
            <a:r>
              <a:rPr lang="en-US" dirty="0" smtClean="0"/>
              <a:t>An Appreciation For Her As A Fine Vessel.</a:t>
            </a:r>
          </a:p>
          <a:p>
            <a:r>
              <a:rPr lang="en-US" dirty="0" smtClean="0"/>
              <a:t>Husbands </a:t>
            </a:r>
            <a:r>
              <a:rPr lang="en-US" u="sng" dirty="0" smtClean="0"/>
              <a:t>Honoring</a:t>
            </a:r>
            <a:r>
              <a:rPr lang="en-US" dirty="0" smtClean="0"/>
              <a:t> Their Wives.</a:t>
            </a:r>
          </a:p>
          <a:p>
            <a:pPr lvl="1"/>
            <a:r>
              <a:rPr lang="en-US" dirty="0" smtClean="0"/>
              <a:t>An Everyday Treasure.</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Family </a:t>
            </a:r>
            <a:r>
              <a:rPr lang="en-US" dirty="0" smtClean="0"/>
              <a:t>Harmony</a:t>
            </a:r>
            <a:endParaRPr lang="en-US" dirty="0"/>
          </a:p>
        </p:txBody>
      </p:sp>
      <p:sp>
        <p:nvSpPr>
          <p:cNvPr id="3" name="Content Placeholder 2"/>
          <p:cNvSpPr>
            <a:spLocks noGrp="1"/>
          </p:cNvSpPr>
          <p:nvPr>
            <p:ph idx="1"/>
          </p:nvPr>
        </p:nvSpPr>
        <p:spPr/>
        <p:txBody>
          <a:bodyPr/>
          <a:lstStyle/>
          <a:p>
            <a:r>
              <a:rPr lang="en-US" dirty="0" smtClean="0"/>
              <a:t>Giving A Blessing To Others</a:t>
            </a:r>
          </a:p>
          <a:p>
            <a:pPr lvl="1"/>
            <a:r>
              <a:rPr lang="en-US" dirty="0" smtClean="0"/>
              <a:t>1 Peter 2:8-12</a:t>
            </a:r>
          </a:p>
          <a:p>
            <a:r>
              <a:rPr lang="en-US" dirty="0" smtClean="0"/>
              <a:t>Bringing Harmony To Our Relationships</a:t>
            </a:r>
          </a:p>
          <a:p>
            <a:pPr lvl="1"/>
            <a:r>
              <a:rPr lang="en-US" dirty="0" smtClean="0"/>
              <a:t>Learn My Role Really Well.</a:t>
            </a:r>
          </a:p>
          <a:p>
            <a:pPr lvl="1"/>
            <a:r>
              <a:rPr lang="en-US" dirty="0" smtClean="0"/>
              <a:t>Let Our Roles Compliment Instead of Compete.</a:t>
            </a:r>
          </a:p>
          <a:p>
            <a:r>
              <a:rPr lang="en-US" dirty="0" smtClean="0"/>
              <a:t>Sympathy, Kindness, Humility, Peacemakers…</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Closer To Our Goals</a:t>
            </a:r>
            <a:endParaRPr lang="en-US" b="1" dirty="0"/>
          </a:p>
        </p:txBody>
      </p:sp>
      <p:sp>
        <p:nvSpPr>
          <p:cNvPr id="3" name="Content Placeholder 2"/>
          <p:cNvSpPr>
            <a:spLocks noGrp="1"/>
          </p:cNvSpPr>
          <p:nvPr>
            <p:ph idx="1"/>
          </p:nvPr>
        </p:nvSpPr>
        <p:spPr>
          <a:xfrm>
            <a:off x="457200" y="1233500"/>
            <a:ext cx="8229600" cy="3771636"/>
          </a:xfrm>
        </p:spPr>
        <p:txBody>
          <a:bodyPr>
            <a:normAutofit/>
          </a:bodyPr>
          <a:lstStyle/>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Develop a reputation for good works among those who are most critical of our faith. (CITIZENS, WORKERS, </a:t>
            </a:r>
            <a:r>
              <a:rPr lang="en-US" sz="2400" dirty="0" smtClean="0">
                <a:latin typeface="Calibri"/>
                <a:cs typeface="Calibri"/>
              </a:rPr>
              <a:t>FAMILY)</a:t>
            </a:r>
            <a:endParaRPr lang="en-US" sz="2400" dirty="0" smtClean="0">
              <a:latin typeface="Calibri"/>
              <a:cs typeface="Calibri"/>
            </a:endParaRP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Promote greater “Harmony” in our home and </a:t>
            </a:r>
            <a:r>
              <a:rPr lang="en-US" sz="2400" dirty="0" smtClean="0"/>
              <a:t>congregation</a:t>
            </a:r>
            <a:r>
              <a:rPr lang="en-US" sz="2400" dirty="0" smtClean="0">
                <a:latin typeface="Calibri"/>
                <a:cs typeface="Calibri"/>
              </a:rPr>
              <a:t> by learning our part well. (ACTIONS IN OUR ROLES)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Build a deeper relationship with the shepherds. (JESUS 1</a:t>
            </a:r>
            <a:r>
              <a:rPr lang="en-US" sz="2400" baseline="30000" dirty="0" smtClean="0">
                <a:latin typeface="Calibri"/>
                <a:cs typeface="Calibri"/>
              </a:rPr>
              <a:t>st</a:t>
            </a:r>
            <a:r>
              <a:rPr lang="en-US" sz="2400" dirty="0" smtClean="0">
                <a:latin typeface="Calibri"/>
                <a:cs typeface="Calibri"/>
              </a:rPr>
              <a:t>)</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Deepen our appreciation for the suffering of Christ and what it means to share in that suffering. (IMITATING HIM)</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Invest in the things that last the longest. (HEART OF SUBM.)</a:t>
            </a:r>
            <a:endParaRPr lang="en-US" sz="2400" kern="0" dirty="0" smtClean="0">
              <a:latin typeface="Calibri"/>
              <a:cs typeface="Calibri"/>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2"/>
            <a:ext cx="8229600" cy="952500"/>
          </a:xfrm>
        </p:spPr>
        <p:txBody>
          <a:bodyPr>
            <a:normAutofit fontScale="90000"/>
          </a:bodyPr>
          <a:lstStyle/>
          <a:p>
            <a:r>
              <a:rPr lang="en-US" dirty="0" smtClean="0"/>
              <a:t>When Suffering </a:t>
            </a:r>
            <a:br>
              <a:rPr lang="en-US" dirty="0" smtClean="0"/>
            </a:br>
            <a:r>
              <a:rPr lang="en-US" dirty="0" smtClean="0"/>
              <a:t>We Become More Like…</a:t>
            </a:r>
            <a:endParaRPr lang="en-US" dirty="0"/>
          </a:p>
        </p:txBody>
      </p:sp>
      <p:sp>
        <p:nvSpPr>
          <p:cNvPr id="3" name="Content Placeholder 2"/>
          <p:cNvSpPr>
            <a:spLocks noGrp="1"/>
          </p:cNvSpPr>
          <p:nvPr>
            <p:ph idx="1"/>
          </p:nvPr>
        </p:nvSpPr>
        <p:spPr>
          <a:xfrm>
            <a:off x="373339" y="1477272"/>
            <a:ext cx="8686801" cy="3267256"/>
          </a:xfrm>
        </p:spPr>
        <p:txBody>
          <a:bodyPr>
            <a:normAutofit/>
          </a:bodyPr>
          <a:lstStyle/>
          <a:p>
            <a:r>
              <a:rPr lang="en-US" dirty="0" smtClean="0"/>
              <a:t>Christ, The Just. (vs. 18)</a:t>
            </a:r>
          </a:p>
          <a:p>
            <a:r>
              <a:rPr lang="en-US" dirty="0" smtClean="0"/>
              <a:t>Noah, The Faithful. (20)</a:t>
            </a:r>
          </a:p>
          <a:p>
            <a:r>
              <a:rPr lang="en-US" dirty="0" smtClean="0"/>
              <a:t>1</a:t>
            </a:r>
            <a:r>
              <a:rPr lang="en-US" baseline="30000" dirty="0" smtClean="0"/>
              <a:t>st</a:t>
            </a:r>
            <a:r>
              <a:rPr lang="en-US" dirty="0" smtClean="0"/>
              <a:t> Century Disciples Turned Away From Sin. (4:1)</a:t>
            </a:r>
          </a:p>
          <a:p>
            <a:r>
              <a:rPr lang="en-US" dirty="0" smtClean="0"/>
              <a:t>Peter &amp; Disciples Shared In Suffering. (4:12-13)</a:t>
            </a:r>
          </a:p>
          <a:p>
            <a:r>
              <a:rPr lang="en-US" dirty="0" smtClean="0"/>
              <a:t>The Righteous Have Always Suffered. (4:18)</a:t>
            </a:r>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3"/>
          <a:stretch>
            <a:fillRect/>
          </a:stretch>
        </p:blipFill>
        <p:spPr>
          <a:xfrm>
            <a:off x="0" y="0"/>
            <a:ext cx="9144000" cy="5715000"/>
          </a:xfrm>
          <a:prstGeom prst="rect">
            <a:avLst/>
          </a:prstGeom>
        </p:spPr>
      </p:pic>
      <p:sp>
        <p:nvSpPr>
          <p:cNvPr id="2" name="Title 1"/>
          <p:cNvSpPr>
            <a:spLocks noGrp="1"/>
          </p:cNvSpPr>
          <p:nvPr>
            <p:ph type="title"/>
          </p:nvPr>
        </p:nvSpPr>
        <p:spPr>
          <a:xfrm>
            <a:off x="457200" y="659029"/>
            <a:ext cx="8229600" cy="952500"/>
          </a:xfrm>
        </p:spPr>
        <p:txBody>
          <a:bodyPr/>
          <a:lstStyle/>
          <a:p>
            <a:r>
              <a:rPr lang="en-US" dirty="0" smtClean="0">
                <a:solidFill>
                  <a:schemeClr val="bg2"/>
                </a:solidFill>
              </a:rPr>
              <a:t>Accepting The Reality</a:t>
            </a:r>
            <a:endParaRPr lang="en-US" dirty="0">
              <a:solidFill>
                <a:schemeClr val="bg2"/>
              </a:solidFill>
            </a:endParaRPr>
          </a:p>
        </p:txBody>
      </p:sp>
      <p:sp>
        <p:nvSpPr>
          <p:cNvPr id="3" name="Content Placeholder 2"/>
          <p:cNvSpPr>
            <a:spLocks noGrp="1"/>
          </p:cNvSpPr>
          <p:nvPr>
            <p:ph idx="1"/>
          </p:nvPr>
        </p:nvSpPr>
        <p:spPr>
          <a:xfrm>
            <a:off x="457200" y="1935726"/>
            <a:ext cx="8229600" cy="3169410"/>
          </a:xfrm>
        </p:spPr>
        <p:txBody>
          <a:bodyPr>
            <a:normAutofit/>
          </a:bodyPr>
          <a:lstStyle/>
          <a:p>
            <a:pPr algn="ctr">
              <a:buNone/>
            </a:pPr>
            <a:r>
              <a:rPr lang="en-US" sz="4400" b="1" i="1" dirty="0" smtClean="0">
                <a:solidFill>
                  <a:srgbClr val="EEECE1"/>
                </a:solidFill>
              </a:rPr>
              <a:t>“Indeed, all who desire to </a:t>
            </a:r>
            <a:r>
              <a:rPr lang="en-US" sz="4400" b="1" i="1" dirty="0" smtClean="0">
                <a:solidFill>
                  <a:srgbClr val="EEECE1"/>
                </a:solidFill>
              </a:rPr>
              <a:t>live</a:t>
            </a:r>
            <a:br>
              <a:rPr lang="en-US" sz="4400" b="1" i="1" dirty="0" smtClean="0">
                <a:solidFill>
                  <a:srgbClr val="EEECE1"/>
                </a:solidFill>
              </a:rPr>
            </a:br>
            <a:r>
              <a:rPr lang="en-US" sz="4400" b="1" i="1" dirty="0" smtClean="0">
                <a:solidFill>
                  <a:srgbClr val="EEECE1"/>
                </a:solidFill>
              </a:rPr>
              <a:t> </a:t>
            </a:r>
            <a:r>
              <a:rPr lang="en-US" sz="4400" b="1" i="1" dirty="0" smtClean="0">
                <a:solidFill>
                  <a:srgbClr val="EEECE1"/>
                </a:solidFill>
              </a:rPr>
              <a:t>a godly life in Christ </a:t>
            </a:r>
            <a:r>
              <a:rPr lang="en-US" sz="4400" b="1" i="1" dirty="0" smtClean="0">
                <a:solidFill>
                  <a:srgbClr val="EEECE1"/>
                </a:solidFill>
              </a:rPr>
              <a:t>Jesus</a:t>
            </a:r>
            <a:br>
              <a:rPr lang="en-US" sz="4400" b="1" i="1" dirty="0" smtClean="0">
                <a:solidFill>
                  <a:srgbClr val="EEECE1"/>
                </a:solidFill>
              </a:rPr>
            </a:br>
            <a:r>
              <a:rPr lang="en-US" sz="4400" b="1" i="1" dirty="0" smtClean="0">
                <a:solidFill>
                  <a:srgbClr val="EEECE1"/>
                </a:solidFill>
              </a:rPr>
              <a:t> </a:t>
            </a:r>
            <a:r>
              <a:rPr lang="en-US" sz="4400" b="1" i="1" dirty="0" smtClean="0">
                <a:solidFill>
                  <a:srgbClr val="EEECE1"/>
                </a:solidFill>
              </a:rPr>
              <a:t>will be persecuted.</a:t>
            </a:r>
            <a:r>
              <a:rPr lang="en-US" sz="4400" b="1" i="1" dirty="0" smtClean="0">
                <a:solidFill>
                  <a:srgbClr val="EEECE1"/>
                </a:solidFill>
              </a:rPr>
              <a:t>”</a:t>
            </a:r>
          </a:p>
          <a:p>
            <a:pPr algn="ctr">
              <a:buNone/>
            </a:pPr>
            <a:r>
              <a:rPr lang="en-US" sz="4400" b="1" i="1" dirty="0" smtClean="0">
                <a:solidFill>
                  <a:srgbClr val="EEECE1"/>
                </a:solidFill>
              </a:rPr>
              <a:t>- 2 Timothy 3:12</a:t>
            </a:r>
            <a:endParaRPr lang="en-US" sz="4400" b="1" i="1" dirty="0" smtClean="0">
              <a:solidFill>
                <a:srgbClr val="EEECE1"/>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837</TotalTime>
  <Words>1499</Words>
  <Application>Microsoft Macintosh PowerPoint</Application>
  <PresentationFormat>On-screen Show (16:10)</PresentationFormat>
  <Paragraphs>204</Paragraphs>
  <Slides>17</Slides>
  <Notes>11</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Default Theme</vt:lpstr>
      <vt:lpstr>Stand Firm &amp; Be Stirred Up</vt:lpstr>
      <vt:lpstr>Stand Firm In Our Families</vt:lpstr>
      <vt:lpstr>Warm Up Question</vt:lpstr>
      <vt:lpstr>Stand Firm In Our Families</vt:lpstr>
      <vt:lpstr>Building Family Harmony</vt:lpstr>
      <vt:lpstr>Moving Closer To Our Goals</vt:lpstr>
      <vt:lpstr>Stand Firm &amp; Be Stirred Up</vt:lpstr>
      <vt:lpstr>When Suffering  We Become More Like…</vt:lpstr>
      <vt:lpstr>Accepting The Reality</vt:lpstr>
      <vt:lpstr>Accepting The Reality</vt:lpstr>
      <vt:lpstr>Zeal When Suffering</vt:lpstr>
      <vt:lpstr>Looking To Jesus When Suffering</vt:lpstr>
      <vt:lpstr>Looking To Jesus When Suffering</vt:lpstr>
      <vt:lpstr>Suffering As A Christian…</vt:lpstr>
      <vt:lpstr>Zealous Christians Will…</vt:lpstr>
      <vt:lpstr>Class Lesson Schedule</vt:lpstr>
      <vt:lpstr>Stand Firm &amp; Be Stirred 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Phillip Shumake</cp:lastModifiedBy>
  <cp:revision>112</cp:revision>
  <cp:lastPrinted>2016-06-05T02:10:29Z</cp:lastPrinted>
  <dcterms:created xsi:type="dcterms:W3CDTF">2016-06-15T18:26:38Z</dcterms:created>
  <dcterms:modified xsi:type="dcterms:W3CDTF">2016-06-15T20:17:00Z</dcterms:modified>
</cp:coreProperties>
</file>