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notesMasterIdLst>
    <p:notesMasterId r:id="rId28"/>
  </p:notesMasterIdLst>
  <p:sldIdLst>
    <p:sldId id="257" r:id="rId3"/>
    <p:sldId id="287" r:id="rId4"/>
    <p:sldId id="288" r:id="rId5"/>
    <p:sldId id="284" r:id="rId6"/>
    <p:sldId id="276" r:id="rId7"/>
    <p:sldId id="279" r:id="rId8"/>
    <p:sldId id="278" r:id="rId9"/>
    <p:sldId id="280" r:id="rId10"/>
    <p:sldId id="282" r:id="rId11"/>
    <p:sldId id="294" r:id="rId12"/>
    <p:sldId id="296" r:id="rId13"/>
    <p:sldId id="291" r:id="rId14"/>
    <p:sldId id="290" r:id="rId15"/>
    <p:sldId id="285" r:id="rId16"/>
    <p:sldId id="289" r:id="rId17"/>
    <p:sldId id="299" r:id="rId18"/>
    <p:sldId id="298" r:id="rId19"/>
    <p:sldId id="300" r:id="rId20"/>
    <p:sldId id="264" r:id="rId21"/>
    <p:sldId id="286" r:id="rId22"/>
    <p:sldId id="295" r:id="rId23"/>
    <p:sldId id="274" r:id="rId24"/>
    <p:sldId id="283" r:id="rId25"/>
    <p:sldId id="267" r:id="rId26"/>
    <p:sldId id="277" r:id="rId2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4">
          <p15:clr>
            <a:srgbClr val="A4A3A4"/>
          </p15:clr>
        </p15:guide>
        <p15:guide id="2" pos="278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howGuides="1">
      <p:cViewPr varScale="1">
        <p:scale>
          <a:sx n="86" d="100"/>
          <a:sy n="86" d="100"/>
        </p:scale>
        <p:origin x="1282" y="58"/>
      </p:cViewPr>
      <p:guideLst>
        <p:guide orient="horz" pos="1644"/>
        <p:guide pos="2787"/>
      </p:guideLst>
    </p:cSldViewPr>
  </p:slideViewPr>
  <p:notesTextViewPr>
    <p:cViewPr>
      <p:scale>
        <a:sx n="3" d="2"/>
        <a:sy n="3" d="2"/>
      </p:scale>
      <p:origin x="0" y="0"/>
    </p:cViewPr>
  </p:notesTextViewPr>
  <p:sorterViewPr>
    <p:cViewPr>
      <p:scale>
        <a:sx n="100" d="100"/>
        <a:sy n="100" d="100"/>
      </p:scale>
      <p:origin x="0" y="-28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1FA05F6E-D665-47C8-8474-5D0F31CF0DEC}" type="datetimeFigureOut">
              <a:rPr lang="en-US" smtClean="0"/>
              <a:t>7/20/2016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58BF1873-0807-4D21-BEA0-F69BB2108FD3}" type="slidenum">
              <a:rPr lang="en-US" smtClean="0"/>
              <a:t>‹#›</a:t>
            </a:fld>
            <a:endParaRPr lang="en-US"/>
          </a:p>
        </p:txBody>
      </p:sp>
    </p:spTree>
    <p:extLst>
      <p:ext uri="{BB962C8B-B14F-4D97-AF65-F5344CB8AC3E}">
        <p14:creationId xmlns:p14="http://schemas.microsoft.com/office/powerpoint/2010/main" val="1234376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Judges describes cycles of apostasy, oppression, and deliverance in the southern region (3:7–31), the central region (6:1–10:5), the eastern region (10:6–12:15), and the western region (13:1–16:31).</a:t>
            </a:r>
          </a:p>
        </p:txBody>
      </p:sp>
      <p:sp>
        <p:nvSpPr>
          <p:cNvPr id="4" name="Slide Number Placeholder 3"/>
          <p:cNvSpPr>
            <a:spLocks noGrp="1"/>
          </p:cNvSpPr>
          <p:nvPr>
            <p:ph type="sldNum" sz="quarter" idx="10"/>
          </p:nvPr>
        </p:nvSpPr>
        <p:spPr/>
        <p:txBody>
          <a:bodyPr/>
          <a:lstStyle/>
          <a:p>
            <a:fld id="{4622E40E-D70B-4B78-A92B-FB0DF4F879AE}"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64770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3"/>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2" name="Footer Placeholder 1"/>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00383682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5" name="Footer Placeholder 4"/>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2757052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5" name="Footer Placeholder 4"/>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604007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11C438F4-182B-4E56-8E8B-9EA83CF09502}" type="datetimeFigureOut">
              <a:rPr lang="en-GB">
                <a:solidFill>
                  <a:prstClr val="black"/>
                </a:solidFill>
              </a:rPr>
              <a:pPr/>
              <a:t>20/07/2016</a:t>
            </a:fld>
            <a:endParaRPr lang="en-GB">
              <a:solidFill>
                <a:prstClr val="black"/>
              </a:solidFill>
            </a:endParaRPr>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F70AE849-328C-4502-AD4A-9C0B3C5A2E1E}"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49655792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645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8505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4557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805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66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47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54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Content Placeholder 26"/>
          <p:cNvSpPr>
            <a:spLocks noGrp="1"/>
          </p:cNvSpPr>
          <p:nvPr>
            <p:ph idx="1"/>
          </p:nvPr>
        </p:nvSpPr>
        <p:spPr/>
        <p:txBody>
          <a:bodyPr/>
          <a:lstStyle>
            <a:lvl1pPr>
              <a:defRPr sz="4500"/>
            </a:lvl1pPr>
            <a:lvl2pPr>
              <a:defRPr sz="4000"/>
            </a:lvl2pPr>
            <a:lvl3pPr>
              <a:defRPr sz="3600"/>
            </a:lvl3pPr>
            <a:lvl4pPr>
              <a:defRPr sz="3000"/>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19" name="Footer Placeholder 18"/>
          <p:cNvSpPr>
            <a:spLocks noGrp="1"/>
          </p:cNvSpPr>
          <p:nvPr>
            <p:ph type="ftr" sz="quarter" idx="11"/>
          </p:nvPr>
        </p:nvSpPr>
        <p:spPr>
          <a:xfrm>
            <a:off x="3581400" y="76200"/>
            <a:ext cx="2895600" cy="288925"/>
          </a:xfrm>
          <a:prstGeom prst="rect">
            <a:avLst/>
          </a:prstGeom>
        </p:spPr>
        <p:txBody>
          <a:bodyPr/>
          <a:lstStyle/>
          <a:p>
            <a:endParaRPr lang="en-GB">
              <a:solidFill>
                <a:prstClr val="black"/>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6"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45672559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55377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1717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45101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511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3"/>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white"/>
                </a:solidFill>
              </a:rPr>
              <a:pPr/>
              <a:t>20/07/2016</a:t>
            </a:fld>
            <a:endParaRPr lang="en-GB">
              <a:solidFill>
                <a:prstClr val="white"/>
              </a:solidFill>
            </a:endParaRPr>
          </a:p>
        </p:txBody>
      </p:sp>
      <p:sp>
        <p:nvSpPr>
          <p:cNvPr id="11" name="Footer Placeholder 10"/>
          <p:cNvSpPr>
            <a:spLocks noGrp="1"/>
          </p:cNvSpPr>
          <p:nvPr>
            <p:ph type="ftr" sz="quarter" idx="11"/>
          </p:nvPr>
        </p:nvSpPr>
        <p:spPr>
          <a:xfrm>
            <a:off x="3124200" y="76200"/>
            <a:ext cx="3352800" cy="288925"/>
          </a:xfrm>
          <a:prstGeom prst="rect">
            <a:avLst/>
          </a:prstGeom>
        </p:spPr>
        <p:txBody>
          <a:bodyPr/>
          <a:lstStyle/>
          <a:p>
            <a:endParaRPr lang="en-GB">
              <a:solidFill>
                <a:prstClr val="white"/>
              </a:solidFill>
            </a:endParaRPr>
          </a:p>
        </p:txBody>
      </p:sp>
      <p:sp>
        <p:nvSpPr>
          <p:cNvPr id="16" name="Slide Number Placeholder 1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8" name="Title 7"/>
          <p:cNvSpPr>
            <a:spLocks noGrp="1"/>
          </p:cNvSpPr>
          <p:nvPr>
            <p:ph type="title"/>
          </p:nvPr>
        </p:nvSpPr>
        <p:spPr>
          <a:xfrm>
            <a:off x="180475" y="2947086"/>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7874952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10" name="Footer Placeholder 9"/>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31" name="Slide Number Placeholder 30"/>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18378902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1"/>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49"/>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7" y="666749"/>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6" name="Footer Placeholder 5"/>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3464753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21" name="Footer Placeholder 20"/>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557232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24" name="Footer Placeholder 23"/>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994283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1"/>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2"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29" name="Footer Placeholder 28"/>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Tree>
    <p:extLst>
      <p:ext uri="{BB962C8B-B14F-4D97-AF65-F5344CB8AC3E}">
        <p14:creationId xmlns:p14="http://schemas.microsoft.com/office/powerpoint/2010/main" val="3831475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a:xfrm>
            <a:off x="6477000" y="76200"/>
            <a:ext cx="2514600" cy="288925"/>
          </a:xfrm>
          <a:prstGeom prst="rect">
            <a:avLst/>
          </a:prstGeom>
        </p:spPr>
        <p:txBody>
          <a:bodyPr/>
          <a:lstStyle/>
          <a:p>
            <a:fld id="{340CB6D2-3A1D-4609-AE32-76A0515816AF}" type="datetimeFigureOut">
              <a:rPr lang="en-GB">
                <a:solidFill>
                  <a:prstClr val="black"/>
                </a:solidFill>
              </a:rPr>
              <a:pPr/>
              <a:t>20/07/2016</a:t>
            </a:fld>
            <a:endParaRPr lang="en-GB">
              <a:solidFill>
                <a:prstClr val="black"/>
              </a:solidFill>
            </a:endParaRPr>
          </a:p>
        </p:txBody>
      </p:sp>
      <p:sp>
        <p:nvSpPr>
          <p:cNvPr id="5" name="Footer Placeholder 4"/>
          <p:cNvSpPr>
            <a:spLocks noGrp="1"/>
          </p:cNvSpPr>
          <p:nvPr>
            <p:ph type="ftr" sz="quarter" idx="11"/>
          </p:nvPr>
        </p:nvSpPr>
        <p:spPr>
          <a:xfrm>
            <a:off x="3124200" y="76200"/>
            <a:ext cx="3352800" cy="288925"/>
          </a:xfrm>
          <a:prstGeom prst="rect">
            <a:avLst/>
          </a:prstGeom>
        </p:spPr>
        <p:txBody>
          <a:bodyPr/>
          <a:lstStyle/>
          <a:p>
            <a:endParaRPr lang="en-GB">
              <a:solidFill>
                <a:prstClr val="black"/>
              </a:solidFill>
            </a:endParaRPr>
          </a:p>
        </p:txBody>
      </p:sp>
      <p:sp>
        <p:nvSpPr>
          <p:cNvPr id="31" name="Slide Number Placeholder 30"/>
          <p:cNvSpPr>
            <a:spLocks noGrp="1"/>
          </p:cNvSpPr>
          <p:nvPr>
            <p:ph type="sldNum" sz="quarter" idx="12"/>
          </p:nvPr>
        </p:nvSpPr>
        <p:spPr/>
        <p:txBody>
          <a:body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294092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04800" y="1554163"/>
            <a:ext cx="8686800" cy="4525963"/>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5" name="Slide Number Placeholder 4"/>
          <p:cNvSpPr>
            <a:spLocks noGrp="1"/>
          </p:cNvSpPr>
          <p:nvPr>
            <p:ph type="sldNum" sz="quarter" idx="4"/>
          </p:nvPr>
        </p:nvSpPr>
        <p:spPr>
          <a:xfrm>
            <a:off x="8229600" y="6477001"/>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ECA99DE0-6EC8-458D-908B-60B325ECF8BC}" type="slidenum">
              <a:rPr lang="en-GB" smtClean="0">
                <a:solidFill>
                  <a:srgbClr val="F0A22E">
                    <a:shade val="75000"/>
                  </a:srgbClr>
                </a:solidFill>
              </a:rPr>
              <a:pPr/>
              <a:t>‹#›</a:t>
            </a:fld>
            <a:endParaRPr lang="en-GB">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Autofit/>
          </a:bodyPr>
          <a:lstStyle/>
          <a:p>
            <a:r>
              <a:rPr kumimoji="0" lang="en-US" dirty="0" smtClean="0"/>
              <a:t>Click to edit Master title style</a:t>
            </a:r>
            <a:endParaRPr kumimoji="0" lang="en-US" dirty="0"/>
          </a:p>
        </p:txBody>
      </p:sp>
      <p:pic>
        <p:nvPicPr>
          <p:cNvPr id="15" name="Picture 6" descr="http://macriner.files.wordpress.com/2010/05/l_1651_1275_479a7041-6a33-4b69-b5f5-72664e1787c8.jpeg"/>
          <p:cNvPicPr>
            <a:picLocks noChangeAspect="1" noChangeArrowheads="1"/>
          </p:cNvPicPr>
          <p:nvPr/>
        </p:nvPicPr>
        <p:blipFill>
          <a:blip r:embed="rId14">
            <a:lum bright="70000" contrast="-70000"/>
            <a:extLst>
              <a:ext uri="{28A0092B-C50C-407E-A947-70E740481C1C}">
                <a14:useLocalDpi xmlns:a14="http://schemas.microsoft.com/office/drawing/2010/main" val="0"/>
              </a:ext>
            </a:extLst>
          </a:blip>
          <a:srcRect/>
          <a:stretch>
            <a:fillRect/>
          </a:stretch>
        </p:blipFill>
        <p:spPr bwMode="auto">
          <a:xfrm>
            <a:off x="0" y="-29499"/>
            <a:ext cx="9179496" cy="68875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userDrawn="1"/>
        </p:nvPicPr>
        <p:blipFill rotWithShape="1">
          <a:blip r:embed="rId15">
            <a:extLst>
              <a:ext uri="{28A0092B-C50C-407E-A947-70E740481C1C}">
                <a14:useLocalDpi xmlns:a14="http://schemas.microsoft.com/office/drawing/2010/main" val="0"/>
              </a:ext>
            </a:extLst>
          </a:blip>
          <a:srcRect l="15284" t="71106" r="17773"/>
          <a:stretch/>
        </p:blipFill>
        <p:spPr bwMode="auto">
          <a:xfrm>
            <a:off x="1384300" y="1638299"/>
            <a:ext cx="6146800"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371338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iming>
    <p:tnLst>
      <p:par>
        <p:cTn id="1" dur="indefinite" restart="never" nodeType="tmRoot"/>
      </p:par>
    </p:tnLst>
  </p:timing>
  <p:txStyles>
    <p:titleStyle>
      <a:lvl1pPr algn="l" rtl="0" eaLnBrk="1" latinLnBrk="0" hangingPunct="1">
        <a:spcBef>
          <a:spcPct val="0"/>
        </a:spcBef>
        <a:buNone/>
        <a:defRPr kumimoji="0" sz="50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48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40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36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8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7/20/2016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8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8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78958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10.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g"/><Relationship Id="rId1" Type="http://schemas.openxmlformats.org/officeDocument/2006/relationships/slideLayout" Target="../slideLayouts/slideLayout19.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grpSp>
        <p:nvGrpSpPr>
          <p:cNvPr id="5" name="Group 4"/>
          <p:cNvGrpSpPr/>
          <p:nvPr/>
        </p:nvGrpSpPr>
        <p:grpSpPr>
          <a:xfrm>
            <a:off x="0" y="-29499"/>
            <a:ext cx="9179496" cy="6887500"/>
            <a:chOff x="0" y="-29500"/>
            <a:chExt cx="9179496" cy="6887500"/>
          </a:xfrm>
        </p:grpSpPr>
        <p:pic>
          <p:nvPicPr>
            <p:cNvPr id="1030" name="Picture 6" descr="http://macriner.files.wordpress.com/2010/05/l_1651_1275_479a7041-6a33-4b69-b5f5-72664e1787c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500"/>
              <a:ext cx="9179496" cy="6887500"/>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590800" y="3200399"/>
              <a:ext cx="5040560" cy="597023"/>
            </a:xfrm>
            <a:prstGeom prst="roundRect">
              <a:avLst/>
            </a:prstGeom>
            <a:solidFill>
              <a:schemeClr val="bg1">
                <a:lumMod val="85000"/>
              </a:schemeClr>
            </a:solidFill>
            <a:ln>
              <a:solidFill>
                <a:srgbClr val="3D3D3D"/>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3000" b="1" dirty="0" smtClean="0">
                  <a:solidFill>
                    <a:srgbClr val="482400"/>
                  </a:solidFill>
                  <a:latin typeface="Book Antiqua" pitchFamily="18" charset="0"/>
                </a:rPr>
                <a:t>Lesson 2</a:t>
              </a:r>
            </a:p>
          </p:txBody>
        </p:sp>
      </p:grpSp>
      <p:sp>
        <p:nvSpPr>
          <p:cNvPr id="6" name="Rectangle 5"/>
          <p:cNvSpPr/>
          <p:nvPr/>
        </p:nvSpPr>
        <p:spPr>
          <a:xfrm>
            <a:off x="2590800" y="3816796"/>
            <a:ext cx="3669594" cy="584775"/>
          </a:xfrm>
          <a:prstGeom prst="rect">
            <a:avLst/>
          </a:prstGeom>
        </p:spPr>
        <p:txBody>
          <a:bodyPr wrap="none">
            <a:spAutoFit/>
          </a:bodyPr>
          <a:lstStyle/>
          <a:p>
            <a:r>
              <a:rPr lang="en-US" sz="3200" dirty="0" smtClean="0">
                <a:solidFill>
                  <a:srgbClr val="FFFF00"/>
                </a:solidFill>
              </a:rPr>
              <a:t>Conditions in Israel</a:t>
            </a:r>
            <a:endParaRPr lang="en-US" sz="3200" dirty="0">
              <a:solidFill>
                <a:srgbClr val="FFFF00"/>
              </a:solidFill>
            </a:endParaRPr>
          </a:p>
        </p:txBody>
      </p:sp>
    </p:spTree>
    <p:extLst>
      <p:ext uri="{BB962C8B-B14F-4D97-AF65-F5344CB8AC3E}">
        <p14:creationId xmlns:p14="http://schemas.microsoft.com/office/powerpoint/2010/main" val="35657547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8839" y="479394"/>
            <a:ext cx="8273623" cy="6378606"/>
          </a:xfrm>
        </p:spPr>
        <p:txBody>
          <a:bodyPr>
            <a:normAutofit fontScale="92500" lnSpcReduction="20000"/>
          </a:bodyPr>
          <a:lstStyle/>
          <a:p>
            <a:pPr marL="346075" indent="-346075">
              <a:lnSpc>
                <a:spcPct val="110000"/>
              </a:lnSpc>
              <a:spcBef>
                <a:spcPct val="0"/>
              </a:spcBef>
              <a:buAutoNum type="alphaUcPeriod"/>
            </a:pPr>
            <a:r>
              <a:rPr lang="en-US" sz="2200" b="1" dirty="0" smtClean="0">
                <a:latin typeface="Calibri" charset="0"/>
                <a:cs typeface="Calibri" charset="0"/>
              </a:rPr>
              <a:t>Incomplete Conquest of Canaan (</a:t>
            </a:r>
            <a:r>
              <a:rPr lang="en-US" sz="2200" dirty="0" smtClean="0">
                <a:latin typeface="Calibri" charset="0"/>
                <a:cs typeface="Calibri" charset="0"/>
              </a:rPr>
              <a:t>1:1-36)</a:t>
            </a:r>
          </a:p>
          <a:p>
            <a:pPr marL="739775" lvl="1" indent="-393700">
              <a:lnSpc>
                <a:spcPct val="110000"/>
              </a:lnSpc>
              <a:spcBef>
                <a:spcPct val="0"/>
              </a:spcBef>
              <a:buFont typeface="+mj-lt"/>
              <a:buAutoNum type="arabicPeriod"/>
            </a:pPr>
            <a:r>
              <a:rPr lang="en-US" sz="1700" b="1" dirty="0" smtClean="0">
                <a:solidFill>
                  <a:srgbClr val="0000CC"/>
                </a:solidFill>
                <a:latin typeface="Calibri" charset="0"/>
                <a:cs typeface="Calibri" charset="0"/>
              </a:rPr>
              <a:t>Judah &amp; Simeon conquer Bezek </a:t>
            </a:r>
            <a:r>
              <a:rPr lang="en-US" sz="1700" b="1" dirty="0" smtClean="0">
                <a:latin typeface="Calibri" charset="0"/>
                <a:cs typeface="Calibri" charset="0"/>
              </a:rPr>
              <a:t>(1:1-3)</a:t>
            </a:r>
          </a:p>
          <a:p>
            <a:pPr marL="739775" lvl="1" indent="-393700">
              <a:lnSpc>
                <a:spcPct val="110000"/>
              </a:lnSpc>
              <a:spcBef>
                <a:spcPct val="0"/>
              </a:spcBef>
              <a:buFont typeface="+mj-lt"/>
              <a:buAutoNum type="arabicPeriod"/>
            </a:pPr>
            <a:r>
              <a:rPr lang="en-US" sz="1700" b="1" dirty="0" smtClean="0">
                <a:solidFill>
                  <a:srgbClr val="0000CC"/>
                </a:solidFill>
                <a:latin typeface="Calibri" charset="0"/>
                <a:cs typeface="Calibri" charset="0"/>
              </a:rPr>
              <a:t>Judah defeats </a:t>
            </a:r>
            <a:r>
              <a:rPr lang="en-US" sz="1700" b="1" u="sng" dirty="0" smtClean="0">
                <a:solidFill>
                  <a:srgbClr val="0000CC"/>
                </a:solidFill>
                <a:latin typeface="Calibri" charset="0"/>
                <a:cs typeface="Calibri" charset="0"/>
              </a:rPr>
              <a:t>Jerusalem</a:t>
            </a:r>
            <a:r>
              <a:rPr lang="en-US" sz="1700" b="1" dirty="0" smtClean="0">
                <a:solidFill>
                  <a:srgbClr val="0000CC"/>
                </a:solidFill>
                <a:latin typeface="Calibri" charset="0"/>
                <a:cs typeface="Calibri" charset="0"/>
              </a:rPr>
              <a:t>, lowland, </a:t>
            </a:r>
            <a:r>
              <a:rPr lang="en-US" sz="1700" b="1" u="sng" dirty="0" smtClean="0">
                <a:solidFill>
                  <a:srgbClr val="0000CC"/>
                </a:solidFill>
                <a:latin typeface="Calibri" charset="0"/>
                <a:cs typeface="Calibri" charset="0"/>
              </a:rPr>
              <a:t>Hebron</a:t>
            </a:r>
            <a:r>
              <a:rPr lang="en-US" sz="1700" b="1" dirty="0" smtClean="0">
                <a:solidFill>
                  <a:srgbClr val="0000CC"/>
                </a:solidFill>
                <a:latin typeface="Calibri" charset="0"/>
                <a:cs typeface="Calibri" charset="0"/>
              </a:rPr>
              <a:t>, </a:t>
            </a:r>
            <a:r>
              <a:rPr lang="en-US" sz="1700" b="1" dirty="0" err="1" smtClean="0">
                <a:solidFill>
                  <a:srgbClr val="0000CC"/>
                </a:solidFill>
                <a:latin typeface="Calibri" charset="0"/>
                <a:cs typeface="Calibri" charset="0"/>
              </a:rPr>
              <a:t>Debir</a:t>
            </a:r>
            <a:r>
              <a:rPr lang="en-US" sz="1700" b="1" dirty="0" smtClean="0">
                <a:solidFill>
                  <a:srgbClr val="0000CC"/>
                </a:solidFill>
                <a:latin typeface="Calibri" charset="0"/>
                <a:cs typeface="Calibri" charset="0"/>
              </a:rPr>
              <a:t> </a:t>
            </a:r>
            <a:r>
              <a:rPr lang="en-US" sz="1700" b="1" dirty="0" smtClean="0">
                <a:latin typeface="Calibri" charset="0"/>
                <a:cs typeface="Calibri" charset="0"/>
              </a:rPr>
              <a:t>(1:4-11)</a:t>
            </a:r>
          </a:p>
          <a:p>
            <a:pPr marL="739775" lvl="1" indent="-393700">
              <a:lnSpc>
                <a:spcPct val="110000"/>
              </a:lnSpc>
              <a:spcBef>
                <a:spcPct val="0"/>
              </a:spcBef>
              <a:buFont typeface="+mj-lt"/>
              <a:buAutoNum type="arabicPeriod"/>
            </a:pPr>
            <a:r>
              <a:rPr lang="en-US" sz="1700" b="1" dirty="0" err="1" smtClean="0">
                <a:solidFill>
                  <a:srgbClr val="0000CC"/>
                </a:solidFill>
                <a:latin typeface="Calibri" charset="0"/>
                <a:cs typeface="Calibri" charset="0"/>
              </a:rPr>
              <a:t>Othniel</a:t>
            </a:r>
            <a:r>
              <a:rPr lang="en-US" sz="1700" b="1" dirty="0" smtClean="0">
                <a:solidFill>
                  <a:srgbClr val="0000CC"/>
                </a:solidFill>
                <a:latin typeface="Calibri" charset="0"/>
                <a:cs typeface="Calibri" charset="0"/>
              </a:rPr>
              <a:t> conquers </a:t>
            </a:r>
            <a:r>
              <a:rPr lang="en-US" sz="1700" b="1" dirty="0" err="1" smtClean="0">
                <a:solidFill>
                  <a:srgbClr val="0000CC"/>
                </a:solidFill>
                <a:latin typeface="Calibri" charset="0"/>
                <a:cs typeface="Calibri" charset="0"/>
              </a:rPr>
              <a:t>Kirjath</a:t>
            </a:r>
            <a:r>
              <a:rPr lang="en-US" sz="1700" b="1" dirty="0" smtClean="0">
                <a:solidFill>
                  <a:srgbClr val="0000CC"/>
                </a:solidFill>
                <a:latin typeface="Calibri" charset="0"/>
                <a:cs typeface="Calibri" charset="0"/>
              </a:rPr>
              <a:t> </a:t>
            </a:r>
            <a:r>
              <a:rPr lang="en-US" sz="1700" b="1" dirty="0" err="1" smtClean="0">
                <a:solidFill>
                  <a:srgbClr val="0000CC"/>
                </a:solidFill>
                <a:latin typeface="Calibri" charset="0"/>
                <a:cs typeface="Calibri" charset="0"/>
              </a:rPr>
              <a:t>Sepher</a:t>
            </a:r>
            <a:r>
              <a:rPr lang="en-US" sz="1700" b="1" dirty="0" smtClean="0">
                <a:solidFill>
                  <a:srgbClr val="0000CC"/>
                </a:solidFill>
                <a:latin typeface="Calibri" charset="0"/>
                <a:cs typeface="Calibri" charset="0"/>
              </a:rPr>
              <a:t> and is rewarded </a:t>
            </a:r>
            <a:r>
              <a:rPr lang="en-US" sz="1700" b="1" dirty="0" smtClean="0">
                <a:latin typeface="Calibri" charset="0"/>
                <a:cs typeface="Calibri" charset="0"/>
              </a:rPr>
              <a:t>(1:12-15)</a:t>
            </a:r>
          </a:p>
          <a:p>
            <a:pPr marL="739775" lvl="1" indent="-393700">
              <a:lnSpc>
                <a:spcPct val="110000"/>
              </a:lnSpc>
              <a:spcBef>
                <a:spcPct val="0"/>
              </a:spcBef>
              <a:buFont typeface="+mj-lt"/>
              <a:buAutoNum type="arabicPeriod"/>
            </a:pPr>
            <a:r>
              <a:rPr lang="en-US" sz="1700" b="1" i="1" dirty="0" smtClean="0">
                <a:solidFill>
                  <a:srgbClr val="0000CC"/>
                </a:solidFill>
                <a:latin typeface="Calibri" charset="0"/>
                <a:cs typeface="Calibri" charset="0"/>
              </a:rPr>
              <a:t>Judah</a:t>
            </a:r>
            <a:r>
              <a:rPr lang="en-US" sz="1700" b="1" dirty="0" smtClean="0">
                <a:solidFill>
                  <a:srgbClr val="0000CC"/>
                </a:solidFill>
                <a:latin typeface="Calibri" charset="0"/>
                <a:cs typeface="Calibri" charset="0"/>
              </a:rPr>
              <a:t> &amp; Simeon conquer Philistine territories </a:t>
            </a:r>
            <a:r>
              <a:rPr lang="en-US" sz="1700" b="1" dirty="0" smtClean="0">
                <a:latin typeface="Calibri" charset="0"/>
                <a:cs typeface="Calibri" charset="0"/>
              </a:rPr>
              <a:t>(1:16-20)</a:t>
            </a:r>
          </a:p>
          <a:p>
            <a:pPr marL="739775" lvl="1" indent="-393700">
              <a:lnSpc>
                <a:spcPct val="110000"/>
              </a:lnSpc>
              <a:spcBef>
                <a:spcPct val="0"/>
              </a:spcBef>
              <a:buFont typeface="+mj-lt"/>
              <a:buAutoNum type="arabicPeriod"/>
            </a:pPr>
            <a:r>
              <a:rPr lang="en-US" sz="1700" b="1" i="1" dirty="0" smtClean="0">
                <a:solidFill>
                  <a:srgbClr val="FF0000"/>
                </a:solidFill>
                <a:latin typeface="Calibri" charset="0"/>
                <a:cs typeface="Calibri" charset="0"/>
              </a:rPr>
              <a:t>Benjamin</a:t>
            </a:r>
            <a:r>
              <a:rPr lang="en-US" sz="1700" b="1" dirty="0" smtClean="0">
                <a:solidFill>
                  <a:srgbClr val="FF0000"/>
                </a:solidFill>
                <a:latin typeface="Calibri" charset="0"/>
                <a:cs typeface="Calibri" charset="0"/>
              </a:rPr>
              <a:t> fails to defeat the </a:t>
            </a:r>
            <a:r>
              <a:rPr lang="en-US" sz="1700" b="1" dirty="0" err="1" smtClean="0">
                <a:solidFill>
                  <a:srgbClr val="FF0000"/>
                </a:solidFill>
                <a:latin typeface="Calibri" charset="0"/>
                <a:cs typeface="Calibri" charset="0"/>
              </a:rPr>
              <a:t>Jebusites</a:t>
            </a:r>
            <a:r>
              <a:rPr lang="en-US" sz="1700" b="1" dirty="0" smtClean="0">
                <a:solidFill>
                  <a:srgbClr val="FF0000"/>
                </a:solidFill>
                <a:latin typeface="Calibri" charset="0"/>
                <a:cs typeface="Calibri" charset="0"/>
              </a:rPr>
              <a:t> </a:t>
            </a:r>
            <a:r>
              <a:rPr lang="en-US" sz="1700" b="1" dirty="0" smtClean="0">
                <a:latin typeface="Calibri" charset="0"/>
                <a:cs typeface="Calibri" charset="0"/>
              </a:rPr>
              <a:t>(1:21)</a:t>
            </a:r>
          </a:p>
          <a:p>
            <a:pPr marL="739775" lvl="1" indent="-393700">
              <a:lnSpc>
                <a:spcPct val="110000"/>
              </a:lnSpc>
              <a:spcBef>
                <a:spcPct val="0"/>
              </a:spcBef>
              <a:buFont typeface="+mj-lt"/>
              <a:buAutoNum type="arabicPeriod"/>
            </a:pPr>
            <a:r>
              <a:rPr lang="en-US" sz="1700" b="1" dirty="0" err="1" smtClean="0">
                <a:solidFill>
                  <a:srgbClr val="0000CC"/>
                </a:solidFill>
                <a:latin typeface="Calibri" charset="0"/>
                <a:cs typeface="Calibri" charset="0"/>
              </a:rPr>
              <a:t>Ephraimites</a:t>
            </a:r>
            <a:r>
              <a:rPr lang="en-US" sz="1700" b="1" dirty="0" smtClean="0">
                <a:solidFill>
                  <a:srgbClr val="0000CC"/>
                </a:solidFill>
                <a:latin typeface="Calibri" charset="0"/>
                <a:cs typeface="Calibri" charset="0"/>
              </a:rPr>
              <a:t> conquer </a:t>
            </a:r>
            <a:r>
              <a:rPr lang="en-US" sz="1700" b="1" u="sng" dirty="0" smtClean="0">
                <a:solidFill>
                  <a:srgbClr val="0000CC"/>
                </a:solidFill>
                <a:latin typeface="Calibri" charset="0"/>
                <a:cs typeface="Calibri" charset="0"/>
              </a:rPr>
              <a:t>Bethel</a:t>
            </a:r>
            <a:r>
              <a:rPr lang="en-US" sz="1700" b="1" dirty="0" smtClean="0">
                <a:latin typeface="Calibri" charset="0"/>
                <a:cs typeface="Calibri" charset="0"/>
              </a:rPr>
              <a:t> (1:22-26)</a:t>
            </a:r>
          </a:p>
          <a:p>
            <a:pPr marL="739775" lvl="1" indent="-393700">
              <a:lnSpc>
                <a:spcPct val="110000"/>
              </a:lnSpc>
              <a:spcBef>
                <a:spcPct val="0"/>
              </a:spcBef>
              <a:buFont typeface="+mj-lt"/>
              <a:buAutoNum type="arabicPeriod"/>
            </a:pPr>
            <a:r>
              <a:rPr lang="en-US" sz="1700" b="1" dirty="0" smtClean="0">
                <a:solidFill>
                  <a:srgbClr val="FF0000"/>
                </a:solidFill>
                <a:latin typeface="Calibri" charset="0"/>
                <a:cs typeface="Calibri" charset="0"/>
              </a:rPr>
              <a:t>Manasseh fails to drive out Canaanites, </a:t>
            </a:r>
            <a:r>
              <a:rPr lang="en-US" sz="1700" b="1" dirty="0" smtClean="0">
                <a:solidFill>
                  <a:srgbClr val="0000CC"/>
                </a:solidFill>
                <a:latin typeface="Calibri" charset="0"/>
                <a:cs typeface="Calibri" charset="0"/>
              </a:rPr>
              <a:t>but puts them under tribute </a:t>
            </a:r>
            <a:r>
              <a:rPr lang="en-US" sz="1700" b="1" dirty="0" smtClean="0">
                <a:latin typeface="Calibri" charset="0"/>
                <a:cs typeface="Calibri" charset="0"/>
              </a:rPr>
              <a:t>(1:27-28)</a:t>
            </a:r>
          </a:p>
          <a:p>
            <a:pPr marL="739775" lvl="1" indent="-393700">
              <a:lnSpc>
                <a:spcPct val="110000"/>
              </a:lnSpc>
              <a:spcBef>
                <a:spcPct val="0"/>
              </a:spcBef>
              <a:buFont typeface="+mj-lt"/>
              <a:buAutoNum type="arabicPeriod"/>
            </a:pPr>
            <a:r>
              <a:rPr lang="en-US" sz="1700" b="1" dirty="0" smtClean="0">
                <a:solidFill>
                  <a:srgbClr val="FF0000"/>
                </a:solidFill>
                <a:latin typeface="Calibri" charset="0"/>
                <a:cs typeface="Calibri" charset="0"/>
              </a:rPr>
              <a:t>Ephraim </a:t>
            </a:r>
            <a:r>
              <a:rPr lang="en-US" sz="1700" b="1" dirty="0">
                <a:solidFill>
                  <a:srgbClr val="FF0000"/>
                </a:solidFill>
                <a:latin typeface="Calibri" charset="0"/>
                <a:cs typeface="Calibri" charset="0"/>
              </a:rPr>
              <a:t>fails </a:t>
            </a:r>
            <a:r>
              <a:rPr lang="en-US" sz="1700" b="1" dirty="0" smtClean="0">
                <a:solidFill>
                  <a:srgbClr val="FF0000"/>
                </a:solidFill>
                <a:latin typeface="Calibri" charset="0"/>
                <a:cs typeface="Calibri" charset="0"/>
              </a:rPr>
              <a:t>at Gezer </a:t>
            </a:r>
            <a:r>
              <a:rPr lang="en-US" sz="1700" b="1" dirty="0" smtClean="0">
                <a:latin typeface="Calibri" charset="0"/>
                <a:cs typeface="Calibri" charset="0"/>
              </a:rPr>
              <a:t>(1:29)</a:t>
            </a:r>
          </a:p>
          <a:p>
            <a:pPr marL="739775" lvl="1" indent="-393700">
              <a:lnSpc>
                <a:spcPct val="110000"/>
              </a:lnSpc>
              <a:spcBef>
                <a:spcPct val="0"/>
              </a:spcBef>
              <a:buFont typeface="+mj-lt"/>
              <a:buAutoNum type="arabicPeriod"/>
            </a:pPr>
            <a:r>
              <a:rPr lang="en-US" sz="1700" b="1" dirty="0">
                <a:solidFill>
                  <a:srgbClr val="FF0000"/>
                </a:solidFill>
                <a:latin typeface="Calibri" charset="0"/>
                <a:cs typeface="Calibri" charset="0"/>
              </a:rPr>
              <a:t>Zebulun fails at </a:t>
            </a:r>
            <a:r>
              <a:rPr lang="en-US" sz="1700" b="1" dirty="0" err="1">
                <a:solidFill>
                  <a:srgbClr val="FF0000"/>
                </a:solidFill>
                <a:latin typeface="Calibri" charset="0"/>
                <a:cs typeface="Calibri" charset="0"/>
              </a:rPr>
              <a:t>Kitron</a:t>
            </a:r>
            <a:r>
              <a:rPr lang="en-US" sz="1700" b="1" dirty="0">
                <a:solidFill>
                  <a:srgbClr val="FF0000"/>
                </a:solidFill>
                <a:latin typeface="Calibri" charset="0"/>
                <a:cs typeface="Calibri" charset="0"/>
              </a:rPr>
              <a:t> &amp; </a:t>
            </a:r>
            <a:r>
              <a:rPr lang="en-US" sz="1700" b="1" dirty="0" err="1">
                <a:solidFill>
                  <a:srgbClr val="FF0000"/>
                </a:solidFill>
                <a:latin typeface="Calibri" charset="0"/>
                <a:cs typeface="Calibri" charset="0"/>
              </a:rPr>
              <a:t>Nahalol</a:t>
            </a:r>
            <a:r>
              <a:rPr lang="en-US" sz="1700" b="1" dirty="0">
                <a:solidFill>
                  <a:srgbClr val="FF0000"/>
                </a:solidFill>
                <a:latin typeface="Calibri" charset="0"/>
                <a:cs typeface="Calibri" charset="0"/>
              </a:rPr>
              <a:t>, themselves put under </a:t>
            </a:r>
            <a:r>
              <a:rPr lang="en-US" sz="1700" b="1" dirty="0" smtClean="0">
                <a:solidFill>
                  <a:srgbClr val="FF0000"/>
                </a:solidFill>
                <a:latin typeface="Calibri" charset="0"/>
                <a:cs typeface="Calibri" charset="0"/>
              </a:rPr>
              <a:t>tribute </a:t>
            </a:r>
            <a:r>
              <a:rPr lang="en-US" sz="1700" b="1" dirty="0" smtClean="0">
                <a:latin typeface="Calibri" charset="0"/>
                <a:cs typeface="Calibri" charset="0"/>
              </a:rPr>
              <a:t>(1:30)</a:t>
            </a:r>
          </a:p>
          <a:p>
            <a:pPr marL="739775" lvl="1" indent="-393700">
              <a:lnSpc>
                <a:spcPct val="110000"/>
              </a:lnSpc>
              <a:spcBef>
                <a:spcPct val="0"/>
              </a:spcBef>
              <a:buFont typeface="+mj-lt"/>
              <a:buAutoNum type="arabicPeriod"/>
            </a:pPr>
            <a:r>
              <a:rPr lang="en-US" sz="1700" b="1" dirty="0" smtClean="0">
                <a:solidFill>
                  <a:srgbClr val="FF0000"/>
                </a:solidFill>
                <a:latin typeface="Calibri" charset="0"/>
                <a:cs typeface="Calibri" charset="0"/>
              </a:rPr>
              <a:t>Asher </a:t>
            </a:r>
            <a:r>
              <a:rPr lang="en-US" sz="1700" b="1" dirty="0">
                <a:solidFill>
                  <a:srgbClr val="FF0000"/>
                </a:solidFill>
                <a:latin typeface="Calibri" charset="0"/>
                <a:cs typeface="Calibri" charset="0"/>
              </a:rPr>
              <a:t>fails </a:t>
            </a:r>
            <a:r>
              <a:rPr lang="en-US" sz="1700" b="1" dirty="0" smtClean="0">
                <a:solidFill>
                  <a:srgbClr val="FF0000"/>
                </a:solidFill>
                <a:latin typeface="Calibri" charset="0"/>
                <a:cs typeface="Calibri" charset="0"/>
              </a:rPr>
              <a:t>at </a:t>
            </a:r>
            <a:r>
              <a:rPr lang="en-US" sz="1700" b="1" dirty="0" err="1" smtClean="0">
                <a:solidFill>
                  <a:srgbClr val="FF0000"/>
                </a:solidFill>
                <a:latin typeface="Calibri" charset="0"/>
                <a:cs typeface="Calibri" charset="0"/>
              </a:rPr>
              <a:t>Acco</a:t>
            </a:r>
            <a:r>
              <a:rPr lang="en-US" sz="1700" b="1" dirty="0" smtClean="0">
                <a:solidFill>
                  <a:srgbClr val="FF0000"/>
                </a:solidFill>
                <a:latin typeface="Calibri" charset="0"/>
                <a:cs typeface="Calibri" charset="0"/>
              </a:rPr>
              <a:t>, Sidon, </a:t>
            </a:r>
            <a:r>
              <a:rPr lang="en-US" sz="1700" b="1" dirty="0" err="1" smtClean="0">
                <a:solidFill>
                  <a:srgbClr val="FF0000"/>
                </a:solidFill>
                <a:latin typeface="Calibri" charset="0"/>
                <a:cs typeface="Calibri" charset="0"/>
              </a:rPr>
              <a:t>etc</a:t>
            </a:r>
            <a:r>
              <a:rPr lang="en-US" sz="1700" b="1" dirty="0" smtClean="0">
                <a:solidFill>
                  <a:srgbClr val="FF0000"/>
                </a:solidFill>
                <a:latin typeface="Calibri" charset="0"/>
                <a:cs typeface="Calibri" charset="0"/>
              </a:rPr>
              <a:t>… </a:t>
            </a:r>
            <a:r>
              <a:rPr lang="en-US" sz="1700" b="1" dirty="0" smtClean="0">
                <a:latin typeface="Calibri" charset="0"/>
                <a:cs typeface="Calibri" charset="0"/>
              </a:rPr>
              <a:t>(1:31-32)</a:t>
            </a:r>
          </a:p>
          <a:p>
            <a:pPr marL="739775" lvl="1" indent="-393700">
              <a:lnSpc>
                <a:spcPct val="110000"/>
              </a:lnSpc>
              <a:spcBef>
                <a:spcPct val="0"/>
              </a:spcBef>
              <a:buFont typeface="+mj-lt"/>
              <a:buAutoNum type="arabicPeriod"/>
            </a:pPr>
            <a:r>
              <a:rPr lang="en-US" sz="1700" b="1" dirty="0" smtClean="0">
                <a:solidFill>
                  <a:srgbClr val="FF0000"/>
                </a:solidFill>
                <a:latin typeface="Calibri" charset="0"/>
                <a:cs typeface="Calibri" charset="0"/>
              </a:rPr>
              <a:t>Naphtali fails at Beth </a:t>
            </a:r>
            <a:r>
              <a:rPr lang="en-US" sz="1700" b="1" dirty="0" err="1" smtClean="0">
                <a:solidFill>
                  <a:srgbClr val="FF0000"/>
                </a:solidFill>
                <a:latin typeface="Calibri" charset="0"/>
                <a:cs typeface="Calibri" charset="0"/>
              </a:rPr>
              <a:t>Shemesh</a:t>
            </a:r>
            <a:r>
              <a:rPr lang="en-US" sz="1700" b="1" dirty="0" smtClean="0">
                <a:solidFill>
                  <a:srgbClr val="FF0000"/>
                </a:solidFill>
                <a:latin typeface="Calibri" charset="0"/>
                <a:cs typeface="Calibri" charset="0"/>
              </a:rPr>
              <a:t> &amp; Beth </a:t>
            </a:r>
            <a:r>
              <a:rPr lang="en-US" sz="1700" b="1" dirty="0" err="1" smtClean="0">
                <a:solidFill>
                  <a:srgbClr val="FF0000"/>
                </a:solidFill>
                <a:latin typeface="Calibri" charset="0"/>
                <a:cs typeface="Calibri" charset="0"/>
              </a:rPr>
              <a:t>Anath</a:t>
            </a:r>
            <a:r>
              <a:rPr lang="en-US" sz="1700" b="1" dirty="0" smtClean="0">
                <a:latin typeface="Calibri" charset="0"/>
                <a:cs typeface="Calibri" charset="0"/>
              </a:rPr>
              <a:t>, but puts them under tribute (1:33)</a:t>
            </a:r>
          </a:p>
          <a:p>
            <a:pPr marL="739775" lvl="1" indent="-393700">
              <a:lnSpc>
                <a:spcPct val="110000"/>
              </a:lnSpc>
              <a:spcBef>
                <a:spcPct val="0"/>
              </a:spcBef>
              <a:buFont typeface="+mj-lt"/>
              <a:buAutoNum type="arabicPeriod"/>
            </a:pPr>
            <a:r>
              <a:rPr lang="en-US" sz="1700" b="1" dirty="0" smtClean="0">
                <a:solidFill>
                  <a:srgbClr val="FF0000"/>
                </a:solidFill>
                <a:latin typeface="Calibri" charset="0"/>
                <a:cs typeface="Calibri" charset="0"/>
              </a:rPr>
              <a:t>Amorites forced </a:t>
            </a:r>
            <a:r>
              <a:rPr lang="en-US" sz="1700" b="1" u="sng" dirty="0" smtClean="0">
                <a:solidFill>
                  <a:srgbClr val="FF0000"/>
                </a:solidFill>
                <a:latin typeface="Calibri" charset="0"/>
                <a:cs typeface="Calibri" charset="0"/>
              </a:rPr>
              <a:t>Dan</a:t>
            </a:r>
            <a:r>
              <a:rPr lang="en-US" sz="1700" b="1" dirty="0" smtClean="0">
                <a:solidFill>
                  <a:srgbClr val="FF0000"/>
                </a:solidFill>
                <a:latin typeface="Calibri" charset="0"/>
                <a:cs typeface="Calibri" charset="0"/>
              </a:rPr>
              <a:t> into the mountains</a:t>
            </a:r>
            <a:r>
              <a:rPr lang="en-US" sz="1700" b="1" dirty="0" smtClean="0">
                <a:latin typeface="Calibri" charset="0"/>
                <a:cs typeface="Calibri" charset="0"/>
              </a:rPr>
              <a:t> (1:34-36)</a:t>
            </a:r>
            <a:endParaRPr lang="en-US" sz="1700" b="1" dirty="0">
              <a:latin typeface="Calibri" charset="0"/>
              <a:cs typeface="Calibri" charset="0"/>
            </a:endParaRPr>
          </a:p>
          <a:p>
            <a:pPr>
              <a:lnSpc>
                <a:spcPct val="110000"/>
              </a:lnSpc>
              <a:spcBef>
                <a:spcPts val="600"/>
              </a:spcBef>
              <a:buAutoNum type="alphaUcPeriod"/>
            </a:pPr>
            <a:r>
              <a:rPr lang="en-US" sz="2000" b="1" dirty="0" err="1" smtClean="0">
                <a:latin typeface="Calibri" charset="0"/>
                <a:cs typeface="Calibri" charset="0"/>
              </a:rPr>
              <a:t>Bochim</a:t>
            </a:r>
            <a:r>
              <a:rPr lang="en-US" sz="2000" b="1" dirty="0" smtClean="0">
                <a:latin typeface="Calibri" charset="0"/>
                <a:cs typeface="Calibri" charset="0"/>
              </a:rPr>
              <a:t>:  The Broken Covenant (2:1-6)</a:t>
            </a:r>
          </a:p>
          <a:p>
            <a:pPr marL="684213" lvl="1" indent="-342900">
              <a:lnSpc>
                <a:spcPct val="110000"/>
              </a:lnSpc>
              <a:spcBef>
                <a:spcPct val="0"/>
              </a:spcBef>
              <a:buAutoNum type="arabicPeriod"/>
            </a:pPr>
            <a:r>
              <a:rPr lang="en-US" sz="1700" b="1" dirty="0" smtClean="0">
                <a:latin typeface="Calibri" charset="0"/>
                <a:cs typeface="Calibri" charset="0"/>
              </a:rPr>
              <a:t>Announcement of the Angel (1:1-3)</a:t>
            </a:r>
          </a:p>
          <a:p>
            <a:pPr marL="684213" lvl="1" indent="-342900">
              <a:lnSpc>
                <a:spcPct val="110000"/>
              </a:lnSpc>
              <a:spcBef>
                <a:spcPct val="0"/>
              </a:spcBef>
              <a:buAutoNum type="arabicPeriod"/>
            </a:pPr>
            <a:r>
              <a:rPr lang="en-US" sz="1700" b="1" dirty="0" smtClean="0">
                <a:latin typeface="Calibri" charset="0"/>
                <a:cs typeface="Calibri" charset="0"/>
              </a:rPr>
              <a:t>Reaction:  “Weeping” (2:4-6)</a:t>
            </a:r>
          </a:p>
          <a:p>
            <a:pPr>
              <a:lnSpc>
                <a:spcPct val="110000"/>
              </a:lnSpc>
              <a:spcBef>
                <a:spcPts val="600"/>
              </a:spcBef>
              <a:buAutoNum type="alphaUcPeriod"/>
            </a:pPr>
            <a:r>
              <a:rPr lang="en-US" sz="2000" b="1" dirty="0" smtClean="0">
                <a:latin typeface="Calibri" charset="0"/>
                <a:cs typeface="Calibri" charset="0"/>
              </a:rPr>
              <a:t>Introduction to the Period of the Judges (2:6-3:6)</a:t>
            </a:r>
          </a:p>
          <a:p>
            <a:pPr marL="684213" lvl="1" indent="-346075">
              <a:lnSpc>
                <a:spcPct val="110000"/>
              </a:lnSpc>
              <a:spcBef>
                <a:spcPct val="0"/>
              </a:spcBef>
              <a:buFont typeface="Arial" panose="020B0604020202020204" pitchFamily="34" charset="0"/>
              <a:buAutoNum type="arabicPeriod"/>
            </a:pPr>
            <a:r>
              <a:rPr lang="en-US" sz="1700" b="1" dirty="0">
                <a:latin typeface="Calibri" charset="0"/>
                <a:cs typeface="Calibri" charset="0"/>
              </a:rPr>
              <a:t>Death of Joshua (1:6-10)</a:t>
            </a:r>
          </a:p>
          <a:p>
            <a:pPr marL="684213" lvl="1" indent="-346075">
              <a:lnSpc>
                <a:spcPct val="110000"/>
              </a:lnSpc>
              <a:spcBef>
                <a:spcPct val="0"/>
              </a:spcBef>
              <a:buFont typeface="Arial" panose="020B0604020202020204" pitchFamily="34" charset="0"/>
              <a:buAutoNum type="arabicPeriod"/>
            </a:pPr>
            <a:r>
              <a:rPr lang="en-US" sz="1700" b="1" dirty="0">
                <a:latin typeface="Calibri" charset="0"/>
                <a:cs typeface="Calibri" charset="0"/>
              </a:rPr>
              <a:t>Cycle of Disobedience, Defeat, and Deliverance (2:11-22</a:t>
            </a:r>
            <a:r>
              <a:rPr lang="en-US" sz="1700" b="1" dirty="0" smtClean="0">
                <a:latin typeface="Calibri" charset="0"/>
                <a:cs typeface="Calibri" charset="0"/>
              </a:rPr>
              <a:t>)</a:t>
            </a:r>
          </a:p>
          <a:p>
            <a:pPr marL="1084263" lvl="2"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Israel did evil (1:11-13)</a:t>
            </a:r>
          </a:p>
          <a:p>
            <a:pPr marL="1084263" lvl="2"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God Punished with Enemies (1:14-15)</a:t>
            </a:r>
          </a:p>
          <a:p>
            <a:pPr marL="1084263" lvl="2"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God raised up judges (1:16-18)</a:t>
            </a:r>
          </a:p>
          <a:p>
            <a:pPr marL="1084263" lvl="2"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Israel returned to evil after the judge died( 2:19-20)</a:t>
            </a:r>
          </a:p>
          <a:p>
            <a:pPr marL="1084263" lvl="2"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God finally left the nations to test them (1:20-22)</a:t>
            </a:r>
            <a:endParaRPr lang="en-US" sz="1700" b="1" dirty="0">
              <a:latin typeface="Calibri" charset="0"/>
              <a:cs typeface="Calibri" charset="0"/>
            </a:endParaRPr>
          </a:p>
          <a:p>
            <a:pPr marL="684213" lvl="1" indent="-346075">
              <a:lnSpc>
                <a:spcPct val="110000"/>
              </a:lnSpc>
              <a:spcBef>
                <a:spcPct val="0"/>
              </a:spcBef>
              <a:buFont typeface="Arial" panose="020B0604020202020204" pitchFamily="34" charset="0"/>
              <a:buAutoNum type="arabicPeriod"/>
            </a:pPr>
            <a:r>
              <a:rPr lang="en-US" sz="1700" b="1" dirty="0" smtClean="0">
                <a:latin typeface="Calibri" charset="0"/>
                <a:cs typeface="Calibri" charset="0"/>
              </a:rPr>
              <a:t>Nations </a:t>
            </a:r>
            <a:r>
              <a:rPr lang="en-US" sz="1700" b="1" dirty="0">
                <a:latin typeface="Calibri" charset="0"/>
                <a:cs typeface="Calibri" charset="0"/>
              </a:rPr>
              <a:t>Left </a:t>
            </a:r>
            <a:r>
              <a:rPr lang="en-US" sz="1700" b="1" dirty="0" smtClean="0">
                <a:latin typeface="Calibri" charset="0"/>
                <a:cs typeface="Calibri" charset="0"/>
              </a:rPr>
              <a:t>to Prove Israel (3:1-6)</a:t>
            </a:r>
          </a:p>
          <a:p>
            <a:pPr marL="968375" lvl="2">
              <a:lnSpc>
                <a:spcPct val="110000"/>
              </a:lnSpc>
              <a:spcBef>
                <a:spcPct val="0"/>
              </a:spcBef>
              <a:buFont typeface="Arial" panose="020B0604020202020204" pitchFamily="34" charset="0"/>
              <a:buAutoNum type="alphaLcPeriod"/>
            </a:pPr>
            <a:r>
              <a:rPr lang="en-US" sz="1700" b="1" dirty="0">
                <a:latin typeface="Calibri" charset="0"/>
                <a:cs typeface="Calibri" charset="0"/>
              </a:rPr>
              <a:t>Taught to know war (3:1-3)</a:t>
            </a:r>
          </a:p>
          <a:p>
            <a:pPr marL="968375" lvl="2">
              <a:lnSpc>
                <a:spcPct val="110000"/>
              </a:lnSpc>
              <a:spcBef>
                <a:spcPct val="0"/>
              </a:spcBef>
              <a:buFont typeface="Arial" panose="020B0604020202020204" pitchFamily="34" charset="0"/>
              <a:buAutoNum type="alphaLcPeriod"/>
            </a:pPr>
            <a:r>
              <a:rPr lang="en-US" sz="1700" b="1" dirty="0">
                <a:latin typeface="Calibri" charset="0"/>
                <a:cs typeface="Calibri" charset="0"/>
              </a:rPr>
              <a:t>Obedience to commandments tested (3:4-6)</a:t>
            </a:r>
          </a:p>
        </p:txBody>
      </p:sp>
      <p:sp>
        <p:nvSpPr>
          <p:cNvPr id="8" name="Title 7"/>
          <p:cNvSpPr>
            <a:spLocks noGrp="1"/>
          </p:cNvSpPr>
          <p:nvPr>
            <p:ph type="title"/>
          </p:nvPr>
        </p:nvSpPr>
        <p:spPr>
          <a:xfrm>
            <a:off x="0" y="43906"/>
            <a:ext cx="9144000" cy="346711"/>
          </a:xfrm>
        </p:spPr>
        <p:txBody>
          <a:bodyPr>
            <a:noAutofit/>
          </a:bodyPr>
          <a:lstStyle/>
          <a:p>
            <a:r>
              <a:rPr lang="en-US" sz="3200" b="1" dirty="0" smtClean="0"/>
              <a:t>Outline of  Judges 1:1-3:6</a:t>
            </a:r>
            <a:endParaRPr lang="en-US" sz="3200" b="1" dirty="0"/>
          </a:p>
        </p:txBody>
      </p:sp>
    </p:spTree>
    <p:extLst>
      <p:ext uri="{BB962C8B-B14F-4D97-AF65-F5344CB8AC3E}">
        <p14:creationId xmlns:p14="http://schemas.microsoft.com/office/powerpoint/2010/main" val="319082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3" end="13"/>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7" end="1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8" end="18"/>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9" end="19"/>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xEl>
                                              <p:pRg st="20" end="20"/>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xEl>
                                              <p:pRg st="21" end="21"/>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
                                            <p:txEl>
                                              <p:pRg st="22" end="22"/>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xEl>
                                              <p:pRg st="23" end="23"/>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
                                            <p:txEl>
                                              <p:pRg st="24" end="24"/>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
                                            <p:txEl>
                                              <p:pRg st="25" end="25"/>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423" y="0"/>
            <a:ext cx="8229600" cy="435576"/>
          </a:xfrm>
        </p:spPr>
        <p:txBody>
          <a:bodyPr>
            <a:normAutofit fontScale="90000"/>
          </a:bodyPr>
          <a:lstStyle/>
          <a:p>
            <a:r>
              <a:rPr lang="en-US" dirty="0"/>
              <a:t>Joshua </a:t>
            </a:r>
            <a:r>
              <a:rPr lang="en-US" dirty="0" smtClean="0"/>
              <a:t>- Judges Duplication</a:t>
            </a:r>
            <a:endParaRPr lang="en-US" dirty="0"/>
          </a:p>
        </p:txBody>
      </p:sp>
      <p:sp>
        <p:nvSpPr>
          <p:cNvPr id="3" name="Content Placeholder 2"/>
          <p:cNvSpPr>
            <a:spLocks noGrp="1"/>
          </p:cNvSpPr>
          <p:nvPr>
            <p:ph idx="1"/>
          </p:nvPr>
        </p:nvSpPr>
        <p:spPr>
          <a:xfrm>
            <a:off x="110969" y="916619"/>
            <a:ext cx="8962009" cy="4525963"/>
          </a:xfrm>
        </p:spPr>
        <p:txBody>
          <a:bodyPr>
            <a:normAutofit/>
          </a:bodyPr>
          <a:lstStyle/>
          <a:p>
            <a:pPr marL="0" indent="0">
              <a:buNone/>
              <a:tabLst>
                <a:tab pos="6516688" algn="l"/>
                <a:tab pos="7829550" algn="l"/>
              </a:tabLst>
            </a:pPr>
            <a:r>
              <a:rPr lang="en-US" sz="2000" b="1" dirty="0" smtClean="0"/>
              <a:t>Incident	Joshua	Judges</a:t>
            </a:r>
          </a:p>
          <a:p>
            <a:pPr marL="230188" indent="-230188">
              <a:tabLst>
                <a:tab pos="6516688" algn="l"/>
                <a:tab pos="7829550" algn="l"/>
              </a:tabLst>
            </a:pPr>
            <a:r>
              <a:rPr lang="en-US" sz="2000" dirty="0" smtClean="0"/>
              <a:t>Caleb given Hebron by Moses 	14:1-15	1:20</a:t>
            </a:r>
          </a:p>
          <a:p>
            <a:pPr marL="230188" indent="-230188">
              <a:tabLst>
                <a:tab pos="6516688" algn="l"/>
                <a:tab pos="7829550" algn="l"/>
              </a:tabLst>
            </a:pPr>
            <a:r>
              <a:rPr lang="en-US" sz="2000" dirty="0"/>
              <a:t>C</a:t>
            </a:r>
            <a:r>
              <a:rPr lang="en-US" sz="2000" dirty="0" smtClean="0"/>
              <a:t>aleb takes </a:t>
            </a:r>
            <a:r>
              <a:rPr lang="en-US" sz="2000" dirty="0" err="1" smtClean="0"/>
              <a:t>Kirjath</a:t>
            </a:r>
            <a:r>
              <a:rPr lang="en-US" sz="2000" dirty="0" smtClean="0"/>
              <a:t> </a:t>
            </a:r>
            <a:r>
              <a:rPr lang="en-US" sz="2000" dirty="0" err="1" smtClean="0"/>
              <a:t>Arba</a:t>
            </a:r>
            <a:r>
              <a:rPr lang="en-US" sz="2000" dirty="0" smtClean="0"/>
              <a:t>/Hebron (&amp; kills giants) 	15:13-14	1:9-10</a:t>
            </a:r>
          </a:p>
          <a:p>
            <a:pPr marL="230188" indent="-230188">
              <a:tabLst>
                <a:tab pos="6516688" algn="l"/>
                <a:tab pos="7829550" algn="l"/>
              </a:tabLst>
            </a:pPr>
            <a:r>
              <a:rPr lang="en-US" sz="2000" dirty="0" err="1" smtClean="0"/>
              <a:t>Othniel</a:t>
            </a:r>
            <a:r>
              <a:rPr lang="en-US" sz="2000" dirty="0" smtClean="0"/>
              <a:t> takes </a:t>
            </a:r>
            <a:r>
              <a:rPr lang="en-US" sz="2000" dirty="0" err="1" smtClean="0"/>
              <a:t>Kirjath</a:t>
            </a:r>
            <a:r>
              <a:rPr lang="en-US" sz="2000" dirty="0" smtClean="0"/>
              <a:t> </a:t>
            </a:r>
            <a:r>
              <a:rPr lang="en-US" sz="2000" dirty="0" err="1" smtClean="0"/>
              <a:t>Sepher</a:t>
            </a:r>
            <a:r>
              <a:rPr lang="en-US" sz="2000" dirty="0" smtClean="0"/>
              <a:t>, gets a wife &amp; springs	15:15-19	1:12-16</a:t>
            </a:r>
          </a:p>
          <a:p>
            <a:pPr marL="230188" indent="-230188">
              <a:tabLst>
                <a:tab pos="6516688" algn="l"/>
                <a:tab pos="7829550" algn="l"/>
              </a:tabLst>
            </a:pPr>
            <a:r>
              <a:rPr lang="en-US" sz="2000" dirty="0" smtClean="0"/>
              <a:t>Benjamin did not drive out </a:t>
            </a:r>
            <a:r>
              <a:rPr lang="en-US" sz="2000" dirty="0" err="1" smtClean="0"/>
              <a:t>Jebusites</a:t>
            </a:r>
            <a:r>
              <a:rPr lang="en-US" sz="2000" dirty="0" smtClean="0"/>
              <a:t> 	15:63	1:21</a:t>
            </a:r>
          </a:p>
          <a:p>
            <a:pPr marL="230188" indent="-230188">
              <a:tabLst>
                <a:tab pos="6516688" algn="l"/>
                <a:tab pos="7829550" algn="l"/>
              </a:tabLst>
            </a:pPr>
            <a:r>
              <a:rPr lang="en-US" sz="2000" dirty="0" smtClean="0"/>
              <a:t>Ephraim did not drive out Canaanites	16:10	1:29</a:t>
            </a:r>
          </a:p>
          <a:p>
            <a:pPr marL="230188" indent="-230188">
              <a:tabLst>
                <a:tab pos="6516688" algn="l"/>
                <a:tab pos="7829550" algn="l"/>
              </a:tabLst>
            </a:pPr>
            <a:r>
              <a:rPr lang="en-US" sz="2000" dirty="0" smtClean="0"/>
              <a:t>Manasseh put Canaanites to forced labor	17:12-13	1:27-28</a:t>
            </a:r>
          </a:p>
          <a:p>
            <a:pPr marL="230188" indent="-230188">
              <a:tabLst>
                <a:tab pos="6516688" algn="l"/>
                <a:tab pos="7829550" algn="l"/>
              </a:tabLst>
            </a:pPr>
            <a:r>
              <a:rPr lang="en-US" sz="2000" dirty="0" smtClean="0"/>
              <a:t>Zebulun put Canaanites to forced labor		1:30</a:t>
            </a:r>
          </a:p>
          <a:p>
            <a:pPr marL="230188" indent="-230188">
              <a:tabLst>
                <a:tab pos="6516688" algn="l"/>
                <a:tab pos="7829550" algn="l"/>
              </a:tabLst>
            </a:pPr>
            <a:r>
              <a:rPr lang="en-US" sz="2000" dirty="0" smtClean="0"/>
              <a:t>Iron chariots forced Ephraim/Manasseh &amp; Judah to </a:t>
            </a:r>
            <a:r>
              <a:rPr lang="en-US" sz="2000" dirty="0" err="1" smtClean="0"/>
              <a:t>mtns</a:t>
            </a:r>
            <a:r>
              <a:rPr lang="en-US" sz="2000" dirty="0" smtClean="0"/>
              <a:t>.	17:17-18	1:19</a:t>
            </a:r>
          </a:p>
        </p:txBody>
      </p:sp>
    </p:spTree>
    <p:extLst>
      <p:ext uri="{BB962C8B-B14F-4D97-AF65-F5344CB8AC3E}">
        <p14:creationId xmlns:p14="http://schemas.microsoft.com/office/powerpoint/2010/main" val="30193988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35576"/>
          </a:xfrm>
        </p:spPr>
        <p:txBody>
          <a:bodyPr>
            <a:normAutofit fontScale="90000"/>
          </a:bodyPr>
          <a:lstStyle/>
          <a:p>
            <a:r>
              <a:rPr lang="en-US" dirty="0" smtClean="0"/>
              <a:t>Judges 1:16-21</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b="1" baseline="30000" dirty="0"/>
              <a:t>16 </a:t>
            </a:r>
            <a:r>
              <a:rPr lang="en-US" dirty="0"/>
              <a:t>Now the children of the </a:t>
            </a:r>
            <a:r>
              <a:rPr lang="en-US" dirty="0" err="1"/>
              <a:t>Kenite</a:t>
            </a:r>
            <a:r>
              <a:rPr lang="en-US" dirty="0"/>
              <a:t>, Moses’ father-in-law, went up from the City of Palms with the children of Judah into the Wilderness of Judah, which lies in the South near Arad; and they went and dwelt among the people. </a:t>
            </a:r>
            <a:r>
              <a:rPr lang="en-US" b="1" baseline="30000" dirty="0"/>
              <a:t>17 </a:t>
            </a:r>
            <a:r>
              <a:rPr lang="en-US" dirty="0"/>
              <a:t>And Judah went with his brother Simeon, and they attacked the Canaanites who inhabited </a:t>
            </a:r>
            <a:r>
              <a:rPr lang="en-US" dirty="0" err="1"/>
              <a:t>Zephath</a:t>
            </a:r>
            <a:r>
              <a:rPr lang="en-US" dirty="0"/>
              <a:t>, and utterly destroyed it. So the name of the city was called </a:t>
            </a:r>
            <a:r>
              <a:rPr lang="en-US" dirty="0" err="1"/>
              <a:t>Hormah</a:t>
            </a:r>
            <a:r>
              <a:rPr lang="en-US" dirty="0"/>
              <a:t>. </a:t>
            </a:r>
            <a:r>
              <a:rPr lang="en-US" b="1" baseline="30000" dirty="0"/>
              <a:t>18 </a:t>
            </a:r>
            <a:r>
              <a:rPr lang="en-US" dirty="0"/>
              <a:t>Also Judah took Gaza with its territory, Ashkelon with its territory, and </a:t>
            </a:r>
            <a:r>
              <a:rPr lang="en-US" dirty="0" err="1"/>
              <a:t>Ekron</a:t>
            </a:r>
            <a:r>
              <a:rPr lang="en-US" dirty="0"/>
              <a:t> with its territory. </a:t>
            </a:r>
            <a:r>
              <a:rPr lang="en-US" b="1" baseline="30000" dirty="0"/>
              <a:t>19 </a:t>
            </a:r>
            <a:r>
              <a:rPr lang="en-US" b="1" dirty="0">
                <a:solidFill>
                  <a:srgbClr val="0000CC"/>
                </a:solidFill>
              </a:rPr>
              <a:t>So the </a:t>
            </a:r>
            <a:r>
              <a:rPr lang="en-US" b="1" cap="small" dirty="0">
                <a:solidFill>
                  <a:srgbClr val="0000CC"/>
                </a:solidFill>
              </a:rPr>
              <a:t>Lord</a:t>
            </a:r>
            <a:r>
              <a:rPr lang="en-US" b="1" dirty="0">
                <a:solidFill>
                  <a:srgbClr val="0000CC"/>
                </a:solidFill>
              </a:rPr>
              <a:t> was with Judah. And they drove out the mountaineers, but they could not drive out the inhabitants of the lowland, because they had chariots of iron. </a:t>
            </a:r>
            <a:r>
              <a:rPr lang="en-US" b="1" baseline="30000" dirty="0"/>
              <a:t>20 </a:t>
            </a:r>
            <a:r>
              <a:rPr lang="en-US" dirty="0"/>
              <a:t>And they gave Hebron to Caleb, as Moses had said. Then he expelled from there the three sons of </a:t>
            </a:r>
            <a:r>
              <a:rPr lang="en-US" dirty="0" err="1"/>
              <a:t>Anak</a:t>
            </a:r>
            <a:r>
              <a:rPr lang="en-US" dirty="0"/>
              <a:t>. </a:t>
            </a:r>
            <a:r>
              <a:rPr lang="en-US" b="1" baseline="30000" dirty="0"/>
              <a:t>21 </a:t>
            </a:r>
            <a:r>
              <a:rPr lang="en-US" dirty="0"/>
              <a:t>But the children of Benjamin did not drive out the </a:t>
            </a:r>
            <a:r>
              <a:rPr lang="en-US" dirty="0" err="1"/>
              <a:t>Jebusites</a:t>
            </a:r>
            <a:r>
              <a:rPr lang="en-US" dirty="0"/>
              <a:t> who inhabited Jerusalem; so the </a:t>
            </a:r>
            <a:r>
              <a:rPr lang="en-US" dirty="0" err="1"/>
              <a:t>Jebusites</a:t>
            </a:r>
            <a:r>
              <a:rPr lang="en-US" dirty="0"/>
              <a:t> dwell with the children of Benjamin in Jerusalem to this day.</a:t>
            </a:r>
            <a:endParaRPr lang="en-US" dirty="0"/>
          </a:p>
        </p:txBody>
      </p:sp>
    </p:spTree>
    <p:extLst>
      <p:ext uri="{BB962C8B-B14F-4D97-AF65-F5344CB8AC3E}">
        <p14:creationId xmlns:p14="http://schemas.microsoft.com/office/powerpoint/2010/main" val="13643908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97447" cy="6858000"/>
          </a:xfrm>
          <a:prstGeom prst="rect">
            <a:avLst/>
          </a:prstGeom>
        </p:spPr>
      </p:pic>
    </p:spTree>
    <p:extLst>
      <p:ext uri="{BB962C8B-B14F-4D97-AF65-F5344CB8AC3E}">
        <p14:creationId xmlns:p14="http://schemas.microsoft.com/office/powerpoint/2010/main" val="29063092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498455" y="106532"/>
            <a:ext cx="2645546" cy="754602"/>
          </a:xfrm>
        </p:spPr>
        <p:txBody>
          <a:bodyPr>
            <a:normAutofit fontScale="90000"/>
          </a:bodyPr>
          <a:lstStyle/>
          <a:p>
            <a:r>
              <a:rPr lang="en-US" b="1" dirty="0" smtClean="0"/>
              <a:t>The Cycle</a:t>
            </a:r>
            <a:endParaRPr lang="en-US" b="1" dirty="0"/>
          </a:p>
        </p:txBody>
      </p:sp>
      <p:pic>
        <p:nvPicPr>
          <p:cNvPr id="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3227" y="756892"/>
            <a:ext cx="2790773" cy="2083965"/>
          </a:xfrm>
          <a:prstGeom prst="rect">
            <a:avLst/>
          </a:prstGeom>
          <a:solidFill>
            <a:schemeClr val="bg1"/>
          </a:solidFill>
          <a:ln>
            <a:noFill/>
          </a:ln>
          <a:effectLst/>
          <a:extLst/>
        </p:spPr>
      </p:pic>
      <p:sp>
        <p:nvSpPr>
          <p:cNvPr id="2" name="Rectangle 1"/>
          <p:cNvSpPr/>
          <p:nvPr/>
        </p:nvSpPr>
        <p:spPr>
          <a:xfrm>
            <a:off x="224948" y="106532"/>
            <a:ext cx="6575347" cy="6555641"/>
          </a:xfrm>
          <a:prstGeom prst="rect">
            <a:avLst/>
          </a:prstGeom>
        </p:spPr>
        <p:txBody>
          <a:bodyPr wrap="square">
            <a:spAutoFit/>
          </a:bodyPr>
          <a:lstStyle/>
          <a:p>
            <a:r>
              <a:rPr lang="en-US" sz="1400" b="1" baseline="30000" dirty="0">
                <a:solidFill>
                  <a:srgbClr val="000000"/>
                </a:solidFill>
                <a:latin typeface="Arial" panose="020B0604020202020204" pitchFamily="34" charset="0"/>
              </a:rPr>
              <a:t>7 </a:t>
            </a:r>
            <a:r>
              <a:rPr lang="en-US" sz="1400" dirty="0">
                <a:solidFill>
                  <a:srgbClr val="000000"/>
                </a:solidFill>
                <a:latin typeface="Helvetica Neue"/>
              </a:rPr>
              <a:t>So the people served the </a:t>
            </a:r>
            <a:r>
              <a:rPr lang="en-US" sz="1400" cap="small" dirty="0">
                <a:solidFill>
                  <a:srgbClr val="000000"/>
                </a:solidFill>
                <a:latin typeface="Helvetica Neue"/>
              </a:rPr>
              <a:t>Lord</a:t>
            </a:r>
            <a:r>
              <a:rPr lang="en-US" sz="1400" dirty="0">
                <a:solidFill>
                  <a:srgbClr val="000000"/>
                </a:solidFill>
                <a:latin typeface="Helvetica Neue"/>
              </a:rPr>
              <a:t> all the days of Joshua, and all the days of the elders who outlived Joshua, who had seen all the great works of the </a:t>
            </a:r>
            <a:r>
              <a:rPr lang="en-US" sz="1400" cap="small" dirty="0">
                <a:solidFill>
                  <a:srgbClr val="000000"/>
                </a:solidFill>
                <a:latin typeface="Helvetica Neue"/>
              </a:rPr>
              <a:t>Lord</a:t>
            </a:r>
            <a:r>
              <a:rPr lang="en-US" sz="1400" dirty="0">
                <a:solidFill>
                  <a:srgbClr val="000000"/>
                </a:solidFill>
                <a:latin typeface="Helvetica Neue"/>
              </a:rPr>
              <a:t> which He had done for Israel. </a:t>
            </a:r>
            <a:r>
              <a:rPr lang="en-US" sz="1400" b="1" baseline="30000" dirty="0">
                <a:solidFill>
                  <a:srgbClr val="000000"/>
                </a:solidFill>
                <a:latin typeface="Arial" panose="020B0604020202020204" pitchFamily="34" charset="0"/>
              </a:rPr>
              <a:t>8 </a:t>
            </a:r>
            <a:r>
              <a:rPr lang="en-US" sz="1400" dirty="0">
                <a:solidFill>
                  <a:srgbClr val="000000"/>
                </a:solidFill>
                <a:latin typeface="Helvetica Neue"/>
              </a:rPr>
              <a:t>Now Joshua the son of Nun, the servant of the </a:t>
            </a:r>
            <a:r>
              <a:rPr lang="en-US" sz="1400" cap="small" dirty="0">
                <a:solidFill>
                  <a:srgbClr val="000000"/>
                </a:solidFill>
                <a:latin typeface="Helvetica Neue"/>
              </a:rPr>
              <a:t>Lord</a:t>
            </a:r>
            <a:r>
              <a:rPr lang="en-US" sz="1400" dirty="0">
                <a:solidFill>
                  <a:srgbClr val="000000"/>
                </a:solidFill>
                <a:latin typeface="Helvetica Neue"/>
              </a:rPr>
              <a:t>, </a:t>
            </a:r>
            <a:r>
              <a:rPr lang="en-US" sz="1400" b="1" dirty="0">
                <a:solidFill>
                  <a:srgbClr val="FF0000"/>
                </a:solidFill>
                <a:latin typeface="Helvetica Neue"/>
              </a:rPr>
              <a:t>died</a:t>
            </a:r>
            <a:r>
              <a:rPr lang="en-US" sz="1400" dirty="0">
                <a:solidFill>
                  <a:srgbClr val="000000"/>
                </a:solidFill>
                <a:latin typeface="Helvetica Neue"/>
              </a:rPr>
              <a:t> when he was one hundred and ten years old.</a:t>
            </a:r>
            <a:r>
              <a:rPr lang="en-US" sz="1400" b="1" baseline="30000" dirty="0">
                <a:solidFill>
                  <a:srgbClr val="000000"/>
                </a:solidFill>
                <a:latin typeface="Arial" panose="020B0604020202020204" pitchFamily="34" charset="0"/>
              </a:rPr>
              <a:t>9 </a:t>
            </a:r>
            <a:r>
              <a:rPr lang="en-US" sz="1400" dirty="0">
                <a:solidFill>
                  <a:srgbClr val="000000"/>
                </a:solidFill>
                <a:latin typeface="Helvetica Neue"/>
              </a:rPr>
              <a:t>And they buried him within the border of his inheritance at </a:t>
            </a:r>
            <a:r>
              <a:rPr lang="en-US" sz="1400" dirty="0" err="1">
                <a:solidFill>
                  <a:srgbClr val="000000"/>
                </a:solidFill>
                <a:latin typeface="Helvetica Neue"/>
              </a:rPr>
              <a:t>Timnath</a:t>
            </a:r>
            <a:r>
              <a:rPr lang="en-US" sz="1400" dirty="0">
                <a:solidFill>
                  <a:srgbClr val="000000"/>
                </a:solidFill>
                <a:latin typeface="Helvetica Neue"/>
              </a:rPr>
              <a:t> </a:t>
            </a:r>
            <a:r>
              <a:rPr lang="en-US" sz="1400" dirty="0" err="1">
                <a:solidFill>
                  <a:srgbClr val="000000"/>
                </a:solidFill>
                <a:latin typeface="Helvetica Neue"/>
              </a:rPr>
              <a:t>Heres</a:t>
            </a:r>
            <a:r>
              <a:rPr lang="en-US" sz="1400" dirty="0">
                <a:solidFill>
                  <a:srgbClr val="000000"/>
                </a:solidFill>
                <a:latin typeface="Helvetica Neue"/>
              </a:rPr>
              <a:t>, in the mountains of Ephraim, on the north side of Mount Gaash.</a:t>
            </a:r>
            <a:r>
              <a:rPr lang="en-US" sz="1400" b="1" baseline="30000" dirty="0">
                <a:solidFill>
                  <a:srgbClr val="000000"/>
                </a:solidFill>
                <a:latin typeface="Arial" panose="020B0604020202020204" pitchFamily="34" charset="0"/>
              </a:rPr>
              <a:t>10 </a:t>
            </a:r>
            <a:r>
              <a:rPr lang="en-US" sz="1400" dirty="0">
                <a:solidFill>
                  <a:srgbClr val="000000"/>
                </a:solidFill>
                <a:latin typeface="Helvetica Neue"/>
              </a:rPr>
              <a:t>When all that generation had been gathered to their fathers, </a:t>
            </a:r>
            <a:r>
              <a:rPr lang="en-US" sz="1400" b="1" dirty="0">
                <a:solidFill>
                  <a:srgbClr val="FF0000"/>
                </a:solidFill>
                <a:latin typeface="Helvetica Neue"/>
              </a:rPr>
              <a:t>another generation </a:t>
            </a:r>
            <a:r>
              <a:rPr lang="en-US" sz="1400" dirty="0">
                <a:solidFill>
                  <a:srgbClr val="000000"/>
                </a:solidFill>
                <a:latin typeface="Helvetica Neue"/>
              </a:rPr>
              <a:t>arose after them who did not know the </a:t>
            </a:r>
            <a:r>
              <a:rPr lang="en-US" sz="1400" cap="small" dirty="0">
                <a:solidFill>
                  <a:srgbClr val="000000"/>
                </a:solidFill>
                <a:latin typeface="Helvetica Neue"/>
              </a:rPr>
              <a:t>Lord</a:t>
            </a:r>
            <a:r>
              <a:rPr lang="en-US" sz="1400" dirty="0">
                <a:solidFill>
                  <a:srgbClr val="000000"/>
                </a:solidFill>
                <a:latin typeface="Helvetica Neue"/>
              </a:rPr>
              <a:t> nor the work which He had done for Israel.</a:t>
            </a:r>
          </a:p>
          <a:p>
            <a:r>
              <a:rPr lang="en-US" sz="1400" b="1" baseline="30000" dirty="0">
                <a:solidFill>
                  <a:srgbClr val="000000"/>
                </a:solidFill>
                <a:latin typeface="Arial" panose="020B0604020202020204" pitchFamily="34" charset="0"/>
              </a:rPr>
              <a:t>11 </a:t>
            </a:r>
            <a:r>
              <a:rPr lang="en-US" sz="1400" dirty="0">
                <a:solidFill>
                  <a:srgbClr val="000000"/>
                </a:solidFill>
                <a:latin typeface="Helvetica Neue"/>
              </a:rPr>
              <a:t>Then the children of </a:t>
            </a:r>
            <a:r>
              <a:rPr lang="en-US" sz="1400" b="1" dirty="0">
                <a:solidFill>
                  <a:srgbClr val="FF0000"/>
                </a:solidFill>
                <a:latin typeface="Helvetica Neue"/>
              </a:rPr>
              <a:t>Israel did evil </a:t>
            </a:r>
            <a:r>
              <a:rPr lang="en-US" sz="1400" dirty="0">
                <a:solidFill>
                  <a:srgbClr val="000000"/>
                </a:solidFill>
                <a:latin typeface="Helvetica Neue"/>
              </a:rPr>
              <a:t>in the sight of the </a:t>
            </a:r>
            <a:r>
              <a:rPr lang="en-US" sz="1400" cap="small" dirty="0">
                <a:solidFill>
                  <a:srgbClr val="000000"/>
                </a:solidFill>
                <a:latin typeface="Helvetica Neue"/>
              </a:rPr>
              <a:t>Lord</a:t>
            </a:r>
            <a:r>
              <a:rPr lang="en-US" sz="1400" dirty="0">
                <a:solidFill>
                  <a:srgbClr val="000000"/>
                </a:solidFill>
                <a:latin typeface="Helvetica Neue"/>
              </a:rPr>
              <a:t>, and served the </a:t>
            </a:r>
            <a:r>
              <a:rPr lang="en-US" sz="1400" dirty="0" err="1">
                <a:solidFill>
                  <a:srgbClr val="000000"/>
                </a:solidFill>
                <a:latin typeface="Helvetica Neue"/>
              </a:rPr>
              <a:t>Baals</a:t>
            </a:r>
            <a:r>
              <a:rPr lang="en-US" sz="1400" dirty="0">
                <a:solidFill>
                  <a:srgbClr val="000000"/>
                </a:solidFill>
                <a:latin typeface="Helvetica Neue"/>
              </a:rPr>
              <a:t>; </a:t>
            </a:r>
            <a:r>
              <a:rPr lang="en-US" sz="1400" b="1" baseline="30000" dirty="0">
                <a:solidFill>
                  <a:srgbClr val="000000"/>
                </a:solidFill>
                <a:latin typeface="Arial" panose="020B0604020202020204" pitchFamily="34" charset="0"/>
              </a:rPr>
              <a:t>12 </a:t>
            </a:r>
            <a:r>
              <a:rPr lang="en-US" sz="1400" dirty="0">
                <a:solidFill>
                  <a:srgbClr val="000000"/>
                </a:solidFill>
                <a:latin typeface="Helvetica Neue"/>
              </a:rPr>
              <a:t>and they </a:t>
            </a:r>
            <a:r>
              <a:rPr lang="en-US" sz="1400" b="1" dirty="0">
                <a:solidFill>
                  <a:srgbClr val="FF0000"/>
                </a:solidFill>
                <a:latin typeface="Helvetica Neue"/>
              </a:rPr>
              <a:t>forsook the </a:t>
            </a:r>
            <a:r>
              <a:rPr lang="en-US" sz="1400" b="1" cap="small" dirty="0">
                <a:solidFill>
                  <a:srgbClr val="FF0000"/>
                </a:solidFill>
                <a:latin typeface="Helvetica Neue"/>
              </a:rPr>
              <a:t>Lord</a:t>
            </a:r>
            <a:r>
              <a:rPr lang="en-US" sz="1400" dirty="0">
                <a:solidFill>
                  <a:srgbClr val="000000"/>
                </a:solidFill>
                <a:latin typeface="Helvetica Neue"/>
              </a:rPr>
              <a:t> God of their fathers, who had brought them out of the land of Egypt; and they followed other gods from among the gods of the people who were all around them, and they bowed down to them; and they provoked the </a:t>
            </a:r>
            <a:r>
              <a:rPr lang="en-US" sz="1400" cap="small" dirty="0">
                <a:solidFill>
                  <a:srgbClr val="000000"/>
                </a:solidFill>
                <a:latin typeface="Helvetica Neue"/>
              </a:rPr>
              <a:t>Lord</a:t>
            </a:r>
            <a:r>
              <a:rPr lang="en-US" sz="1400" dirty="0">
                <a:solidFill>
                  <a:srgbClr val="000000"/>
                </a:solidFill>
                <a:latin typeface="Helvetica Neue"/>
              </a:rPr>
              <a:t> to anger. </a:t>
            </a:r>
            <a:r>
              <a:rPr lang="en-US" sz="1400" b="1" baseline="30000" dirty="0">
                <a:solidFill>
                  <a:srgbClr val="000000"/>
                </a:solidFill>
                <a:latin typeface="Arial" panose="020B0604020202020204" pitchFamily="34" charset="0"/>
              </a:rPr>
              <a:t>13 </a:t>
            </a:r>
            <a:r>
              <a:rPr lang="en-US" sz="1400" dirty="0">
                <a:solidFill>
                  <a:srgbClr val="000000"/>
                </a:solidFill>
                <a:latin typeface="Helvetica Neue"/>
              </a:rPr>
              <a:t>They forsook the </a:t>
            </a:r>
            <a:r>
              <a:rPr lang="en-US" sz="1400" cap="small" dirty="0">
                <a:solidFill>
                  <a:srgbClr val="000000"/>
                </a:solidFill>
                <a:latin typeface="Helvetica Neue"/>
              </a:rPr>
              <a:t>Lord</a:t>
            </a:r>
            <a:r>
              <a:rPr lang="en-US" sz="1400" dirty="0">
                <a:solidFill>
                  <a:srgbClr val="000000"/>
                </a:solidFill>
                <a:latin typeface="Helvetica Neue"/>
              </a:rPr>
              <a:t> and </a:t>
            </a:r>
            <a:r>
              <a:rPr lang="en-US" sz="1400" b="1" dirty="0">
                <a:solidFill>
                  <a:srgbClr val="FF0000"/>
                </a:solidFill>
                <a:latin typeface="Helvetica Neue"/>
              </a:rPr>
              <a:t>served Baal </a:t>
            </a:r>
            <a:r>
              <a:rPr lang="en-US" sz="1400" dirty="0">
                <a:solidFill>
                  <a:srgbClr val="000000"/>
                </a:solidFill>
                <a:latin typeface="Helvetica Neue"/>
              </a:rPr>
              <a:t>and the </a:t>
            </a:r>
            <a:r>
              <a:rPr lang="en-US" sz="1400" dirty="0" err="1">
                <a:solidFill>
                  <a:srgbClr val="000000"/>
                </a:solidFill>
                <a:latin typeface="Helvetica Neue"/>
              </a:rPr>
              <a:t>Ashtoreths</a:t>
            </a:r>
            <a:r>
              <a:rPr lang="en-US" sz="1400" dirty="0">
                <a:solidFill>
                  <a:srgbClr val="000000"/>
                </a:solidFill>
                <a:latin typeface="Helvetica Neue"/>
              </a:rPr>
              <a:t>. </a:t>
            </a:r>
            <a:r>
              <a:rPr lang="en-US" sz="1400" b="1" baseline="30000" dirty="0">
                <a:solidFill>
                  <a:srgbClr val="000000"/>
                </a:solidFill>
                <a:latin typeface="Arial" panose="020B0604020202020204" pitchFamily="34" charset="0"/>
              </a:rPr>
              <a:t>14 </a:t>
            </a:r>
            <a:r>
              <a:rPr lang="en-US" sz="1400" dirty="0">
                <a:solidFill>
                  <a:srgbClr val="000000"/>
                </a:solidFill>
                <a:latin typeface="Helvetica Neue"/>
              </a:rPr>
              <a:t>And the anger of the </a:t>
            </a:r>
            <a:r>
              <a:rPr lang="en-US" sz="1400" cap="small" dirty="0">
                <a:solidFill>
                  <a:srgbClr val="000000"/>
                </a:solidFill>
                <a:latin typeface="Helvetica Neue"/>
              </a:rPr>
              <a:t>Lord</a:t>
            </a:r>
            <a:r>
              <a:rPr lang="en-US" sz="1400" dirty="0">
                <a:solidFill>
                  <a:srgbClr val="000000"/>
                </a:solidFill>
                <a:latin typeface="Helvetica Neue"/>
              </a:rPr>
              <a:t> was hot against Israel. So He delivered them into the hands of plunderers who despoiled them; and </a:t>
            </a:r>
            <a:r>
              <a:rPr lang="en-US" sz="1400" b="1" dirty="0">
                <a:solidFill>
                  <a:srgbClr val="FF0000"/>
                </a:solidFill>
                <a:latin typeface="Helvetica Neue"/>
              </a:rPr>
              <a:t>He sold them into the hands of their enemies </a:t>
            </a:r>
            <a:r>
              <a:rPr lang="en-US" sz="1400" dirty="0">
                <a:solidFill>
                  <a:srgbClr val="000000"/>
                </a:solidFill>
                <a:latin typeface="Helvetica Neue"/>
              </a:rPr>
              <a:t>all around, so that they could no longer stand before their enemies. </a:t>
            </a:r>
            <a:r>
              <a:rPr lang="en-US" sz="1400" b="1" baseline="30000" dirty="0">
                <a:solidFill>
                  <a:srgbClr val="000000"/>
                </a:solidFill>
                <a:latin typeface="Arial" panose="020B0604020202020204" pitchFamily="34" charset="0"/>
              </a:rPr>
              <a:t>15 </a:t>
            </a:r>
            <a:r>
              <a:rPr lang="en-US" sz="1400" dirty="0">
                <a:solidFill>
                  <a:srgbClr val="000000"/>
                </a:solidFill>
                <a:latin typeface="Helvetica Neue"/>
              </a:rPr>
              <a:t>Wherever they went out, the hand of the </a:t>
            </a:r>
            <a:r>
              <a:rPr lang="en-US" sz="1400" cap="small" dirty="0">
                <a:solidFill>
                  <a:srgbClr val="000000"/>
                </a:solidFill>
                <a:latin typeface="Helvetica Neue"/>
              </a:rPr>
              <a:t>Lord</a:t>
            </a:r>
            <a:r>
              <a:rPr lang="en-US" sz="1400" dirty="0">
                <a:solidFill>
                  <a:srgbClr val="000000"/>
                </a:solidFill>
                <a:latin typeface="Helvetica Neue"/>
              </a:rPr>
              <a:t> was against them for calamity, as the </a:t>
            </a:r>
            <a:r>
              <a:rPr lang="en-US" sz="1400" cap="small" dirty="0">
                <a:solidFill>
                  <a:srgbClr val="000000"/>
                </a:solidFill>
                <a:latin typeface="Helvetica Neue"/>
              </a:rPr>
              <a:t>Lord</a:t>
            </a:r>
            <a:r>
              <a:rPr lang="en-US" sz="1400" dirty="0">
                <a:solidFill>
                  <a:srgbClr val="000000"/>
                </a:solidFill>
                <a:latin typeface="Helvetica Neue"/>
              </a:rPr>
              <a:t> had said, and as the </a:t>
            </a:r>
            <a:r>
              <a:rPr lang="en-US" sz="1400" cap="small" dirty="0">
                <a:solidFill>
                  <a:srgbClr val="000000"/>
                </a:solidFill>
                <a:latin typeface="Helvetica Neue"/>
              </a:rPr>
              <a:t>Lord</a:t>
            </a:r>
            <a:r>
              <a:rPr lang="en-US" sz="1400" dirty="0">
                <a:solidFill>
                  <a:srgbClr val="000000"/>
                </a:solidFill>
                <a:latin typeface="Helvetica Neue"/>
              </a:rPr>
              <a:t> had sworn to them. And </a:t>
            </a:r>
            <a:r>
              <a:rPr lang="en-US" sz="1400" b="1" dirty="0">
                <a:solidFill>
                  <a:srgbClr val="FF0000"/>
                </a:solidFill>
                <a:latin typeface="Helvetica Neue"/>
              </a:rPr>
              <a:t>they were greatly distressed</a:t>
            </a:r>
            <a:r>
              <a:rPr lang="en-US" sz="1400" dirty="0">
                <a:solidFill>
                  <a:srgbClr val="000000"/>
                </a:solidFill>
                <a:latin typeface="Helvetica Neue"/>
              </a:rPr>
              <a:t>.</a:t>
            </a:r>
          </a:p>
          <a:p>
            <a:r>
              <a:rPr lang="en-US" sz="1400" b="1" baseline="30000" dirty="0">
                <a:solidFill>
                  <a:srgbClr val="000000"/>
                </a:solidFill>
                <a:latin typeface="Arial" panose="020B0604020202020204" pitchFamily="34" charset="0"/>
              </a:rPr>
              <a:t>16 </a:t>
            </a:r>
            <a:r>
              <a:rPr lang="en-US" sz="1400" dirty="0">
                <a:solidFill>
                  <a:srgbClr val="000000"/>
                </a:solidFill>
                <a:latin typeface="Helvetica Neue"/>
              </a:rPr>
              <a:t>Nevertheless, the </a:t>
            </a:r>
            <a:r>
              <a:rPr lang="en-US" sz="1400" b="1" cap="small" dirty="0">
                <a:solidFill>
                  <a:srgbClr val="FF0000"/>
                </a:solidFill>
                <a:latin typeface="Helvetica Neue"/>
              </a:rPr>
              <a:t>Lord</a:t>
            </a:r>
            <a:r>
              <a:rPr lang="en-US" sz="1400" b="1" dirty="0">
                <a:solidFill>
                  <a:srgbClr val="FF0000"/>
                </a:solidFill>
                <a:latin typeface="Helvetica Neue"/>
              </a:rPr>
              <a:t> raised up judges who delivered them</a:t>
            </a:r>
            <a:r>
              <a:rPr lang="en-US" sz="1400" dirty="0">
                <a:solidFill>
                  <a:srgbClr val="000000"/>
                </a:solidFill>
                <a:latin typeface="Helvetica Neue"/>
              </a:rPr>
              <a:t> out of the hand of those who plundered them. </a:t>
            </a:r>
            <a:r>
              <a:rPr lang="en-US" sz="1400" b="1" baseline="30000" dirty="0">
                <a:solidFill>
                  <a:srgbClr val="000000"/>
                </a:solidFill>
                <a:latin typeface="Arial" panose="020B0604020202020204" pitchFamily="34" charset="0"/>
              </a:rPr>
              <a:t>17 </a:t>
            </a:r>
            <a:r>
              <a:rPr lang="en-US" sz="1400" dirty="0">
                <a:solidFill>
                  <a:srgbClr val="000000"/>
                </a:solidFill>
                <a:latin typeface="Helvetica Neue"/>
              </a:rPr>
              <a:t>Yet they would not listen to their judges, but they played the harlot with other gods, and bowed down to them. They </a:t>
            </a:r>
            <a:r>
              <a:rPr lang="en-US" sz="1400" b="1" dirty="0">
                <a:solidFill>
                  <a:srgbClr val="FF0000"/>
                </a:solidFill>
                <a:latin typeface="Helvetica Neue"/>
              </a:rPr>
              <a:t>turned quickly</a:t>
            </a:r>
            <a:r>
              <a:rPr lang="en-US" sz="1400" dirty="0">
                <a:solidFill>
                  <a:srgbClr val="000000"/>
                </a:solidFill>
                <a:latin typeface="Helvetica Neue"/>
              </a:rPr>
              <a:t> from the way in which their fathers walked, in obeying the commandments of the </a:t>
            </a:r>
            <a:r>
              <a:rPr lang="en-US" sz="1400" cap="small" dirty="0">
                <a:solidFill>
                  <a:srgbClr val="000000"/>
                </a:solidFill>
                <a:latin typeface="Helvetica Neue"/>
              </a:rPr>
              <a:t>Lord</a:t>
            </a:r>
            <a:r>
              <a:rPr lang="en-US" sz="1400" dirty="0">
                <a:solidFill>
                  <a:srgbClr val="000000"/>
                </a:solidFill>
                <a:latin typeface="Helvetica Neue"/>
              </a:rPr>
              <a:t>; they did not do so. </a:t>
            </a:r>
            <a:r>
              <a:rPr lang="en-US" sz="1400" b="1" baseline="30000" dirty="0">
                <a:solidFill>
                  <a:srgbClr val="000000"/>
                </a:solidFill>
                <a:latin typeface="Arial" panose="020B0604020202020204" pitchFamily="34" charset="0"/>
              </a:rPr>
              <a:t>18 </a:t>
            </a:r>
            <a:r>
              <a:rPr lang="en-US" sz="1400" dirty="0">
                <a:solidFill>
                  <a:srgbClr val="000000"/>
                </a:solidFill>
                <a:latin typeface="Helvetica Neue"/>
              </a:rPr>
              <a:t>And when the </a:t>
            </a:r>
            <a:r>
              <a:rPr lang="en-US" sz="1400" cap="small" dirty="0">
                <a:solidFill>
                  <a:srgbClr val="000000"/>
                </a:solidFill>
                <a:latin typeface="Helvetica Neue"/>
              </a:rPr>
              <a:t>Lord</a:t>
            </a:r>
            <a:r>
              <a:rPr lang="en-US" sz="1400" dirty="0">
                <a:solidFill>
                  <a:srgbClr val="000000"/>
                </a:solidFill>
                <a:latin typeface="Helvetica Neue"/>
              </a:rPr>
              <a:t> raised up judges for them, the </a:t>
            </a:r>
            <a:r>
              <a:rPr lang="en-US" sz="1400" cap="small" dirty="0">
                <a:solidFill>
                  <a:srgbClr val="000000"/>
                </a:solidFill>
                <a:latin typeface="Helvetica Neue"/>
              </a:rPr>
              <a:t>Lord</a:t>
            </a:r>
            <a:r>
              <a:rPr lang="en-US" sz="1400" dirty="0">
                <a:solidFill>
                  <a:srgbClr val="000000"/>
                </a:solidFill>
                <a:latin typeface="Helvetica Neue"/>
              </a:rPr>
              <a:t> was with the judge and delivered them out of the hand of their enemies all the days of the judge; for the </a:t>
            </a:r>
            <a:r>
              <a:rPr lang="en-US" sz="1400" cap="small" dirty="0">
                <a:solidFill>
                  <a:srgbClr val="000000"/>
                </a:solidFill>
                <a:latin typeface="Helvetica Neue"/>
              </a:rPr>
              <a:t>Lord</a:t>
            </a:r>
            <a:r>
              <a:rPr lang="en-US" sz="1400" dirty="0">
                <a:solidFill>
                  <a:srgbClr val="000000"/>
                </a:solidFill>
                <a:latin typeface="Helvetica Neue"/>
              </a:rPr>
              <a:t> was moved to pity by their groaning because of those who oppressed them and harassed them. </a:t>
            </a:r>
            <a:r>
              <a:rPr lang="en-US" sz="1400" b="1" baseline="30000" dirty="0">
                <a:solidFill>
                  <a:srgbClr val="000000"/>
                </a:solidFill>
                <a:latin typeface="Arial" panose="020B0604020202020204" pitchFamily="34" charset="0"/>
              </a:rPr>
              <a:t>19 </a:t>
            </a:r>
            <a:r>
              <a:rPr lang="en-US" sz="1400" dirty="0">
                <a:solidFill>
                  <a:srgbClr val="000000"/>
                </a:solidFill>
                <a:latin typeface="Helvetica Neue"/>
              </a:rPr>
              <a:t>And it came to pass, when the </a:t>
            </a:r>
            <a:r>
              <a:rPr lang="en-US" sz="1400" b="1" dirty="0">
                <a:solidFill>
                  <a:srgbClr val="FF0000"/>
                </a:solidFill>
                <a:latin typeface="Helvetica Neue"/>
              </a:rPr>
              <a:t>judge was dead</a:t>
            </a:r>
            <a:r>
              <a:rPr lang="en-US" sz="1400" dirty="0">
                <a:solidFill>
                  <a:srgbClr val="000000"/>
                </a:solidFill>
                <a:latin typeface="Helvetica Neue"/>
              </a:rPr>
              <a:t>, that </a:t>
            </a:r>
            <a:r>
              <a:rPr lang="en-US" sz="1400" b="1" dirty="0">
                <a:solidFill>
                  <a:srgbClr val="FF0000"/>
                </a:solidFill>
                <a:latin typeface="Helvetica Neue"/>
              </a:rPr>
              <a:t>they reverted </a:t>
            </a:r>
            <a:r>
              <a:rPr lang="en-US" sz="1400" dirty="0">
                <a:solidFill>
                  <a:srgbClr val="000000"/>
                </a:solidFill>
                <a:latin typeface="Helvetica Neue"/>
              </a:rPr>
              <a:t>and behaved more corruptly than their fathers, by following other gods, to serve them and bow down to them. They did not cease from their own doings nor from their stubborn way.</a:t>
            </a:r>
            <a:endParaRPr lang="en-US" sz="1400" b="0" dirty="0">
              <a:solidFill>
                <a:srgbClr val="000000"/>
              </a:solidFill>
              <a:effectLst/>
              <a:latin typeface="Helvetica Neue"/>
            </a:endParaRPr>
          </a:p>
        </p:txBody>
      </p:sp>
      <p:sp>
        <p:nvSpPr>
          <p:cNvPr id="3" name="TextBox 2"/>
          <p:cNvSpPr txBox="1"/>
          <p:nvPr/>
        </p:nvSpPr>
        <p:spPr>
          <a:xfrm>
            <a:off x="6730897" y="4428041"/>
            <a:ext cx="2180662" cy="523220"/>
          </a:xfrm>
          <a:prstGeom prst="rect">
            <a:avLst/>
          </a:prstGeom>
          <a:noFill/>
        </p:spPr>
        <p:txBody>
          <a:bodyPr wrap="none" rtlCol="0">
            <a:spAutoFit/>
          </a:bodyPr>
          <a:lstStyle/>
          <a:p>
            <a:r>
              <a:rPr lang="en-US" sz="2800" b="1" dirty="0" smtClean="0"/>
              <a:t>Judges 2:7-19</a:t>
            </a:r>
            <a:endParaRPr lang="en-US" sz="2800" b="1" dirty="0"/>
          </a:p>
        </p:txBody>
      </p:sp>
    </p:spTree>
    <p:extLst>
      <p:ext uri="{BB962C8B-B14F-4D97-AF65-F5344CB8AC3E}">
        <p14:creationId xmlns:p14="http://schemas.microsoft.com/office/powerpoint/2010/main" val="517021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6078" y="0"/>
            <a:ext cx="8229600" cy="639762"/>
          </a:xfrm>
        </p:spPr>
        <p:txBody>
          <a:bodyPr>
            <a:normAutofit fontScale="90000"/>
          </a:bodyPr>
          <a:lstStyle/>
          <a:p>
            <a:r>
              <a:rPr lang="en-US" dirty="0" smtClean="0"/>
              <a:t>Long-term Consequences</a:t>
            </a:r>
            <a:endParaRPr lang="en-US" dirty="0"/>
          </a:p>
        </p:txBody>
      </p:sp>
      <p:sp>
        <p:nvSpPr>
          <p:cNvPr id="4" name="Content Placeholder 3"/>
          <p:cNvSpPr>
            <a:spLocks noGrp="1"/>
          </p:cNvSpPr>
          <p:nvPr>
            <p:ph idx="1"/>
          </p:nvPr>
        </p:nvSpPr>
        <p:spPr>
          <a:xfrm>
            <a:off x="315158" y="941033"/>
            <a:ext cx="5260019" cy="5833201"/>
          </a:xfrm>
        </p:spPr>
        <p:txBody>
          <a:bodyPr>
            <a:noAutofit/>
          </a:bodyPr>
          <a:lstStyle/>
          <a:p>
            <a:pPr marL="0" indent="0">
              <a:buNone/>
            </a:pPr>
            <a:r>
              <a:rPr lang="en-US" sz="2400" dirty="0"/>
              <a:t>Then the anger of the </a:t>
            </a:r>
            <a:r>
              <a:rPr lang="en-US" sz="2400" cap="small" dirty="0"/>
              <a:t>Lord</a:t>
            </a:r>
            <a:r>
              <a:rPr lang="en-US" sz="2400" dirty="0"/>
              <a:t> was hot against Israel; and He said, “Because this nation has transgressed My covenant which I commanded their fathers, and has not heeded My voice, </a:t>
            </a:r>
            <a:r>
              <a:rPr lang="en-US" sz="2400" b="1" baseline="30000" dirty="0"/>
              <a:t>21 </a:t>
            </a:r>
            <a:r>
              <a:rPr lang="en-US" sz="2400" dirty="0">
                <a:solidFill>
                  <a:srgbClr val="FF0000"/>
                </a:solidFill>
              </a:rPr>
              <a:t>I also will no longer drive out </a:t>
            </a:r>
            <a:r>
              <a:rPr lang="en-US" sz="2400" dirty="0"/>
              <a:t>before them any of the nations which Joshua left when he died, </a:t>
            </a:r>
            <a:r>
              <a:rPr lang="en-US" sz="2400" b="1" baseline="30000" dirty="0"/>
              <a:t>22 </a:t>
            </a:r>
            <a:r>
              <a:rPr lang="en-US" sz="2400" dirty="0"/>
              <a:t>so that through them I may test Israel, whether they will keep the ways of the </a:t>
            </a:r>
            <a:r>
              <a:rPr lang="en-US" sz="2400" cap="small" dirty="0"/>
              <a:t>Lord</a:t>
            </a:r>
            <a:r>
              <a:rPr lang="en-US" sz="2400" dirty="0"/>
              <a:t>, to walk in them as their fathers kept them, or not.” </a:t>
            </a:r>
            <a:r>
              <a:rPr lang="en-US" sz="2400" b="1" baseline="30000" dirty="0"/>
              <a:t>23 </a:t>
            </a:r>
            <a:r>
              <a:rPr lang="en-US" sz="2400" dirty="0"/>
              <a:t>Therefore </a:t>
            </a:r>
            <a:r>
              <a:rPr lang="en-US" sz="2400" dirty="0">
                <a:solidFill>
                  <a:srgbClr val="FF0000"/>
                </a:solidFill>
              </a:rPr>
              <a:t>the </a:t>
            </a:r>
            <a:r>
              <a:rPr lang="en-US" sz="2400" cap="small" dirty="0">
                <a:solidFill>
                  <a:srgbClr val="FF0000"/>
                </a:solidFill>
              </a:rPr>
              <a:t>Lord</a:t>
            </a:r>
            <a:r>
              <a:rPr lang="en-US" sz="2400" dirty="0">
                <a:solidFill>
                  <a:srgbClr val="FF0000"/>
                </a:solidFill>
              </a:rPr>
              <a:t> left those nations</a:t>
            </a:r>
            <a:r>
              <a:rPr lang="en-US" sz="2400" dirty="0"/>
              <a:t>, without driving them out immediately; nor did He deliver them into the hand of Joshua.</a:t>
            </a:r>
            <a:endParaRPr lang="en-US" sz="2400" dirty="0"/>
          </a:p>
        </p:txBody>
      </p:sp>
      <p:sp>
        <p:nvSpPr>
          <p:cNvPr id="5" name="TextBox 4"/>
          <p:cNvSpPr txBox="1"/>
          <p:nvPr/>
        </p:nvSpPr>
        <p:spPr>
          <a:xfrm>
            <a:off x="6730897" y="4428041"/>
            <a:ext cx="2383345" cy="523220"/>
          </a:xfrm>
          <a:prstGeom prst="rect">
            <a:avLst/>
          </a:prstGeom>
          <a:noFill/>
        </p:spPr>
        <p:txBody>
          <a:bodyPr wrap="none" rtlCol="0">
            <a:spAutoFit/>
          </a:bodyPr>
          <a:lstStyle/>
          <a:p>
            <a:r>
              <a:rPr lang="en-US" sz="2800" b="1" dirty="0" smtClean="0"/>
              <a:t>Judges 2:10-23</a:t>
            </a:r>
            <a:endParaRPr lang="en-US" sz="2800" b="1" dirty="0"/>
          </a:p>
        </p:txBody>
      </p:sp>
    </p:spTree>
    <p:extLst>
      <p:ext uri="{BB962C8B-B14F-4D97-AF65-F5344CB8AC3E}">
        <p14:creationId xmlns:p14="http://schemas.microsoft.com/office/powerpoint/2010/main" val="1054877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00065"/>
          </a:xfrm>
        </p:spPr>
        <p:txBody>
          <a:bodyPr>
            <a:normAutofit fontScale="90000"/>
          </a:bodyPr>
          <a:lstStyle/>
          <a:p>
            <a:r>
              <a:rPr lang="en-US" dirty="0" smtClean="0"/>
              <a:t>Sins of Israelites</a:t>
            </a:r>
            <a:endParaRPr lang="en-US" dirty="0"/>
          </a:p>
        </p:txBody>
      </p:sp>
      <p:sp>
        <p:nvSpPr>
          <p:cNvPr id="3" name="Content Placeholder 2"/>
          <p:cNvSpPr>
            <a:spLocks noGrp="1"/>
          </p:cNvSpPr>
          <p:nvPr>
            <p:ph idx="1"/>
          </p:nvPr>
        </p:nvSpPr>
        <p:spPr>
          <a:xfrm>
            <a:off x="297402" y="1260629"/>
            <a:ext cx="8731188" cy="4181954"/>
          </a:xfrm>
        </p:spPr>
        <p:txBody>
          <a:bodyPr/>
          <a:lstStyle/>
          <a:p>
            <a:pPr marL="514350" indent="-514350">
              <a:buFont typeface="+mj-lt"/>
              <a:buAutoNum type="arabicPeriod"/>
            </a:pPr>
            <a:r>
              <a:rPr lang="en-US" dirty="0" smtClean="0"/>
              <a:t>Did not know Jehovah or His works (2:10)</a:t>
            </a:r>
          </a:p>
          <a:p>
            <a:pPr marL="514350" indent="-514350">
              <a:buFont typeface="+mj-lt"/>
              <a:buAutoNum type="arabicPeriod"/>
            </a:pPr>
            <a:r>
              <a:rPr lang="en-US" b="1" dirty="0" smtClean="0"/>
              <a:t>Served </a:t>
            </a:r>
            <a:r>
              <a:rPr lang="en-US" b="1" dirty="0" err="1" smtClean="0"/>
              <a:t>Baals</a:t>
            </a:r>
            <a:r>
              <a:rPr lang="en-US" b="1" dirty="0" smtClean="0"/>
              <a:t> and </a:t>
            </a:r>
            <a:r>
              <a:rPr lang="en-US" b="1" dirty="0" err="1" smtClean="0"/>
              <a:t>Ashtoreths</a:t>
            </a:r>
            <a:r>
              <a:rPr lang="en-US" b="1" dirty="0" smtClean="0"/>
              <a:t> (2:11-13)</a:t>
            </a:r>
          </a:p>
          <a:p>
            <a:pPr marL="514350" indent="-514350">
              <a:buFont typeface="+mj-lt"/>
              <a:buAutoNum type="arabicPeriod"/>
            </a:pPr>
            <a:r>
              <a:rPr lang="en-US" b="1" dirty="0" smtClean="0"/>
              <a:t>Did not drive out the Canaanites (1:28)</a:t>
            </a:r>
          </a:p>
          <a:p>
            <a:pPr marL="514350" indent="-514350">
              <a:buFont typeface="+mj-lt"/>
              <a:buAutoNum type="arabicPeriod"/>
            </a:pPr>
            <a:r>
              <a:rPr lang="en-US" dirty="0" smtClean="0"/>
              <a:t>Did not obey Jehovah, as their fathers (2:17b)</a:t>
            </a:r>
          </a:p>
          <a:p>
            <a:pPr marL="514350" indent="-514350">
              <a:buFont typeface="+mj-lt"/>
              <a:buAutoNum type="arabicPeriod"/>
            </a:pPr>
            <a:r>
              <a:rPr lang="en-US" b="1" dirty="0" smtClean="0"/>
              <a:t>Gave &amp; took daughters &amp; sons in marriage (3:5)</a:t>
            </a:r>
            <a:br>
              <a:rPr lang="en-US" b="1" dirty="0" smtClean="0"/>
            </a:br>
            <a:r>
              <a:rPr lang="en-US" b="1" dirty="0" smtClean="0"/>
              <a:t>(made covenants, 2:2)</a:t>
            </a:r>
          </a:p>
        </p:txBody>
      </p:sp>
    </p:spTree>
    <p:extLst>
      <p:ext uri="{BB962C8B-B14F-4D97-AF65-F5344CB8AC3E}">
        <p14:creationId xmlns:p14="http://schemas.microsoft.com/office/powerpoint/2010/main" val="292038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238" y="1828799"/>
            <a:ext cx="8947302" cy="3799643"/>
          </a:xfrm>
        </p:spPr>
        <p:txBody>
          <a:bodyPr>
            <a:noAutofit/>
          </a:bodyPr>
          <a:lstStyle/>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smtClean="0">
                <a:solidFill>
                  <a:schemeClr val="tx1"/>
                </a:solidFill>
                <a:latin typeface="Arial" panose="020B0604020202020204" pitchFamily="34" charset="0"/>
                <a:ea typeface="Times New Roman" panose="02020603050405020304" pitchFamily="18" charset="0"/>
              </a:rPr>
              <a:t>Define </a:t>
            </a:r>
            <a:r>
              <a:rPr lang="en-US" altLang="en-US" sz="3600" dirty="0">
                <a:solidFill>
                  <a:schemeClr val="tx1"/>
                </a:solidFill>
                <a:latin typeface="Arial" panose="020B0604020202020204" pitchFamily="34" charset="0"/>
                <a:ea typeface="Times New Roman" panose="02020603050405020304" pitchFamily="18" charset="0"/>
              </a:rPr>
              <a:t>“Gilgal” and “</a:t>
            </a:r>
            <a:r>
              <a:rPr lang="en-US" altLang="en-US" sz="3600" dirty="0" err="1">
                <a:solidFill>
                  <a:schemeClr val="tx1"/>
                </a:solidFill>
                <a:latin typeface="Arial" panose="020B0604020202020204" pitchFamily="34" charset="0"/>
                <a:ea typeface="Times New Roman" panose="02020603050405020304" pitchFamily="18" charset="0"/>
              </a:rPr>
              <a:t>Bochim</a:t>
            </a:r>
            <a:r>
              <a:rPr lang="en-US" altLang="en-US" sz="3600" dirty="0">
                <a:solidFill>
                  <a:schemeClr val="tx1"/>
                </a:solidFill>
                <a:latin typeface="Arial" panose="020B0604020202020204" pitchFamily="34" charset="0"/>
                <a:ea typeface="Times New Roman" panose="02020603050405020304" pitchFamily="18" charset="0"/>
              </a:rPr>
              <a:t>,” and explain the significance of these terms/places.</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best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worst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Describe the geographical order of </a:t>
            </a:r>
            <a:r>
              <a:rPr lang="en-US" altLang="en-US" sz="3600" dirty="0" err="1" smtClean="0">
                <a:solidFill>
                  <a:schemeClr val="tx1"/>
                </a:solidFill>
                <a:latin typeface="Arial" panose="020B0604020202020204" pitchFamily="34" charset="0"/>
                <a:ea typeface="Times New Roman" panose="02020603050405020304" pitchFamily="18" charset="0"/>
              </a:rPr>
              <a:t>ch.</a:t>
            </a:r>
            <a:r>
              <a:rPr lang="en-US" altLang="en-US" sz="3600" dirty="0" smtClean="0">
                <a:solidFill>
                  <a:schemeClr val="tx1"/>
                </a:solidFill>
                <a:latin typeface="Arial" panose="020B0604020202020204" pitchFamily="34" charset="0"/>
                <a:ea typeface="Times New Roman" panose="02020603050405020304" pitchFamily="18" charset="0"/>
              </a:rPr>
              <a:t> 1</a:t>
            </a:r>
            <a:endParaRPr lang="en-US" altLang="en-US" sz="3600" dirty="0">
              <a:solidFill>
                <a:schemeClr val="tx1"/>
              </a:solidFill>
              <a:latin typeface="Arial" panose="020B0604020202020204" pitchFamily="34" charset="0"/>
              <a:ea typeface="Times New Roman" panose="02020603050405020304" pitchFamily="18" charset="0"/>
            </a:endParaRP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a:t>
            </a:r>
            <a:r>
              <a:rPr lang="en-US" altLang="en-US" sz="3600" dirty="0" smtClean="0">
                <a:solidFill>
                  <a:schemeClr val="tx1"/>
                </a:solidFill>
                <a:latin typeface="Arial" panose="020B0604020202020204" pitchFamily="34" charset="0"/>
                <a:ea typeface="Times New Roman" panose="02020603050405020304" pitchFamily="18" charset="0"/>
              </a:rPr>
              <a:t>3 areas </a:t>
            </a:r>
            <a:r>
              <a:rPr lang="en-US" altLang="en-US" sz="3600" dirty="0">
                <a:solidFill>
                  <a:schemeClr val="tx1"/>
                </a:solidFill>
                <a:latin typeface="Arial" panose="020B0604020202020204" pitchFamily="34" charset="0"/>
                <a:ea typeface="Times New Roman" panose="02020603050405020304" pitchFamily="18" charset="0"/>
              </a:rPr>
              <a:t>of </a:t>
            </a:r>
            <a:r>
              <a:rPr lang="en-US" altLang="en-US" sz="3600" dirty="0" smtClean="0">
                <a:solidFill>
                  <a:schemeClr val="tx1"/>
                </a:solidFill>
                <a:latin typeface="Arial" panose="020B0604020202020204" pitchFamily="34" charset="0"/>
                <a:ea typeface="Times New Roman" panose="02020603050405020304" pitchFamily="18" charset="0"/>
              </a:rPr>
              <a:t>Israelites’ disobedience</a:t>
            </a:r>
            <a:endParaRPr lang="en-US" sz="3200" dirty="0"/>
          </a:p>
        </p:txBody>
      </p:sp>
      <p:sp>
        <p:nvSpPr>
          <p:cNvPr id="3" name="Title 2"/>
          <p:cNvSpPr>
            <a:spLocks noGrp="1"/>
          </p:cNvSpPr>
          <p:nvPr>
            <p:ph type="title"/>
          </p:nvPr>
        </p:nvSpPr>
        <p:spPr>
          <a:xfrm>
            <a:off x="241084" y="390618"/>
            <a:ext cx="8686800" cy="730276"/>
          </a:xfrm>
        </p:spPr>
        <p:txBody>
          <a:bodyPr/>
          <a:lstStyle/>
          <a:p>
            <a:pPr lvl="0"/>
            <a:r>
              <a:rPr lang="en-US" dirty="0" smtClean="0"/>
              <a:t>Objectives – Lesson 2</a:t>
            </a:r>
            <a:br>
              <a:rPr lang="en-US" dirty="0" smtClean="0"/>
            </a:br>
            <a:r>
              <a:rPr lang="en-US" altLang="en-US" sz="4000" b="1" i="1" dirty="0">
                <a:solidFill>
                  <a:schemeClr val="tx1"/>
                </a:solidFill>
                <a:latin typeface="Arial" panose="020B0604020202020204" pitchFamily="34" charset="0"/>
                <a:ea typeface="Times New Roman" panose="02020603050405020304" pitchFamily="18" charset="0"/>
              </a:rPr>
              <a:t>Conditions in Israel  (1:1-3:6</a:t>
            </a:r>
            <a:r>
              <a:rPr lang="en-US" altLang="en-US" sz="4000" b="1" i="1" dirty="0" smtClean="0">
                <a:solidFill>
                  <a:schemeClr val="tx1"/>
                </a:solidFill>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6856817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96887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9098" b="-1703"/>
          <a:stretch/>
        </p:blipFill>
        <p:spPr>
          <a:xfrm>
            <a:off x="0" y="1005840"/>
            <a:ext cx="9144000" cy="54864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0059" y="922073"/>
            <a:ext cx="1026667" cy="88444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903" y="594778"/>
            <a:ext cx="991111" cy="826667"/>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0562" y="230334"/>
            <a:ext cx="1008889" cy="77777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0140" y="1904511"/>
            <a:ext cx="1053333" cy="911111"/>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7992" y="1582934"/>
            <a:ext cx="1057778" cy="853333"/>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50123" y="2146268"/>
            <a:ext cx="968889" cy="964445"/>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6805" y="1141818"/>
            <a:ext cx="1443977" cy="96120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69593" y="2259924"/>
            <a:ext cx="1075556" cy="888889"/>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85713" y="1746332"/>
            <a:ext cx="973334" cy="680000"/>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81458" y="4163708"/>
            <a:ext cx="1248889" cy="466667"/>
          </a:xfrm>
          <a:prstGeom prst="rect">
            <a:avLst/>
          </a:prstGeom>
        </p:spPr>
      </p:pic>
      <p:sp>
        <p:nvSpPr>
          <p:cNvPr id="14" name="Rectangle 13"/>
          <p:cNvSpPr/>
          <p:nvPr/>
        </p:nvSpPr>
        <p:spPr>
          <a:xfrm>
            <a:off x="3530347" y="4267200"/>
            <a:ext cx="1825423" cy="363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5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79180" y="3148813"/>
            <a:ext cx="1978143" cy="1477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190096" y="4677825"/>
            <a:ext cx="2619628" cy="276999"/>
          </a:xfrm>
          <a:prstGeom prst="rect">
            <a:avLst/>
          </a:prstGeom>
          <a:solidFill>
            <a:schemeClr val="bg1"/>
          </a:solidFill>
        </p:spPr>
        <p:txBody>
          <a:bodyPr wrap="none" rtlCol="0">
            <a:spAutoFit/>
          </a:bodyPr>
          <a:lstStyle/>
          <a:p>
            <a:r>
              <a:rPr lang="en-US" sz="1200" dirty="0">
                <a:solidFill>
                  <a:prstClr val="black"/>
                </a:solidFill>
                <a:latin typeface="Arial" panose="020B0604020202020204" pitchFamily="34" charset="0"/>
                <a:cs typeface="Arial" panose="020B0604020202020204" pitchFamily="34" charset="0"/>
              </a:rPr>
              <a:t>DISOBEDIENCE &amp; DELIVERANCE</a:t>
            </a:r>
          </a:p>
        </p:txBody>
      </p:sp>
      <p:sp>
        <p:nvSpPr>
          <p:cNvPr id="15" name="TextBox 14"/>
          <p:cNvSpPr txBox="1"/>
          <p:nvPr/>
        </p:nvSpPr>
        <p:spPr>
          <a:xfrm>
            <a:off x="6425042" y="6148000"/>
            <a:ext cx="744114" cy="276999"/>
          </a:xfrm>
          <a:prstGeom prst="rect">
            <a:avLst/>
          </a:prstGeom>
          <a:noFill/>
        </p:spPr>
        <p:txBody>
          <a:bodyPr wrap="none" rtlCol="0">
            <a:spAutoFit/>
          </a:bodyPr>
          <a:lstStyle/>
          <a:p>
            <a:r>
              <a:rPr lang="en-US" sz="1200" dirty="0">
                <a:solidFill>
                  <a:prstClr val="black"/>
                </a:solidFill>
              </a:rPr>
              <a:t>modified</a:t>
            </a:r>
          </a:p>
        </p:txBody>
      </p:sp>
    </p:spTree>
    <p:extLst>
      <p:ext uri="{BB962C8B-B14F-4D97-AF65-F5344CB8AC3E}">
        <p14:creationId xmlns:p14="http://schemas.microsoft.com/office/powerpoint/2010/main" val="14395293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3996" y="195309"/>
            <a:ext cx="8686800" cy="1103139"/>
          </a:xfrm>
        </p:spPr>
        <p:txBody>
          <a:bodyPr/>
          <a:lstStyle/>
          <a:p>
            <a:r>
              <a:rPr lang="en-US" dirty="0" smtClean="0"/>
              <a:t>Objectives – Lesson 1</a:t>
            </a:r>
            <a:br>
              <a:rPr lang="en-US" dirty="0" smtClean="0"/>
            </a:br>
            <a:r>
              <a:rPr lang="en-US" sz="4000" b="1" i="1" dirty="0">
                <a:effectLst/>
              </a:rPr>
              <a:t>Introduction and Overview</a:t>
            </a:r>
            <a:endParaRPr lang="en-US" sz="4000" dirty="0"/>
          </a:p>
        </p:txBody>
      </p:sp>
      <p:sp>
        <p:nvSpPr>
          <p:cNvPr id="7" name="Rectangle 2"/>
          <p:cNvSpPr>
            <a:spLocks noGrp="1" noChangeArrowheads="1"/>
          </p:cNvSpPr>
          <p:nvPr>
            <p:ph idx="1"/>
          </p:nvPr>
        </p:nvSpPr>
        <p:spPr bwMode="auto">
          <a:xfrm>
            <a:off x="74156" y="1760852"/>
            <a:ext cx="8981065" cy="4739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Place the 12 major Old Testament periods in order.</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Define both concepts behind the term: “Judge” .</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Explain why the sum of </a:t>
            </a:r>
            <a:r>
              <a:rPr lang="en-US" altLang="en-US" sz="2800" dirty="0" smtClean="0">
                <a:solidFill>
                  <a:schemeClr val="tx1"/>
                </a:solidFill>
                <a:latin typeface="Arial" panose="020B0604020202020204" pitchFamily="34" charset="0"/>
                <a:ea typeface="Times New Roman" panose="02020603050405020304" pitchFamily="18" charset="0"/>
              </a:rPr>
              <a:t>intervals </a:t>
            </a:r>
            <a:r>
              <a:rPr lang="en-US" altLang="en-US" sz="2800" dirty="0">
                <a:solidFill>
                  <a:schemeClr val="tx1"/>
                </a:solidFill>
                <a:latin typeface="Arial" panose="020B0604020202020204" pitchFamily="34" charset="0"/>
                <a:ea typeface="Times New Roman" panose="02020603050405020304" pitchFamily="18" charset="0"/>
              </a:rPr>
              <a:t>of the “Oppressions” and “Judging” is more than the total time elapsed in the period of the Judges.</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List the three major sections of the book.</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Label a map of Palestine with the locations of the major tribes and enemies.</a:t>
            </a:r>
          </a:p>
          <a:p>
            <a:pPr marR="0" lvl="0" defTabSz="914400" eaLnBrk="0" fontAlgn="base" hangingPunct="0">
              <a:lnSpc>
                <a:spcPct val="110000"/>
              </a:lnSpc>
              <a:spcBef>
                <a:spcPct val="0"/>
              </a:spcBef>
              <a:spcAft>
                <a:spcPct val="0"/>
              </a:spcAft>
              <a:buClrTx/>
              <a:buSzTx/>
              <a:buFont typeface="Wingdings" panose="05000000000000000000" pitchFamily="2" charset="2"/>
              <a:buChar char="ü"/>
              <a:tabLst/>
            </a:pPr>
            <a:r>
              <a:rPr lang="en-US" altLang="en-US" sz="2800" dirty="0">
                <a:solidFill>
                  <a:schemeClr val="tx1"/>
                </a:solidFill>
                <a:latin typeface="Arial" panose="020B0604020202020204" pitchFamily="34" charset="0"/>
                <a:ea typeface="Times New Roman" panose="02020603050405020304" pitchFamily="18" charset="0"/>
              </a:rPr>
              <a:t>List the four elements of the “Disobedience Cycle” in the period of the Judges</a:t>
            </a:r>
            <a:r>
              <a:rPr lang="en-US" altLang="en-US" sz="2800" dirty="0" smtClean="0">
                <a:solidFill>
                  <a:schemeClr val="tx1"/>
                </a:solidFill>
                <a:latin typeface="Arial" panose="020B0604020202020204" pitchFamily="34" charset="0"/>
                <a:ea typeface="Times New Roman" panose="02020603050405020304" pitchFamily="18" charset="0"/>
              </a:rPr>
              <a:t>.</a:t>
            </a:r>
            <a:endParaRPr lang="en-US" altLang="en-US" sz="2800" dirty="0">
              <a:solidFill>
                <a:schemeClr val="tx1"/>
              </a:solidFill>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36795500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70843" y="-37062"/>
            <a:ext cx="4882718" cy="6939378"/>
          </a:xfrm>
          <a:prstGeom prst="rect">
            <a:avLst/>
          </a:prstGeom>
        </p:spPr>
      </p:pic>
    </p:spTree>
    <p:extLst>
      <p:ext uri="{BB962C8B-B14F-4D97-AF65-F5344CB8AC3E}">
        <p14:creationId xmlns:p14="http://schemas.microsoft.com/office/powerpoint/2010/main" val="33306393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374286"/>
            <a:ext cx="9544050" cy="13506450"/>
          </a:xfrm>
          <a:prstGeom prst="rect">
            <a:avLst/>
          </a:prstGeom>
        </p:spPr>
      </p:pic>
    </p:spTree>
    <p:extLst>
      <p:ext uri="{BB962C8B-B14F-4D97-AF65-F5344CB8AC3E}">
        <p14:creationId xmlns:p14="http://schemas.microsoft.com/office/powerpoint/2010/main" val="19919243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20" b="-1020"/>
          <a:stretch/>
        </p:blipFill>
        <p:spPr bwMode="auto">
          <a:xfrm>
            <a:off x="405699" y="134646"/>
            <a:ext cx="7821043" cy="6723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998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0"/>
            <a:ext cx="6629400" cy="926275"/>
          </a:xfrm>
        </p:spPr>
        <p:txBody>
          <a:bodyPr/>
          <a:lstStyle/>
          <a:p>
            <a:r>
              <a:rPr lang="en-US" dirty="0" smtClean="0"/>
              <a:t>Changing Times</a:t>
            </a:r>
            <a:endParaRPr lang="en-US" dirty="0"/>
          </a:p>
        </p:txBody>
      </p:sp>
      <p:pic>
        <p:nvPicPr>
          <p:cNvPr id="1026" name="Picture 2" descr="Samuel Timeline"/>
          <p:cNvPicPr>
            <a:picLocks noChangeAspect="1" noChangeArrowheads="1"/>
          </p:cNvPicPr>
          <p:nvPr/>
        </p:nvPicPr>
        <p:blipFill rotWithShape="1">
          <a:blip r:embed="rId2" cstate="print"/>
          <a:srcRect t="-5" b="43339"/>
          <a:stretch/>
        </p:blipFill>
        <p:spPr bwMode="auto">
          <a:xfrm>
            <a:off x="143170" y="1676400"/>
            <a:ext cx="9000830" cy="3522535"/>
          </a:xfrm>
          <a:prstGeom prst="rect">
            <a:avLst/>
          </a:prstGeom>
          <a:noFill/>
          <a:ln w="9525">
            <a:noFill/>
            <a:miter lim="800000"/>
            <a:headEnd/>
            <a:tailEnd/>
          </a:ln>
        </p:spPr>
      </p:pic>
    </p:spTree>
    <p:extLst>
      <p:ext uri="{BB962C8B-B14F-4D97-AF65-F5344CB8AC3E}">
        <p14:creationId xmlns:p14="http://schemas.microsoft.com/office/powerpoint/2010/main" val="38568267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O:\OT Lessons-Danny\Judges\Judges Cycle-Layout\slide_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61237" y="5706599"/>
            <a:ext cx="4528034" cy="461665"/>
          </a:xfrm>
          <a:prstGeom prst="rect">
            <a:avLst/>
          </a:prstGeom>
          <a:noFill/>
        </p:spPr>
        <p:txBody>
          <a:bodyPr wrap="none" rtlCol="0">
            <a:spAutoFit/>
          </a:bodyPr>
          <a:lstStyle/>
          <a:p>
            <a:r>
              <a:rPr lang="en-US" sz="2400" dirty="0" smtClean="0">
                <a:solidFill>
                  <a:schemeClr val="accent1">
                    <a:lumMod val="40000"/>
                    <a:lumOff val="60000"/>
                  </a:schemeClr>
                </a:solidFill>
              </a:rPr>
              <a:t>Major/Minor Difference is length</a:t>
            </a:r>
            <a:endParaRPr lang="en-US" sz="2400" dirty="0">
              <a:solidFill>
                <a:schemeClr val="accent1">
                  <a:lumMod val="40000"/>
                  <a:lumOff val="60000"/>
                </a:schemeClr>
              </a:solidFill>
            </a:endParaRPr>
          </a:p>
        </p:txBody>
      </p:sp>
    </p:spTree>
    <p:extLst>
      <p:ext uri="{BB962C8B-B14F-4D97-AF65-F5344CB8AC3E}">
        <p14:creationId xmlns:p14="http://schemas.microsoft.com/office/powerpoint/2010/main" val="511160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904" y="0"/>
            <a:ext cx="5288096" cy="6858000"/>
          </a:xfrm>
          <a:prstGeom prst="rect">
            <a:avLst/>
          </a:prstGeom>
        </p:spPr>
      </p:pic>
      <p:sp>
        <p:nvSpPr>
          <p:cNvPr id="3" name="Title 2"/>
          <p:cNvSpPr>
            <a:spLocks noGrp="1"/>
          </p:cNvSpPr>
          <p:nvPr>
            <p:ph type="title"/>
          </p:nvPr>
        </p:nvSpPr>
        <p:spPr>
          <a:xfrm>
            <a:off x="269854" y="1063256"/>
            <a:ext cx="2893071" cy="841248"/>
          </a:xfrm>
        </p:spPr>
        <p:txBody>
          <a:bodyPr/>
          <a:lstStyle/>
          <a:p>
            <a:r>
              <a:rPr lang="en-US" dirty="0" smtClean="0"/>
              <a:t>Placing the judges &amp; tribes</a:t>
            </a:r>
            <a:endParaRPr lang="en-US" dirty="0"/>
          </a:p>
        </p:txBody>
      </p:sp>
    </p:spTree>
    <p:extLst>
      <p:ext uri="{BB962C8B-B14F-4D97-AF65-F5344CB8AC3E}">
        <p14:creationId xmlns:p14="http://schemas.microsoft.com/office/powerpoint/2010/main" val="3482502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8238" y="1828799"/>
            <a:ext cx="8947302" cy="3799643"/>
          </a:xfrm>
        </p:spPr>
        <p:txBody>
          <a:bodyPr>
            <a:noAutofit/>
          </a:bodyPr>
          <a:lstStyle/>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smtClean="0">
                <a:solidFill>
                  <a:schemeClr val="tx1"/>
                </a:solidFill>
                <a:latin typeface="Arial" panose="020B0604020202020204" pitchFamily="34" charset="0"/>
                <a:ea typeface="Times New Roman" panose="02020603050405020304" pitchFamily="18" charset="0"/>
              </a:rPr>
              <a:t>Define </a:t>
            </a:r>
            <a:r>
              <a:rPr lang="en-US" altLang="en-US" sz="3600" dirty="0">
                <a:solidFill>
                  <a:schemeClr val="tx1"/>
                </a:solidFill>
                <a:latin typeface="Arial" panose="020B0604020202020204" pitchFamily="34" charset="0"/>
                <a:ea typeface="Times New Roman" panose="02020603050405020304" pitchFamily="18" charset="0"/>
              </a:rPr>
              <a:t>“Gilgal” and “</a:t>
            </a:r>
            <a:r>
              <a:rPr lang="en-US" altLang="en-US" sz="3600" dirty="0" err="1">
                <a:solidFill>
                  <a:schemeClr val="tx1"/>
                </a:solidFill>
                <a:latin typeface="Arial" panose="020B0604020202020204" pitchFamily="34" charset="0"/>
                <a:ea typeface="Times New Roman" panose="02020603050405020304" pitchFamily="18" charset="0"/>
              </a:rPr>
              <a:t>Bochim</a:t>
            </a:r>
            <a:r>
              <a:rPr lang="en-US" altLang="en-US" sz="3600" dirty="0">
                <a:solidFill>
                  <a:schemeClr val="tx1"/>
                </a:solidFill>
                <a:latin typeface="Arial" panose="020B0604020202020204" pitchFamily="34" charset="0"/>
                <a:ea typeface="Times New Roman" panose="02020603050405020304" pitchFamily="18" charset="0"/>
              </a:rPr>
              <a:t>,” and explain the significance of these terms/places.</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best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the tribe that did </a:t>
            </a:r>
            <a:r>
              <a:rPr lang="en-US" altLang="en-US" sz="3600" dirty="0" smtClean="0">
                <a:solidFill>
                  <a:schemeClr val="tx1"/>
                </a:solidFill>
                <a:latin typeface="Arial" panose="020B0604020202020204" pitchFamily="34" charset="0"/>
                <a:ea typeface="Times New Roman" panose="02020603050405020304" pitchFamily="18" charset="0"/>
              </a:rPr>
              <a:t>worst </a:t>
            </a:r>
            <a:r>
              <a:rPr lang="en-US" altLang="en-US" sz="3600" dirty="0">
                <a:solidFill>
                  <a:schemeClr val="tx1"/>
                </a:solidFill>
                <a:latin typeface="Arial" panose="020B0604020202020204" pitchFamily="34" charset="0"/>
                <a:ea typeface="Times New Roman" panose="02020603050405020304" pitchFamily="18" charset="0"/>
              </a:rPr>
              <a:t>at conquest.</a:t>
            </a: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Describe the geographical order of </a:t>
            </a:r>
            <a:r>
              <a:rPr lang="en-US" altLang="en-US" sz="3600" dirty="0" err="1" smtClean="0">
                <a:solidFill>
                  <a:schemeClr val="tx1"/>
                </a:solidFill>
                <a:latin typeface="Arial" panose="020B0604020202020204" pitchFamily="34" charset="0"/>
                <a:ea typeface="Times New Roman" panose="02020603050405020304" pitchFamily="18" charset="0"/>
              </a:rPr>
              <a:t>ch.</a:t>
            </a:r>
            <a:r>
              <a:rPr lang="en-US" altLang="en-US" sz="3600" dirty="0" smtClean="0">
                <a:solidFill>
                  <a:schemeClr val="tx1"/>
                </a:solidFill>
                <a:latin typeface="Arial" panose="020B0604020202020204" pitchFamily="34" charset="0"/>
                <a:ea typeface="Times New Roman" panose="02020603050405020304" pitchFamily="18" charset="0"/>
              </a:rPr>
              <a:t> 1</a:t>
            </a:r>
            <a:endParaRPr lang="en-US" altLang="en-US" sz="3600" dirty="0">
              <a:solidFill>
                <a:schemeClr val="tx1"/>
              </a:solidFill>
              <a:latin typeface="Arial" panose="020B0604020202020204" pitchFamily="34" charset="0"/>
              <a:ea typeface="Times New Roman" panose="02020603050405020304" pitchFamily="18" charset="0"/>
            </a:endParaRPr>
          </a:p>
          <a:p>
            <a:pPr lvl="0" eaLnBrk="0" fontAlgn="base" hangingPunct="0">
              <a:lnSpc>
                <a:spcPct val="110000"/>
              </a:lnSpc>
              <a:spcBef>
                <a:spcPct val="0"/>
              </a:spcBef>
              <a:spcAft>
                <a:spcPct val="0"/>
              </a:spcAft>
              <a:buClrTx/>
              <a:buSzTx/>
              <a:buFont typeface="Wingdings" panose="05000000000000000000" pitchFamily="2" charset="2"/>
              <a:buChar char="ü"/>
            </a:pPr>
            <a:r>
              <a:rPr lang="en-US" altLang="en-US" sz="3600" dirty="0">
                <a:solidFill>
                  <a:schemeClr val="tx1"/>
                </a:solidFill>
                <a:latin typeface="Arial" panose="020B0604020202020204" pitchFamily="34" charset="0"/>
                <a:ea typeface="Times New Roman" panose="02020603050405020304" pitchFamily="18" charset="0"/>
              </a:rPr>
              <a:t>List </a:t>
            </a:r>
            <a:r>
              <a:rPr lang="en-US" altLang="en-US" sz="3600" dirty="0" smtClean="0">
                <a:solidFill>
                  <a:schemeClr val="tx1"/>
                </a:solidFill>
                <a:latin typeface="Arial" panose="020B0604020202020204" pitchFamily="34" charset="0"/>
                <a:ea typeface="Times New Roman" panose="02020603050405020304" pitchFamily="18" charset="0"/>
              </a:rPr>
              <a:t>3 areas </a:t>
            </a:r>
            <a:r>
              <a:rPr lang="en-US" altLang="en-US" sz="3600" dirty="0">
                <a:solidFill>
                  <a:schemeClr val="tx1"/>
                </a:solidFill>
                <a:latin typeface="Arial" panose="020B0604020202020204" pitchFamily="34" charset="0"/>
                <a:ea typeface="Times New Roman" panose="02020603050405020304" pitchFamily="18" charset="0"/>
              </a:rPr>
              <a:t>of </a:t>
            </a:r>
            <a:r>
              <a:rPr lang="en-US" altLang="en-US" sz="3600" dirty="0" smtClean="0">
                <a:solidFill>
                  <a:schemeClr val="tx1"/>
                </a:solidFill>
                <a:latin typeface="Arial" panose="020B0604020202020204" pitchFamily="34" charset="0"/>
                <a:ea typeface="Times New Roman" panose="02020603050405020304" pitchFamily="18" charset="0"/>
              </a:rPr>
              <a:t>Israelites’ disobedience</a:t>
            </a:r>
            <a:endParaRPr lang="en-US" sz="3200" dirty="0"/>
          </a:p>
        </p:txBody>
      </p:sp>
      <p:sp>
        <p:nvSpPr>
          <p:cNvPr id="3" name="Title 2"/>
          <p:cNvSpPr>
            <a:spLocks noGrp="1"/>
          </p:cNvSpPr>
          <p:nvPr>
            <p:ph type="title"/>
          </p:nvPr>
        </p:nvSpPr>
        <p:spPr>
          <a:xfrm>
            <a:off x="241084" y="390618"/>
            <a:ext cx="8686800" cy="730276"/>
          </a:xfrm>
        </p:spPr>
        <p:txBody>
          <a:bodyPr/>
          <a:lstStyle/>
          <a:p>
            <a:pPr lvl="0"/>
            <a:r>
              <a:rPr lang="en-US" dirty="0" smtClean="0"/>
              <a:t>Objectives – Lesson 2</a:t>
            </a:r>
            <a:br>
              <a:rPr lang="en-US" dirty="0" smtClean="0"/>
            </a:br>
            <a:r>
              <a:rPr lang="en-US" altLang="en-US" sz="4000" b="1" i="1" dirty="0">
                <a:solidFill>
                  <a:schemeClr val="tx1"/>
                </a:solidFill>
                <a:latin typeface="Arial" panose="020B0604020202020204" pitchFamily="34" charset="0"/>
                <a:ea typeface="Times New Roman" panose="02020603050405020304" pitchFamily="18" charset="0"/>
              </a:rPr>
              <a:t>Conditions in Israel  (1:1-3:6</a:t>
            </a:r>
            <a:r>
              <a:rPr lang="en-US" altLang="en-US" sz="4000" b="1" i="1" dirty="0" smtClean="0">
                <a:solidFill>
                  <a:schemeClr val="tx1"/>
                </a:solidFill>
                <a:latin typeface="Arial" panose="020B0604020202020204" pitchFamily="34" charset="0"/>
                <a:ea typeface="Times New Roman" panose="02020603050405020304" pitchFamily="18" charset="0"/>
              </a:rPr>
              <a:t>)</a:t>
            </a:r>
            <a:endParaRPr lang="en-US" dirty="0"/>
          </a:p>
        </p:txBody>
      </p:sp>
    </p:spTree>
    <p:extLst>
      <p:ext uri="{BB962C8B-B14F-4D97-AF65-F5344CB8AC3E}">
        <p14:creationId xmlns:p14="http://schemas.microsoft.com/office/powerpoint/2010/main" val="3983672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
            <a:ext cx="9123067"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35" name="Rectangle 134"/>
          <p:cNvSpPr/>
          <p:nvPr/>
        </p:nvSpPr>
        <p:spPr>
          <a:xfrm>
            <a:off x="-2654" y="5723401"/>
            <a:ext cx="9144000" cy="89329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5" name="Straight Connector 54"/>
          <p:cNvCxnSpPr/>
          <p:nvPr/>
        </p:nvCxnSpPr>
        <p:spPr>
          <a:xfrm flipH="1">
            <a:off x="-1" y="1280001"/>
            <a:ext cx="3503476" cy="76159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4444795" y="1296128"/>
            <a:ext cx="4678286" cy="745471"/>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6" y="2041599"/>
            <a:ext cx="9144000" cy="13716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364603" y="625432"/>
            <a:ext cx="998991"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BC</a:t>
            </a:r>
          </a:p>
          <a:p>
            <a:pPr algn="ctr"/>
            <a:r>
              <a:rPr lang="en-US" sz="1100" b="1" dirty="0">
                <a:solidFill>
                  <a:prstClr val="black"/>
                </a:solidFill>
                <a:latin typeface="Arial" panose="020B0604020202020204" pitchFamily="34" charset="0"/>
                <a:cs typeface="Arial" panose="020B0604020202020204" pitchFamily="34" charset="0"/>
              </a:rPr>
              <a:t>3-Patriarchs</a:t>
            </a:r>
          </a:p>
        </p:txBody>
      </p:sp>
      <p:sp>
        <p:nvSpPr>
          <p:cNvPr id="33" name="TextBox 32"/>
          <p:cNvSpPr txBox="1"/>
          <p:nvPr/>
        </p:nvSpPr>
        <p:spPr>
          <a:xfrm>
            <a:off x="2339419" y="460539"/>
            <a:ext cx="1099981"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1445-1405 BC</a:t>
            </a:r>
          </a:p>
          <a:p>
            <a:pPr algn="ctr"/>
            <a:r>
              <a:rPr lang="en-US" sz="1100" b="1" dirty="0">
                <a:solidFill>
                  <a:prstClr val="black"/>
                </a:solidFill>
                <a:latin typeface="Arial" panose="020B0604020202020204" pitchFamily="34" charset="0"/>
                <a:cs typeface="Arial" panose="020B0604020202020204" pitchFamily="34" charset="0"/>
              </a:rPr>
              <a:t>5-Wilderness </a:t>
            </a:r>
          </a:p>
          <a:p>
            <a:pPr algn="ctr"/>
            <a:r>
              <a:rPr lang="en-US" sz="1100" b="1" dirty="0">
                <a:solidFill>
                  <a:prstClr val="black"/>
                </a:solidFill>
                <a:latin typeface="Arial" panose="020B0604020202020204" pitchFamily="34" charset="0"/>
                <a:cs typeface="Arial" panose="020B0604020202020204" pitchFamily="34" charset="0"/>
              </a:rPr>
              <a:t>Wanderings</a:t>
            </a:r>
          </a:p>
        </p:txBody>
      </p:sp>
      <p:sp>
        <p:nvSpPr>
          <p:cNvPr id="35" name="TextBox 34"/>
          <p:cNvSpPr txBox="1"/>
          <p:nvPr/>
        </p:nvSpPr>
        <p:spPr>
          <a:xfrm>
            <a:off x="3503475" y="625432"/>
            <a:ext cx="928460"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1380-1050 BC</a:t>
            </a:r>
          </a:p>
          <a:p>
            <a:pPr algn="ctr"/>
            <a:r>
              <a:rPr lang="en-US" sz="1100" b="1" dirty="0">
                <a:solidFill>
                  <a:prstClr val="black"/>
                </a:solidFill>
                <a:latin typeface="Arial" panose="020B0604020202020204" pitchFamily="34" charset="0"/>
                <a:cs typeface="Arial" panose="020B0604020202020204" pitchFamily="34" charset="0"/>
              </a:rPr>
              <a:t>7-Judges</a:t>
            </a:r>
          </a:p>
        </p:txBody>
      </p:sp>
      <p:sp>
        <p:nvSpPr>
          <p:cNvPr id="37" name="TextBox 36"/>
          <p:cNvSpPr txBox="1"/>
          <p:nvPr/>
        </p:nvSpPr>
        <p:spPr>
          <a:xfrm>
            <a:off x="4856047" y="447397"/>
            <a:ext cx="857927"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931-722 BC</a:t>
            </a:r>
          </a:p>
          <a:p>
            <a:pPr algn="ctr"/>
            <a:r>
              <a:rPr lang="en-US" sz="1100" b="1" dirty="0">
                <a:solidFill>
                  <a:prstClr val="black"/>
                </a:solidFill>
                <a:latin typeface="Arial" panose="020B0604020202020204" pitchFamily="34" charset="0"/>
                <a:cs typeface="Arial" panose="020B0604020202020204" pitchFamily="34" charset="0"/>
              </a:rPr>
              <a:t>9-Divided </a:t>
            </a:r>
          </a:p>
          <a:p>
            <a:pPr algn="ctr"/>
            <a:r>
              <a:rPr lang="en-US" sz="1100" b="1" dirty="0">
                <a:solidFill>
                  <a:prstClr val="black"/>
                </a:solidFill>
                <a:latin typeface="Arial" panose="020B0604020202020204" pitchFamily="34" charset="0"/>
                <a:cs typeface="Arial" panose="020B0604020202020204" pitchFamily="34" charset="0"/>
              </a:rPr>
              <a:t>Kingdom</a:t>
            </a:r>
          </a:p>
        </p:txBody>
      </p:sp>
      <p:sp>
        <p:nvSpPr>
          <p:cNvPr id="39" name="TextBox 38"/>
          <p:cNvSpPr txBox="1"/>
          <p:nvPr/>
        </p:nvSpPr>
        <p:spPr>
          <a:xfrm>
            <a:off x="5754601" y="454210"/>
            <a:ext cx="1149675"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605-538 BC</a:t>
            </a:r>
          </a:p>
          <a:p>
            <a:pPr algn="ctr"/>
            <a:r>
              <a:rPr lang="en-US" sz="1100" b="1" dirty="0">
                <a:solidFill>
                  <a:prstClr val="black"/>
                </a:solidFill>
                <a:latin typeface="Arial" panose="020B0604020202020204" pitchFamily="34" charset="0"/>
                <a:cs typeface="Arial" panose="020B0604020202020204" pitchFamily="34" charset="0"/>
              </a:rPr>
              <a:t>11-Babylonian</a:t>
            </a:r>
          </a:p>
          <a:p>
            <a:pPr algn="ctr"/>
            <a:r>
              <a:rPr lang="en-US" sz="1100" b="1" dirty="0">
                <a:solidFill>
                  <a:prstClr val="black"/>
                </a:solidFill>
                <a:latin typeface="Arial" panose="020B0604020202020204" pitchFamily="34" charset="0"/>
                <a:cs typeface="Arial" panose="020B0604020202020204" pitchFamily="34" charset="0"/>
              </a:rPr>
              <a:t>Captivity</a:t>
            </a:r>
          </a:p>
        </p:txBody>
      </p:sp>
      <p:sp>
        <p:nvSpPr>
          <p:cNvPr id="41" name="TextBox 40"/>
          <p:cNvSpPr txBox="1"/>
          <p:nvPr/>
        </p:nvSpPr>
        <p:spPr>
          <a:xfrm>
            <a:off x="6988826" y="499845"/>
            <a:ext cx="1281120" cy="477054"/>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444 BC - ~4 BC</a:t>
            </a:r>
          </a:p>
          <a:p>
            <a:pPr algn="ctr"/>
            <a:r>
              <a:rPr lang="en-US" sz="1100" b="1" dirty="0">
                <a:solidFill>
                  <a:prstClr val="black"/>
                </a:solidFill>
                <a:latin typeface="Arial" panose="020B0604020202020204" pitchFamily="34" charset="0"/>
                <a:cs typeface="Arial" panose="020B0604020202020204" pitchFamily="34" charset="0"/>
              </a:rPr>
              <a:t>The Silent Years</a:t>
            </a:r>
          </a:p>
          <a:p>
            <a:pPr algn="ctr"/>
            <a:r>
              <a:rPr lang="en-US" sz="800" dirty="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25955" y="1352133"/>
            <a:ext cx="889987"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Life of</a:t>
            </a:r>
          </a:p>
          <a:p>
            <a:pPr algn="ctr"/>
            <a:r>
              <a:rPr lang="en-US" sz="1100" b="1" dirty="0">
                <a:solidFill>
                  <a:prstClr val="black"/>
                </a:solidFill>
                <a:latin typeface="Arial" panose="020B0604020202020204" pitchFamily="34" charset="0"/>
                <a:cs typeface="Arial" panose="020B0604020202020204" pitchFamily="34" charset="0"/>
              </a:rPr>
              <a:t>Christ</a:t>
            </a:r>
          </a:p>
          <a:p>
            <a:pPr algn="ctr"/>
            <a:r>
              <a:rPr lang="en-US" sz="900" dirty="0">
                <a:solidFill>
                  <a:prstClr val="black"/>
                </a:solidFill>
                <a:latin typeface="Arial" panose="020B0604020202020204" pitchFamily="34" charset="0"/>
                <a:cs typeface="Arial" panose="020B0604020202020204" pitchFamily="34" charset="0"/>
              </a:rPr>
              <a:t>4 BC – 30 AD</a:t>
            </a:r>
          </a:p>
        </p:txBody>
      </p:sp>
      <p:sp>
        <p:nvSpPr>
          <p:cNvPr id="44" name="TextBox 43"/>
          <p:cNvSpPr txBox="1"/>
          <p:nvPr/>
        </p:nvSpPr>
        <p:spPr>
          <a:xfrm>
            <a:off x="8152944" y="460539"/>
            <a:ext cx="970137" cy="523220"/>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30-90 AD</a:t>
            </a:r>
          </a:p>
          <a:p>
            <a:pPr algn="ctr"/>
            <a:r>
              <a:rPr lang="en-US" sz="1100" b="1" dirty="0">
                <a:solidFill>
                  <a:prstClr val="black"/>
                </a:solidFill>
                <a:latin typeface="Arial" panose="020B0604020202020204" pitchFamily="34" charset="0"/>
                <a:cs typeface="Arial" panose="020B0604020202020204" pitchFamily="34" charset="0"/>
              </a:rPr>
              <a:t>The Church</a:t>
            </a:r>
          </a:p>
          <a:p>
            <a:pPr algn="ctr"/>
            <a:r>
              <a:rPr lang="en-US" sz="1100" b="1" dirty="0">
                <a:solidFill>
                  <a:prstClr val="black"/>
                </a:solidFill>
                <a:latin typeface="Arial" panose="020B0604020202020204" pitchFamily="34" charset="0"/>
                <a:cs typeface="Arial" panose="020B0604020202020204" pitchFamily="34" charset="0"/>
              </a:rPr>
              <a:t>NT Era</a:t>
            </a:r>
          </a:p>
        </p:txBody>
      </p:sp>
      <p:sp>
        <p:nvSpPr>
          <p:cNvPr id="14" name="TextBox 13"/>
          <p:cNvSpPr txBox="1"/>
          <p:nvPr/>
        </p:nvSpPr>
        <p:spPr>
          <a:xfrm>
            <a:off x="79497" y="6414029"/>
            <a:ext cx="4215146" cy="230832"/>
          </a:xfrm>
          <a:prstGeom prst="rect">
            <a:avLst/>
          </a:prstGeom>
          <a:noFill/>
        </p:spPr>
        <p:txBody>
          <a:bodyPr wrap="square" rtlCol="0">
            <a:spAutoFit/>
          </a:bodyPr>
          <a:lstStyle/>
          <a:p>
            <a:r>
              <a:rPr lang="en-US" sz="900" dirty="0">
                <a:solidFill>
                  <a:prstClr val="black"/>
                </a:solidFill>
              </a:rPr>
              <a:t>Based on Graphics from Marc Hinds &amp; Zondervan Pictorial Encyclopedia of the Bible</a:t>
            </a:r>
          </a:p>
        </p:txBody>
      </p:sp>
      <p:grpSp>
        <p:nvGrpSpPr>
          <p:cNvPr id="74" name="Group 73"/>
          <p:cNvGrpSpPr/>
          <p:nvPr/>
        </p:nvGrpSpPr>
        <p:grpSpPr>
          <a:xfrm>
            <a:off x="6" y="3796948"/>
            <a:ext cx="2723169" cy="444001"/>
            <a:chOff x="0" y="4269938"/>
            <a:chExt cx="2723169" cy="444001"/>
          </a:xfrm>
        </p:grpSpPr>
        <p:cxnSp>
          <p:nvCxnSpPr>
            <p:cNvPr id="42" name="Straight Connector 41"/>
            <p:cNvCxnSpPr/>
            <p:nvPr/>
          </p:nvCxnSpPr>
          <p:spPr>
            <a:xfrm>
              <a:off x="0" y="4269938"/>
              <a:ext cx="2723169"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2280" y="4332939"/>
              <a:ext cx="678611" cy="372374"/>
              <a:chOff x="152400" y="4495800"/>
              <a:chExt cx="762000" cy="381000"/>
            </a:xfrm>
          </p:grpSpPr>
          <p:sp>
            <p:nvSpPr>
              <p:cNvPr id="46" name="TextBox 45"/>
              <p:cNvSpPr txBox="1"/>
              <p:nvPr/>
            </p:nvSpPr>
            <p:spPr>
              <a:xfrm>
                <a:off x="152400" y="4495800"/>
                <a:ext cx="762000" cy="314907"/>
              </a:xfrm>
              <a:prstGeom prst="rect">
                <a:avLst/>
              </a:prstGeom>
              <a:noFill/>
            </p:spPr>
            <p:txBody>
              <a:bodyPr wrap="square" rtlCol="0">
                <a:spAutoFit/>
              </a:bodyPr>
              <a:lstStyle/>
              <a:p>
                <a:pPr algn="ctr"/>
                <a:r>
                  <a:rPr lang="en-US" sz="1400" dirty="0">
                    <a:solidFill>
                      <a:prstClr val="black"/>
                    </a:solidFill>
                  </a:rPr>
                  <a:t>Saul</a:t>
                </a:r>
              </a:p>
            </p:txBody>
          </p:sp>
          <p:sp>
            <p:nvSpPr>
              <p:cNvPr id="47" name="Rounded Rectangle 46"/>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48" name="Group 47"/>
            <p:cNvGrpSpPr/>
            <p:nvPr/>
          </p:nvGrpSpPr>
          <p:grpSpPr>
            <a:xfrm>
              <a:off x="907211" y="4332939"/>
              <a:ext cx="756249" cy="381000"/>
              <a:chOff x="1143000" y="4495800"/>
              <a:chExt cx="914400" cy="381000"/>
            </a:xfrm>
          </p:grpSpPr>
          <p:sp>
            <p:nvSpPr>
              <p:cNvPr id="49" name="TextBox 48"/>
              <p:cNvSpPr txBox="1"/>
              <p:nvPr/>
            </p:nvSpPr>
            <p:spPr>
              <a:xfrm>
                <a:off x="1143000" y="4495800"/>
                <a:ext cx="914400" cy="307777"/>
              </a:xfrm>
              <a:prstGeom prst="rect">
                <a:avLst/>
              </a:prstGeom>
              <a:noFill/>
            </p:spPr>
            <p:txBody>
              <a:bodyPr wrap="square" rtlCol="0">
                <a:spAutoFit/>
              </a:bodyPr>
              <a:lstStyle/>
              <a:p>
                <a:pPr algn="ctr"/>
                <a:r>
                  <a:rPr lang="en-US" sz="1400" dirty="0">
                    <a:solidFill>
                      <a:prstClr val="black"/>
                    </a:solidFill>
                  </a:rPr>
                  <a:t>David</a:t>
                </a:r>
              </a:p>
            </p:txBody>
          </p:sp>
          <p:sp>
            <p:nvSpPr>
              <p:cNvPr id="50" name="Rounded Rectangle 49"/>
              <p:cNvSpPr/>
              <p:nvPr/>
            </p:nvSpPr>
            <p:spPr>
              <a:xfrm>
                <a:off x="1143000" y="44958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51" name="Group 50"/>
            <p:cNvGrpSpPr/>
            <p:nvPr/>
          </p:nvGrpSpPr>
          <p:grpSpPr>
            <a:xfrm>
              <a:off x="1714169" y="4332939"/>
              <a:ext cx="856503" cy="381000"/>
              <a:chOff x="2286000" y="4495800"/>
              <a:chExt cx="1066800" cy="381000"/>
            </a:xfrm>
          </p:grpSpPr>
          <p:sp>
            <p:nvSpPr>
              <p:cNvPr id="52" name="TextBox 51"/>
              <p:cNvSpPr txBox="1"/>
              <p:nvPr/>
            </p:nvSpPr>
            <p:spPr>
              <a:xfrm>
                <a:off x="2286000" y="4495800"/>
                <a:ext cx="1066800" cy="307777"/>
              </a:xfrm>
              <a:prstGeom prst="rect">
                <a:avLst/>
              </a:prstGeom>
              <a:noFill/>
            </p:spPr>
            <p:txBody>
              <a:bodyPr wrap="square" rtlCol="0">
                <a:spAutoFit/>
              </a:bodyPr>
              <a:lstStyle/>
              <a:p>
                <a:pPr algn="ctr"/>
                <a:r>
                  <a:rPr lang="en-US" sz="1400" dirty="0">
                    <a:solidFill>
                      <a:prstClr val="black"/>
                    </a:solidFill>
                  </a:rPr>
                  <a:t>Solomon</a:t>
                </a:r>
              </a:p>
            </p:txBody>
          </p:sp>
          <p:sp>
            <p:nvSpPr>
              <p:cNvPr id="53" name="Rounded Rectangle 52"/>
              <p:cNvSpPr/>
              <p:nvPr/>
            </p:nvSpPr>
            <p:spPr>
              <a:xfrm>
                <a:off x="2286000" y="4495800"/>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sp>
        <p:nvSpPr>
          <p:cNvPr id="90" name="TextBox 89"/>
          <p:cNvSpPr txBox="1"/>
          <p:nvPr/>
        </p:nvSpPr>
        <p:spPr>
          <a:xfrm>
            <a:off x="126881" y="122563"/>
            <a:ext cx="1712328" cy="384721"/>
          </a:xfrm>
          <a:prstGeom prst="rect">
            <a:avLst/>
          </a:prstGeom>
          <a:noFill/>
        </p:spPr>
        <p:txBody>
          <a:bodyPr wrap="none" bIns="0" rtlCol="0">
            <a:spAutoFit/>
          </a:bodyPr>
          <a:lstStyle/>
          <a:p>
            <a:r>
              <a:rPr lang="en-US" sz="1100" b="1" dirty="0">
                <a:solidFill>
                  <a:prstClr val="black"/>
                </a:solidFill>
                <a:latin typeface="Arial" panose="020B0604020202020204" pitchFamily="34" charset="0"/>
                <a:cs typeface="Arial" panose="020B0604020202020204" pitchFamily="34" charset="0"/>
              </a:rPr>
              <a:t>1-Beginnings Gen 1-5</a:t>
            </a:r>
          </a:p>
          <a:p>
            <a:r>
              <a:rPr lang="en-US" sz="1100" b="1" dirty="0">
                <a:solidFill>
                  <a:prstClr val="black"/>
                </a:solidFill>
                <a:latin typeface="Arial" panose="020B0604020202020204" pitchFamily="34" charset="0"/>
                <a:cs typeface="Arial" panose="020B0604020202020204" pitchFamily="34" charset="0"/>
              </a:rPr>
              <a:t>2-Flood           Gen 6-11</a:t>
            </a:r>
          </a:p>
        </p:txBody>
      </p:sp>
      <p:sp>
        <p:nvSpPr>
          <p:cNvPr id="94" name="Rectangle 93"/>
          <p:cNvSpPr/>
          <p:nvPr/>
        </p:nvSpPr>
        <p:spPr>
          <a:xfrm>
            <a:off x="6" y="3041957"/>
            <a:ext cx="9144000" cy="1763360"/>
          </a:xfrm>
          <a:prstGeom prst="rect">
            <a:avLst/>
          </a:prstGeom>
          <a:solidFill>
            <a:schemeClr val="accent3">
              <a:lumMod val="40000"/>
              <a:lumOff val="6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Rectangle 94"/>
          <p:cNvSpPr/>
          <p:nvPr/>
        </p:nvSpPr>
        <p:spPr>
          <a:xfrm>
            <a:off x="834" y="4826195"/>
            <a:ext cx="9144000" cy="893298"/>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Rounded Rectangle 58"/>
          <p:cNvSpPr/>
          <p:nvPr/>
        </p:nvSpPr>
        <p:spPr>
          <a:xfrm>
            <a:off x="215290" y="2057726"/>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TextBox 59"/>
          <p:cNvSpPr txBox="1"/>
          <p:nvPr/>
        </p:nvSpPr>
        <p:spPr>
          <a:xfrm>
            <a:off x="137194" y="3230032"/>
            <a:ext cx="1582344" cy="307777"/>
          </a:xfrm>
          <a:prstGeom prst="rect">
            <a:avLst/>
          </a:prstGeom>
          <a:noFill/>
        </p:spPr>
        <p:txBody>
          <a:bodyPr wrap="square" rtlCol="0">
            <a:spAutoFit/>
          </a:bodyPr>
          <a:lstStyle/>
          <a:p>
            <a:pPr algn="ctr"/>
            <a:r>
              <a:rPr lang="en-US" sz="1400" b="1" dirty="0">
                <a:solidFill>
                  <a:prstClr val="black"/>
                </a:solidFill>
              </a:rPr>
              <a:t>West of Jordan</a:t>
            </a:r>
            <a:r>
              <a:rPr lang="en-US" sz="1400" dirty="0">
                <a:solidFill>
                  <a:prstClr val="black"/>
                </a:solidFill>
              </a:rPr>
              <a:t>:</a:t>
            </a:r>
          </a:p>
        </p:txBody>
      </p:sp>
      <p:sp>
        <p:nvSpPr>
          <p:cNvPr id="97" name="Rounded Rectangle 96"/>
          <p:cNvSpPr/>
          <p:nvPr/>
        </p:nvSpPr>
        <p:spPr>
          <a:xfrm>
            <a:off x="152040" y="3122311"/>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TextBox 97"/>
          <p:cNvSpPr txBox="1"/>
          <p:nvPr/>
        </p:nvSpPr>
        <p:spPr>
          <a:xfrm>
            <a:off x="215290" y="2165447"/>
            <a:ext cx="1582344" cy="307777"/>
          </a:xfrm>
          <a:prstGeom prst="rect">
            <a:avLst/>
          </a:prstGeom>
          <a:noFill/>
        </p:spPr>
        <p:txBody>
          <a:bodyPr wrap="square" rtlCol="0">
            <a:spAutoFit/>
          </a:bodyPr>
          <a:lstStyle/>
          <a:p>
            <a:pPr algn="ctr"/>
            <a:r>
              <a:rPr lang="en-US" sz="1400" b="1" dirty="0">
                <a:solidFill>
                  <a:prstClr val="black"/>
                </a:solidFill>
              </a:rPr>
              <a:t>East of Jordan</a:t>
            </a:r>
            <a:r>
              <a:rPr lang="en-US" sz="1400" dirty="0">
                <a:solidFill>
                  <a:prstClr val="black"/>
                </a:solidFill>
              </a:rPr>
              <a:t>:</a:t>
            </a:r>
          </a:p>
        </p:txBody>
      </p:sp>
      <p:sp>
        <p:nvSpPr>
          <p:cNvPr id="99" name="Rounded Rectangle 98"/>
          <p:cNvSpPr/>
          <p:nvPr/>
        </p:nvSpPr>
        <p:spPr>
          <a:xfrm>
            <a:off x="126881" y="4886959"/>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TextBox 99"/>
          <p:cNvSpPr txBox="1"/>
          <p:nvPr/>
        </p:nvSpPr>
        <p:spPr>
          <a:xfrm>
            <a:off x="137194" y="4978979"/>
            <a:ext cx="1582344" cy="307777"/>
          </a:xfrm>
          <a:prstGeom prst="rect">
            <a:avLst/>
          </a:prstGeom>
          <a:noFill/>
        </p:spPr>
        <p:txBody>
          <a:bodyPr wrap="square" rtlCol="0">
            <a:spAutoFit/>
          </a:bodyPr>
          <a:lstStyle/>
          <a:p>
            <a:pPr algn="ctr"/>
            <a:r>
              <a:rPr lang="en-US" sz="1400" b="1" dirty="0">
                <a:solidFill>
                  <a:prstClr val="black"/>
                </a:solidFill>
              </a:rPr>
              <a:t>Judah </a:t>
            </a:r>
            <a:r>
              <a:rPr lang="en-US" sz="1400" dirty="0">
                <a:solidFill>
                  <a:prstClr val="black"/>
                </a:solidFill>
              </a:rPr>
              <a:t>: </a:t>
            </a:r>
            <a:r>
              <a:rPr lang="en-US" sz="1400" b="1" dirty="0">
                <a:solidFill>
                  <a:prstClr val="black"/>
                </a:solidFill>
              </a:rPr>
              <a:t>South</a:t>
            </a:r>
          </a:p>
        </p:txBody>
      </p:sp>
      <p:sp>
        <p:nvSpPr>
          <p:cNvPr id="61" name="Rectangle 60"/>
          <p:cNvSpPr/>
          <p:nvPr/>
        </p:nvSpPr>
        <p:spPr>
          <a:xfrm rot="20896553">
            <a:off x="1733039" y="1406503"/>
            <a:ext cx="1795011" cy="17105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TextBox 33"/>
          <p:cNvSpPr txBox="1"/>
          <p:nvPr/>
        </p:nvSpPr>
        <p:spPr>
          <a:xfrm>
            <a:off x="2815238" y="1362100"/>
            <a:ext cx="1000595"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6-Conquest </a:t>
            </a:r>
          </a:p>
          <a:p>
            <a:pPr algn="ctr"/>
            <a:r>
              <a:rPr lang="en-US" sz="1100" b="1" dirty="0">
                <a:solidFill>
                  <a:prstClr val="black"/>
                </a:solidFill>
                <a:latin typeface="Arial" panose="020B0604020202020204" pitchFamily="34" charset="0"/>
                <a:cs typeface="Arial" panose="020B0604020202020204" pitchFamily="34" charset="0"/>
              </a:rPr>
              <a:t>of Canaan</a:t>
            </a:r>
          </a:p>
          <a:p>
            <a:pPr algn="ctr"/>
            <a:r>
              <a:rPr lang="en-US" sz="900" dirty="0">
                <a:solidFill>
                  <a:prstClr val="black"/>
                </a:solidFill>
                <a:latin typeface="Arial" panose="020B0604020202020204" pitchFamily="34" charset="0"/>
                <a:cs typeface="Arial" panose="020B0604020202020204" pitchFamily="34" charset="0"/>
              </a:rPr>
              <a:t>1405-1380 BC</a:t>
            </a:r>
          </a:p>
        </p:txBody>
      </p:sp>
      <p:sp>
        <p:nvSpPr>
          <p:cNvPr id="31" name="TextBox 30"/>
          <p:cNvSpPr txBox="1"/>
          <p:nvPr/>
        </p:nvSpPr>
        <p:spPr>
          <a:xfrm>
            <a:off x="1468581" y="1352143"/>
            <a:ext cx="1406154" cy="307777"/>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4-Slavery in Egypt</a:t>
            </a:r>
          </a:p>
          <a:p>
            <a:pPr algn="ctr"/>
            <a:r>
              <a:rPr lang="en-US" sz="900" dirty="0">
                <a:solidFill>
                  <a:prstClr val="black"/>
                </a:solidFill>
                <a:latin typeface="Arial" panose="020B0604020202020204" pitchFamily="34" charset="0"/>
                <a:cs typeface="Arial" panose="020B0604020202020204" pitchFamily="34" charset="0"/>
              </a:rPr>
              <a:t>1859-1445 BC</a:t>
            </a:r>
          </a:p>
        </p:txBody>
      </p:sp>
      <p:sp>
        <p:nvSpPr>
          <p:cNvPr id="102" name="Rectangle 101"/>
          <p:cNvSpPr/>
          <p:nvPr/>
        </p:nvSpPr>
        <p:spPr>
          <a:xfrm rot="608511" flipH="1">
            <a:off x="4418091" y="1462961"/>
            <a:ext cx="2660673" cy="108360"/>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8" name="Group 27"/>
          <p:cNvGrpSpPr/>
          <p:nvPr/>
        </p:nvGrpSpPr>
        <p:grpSpPr>
          <a:xfrm>
            <a:off x="238555" y="973242"/>
            <a:ext cx="8501553" cy="37890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6" name="TextBox 35"/>
          <p:cNvSpPr txBox="1"/>
          <p:nvPr/>
        </p:nvSpPr>
        <p:spPr>
          <a:xfrm>
            <a:off x="4221492" y="1362100"/>
            <a:ext cx="864339"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8-United </a:t>
            </a:r>
          </a:p>
          <a:p>
            <a:pPr algn="ctr"/>
            <a:r>
              <a:rPr lang="en-US" sz="1100" b="1" dirty="0">
                <a:solidFill>
                  <a:prstClr val="black"/>
                </a:solidFill>
                <a:latin typeface="Arial" panose="020B0604020202020204" pitchFamily="34" charset="0"/>
                <a:cs typeface="Arial" panose="020B0604020202020204" pitchFamily="34" charset="0"/>
              </a:rPr>
              <a:t>Kingdom</a:t>
            </a:r>
          </a:p>
          <a:p>
            <a:pPr algn="ctr"/>
            <a:r>
              <a:rPr lang="en-US" sz="900" dirty="0">
                <a:solidFill>
                  <a:prstClr val="black"/>
                </a:solidFill>
                <a:latin typeface="Arial" panose="020B0604020202020204" pitchFamily="34" charset="0"/>
                <a:cs typeface="Arial" panose="020B0604020202020204" pitchFamily="34" charset="0"/>
              </a:rPr>
              <a:t>1050-931 BC</a:t>
            </a:r>
          </a:p>
        </p:txBody>
      </p:sp>
      <p:sp>
        <p:nvSpPr>
          <p:cNvPr id="38" name="TextBox 37"/>
          <p:cNvSpPr txBox="1"/>
          <p:nvPr/>
        </p:nvSpPr>
        <p:spPr>
          <a:xfrm>
            <a:off x="5507571" y="1362100"/>
            <a:ext cx="843501"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10-Judah </a:t>
            </a:r>
          </a:p>
          <a:p>
            <a:pPr algn="ctr"/>
            <a:r>
              <a:rPr lang="en-US" sz="1100" b="1" dirty="0">
                <a:solidFill>
                  <a:prstClr val="black"/>
                </a:solidFill>
                <a:latin typeface="Arial" panose="020B0604020202020204" pitchFamily="34" charset="0"/>
                <a:cs typeface="Arial" panose="020B0604020202020204" pitchFamily="34" charset="0"/>
              </a:rPr>
              <a:t>Alone</a:t>
            </a:r>
          </a:p>
          <a:p>
            <a:pPr algn="ctr"/>
            <a:r>
              <a:rPr lang="en-US" sz="900" dirty="0">
                <a:solidFill>
                  <a:prstClr val="black"/>
                </a:solidFill>
                <a:latin typeface="Arial" panose="020B0604020202020204" pitchFamily="34" charset="0"/>
                <a:cs typeface="Arial" panose="020B0604020202020204" pitchFamily="34" charset="0"/>
              </a:rPr>
              <a:t>722-605 BC</a:t>
            </a:r>
          </a:p>
        </p:txBody>
      </p:sp>
      <p:sp>
        <p:nvSpPr>
          <p:cNvPr id="40" name="TextBox 39"/>
          <p:cNvSpPr txBox="1"/>
          <p:nvPr/>
        </p:nvSpPr>
        <p:spPr>
          <a:xfrm>
            <a:off x="6245586" y="1362100"/>
            <a:ext cx="904415" cy="477054"/>
          </a:xfrm>
          <a:prstGeom prst="rect">
            <a:avLst/>
          </a:prstGeom>
          <a:noFill/>
        </p:spPr>
        <p:txBody>
          <a:bodyPr wrap="none" tIns="0" bIns="0" rtlCol="0">
            <a:spAutoFit/>
          </a:bodyPr>
          <a:lstStyle/>
          <a:p>
            <a:pPr algn="ctr"/>
            <a:r>
              <a:rPr lang="en-US" sz="1100" b="1" dirty="0">
                <a:solidFill>
                  <a:prstClr val="black"/>
                </a:solidFill>
                <a:latin typeface="Arial" panose="020B0604020202020204" pitchFamily="34" charset="0"/>
                <a:cs typeface="Arial" panose="020B0604020202020204" pitchFamily="34" charset="0"/>
              </a:rPr>
              <a:t>12-Return </a:t>
            </a:r>
          </a:p>
          <a:p>
            <a:pPr algn="ctr"/>
            <a:r>
              <a:rPr lang="en-US" sz="1100" b="1" dirty="0">
                <a:solidFill>
                  <a:prstClr val="black"/>
                </a:solidFill>
                <a:latin typeface="Arial" panose="020B0604020202020204" pitchFamily="34" charset="0"/>
                <a:cs typeface="Arial" panose="020B0604020202020204" pitchFamily="34" charset="0"/>
              </a:rPr>
              <a:t>From Exile</a:t>
            </a:r>
          </a:p>
          <a:p>
            <a:pPr algn="ctr"/>
            <a:r>
              <a:rPr lang="en-US" sz="900" dirty="0">
                <a:solidFill>
                  <a:prstClr val="black"/>
                </a:solidFill>
                <a:latin typeface="Arial" panose="020B0604020202020204" pitchFamily="34" charset="0"/>
                <a:cs typeface="Arial" panose="020B0604020202020204" pitchFamily="34" charset="0"/>
              </a:rPr>
              <a:t>538-444 BC</a:t>
            </a:r>
          </a:p>
        </p:txBody>
      </p:sp>
      <p:cxnSp>
        <p:nvCxnSpPr>
          <p:cNvPr id="75" name="Straight Connector 74"/>
          <p:cNvCxnSpPr/>
          <p:nvPr/>
        </p:nvCxnSpPr>
        <p:spPr>
          <a:xfrm>
            <a:off x="5612032" y="-381000"/>
            <a:ext cx="914400" cy="0"/>
          </a:xfrm>
          <a:prstGeom prst="line">
            <a:avLst/>
          </a:prstGeom>
        </p:spPr>
        <p:style>
          <a:lnRef idx="1">
            <a:schemeClr val="accent1"/>
          </a:lnRef>
          <a:fillRef idx="0">
            <a:schemeClr val="accent1"/>
          </a:fillRef>
          <a:effectRef idx="0">
            <a:schemeClr val="accent1"/>
          </a:effectRef>
          <a:fontRef idx="minor">
            <a:schemeClr val="tx1"/>
          </a:fontRef>
        </p:style>
      </p:cxnSp>
      <p:sp>
        <p:nvSpPr>
          <p:cNvPr id="77" name="Trapezoid 76"/>
          <p:cNvSpPr/>
          <p:nvPr/>
        </p:nvSpPr>
        <p:spPr>
          <a:xfrm>
            <a:off x="2123798" y="5057129"/>
            <a:ext cx="14630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TextBox 108"/>
          <p:cNvSpPr txBox="1"/>
          <p:nvPr/>
        </p:nvSpPr>
        <p:spPr>
          <a:xfrm>
            <a:off x="1764818" y="1788363"/>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1400 BC</a:t>
            </a:r>
          </a:p>
        </p:txBody>
      </p:sp>
      <p:sp>
        <p:nvSpPr>
          <p:cNvPr id="110" name="TextBox 109"/>
          <p:cNvSpPr txBox="1"/>
          <p:nvPr/>
        </p:nvSpPr>
        <p:spPr>
          <a:xfrm>
            <a:off x="3593618" y="1798123"/>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1300 BC</a:t>
            </a:r>
          </a:p>
        </p:txBody>
      </p:sp>
      <p:sp>
        <p:nvSpPr>
          <p:cNvPr id="111" name="TextBox 110"/>
          <p:cNvSpPr txBox="1"/>
          <p:nvPr/>
        </p:nvSpPr>
        <p:spPr>
          <a:xfrm>
            <a:off x="5406624" y="1803707"/>
            <a:ext cx="673582"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1200 BC</a:t>
            </a:r>
          </a:p>
        </p:txBody>
      </p:sp>
      <p:sp>
        <p:nvSpPr>
          <p:cNvPr id="112" name="TextBox 111"/>
          <p:cNvSpPr txBox="1"/>
          <p:nvPr/>
        </p:nvSpPr>
        <p:spPr>
          <a:xfrm>
            <a:off x="7237891" y="1786409"/>
            <a:ext cx="652743" cy="246221"/>
          </a:xfrm>
          <a:prstGeom prst="rect">
            <a:avLst/>
          </a:prstGeom>
          <a:noFill/>
        </p:spPr>
        <p:txBody>
          <a:bodyPr wrap="none" rtlCol="0">
            <a:spAutoFit/>
          </a:bodyPr>
          <a:lstStyle/>
          <a:p>
            <a:r>
              <a:rPr lang="en-US" sz="1000" dirty="0">
                <a:solidFill>
                  <a:prstClr val="black"/>
                </a:solidFill>
                <a:latin typeface="Comic Sans MS" panose="030F0702030302020204" pitchFamily="66" charset="0"/>
              </a:rPr>
              <a:t>1100 BC</a:t>
            </a:r>
          </a:p>
        </p:txBody>
      </p:sp>
      <p:grpSp>
        <p:nvGrpSpPr>
          <p:cNvPr id="118" name="Group 117"/>
          <p:cNvGrpSpPr/>
          <p:nvPr/>
        </p:nvGrpSpPr>
        <p:grpSpPr>
          <a:xfrm>
            <a:off x="1812902" y="2021048"/>
            <a:ext cx="6416698" cy="4293355"/>
            <a:chOff x="1812902" y="2163094"/>
            <a:chExt cx="6416698" cy="4293355"/>
          </a:xfrm>
        </p:grpSpPr>
        <p:cxnSp>
          <p:nvCxnSpPr>
            <p:cNvPr id="106" name="Straight Connector 105"/>
            <p:cNvCxnSpPr/>
            <p:nvPr/>
          </p:nvCxnSpPr>
          <p:spPr>
            <a:xfrm flipH="1">
              <a:off x="1812902"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2716895"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flipH="1">
              <a:off x="3618525"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4545901"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545782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H="1">
              <a:off x="635107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H="1">
              <a:off x="7276964"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H="1">
              <a:off x="8198338"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grpSp>
        <p:nvGrpSpPr>
          <p:cNvPr id="119" name="Group 118"/>
          <p:cNvGrpSpPr/>
          <p:nvPr/>
        </p:nvGrpSpPr>
        <p:grpSpPr>
          <a:xfrm>
            <a:off x="2270102" y="2040593"/>
            <a:ext cx="6416698" cy="4293355"/>
            <a:chOff x="1812902" y="2163094"/>
            <a:chExt cx="6416698" cy="4293355"/>
          </a:xfrm>
        </p:grpSpPr>
        <p:cxnSp>
          <p:nvCxnSpPr>
            <p:cNvPr id="120" name="Straight Connector 119"/>
            <p:cNvCxnSpPr/>
            <p:nvPr/>
          </p:nvCxnSpPr>
          <p:spPr>
            <a:xfrm flipH="1">
              <a:off x="1812902"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H="1">
              <a:off x="2716895" y="2163094"/>
              <a:ext cx="2135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flipH="1">
              <a:off x="3618525"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4545901"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a:off x="545782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6351072"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7276964"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H="1">
              <a:off x="8198338" y="2163094"/>
              <a:ext cx="31262" cy="4293355"/>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76" name="Rectangle 75"/>
          <p:cNvSpPr/>
          <p:nvPr/>
        </p:nvSpPr>
        <p:spPr>
          <a:xfrm>
            <a:off x="2291454" y="5041427"/>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8" name="TextBox 127"/>
          <p:cNvSpPr txBox="1"/>
          <p:nvPr/>
        </p:nvSpPr>
        <p:spPr>
          <a:xfrm>
            <a:off x="2986875" y="4998892"/>
            <a:ext cx="646331" cy="276999"/>
          </a:xfrm>
          <a:prstGeom prst="rect">
            <a:avLst/>
          </a:prstGeom>
          <a:noFill/>
        </p:spPr>
        <p:txBody>
          <a:bodyPr wrap="none" rtlCol="0">
            <a:spAutoFit/>
          </a:bodyPr>
          <a:lstStyle/>
          <a:p>
            <a:r>
              <a:rPr lang="en-US" sz="1200" dirty="0">
                <a:solidFill>
                  <a:prstClr val="black"/>
                </a:solidFill>
              </a:rPr>
              <a:t>Othniel</a:t>
            </a:r>
          </a:p>
        </p:txBody>
      </p:sp>
      <p:pic>
        <p:nvPicPr>
          <p:cNvPr id="129" name="Picture 1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0500" y="5760266"/>
            <a:ext cx="220992" cy="220992"/>
          </a:xfrm>
          <a:prstGeom prst="rect">
            <a:avLst/>
          </a:prstGeom>
        </p:spPr>
      </p:pic>
      <p:sp>
        <p:nvSpPr>
          <p:cNvPr id="130" name="TextBox 129"/>
          <p:cNvSpPr txBox="1"/>
          <p:nvPr/>
        </p:nvSpPr>
        <p:spPr>
          <a:xfrm>
            <a:off x="3490639" y="5957813"/>
            <a:ext cx="1097272" cy="400110"/>
          </a:xfrm>
          <a:prstGeom prst="rect">
            <a:avLst/>
          </a:prstGeom>
          <a:noFill/>
        </p:spPr>
        <p:txBody>
          <a:bodyPr wrap="square" rtlCol="0">
            <a:spAutoFit/>
          </a:bodyPr>
          <a:lstStyle/>
          <a:p>
            <a:pPr algn="ctr"/>
            <a:r>
              <a:rPr lang="en-US" sz="1000" dirty="0">
                <a:solidFill>
                  <a:prstClr val="black"/>
                </a:solidFill>
              </a:rPr>
              <a:t>Battle of Kadesh</a:t>
            </a:r>
          </a:p>
          <a:p>
            <a:pPr algn="ctr"/>
            <a:r>
              <a:rPr lang="en-US" sz="1000" dirty="0">
                <a:solidFill>
                  <a:prstClr val="black"/>
                </a:solidFill>
              </a:rPr>
              <a:t>Egypt-Hittites</a:t>
            </a:r>
          </a:p>
        </p:txBody>
      </p:sp>
      <p:pic>
        <p:nvPicPr>
          <p:cNvPr id="131" name="Picture 1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0864" y="5795544"/>
            <a:ext cx="220992" cy="220992"/>
          </a:xfrm>
          <a:prstGeom prst="rect">
            <a:avLst/>
          </a:prstGeom>
        </p:spPr>
      </p:pic>
      <p:sp>
        <p:nvSpPr>
          <p:cNvPr id="132" name="TextBox 131"/>
          <p:cNvSpPr txBox="1"/>
          <p:nvPr/>
        </p:nvSpPr>
        <p:spPr>
          <a:xfrm>
            <a:off x="4878138" y="5947425"/>
            <a:ext cx="772969" cy="246221"/>
          </a:xfrm>
          <a:prstGeom prst="rect">
            <a:avLst/>
          </a:prstGeom>
          <a:noFill/>
        </p:spPr>
        <p:txBody>
          <a:bodyPr wrap="none" rtlCol="0">
            <a:spAutoFit/>
          </a:bodyPr>
          <a:lstStyle/>
          <a:p>
            <a:pPr algn="ctr"/>
            <a:r>
              <a:rPr lang="en-US" sz="1000" dirty="0" err="1">
                <a:solidFill>
                  <a:prstClr val="black"/>
                </a:solidFill>
              </a:rPr>
              <a:t>Merneptah</a:t>
            </a:r>
            <a:endParaRPr lang="en-US" sz="1000" dirty="0">
              <a:solidFill>
                <a:prstClr val="black"/>
              </a:solidFill>
            </a:endParaRPr>
          </a:p>
        </p:txBody>
      </p:sp>
      <p:sp>
        <p:nvSpPr>
          <p:cNvPr id="133" name="TextBox 132"/>
          <p:cNvSpPr txBox="1"/>
          <p:nvPr/>
        </p:nvSpPr>
        <p:spPr>
          <a:xfrm>
            <a:off x="6119281" y="5966078"/>
            <a:ext cx="856325" cy="400110"/>
          </a:xfrm>
          <a:prstGeom prst="rect">
            <a:avLst/>
          </a:prstGeom>
          <a:noFill/>
        </p:spPr>
        <p:txBody>
          <a:bodyPr wrap="none" rtlCol="0">
            <a:spAutoFit/>
          </a:bodyPr>
          <a:lstStyle/>
          <a:p>
            <a:pPr algn="ctr"/>
            <a:r>
              <a:rPr lang="en-US" sz="1000" dirty="0">
                <a:solidFill>
                  <a:prstClr val="black"/>
                </a:solidFill>
              </a:rPr>
              <a:t>Sea People</a:t>
            </a:r>
          </a:p>
          <a:p>
            <a:pPr algn="ctr"/>
            <a:r>
              <a:rPr lang="en-US" sz="1000" dirty="0">
                <a:solidFill>
                  <a:prstClr val="black"/>
                </a:solidFill>
              </a:rPr>
              <a:t>Vs Ramses III</a:t>
            </a:r>
          </a:p>
        </p:txBody>
      </p:sp>
      <p:pic>
        <p:nvPicPr>
          <p:cNvPr id="134" name="Picture 1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0343" y="5790450"/>
            <a:ext cx="220992" cy="220992"/>
          </a:xfrm>
          <a:prstGeom prst="rect">
            <a:avLst/>
          </a:prstGeom>
        </p:spPr>
      </p:pic>
      <p:sp>
        <p:nvSpPr>
          <p:cNvPr id="136" name="Rounded Rectangle 135"/>
          <p:cNvSpPr/>
          <p:nvPr/>
        </p:nvSpPr>
        <p:spPr>
          <a:xfrm>
            <a:off x="122981" y="5797414"/>
            <a:ext cx="1582344"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7" name="TextBox 136"/>
          <p:cNvSpPr txBox="1"/>
          <p:nvPr/>
        </p:nvSpPr>
        <p:spPr>
          <a:xfrm>
            <a:off x="133294" y="5889434"/>
            <a:ext cx="1582344" cy="307777"/>
          </a:xfrm>
          <a:prstGeom prst="rect">
            <a:avLst/>
          </a:prstGeom>
          <a:noFill/>
        </p:spPr>
        <p:txBody>
          <a:bodyPr wrap="square" rtlCol="0">
            <a:spAutoFit/>
          </a:bodyPr>
          <a:lstStyle/>
          <a:p>
            <a:pPr algn="ctr"/>
            <a:r>
              <a:rPr lang="en-US" sz="1400" b="1" dirty="0">
                <a:solidFill>
                  <a:prstClr val="black"/>
                </a:solidFill>
              </a:rPr>
              <a:t>Egypt</a:t>
            </a:r>
            <a:r>
              <a:rPr lang="en-US" sz="1400" dirty="0">
                <a:solidFill>
                  <a:prstClr val="black"/>
                </a:solidFill>
              </a:rPr>
              <a:t>:</a:t>
            </a:r>
          </a:p>
        </p:txBody>
      </p:sp>
      <p:sp>
        <p:nvSpPr>
          <p:cNvPr id="138" name="TextBox 137"/>
          <p:cNvSpPr txBox="1"/>
          <p:nvPr/>
        </p:nvSpPr>
        <p:spPr>
          <a:xfrm>
            <a:off x="1762229" y="5185232"/>
            <a:ext cx="1133387" cy="276999"/>
          </a:xfrm>
          <a:prstGeom prst="rect">
            <a:avLst/>
          </a:prstGeom>
          <a:noFill/>
        </p:spPr>
        <p:txBody>
          <a:bodyPr wrap="none" rtlCol="0">
            <a:spAutoFit/>
          </a:bodyPr>
          <a:lstStyle>
            <a:defPPr>
              <a:defRPr lang="en-US"/>
            </a:defPPr>
            <a:lvl1pPr>
              <a:defRPr sz="1200"/>
            </a:lvl1pPr>
          </a:lstStyle>
          <a:p>
            <a:r>
              <a:rPr lang="en-US" dirty="0">
                <a:solidFill>
                  <a:srgbClr val="C00000"/>
                </a:solidFill>
              </a:rPr>
              <a:t>Mesopotamian</a:t>
            </a:r>
          </a:p>
        </p:txBody>
      </p:sp>
      <p:sp>
        <p:nvSpPr>
          <p:cNvPr id="139" name="Rectangle 138"/>
          <p:cNvSpPr/>
          <p:nvPr/>
        </p:nvSpPr>
        <p:spPr>
          <a:xfrm>
            <a:off x="3397294" y="4522756"/>
            <a:ext cx="146304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0" name="TextBox 139"/>
          <p:cNvSpPr txBox="1"/>
          <p:nvPr/>
        </p:nvSpPr>
        <p:spPr>
          <a:xfrm>
            <a:off x="4822777" y="4475696"/>
            <a:ext cx="500458" cy="276999"/>
          </a:xfrm>
          <a:prstGeom prst="rect">
            <a:avLst/>
          </a:prstGeom>
          <a:noFill/>
        </p:spPr>
        <p:txBody>
          <a:bodyPr wrap="none" rtlCol="0">
            <a:spAutoFit/>
          </a:bodyPr>
          <a:lstStyle/>
          <a:p>
            <a:r>
              <a:rPr lang="en-US" sz="1200" dirty="0">
                <a:solidFill>
                  <a:prstClr val="black"/>
                </a:solidFill>
              </a:rPr>
              <a:t>Ehud</a:t>
            </a:r>
          </a:p>
        </p:txBody>
      </p:sp>
      <p:sp>
        <p:nvSpPr>
          <p:cNvPr id="141" name="Trapezoid 140"/>
          <p:cNvSpPr/>
          <p:nvPr/>
        </p:nvSpPr>
        <p:spPr>
          <a:xfrm>
            <a:off x="3072789" y="4522756"/>
            <a:ext cx="32918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2" name="Rectangle 141"/>
          <p:cNvSpPr/>
          <p:nvPr/>
        </p:nvSpPr>
        <p:spPr>
          <a:xfrm>
            <a:off x="5175937" y="4277496"/>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3" name="Trapezoid 142"/>
          <p:cNvSpPr/>
          <p:nvPr/>
        </p:nvSpPr>
        <p:spPr>
          <a:xfrm>
            <a:off x="4814804" y="4285290"/>
            <a:ext cx="36576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4" name="TextBox 143"/>
          <p:cNvSpPr txBox="1"/>
          <p:nvPr/>
        </p:nvSpPr>
        <p:spPr>
          <a:xfrm>
            <a:off x="5844739" y="4238230"/>
            <a:ext cx="721736" cy="276999"/>
          </a:xfrm>
          <a:prstGeom prst="rect">
            <a:avLst/>
          </a:prstGeom>
          <a:noFill/>
        </p:spPr>
        <p:txBody>
          <a:bodyPr wrap="none" rtlCol="0">
            <a:spAutoFit/>
          </a:bodyPr>
          <a:lstStyle/>
          <a:p>
            <a:r>
              <a:rPr lang="en-US" sz="1200" dirty="0">
                <a:solidFill>
                  <a:prstClr val="black"/>
                </a:solidFill>
              </a:rPr>
              <a:t>Deborah</a:t>
            </a:r>
          </a:p>
        </p:txBody>
      </p:sp>
      <p:sp>
        <p:nvSpPr>
          <p:cNvPr id="145" name="TextBox 144"/>
          <p:cNvSpPr txBox="1"/>
          <p:nvPr/>
        </p:nvSpPr>
        <p:spPr>
          <a:xfrm>
            <a:off x="2858034" y="4291690"/>
            <a:ext cx="551754"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Moab</a:t>
            </a:r>
            <a:endParaRPr lang="en-US" dirty="0">
              <a:solidFill>
                <a:srgbClr val="C00000"/>
              </a:solidFill>
            </a:endParaRPr>
          </a:p>
        </p:txBody>
      </p:sp>
      <p:sp>
        <p:nvSpPr>
          <p:cNvPr id="146" name="TextBox 145"/>
          <p:cNvSpPr txBox="1"/>
          <p:nvPr/>
        </p:nvSpPr>
        <p:spPr>
          <a:xfrm>
            <a:off x="4337748" y="4044096"/>
            <a:ext cx="87068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Canaanites</a:t>
            </a:r>
            <a:endParaRPr lang="en-US" dirty="0">
              <a:solidFill>
                <a:srgbClr val="C00000"/>
              </a:solidFill>
            </a:endParaRPr>
          </a:p>
        </p:txBody>
      </p:sp>
      <p:sp>
        <p:nvSpPr>
          <p:cNvPr id="147" name="Trapezoid 146"/>
          <p:cNvSpPr/>
          <p:nvPr/>
        </p:nvSpPr>
        <p:spPr>
          <a:xfrm>
            <a:off x="5921170" y="3999715"/>
            <a:ext cx="128016"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8" name="Rectangle 147"/>
          <p:cNvSpPr/>
          <p:nvPr/>
        </p:nvSpPr>
        <p:spPr>
          <a:xfrm>
            <a:off x="6060817" y="3998732"/>
            <a:ext cx="73152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9" name="TextBox 148"/>
          <p:cNvSpPr txBox="1"/>
          <p:nvPr/>
        </p:nvSpPr>
        <p:spPr>
          <a:xfrm>
            <a:off x="6737937" y="3952807"/>
            <a:ext cx="636713" cy="276999"/>
          </a:xfrm>
          <a:prstGeom prst="rect">
            <a:avLst/>
          </a:prstGeom>
          <a:noFill/>
        </p:spPr>
        <p:txBody>
          <a:bodyPr wrap="none" rtlCol="0">
            <a:spAutoFit/>
          </a:bodyPr>
          <a:lstStyle/>
          <a:p>
            <a:r>
              <a:rPr lang="en-US" sz="1200" dirty="0">
                <a:solidFill>
                  <a:prstClr val="black"/>
                </a:solidFill>
              </a:rPr>
              <a:t>Gideon</a:t>
            </a:r>
          </a:p>
        </p:txBody>
      </p:sp>
      <p:sp>
        <p:nvSpPr>
          <p:cNvPr id="150" name="Rectangle 149"/>
          <p:cNvSpPr/>
          <p:nvPr/>
        </p:nvSpPr>
        <p:spPr>
          <a:xfrm>
            <a:off x="6873301" y="3752383"/>
            <a:ext cx="4114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1" name="Rectangle 150"/>
          <p:cNvSpPr/>
          <p:nvPr/>
        </p:nvSpPr>
        <p:spPr>
          <a:xfrm>
            <a:off x="6866330" y="2812017"/>
            <a:ext cx="4114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2" name="TextBox 151"/>
          <p:cNvSpPr txBox="1"/>
          <p:nvPr/>
        </p:nvSpPr>
        <p:spPr>
          <a:xfrm>
            <a:off x="7248509" y="3713656"/>
            <a:ext cx="437107" cy="276999"/>
          </a:xfrm>
          <a:prstGeom prst="rect">
            <a:avLst/>
          </a:prstGeom>
          <a:noFill/>
        </p:spPr>
        <p:txBody>
          <a:bodyPr wrap="none" rtlCol="0">
            <a:spAutoFit/>
          </a:bodyPr>
          <a:lstStyle/>
          <a:p>
            <a:r>
              <a:rPr lang="en-US" sz="1200" dirty="0" err="1">
                <a:solidFill>
                  <a:prstClr val="black"/>
                </a:solidFill>
              </a:rPr>
              <a:t>Tola</a:t>
            </a:r>
            <a:endParaRPr lang="en-US" sz="1200" dirty="0">
              <a:solidFill>
                <a:prstClr val="black"/>
              </a:solidFill>
            </a:endParaRPr>
          </a:p>
        </p:txBody>
      </p:sp>
      <p:sp>
        <p:nvSpPr>
          <p:cNvPr id="153" name="TextBox 152"/>
          <p:cNvSpPr txBox="1"/>
          <p:nvPr/>
        </p:nvSpPr>
        <p:spPr>
          <a:xfrm>
            <a:off x="7269150" y="2764957"/>
            <a:ext cx="396262" cy="276999"/>
          </a:xfrm>
          <a:prstGeom prst="rect">
            <a:avLst/>
          </a:prstGeom>
          <a:noFill/>
        </p:spPr>
        <p:txBody>
          <a:bodyPr wrap="none" rtlCol="0">
            <a:spAutoFit/>
          </a:bodyPr>
          <a:lstStyle/>
          <a:p>
            <a:r>
              <a:rPr lang="en-US" sz="1200" dirty="0">
                <a:solidFill>
                  <a:prstClr val="black"/>
                </a:solidFill>
              </a:rPr>
              <a:t>Jair</a:t>
            </a:r>
          </a:p>
        </p:txBody>
      </p:sp>
      <p:sp>
        <p:nvSpPr>
          <p:cNvPr id="154" name="Rectangle 153"/>
          <p:cNvSpPr/>
          <p:nvPr/>
        </p:nvSpPr>
        <p:spPr>
          <a:xfrm>
            <a:off x="4833513" y="4923087"/>
            <a:ext cx="18288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5" name="Trapezoid 154"/>
          <p:cNvSpPr/>
          <p:nvPr/>
        </p:nvSpPr>
        <p:spPr>
          <a:xfrm>
            <a:off x="4749729" y="4923554"/>
            <a:ext cx="146304"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6" name="TextBox 155"/>
          <p:cNvSpPr txBox="1"/>
          <p:nvPr/>
        </p:nvSpPr>
        <p:spPr>
          <a:xfrm>
            <a:off x="4435050" y="5051657"/>
            <a:ext cx="81451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Philistines</a:t>
            </a:r>
            <a:endParaRPr lang="en-US" dirty="0">
              <a:solidFill>
                <a:srgbClr val="C00000"/>
              </a:solidFill>
            </a:endParaRPr>
          </a:p>
        </p:txBody>
      </p:sp>
      <p:sp>
        <p:nvSpPr>
          <p:cNvPr id="157" name="TextBox 156"/>
          <p:cNvSpPr txBox="1"/>
          <p:nvPr/>
        </p:nvSpPr>
        <p:spPr>
          <a:xfrm>
            <a:off x="4978275" y="4883837"/>
            <a:ext cx="798937" cy="276999"/>
          </a:xfrm>
          <a:prstGeom prst="rect">
            <a:avLst/>
          </a:prstGeom>
          <a:noFill/>
        </p:spPr>
        <p:txBody>
          <a:bodyPr wrap="none" rtlCol="0">
            <a:spAutoFit/>
          </a:bodyPr>
          <a:lstStyle/>
          <a:p>
            <a:r>
              <a:rPr lang="en-US" sz="1200" dirty="0">
                <a:solidFill>
                  <a:prstClr val="black"/>
                </a:solidFill>
              </a:rPr>
              <a:t>Shamgar?</a:t>
            </a:r>
          </a:p>
        </p:txBody>
      </p:sp>
      <p:sp>
        <p:nvSpPr>
          <p:cNvPr id="158" name="Rectangle 157"/>
          <p:cNvSpPr/>
          <p:nvPr/>
        </p:nvSpPr>
        <p:spPr>
          <a:xfrm>
            <a:off x="7450307" y="2524209"/>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9" name="Trapezoid 158"/>
          <p:cNvSpPr/>
          <p:nvPr/>
        </p:nvSpPr>
        <p:spPr>
          <a:xfrm>
            <a:off x="7259671" y="2530879"/>
            <a:ext cx="18288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0" name="TextBox 159"/>
          <p:cNvSpPr txBox="1"/>
          <p:nvPr/>
        </p:nvSpPr>
        <p:spPr>
          <a:xfrm>
            <a:off x="5564301" y="3769606"/>
            <a:ext cx="843436"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Midianites</a:t>
            </a:r>
            <a:endParaRPr lang="en-US" dirty="0">
              <a:solidFill>
                <a:srgbClr val="C00000"/>
              </a:solidFill>
            </a:endParaRPr>
          </a:p>
        </p:txBody>
      </p:sp>
      <p:sp>
        <p:nvSpPr>
          <p:cNvPr id="161" name="TextBox 160"/>
          <p:cNvSpPr txBox="1"/>
          <p:nvPr/>
        </p:nvSpPr>
        <p:spPr>
          <a:xfrm>
            <a:off x="6780865" y="2077330"/>
            <a:ext cx="953979" cy="461665"/>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Ammonites</a:t>
            </a:r>
          </a:p>
          <a:p>
            <a:r>
              <a:rPr lang="en-US" dirty="0" smtClean="0">
                <a:solidFill>
                  <a:srgbClr val="C00000"/>
                </a:solidFill>
              </a:rPr>
              <a:t>&amp; Philistines</a:t>
            </a:r>
            <a:endParaRPr lang="en-US" dirty="0">
              <a:solidFill>
                <a:srgbClr val="C00000"/>
              </a:solidFill>
            </a:endParaRPr>
          </a:p>
        </p:txBody>
      </p:sp>
      <p:sp>
        <p:nvSpPr>
          <p:cNvPr id="162" name="TextBox 161"/>
          <p:cNvSpPr txBox="1"/>
          <p:nvPr/>
        </p:nvSpPr>
        <p:spPr>
          <a:xfrm>
            <a:off x="7504369" y="2483819"/>
            <a:ext cx="755528" cy="276999"/>
          </a:xfrm>
          <a:prstGeom prst="rect">
            <a:avLst/>
          </a:prstGeom>
          <a:noFill/>
        </p:spPr>
        <p:txBody>
          <a:bodyPr wrap="none" rtlCol="0">
            <a:spAutoFit/>
          </a:bodyPr>
          <a:lstStyle/>
          <a:p>
            <a:r>
              <a:rPr lang="en-US" sz="1200" dirty="0">
                <a:solidFill>
                  <a:prstClr val="black"/>
                </a:solidFill>
              </a:rPr>
              <a:t>Jephthah</a:t>
            </a:r>
          </a:p>
        </p:txBody>
      </p:sp>
      <p:sp>
        <p:nvSpPr>
          <p:cNvPr id="163" name="Rectangle 162"/>
          <p:cNvSpPr/>
          <p:nvPr/>
        </p:nvSpPr>
        <p:spPr>
          <a:xfrm>
            <a:off x="7555817" y="5396229"/>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4" name="TextBox 163"/>
          <p:cNvSpPr txBox="1"/>
          <p:nvPr/>
        </p:nvSpPr>
        <p:spPr>
          <a:xfrm>
            <a:off x="7609879" y="5355839"/>
            <a:ext cx="513410" cy="276999"/>
          </a:xfrm>
          <a:prstGeom prst="rect">
            <a:avLst/>
          </a:prstGeom>
          <a:noFill/>
        </p:spPr>
        <p:txBody>
          <a:bodyPr wrap="none" rtlCol="0">
            <a:spAutoFit/>
          </a:bodyPr>
          <a:lstStyle/>
          <a:p>
            <a:r>
              <a:rPr lang="en-US" sz="1200" dirty="0" err="1">
                <a:solidFill>
                  <a:prstClr val="black"/>
                </a:solidFill>
              </a:rPr>
              <a:t>Ibzan</a:t>
            </a:r>
            <a:endParaRPr lang="en-US" sz="1200" dirty="0">
              <a:solidFill>
                <a:prstClr val="black"/>
              </a:solidFill>
            </a:endParaRPr>
          </a:p>
        </p:txBody>
      </p:sp>
      <p:sp>
        <p:nvSpPr>
          <p:cNvPr id="165" name="Rectangle 164"/>
          <p:cNvSpPr/>
          <p:nvPr/>
        </p:nvSpPr>
        <p:spPr>
          <a:xfrm>
            <a:off x="7708217" y="3462024"/>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6" name="TextBox 165"/>
          <p:cNvSpPr txBox="1"/>
          <p:nvPr/>
        </p:nvSpPr>
        <p:spPr>
          <a:xfrm>
            <a:off x="7762279" y="3421634"/>
            <a:ext cx="457176" cy="276999"/>
          </a:xfrm>
          <a:prstGeom prst="rect">
            <a:avLst/>
          </a:prstGeom>
          <a:noFill/>
        </p:spPr>
        <p:txBody>
          <a:bodyPr wrap="none" rtlCol="0">
            <a:spAutoFit/>
          </a:bodyPr>
          <a:lstStyle/>
          <a:p>
            <a:r>
              <a:rPr lang="en-US" sz="1200" dirty="0">
                <a:solidFill>
                  <a:prstClr val="black"/>
                </a:solidFill>
              </a:rPr>
              <a:t>Elon</a:t>
            </a:r>
          </a:p>
        </p:txBody>
      </p:sp>
      <p:sp>
        <p:nvSpPr>
          <p:cNvPr id="167" name="Rectangle 166"/>
          <p:cNvSpPr/>
          <p:nvPr/>
        </p:nvSpPr>
        <p:spPr>
          <a:xfrm>
            <a:off x="7837172" y="3700389"/>
            <a:ext cx="109728"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8" name="TextBox 167"/>
          <p:cNvSpPr txBox="1"/>
          <p:nvPr/>
        </p:nvSpPr>
        <p:spPr>
          <a:xfrm>
            <a:off x="7891234" y="3659999"/>
            <a:ext cx="596638" cy="276999"/>
          </a:xfrm>
          <a:prstGeom prst="rect">
            <a:avLst/>
          </a:prstGeom>
          <a:noFill/>
        </p:spPr>
        <p:txBody>
          <a:bodyPr wrap="none" rtlCol="0">
            <a:spAutoFit/>
          </a:bodyPr>
          <a:lstStyle/>
          <a:p>
            <a:r>
              <a:rPr lang="en-US" sz="1200" dirty="0">
                <a:solidFill>
                  <a:prstClr val="black"/>
                </a:solidFill>
              </a:rPr>
              <a:t>Abdon</a:t>
            </a:r>
          </a:p>
        </p:txBody>
      </p:sp>
      <p:sp>
        <p:nvSpPr>
          <p:cNvPr id="169" name="Rectangle 168"/>
          <p:cNvSpPr/>
          <p:nvPr/>
        </p:nvSpPr>
        <p:spPr>
          <a:xfrm>
            <a:off x="7468692" y="4801937"/>
            <a:ext cx="365760" cy="182880"/>
          </a:xfrm>
          <a:prstGeom prst="rect">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0" name="TextBox 169"/>
          <p:cNvSpPr txBox="1"/>
          <p:nvPr/>
        </p:nvSpPr>
        <p:spPr>
          <a:xfrm>
            <a:off x="7770896" y="4760685"/>
            <a:ext cx="675185" cy="276999"/>
          </a:xfrm>
          <a:prstGeom prst="rect">
            <a:avLst/>
          </a:prstGeom>
          <a:noFill/>
        </p:spPr>
        <p:txBody>
          <a:bodyPr wrap="none" rtlCol="0">
            <a:spAutoFit/>
          </a:bodyPr>
          <a:lstStyle/>
          <a:p>
            <a:r>
              <a:rPr lang="en-US" sz="1200" dirty="0">
                <a:solidFill>
                  <a:prstClr val="black"/>
                </a:solidFill>
              </a:rPr>
              <a:t>Samson</a:t>
            </a:r>
          </a:p>
        </p:txBody>
      </p:sp>
      <p:sp>
        <p:nvSpPr>
          <p:cNvPr id="171" name="Trapezoid 170"/>
          <p:cNvSpPr/>
          <p:nvPr/>
        </p:nvSpPr>
        <p:spPr>
          <a:xfrm>
            <a:off x="6740044" y="4815250"/>
            <a:ext cx="731520" cy="182880"/>
          </a:xfrm>
          <a:prstGeom prst="trapezoi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2" name="TextBox 171"/>
          <p:cNvSpPr txBox="1"/>
          <p:nvPr/>
        </p:nvSpPr>
        <p:spPr>
          <a:xfrm>
            <a:off x="6650436" y="4596474"/>
            <a:ext cx="814518" cy="276999"/>
          </a:xfrm>
          <a:prstGeom prst="rect">
            <a:avLst/>
          </a:prstGeom>
          <a:noFill/>
        </p:spPr>
        <p:txBody>
          <a:bodyPr wrap="none" rtlCol="0">
            <a:spAutoFit/>
          </a:bodyPr>
          <a:lstStyle>
            <a:defPPr>
              <a:defRPr lang="en-US"/>
            </a:defPPr>
            <a:lvl1pPr>
              <a:defRPr sz="1200"/>
            </a:lvl1pPr>
          </a:lstStyle>
          <a:p>
            <a:r>
              <a:rPr lang="en-US" dirty="0" smtClean="0">
                <a:solidFill>
                  <a:srgbClr val="C00000"/>
                </a:solidFill>
              </a:rPr>
              <a:t>Philistines</a:t>
            </a:r>
            <a:endParaRPr lang="en-US" dirty="0">
              <a:solidFill>
                <a:srgbClr val="C00000"/>
              </a:solidFill>
            </a:endParaRPr>
          </a:p>
        </p:txBody>
      </p:sp>
      <p:sp>
        <p:nvSpPr>
          <p:cNvPr id="173" name="Rectangle 172"/>
          <p:cNvSpPr/>
          <p:nvPr/>
        </p:nvSpPr>
        <p:spPr>
          <a:xfrm>
            <a:off x="6654856" y="3105202"/>
            <a:ext cx="731520" cy="18288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5" name="Rectangle 174"/>
          <p:cNvSpPr/>
          <p:nvPr/>
        </p:nvSpPr>
        <p:spPr>
          <a:xfrm>
            <a:off x="7386376" y="3104645"/>
            <a:ext cx="1097280" cy="182880"/>
          </a:xfrm>
          <a:prstGeom prst="rect">
            <a:avLst/>
          </a:prstGeom>
          <a:solidFill>
            <a:srgbClr val="FFC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6" name="TextBox 175"/>
          <p:cNvSpPr txBox="1"/>
          <p:nvPr/>
        </p:nvSpPr>
        <p:spPr>
          <a:xfrm>
            <a:off x="6819680" y="3089015"/>
            <a:ext cx="330540" cy="276999"/>
          </a:xfrm>
          <a:prstGeom prst="rect">
            <a:avLst/>
          </a:prstGeom>
          <a:noFill/>
        </p:spPr>
        <p:txBody>
          <a:bodyPr wrap="none" rtlCol="0">
            <a:spAutoFit/>
          </a:bodyPr>
          <a:lstStyle/>
          <a:p>
            <a:r>
              <a:rPr lang="en-US" sz="1200" dirty="0">
                <a:solidFill>
                  <a:prstClr val="black"/>
                </a:solidFill>
              </a:rPr>
              <a:t>Eli</a:t>
            </a:r>
          </a:p>
        </p:txBody>
      </p:sp>
      <p:sp>
        <p:nvSpPr>
          <p:cNvPr id="177" name="TextBox 176"/>
          <p:cNvSpPr txBox="1"/>
          <p:nvPr/>
        </p:nvSpPr>
        <p:spPr>
          <a:xfrm>
            <a:off x="7594369" y="3065401"/>
            <a:ext cx="644728" cy="276999"/>
          </a:xfrm>
          <a:prstGeom prst="rect">
            <a:avLst/>
          </a:prstGeom>
          <a:noFill/>
        </p:spPr>
        <p:txBody>
          <a:bodyPr wrap="none" rtlCol="0">
            <a:spAutoFit/>
          </a:bodyPr>
          <a:lstStyle/>
          <a:p>
            <a:r>
              <a:rPr lang="en-US" sz="1200" dirty="0">
                <a:solidFill>
                  <a:prstClr val="black"/>
                </a:solidFill>
              </a:rPr>
              <a:t>Samuel</a:t>
            </a:r>
          </a:p>
        </p:txBody>
      </p:sp>
      <p:sp>
        <p:nvSpPr>
          <p:cNvPr id="2" name="Right Arrow 1"/>
          <p:cNvSpPr/>
          <p:nvPr/>
        </p:nvSpPr>
        <p:spPr>
          <a:xfrm flipH="1">
            <a:off x="2325" y="142162"/>
            <a:ext cx="154344" cy="3755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4439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93131" y="471999"/>
            <a:ext cx="6315959" cy="117769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933703" y="471999"/>
            <a:ext cx="6751674" cy="6309420"/>
          </a:xfrm>
          <a:prstGeom prst="rect">
            <a:avLst/>
          </a:prstGeom>
        </p:spPr>
        <p:txBody>
          <a:bodyPr wrap="square">
            <a:spAutoFit/>
          </a:bodyPr>
          <a:lstStyle/>
          <a:p>
            <a:r>
              <a:rPr lang="en-US" sz="2400" dirty="0" smtClean="0"/>
              <a:t>I</a:t>
            </a:r>
            <a:r>
              <a:rPr lang="en-US" sz="2400" dirty="0"/>
              <a:t>. </a:t>
            </a:r>
            <a:r>
              <a:rPr lang="en-US" sz="2400" b="1" dirty="0"/>
              <a:t>Conditions in Israel </a:t>
            </a:r>
            <a:r>
              <a:rPr lang="en-US" sz="2400" dirty="0"/>
              <a:t>(1:1-3:6) </a:t>
            </a:r>
          </a:p>
          <a:p>
            <a:pPr lvl="1"/>
            <a:r>
              <a:rPr lang="en-US" sz="2400" dirty="0" smtClean="0"/>
              <a:t>- Unoccupied </a:t>
            </a:r>
            <a:r>
              <a:rPr lang="en-US" sz="2400" dirty="0"/>
              <a:t>Areas (1:1-2:5) </a:t>
            </a:r>
            <a:endParaRPr lang="en-US" sz="2400" dirty="0" smtClean="0"/>
          </a:p>
          <a:p>
            <a:pPr lvl="1"/>
            <a:r>
              <a:rPr lang="en-US" sz="2400" dirty="0" smtClean="0"/>
              <a:t>- </a:t>
            </a:r>
            <a:r>
              <a:rPr lang="en-US" sz="2400" dirty="0"/>
              <a:t>Religious/Political Cycles (2:6-3:6) </a:t>
            </a:r>
          </a:p>
          <a:p>
            <a:pPr>
              <a:spcBef>
                <a:spcPts val="1200"/>
              </a:spcBef>
            </a:pPr>
            <a:r>
              <a:rPr lang="en-US" sz="2400" dirty="0"/>
              <a:t>II. </a:t>
            </a:r>
            <a:r>
              <a:rPr lang="en-US" sz="2400" b="1" dirty="0"/>
              <a:t>The Judges </a:t>
            </a:r>
            <a:r>
              <a:rPr lang="en-US" sz="2400" dirty="0"/>
              <a:t>(3:7-16:31) </a:t>
            </a:r>
          </a:p>
          <a:p>
            <a:pPr lvl="1"/>
            <a:r>
              <a:rPr lang="en-US" sz="2400" dirty="0"/>
              <a:t>- Othniel* (3:7-11) </a:t>
            </a:r>
          </a:p>
          <a:p>
            <a:pPr lvl="1"/>
            <a:r>
              <a:rPr lang="en-US" sz="2400" dirty="0"/>
              <a:t>- Ehud* (3:12-30) </a:t>
            </a:r>
          </a:p>
          <a:p>
            <a:pPr lvl="1"/>
            <a:r>
              <a:rPr lang="en-US" sz="2400" dirty="0"/>
              <a:t>- Shamgar* (3:31) </a:t>
            </a:r>
          </a:p>
          <a:p>
            <a:pPr lvl="1"/>
            <a:r>
              <a:rPr lang="en-US" sz="2400" dirty="0"/>
              <a:t>- Deborah* and Barak (4:1-5:31) </a:t>
            </a:r>
          </a:p>
          <a:p>
            <a:pPr lvl="1"/>
            <a:r>
              <a:rPr lang="en-US" sz="2400" dirty="0"/>
              <a:t>- Gideon* (6:1-8:35) </a:t>
            </a:r>
          </a:p>
          <a:p>
            <a:pPr lvl="1"/>
            <a:r>
              <a:rPr lang="en-US" sz="2400" dirty="0"/>
              <a:t>- Abimelech, </a:t>
            </a:r>
            <a:r>
              <a:rPr lang="en-US" sz="2400" dirty="0" err="1"/>
              <a:t>Tola</a:t>
            </a:r>
            <a:r>
              <a:rPr lang="en-US" sz="2400" dirty="0"/>
              <a:t>, Jair (9:1-10:5) </a:t>
            </a:r>
          </a:p>
          <a:p>
            <a:pPr lvl="1"/>
            <a:r>
              <a:rPr lang="en-US" sz="2400" dirty="0"/>
              <a:t>- Jephthah* (10:6-12:7) </a:t>
            </a:r>
          </a:p>
          <a:p>
            <a:pPr lvl="1"/>
            <a:r>
              <a:rPr lang="en-US" sz="2400" dirty="0"/>
              <a:t>- </a:t>
            </a:r>
            <a:r>
              <a:rPr lang="en-US" sz="2400" dirty="0" err="1"/>
              <a:t>Ibzan</a:t>
            </a:r>
            <a:r>
              <a:rPr lang="en-US" sz="2400" dirty="0"/>
              <a:t>, Elon, Abdon (12:8-15) </a:t>
            </a:r>
          </a:p>
          <a:p>
            <a:pPr lvl="1"/>
            <a:r>
              <a:rPr lang="en-US" sz="2400" dirty="0"/>
              <a:t>- Samson* (13:1-16:31) </a:t>
            </a:r>
          </a:p>
          <a:p>
            <a:pPr>
              <a:spcBef>
                <a:spcPts val="1200"/>
              </a:spcBef>
            </a:pPr>
            <a:r>
              <a:rPr lang="en-US" sz="2400" dirty="0"/>
              <a:t>III. </a:t>
            </a:r>
            <a:r>
              <a:rPr lang="en-US" sz="2400" b="1" dirty="0"/>
              <a:t>Cultural Decline </a:t>
            </a:r>
            <a:r>
              <a:rPr lang="en-US" sz="2400" dirty="0"/>
              <a:t>(17:1-21:25) </a:t>
            </a:r>
          </a:p>
          <a:p>
            <a:pPr lvl="1"/>
            <a:r>
              <a:rPr lang="en-US" sz="2400" dirty="0"/>
              <a:t>- Micah and the </a:t>
            </a:r>
            <a:r>
              <a:rPr lang="en-US" sz="2400" dirty="0" err="1"/>
              <a:t>Danites</a:t>
            </a:r>
            <a:r>
              <a:rPr lang="en-US" sz="2400" dirty="0"/>
              <a:t> (17:1-18:31) </a:t>
            </a:r>
          </a:p>
          <a:p>
            <a:pPr lvl="1"/>
            <a:r>
              <a:rPr lang="en-US" sz="2400" dirty="0"/>
              <a:t>- Crime and Civil War (19:1-21:25) </a:t>
            </a:r>
          </a:p>
        </p:txBody>
      </p:sp>
      <p:sp>
        <p:nvSpPr>
          <p:cNvPr id="4" name="Title 1"/>
          <p:cNvSpPr txBox="1">
            <a:spLocks/>
          </p:cNvSpPr>
          <p:nvPr/>
        </p:nvSpPr>
        <p:spPr>
          <a:xfrm rot="16200000">
            <a:off x="-2676925" y="3003582"/>
            <a:ext cx="6629400" cy="926275"/>
          </a:xfrm>
          <a:prstGeom prst="rect">
            <a:avLst/>
          </a:prstGeom>
        </p:spPr>
        <p:txBody>
          <a:bodyPr vert="horz" anchor="ctr">
            <a:noAutofit/>
          </a:bodyPr>
          <a:lstStyle>
            <a:lvl1pPr algn="l" rtl="0" eaLnBrk="1" latinLnBrk="0" hangingPunct="1">
              <a:spcBef>
                <a:spcPct val="0"/>
              </a:spcBef>
              <a:buNone/>
              <a:defRPr kumimoji="0" sz="5000" kern="1200" cap="all" baseline="0">
                <a:solidFill>
                  <a:schemeClr val="tx2"/>
                </a:solidFill>
                <a:effectLst>
                  <a:reflection blurRad="12700" stA="48000" endA="300" endPos="55000" dir="5400000" sy="-90000" algn="bl" rotWithShape="0"/>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000" b="0" i="0" u="none" strike="noStrike" kern="1200" cap="all" spc="0" normalizeH="0" baseline="0" noProof="0" dirty="0" smtClean="0">
                <a:ln>
                  <a:noFill/>
                </a:ln>
                <a:solidFill>
                  <a:srgbClr val="4E3B30"/>
                </a:solidFill>
                <a:effectLst>
                  <a:reflection blurRad="12700" stA="48000" endA="300" endPos="55000" dir="5400000" sy="-90000" algn="bl" rotWithShape="0"/>
                </a:effectLst>
                <a:uLnTx/>
                <a:uFillTx/>
                <a:latin typeface="Franklin Gothic Medium"/>
                <a:ea typeface="+mj-ea"/>
                <a:cs typeface="+mj-cs"/>
              </a:rPr>
              <a:t>Outline of judges</a:t>
            </a:r>
            <a:endParaRPr kumimoji="0" lang="en-US" sz="5000" b="0" i="0" u="none" strike="noStrike" kern="1200" cap="all" spc="0" normalizeH="0" baseline="0" noProof="0" dirty="0">
              <a:ln>
                <a:noFill/>
              </a:ln>
              <a:solidFill>
                <a:srgbClr val="4E3B30"/>
              </a:solidFill>
              <a:effectLst>
                <a:reflection blurRad="12700" stA="48000" endA="300" endPos="55000" dir="5400000" sy="-90000" algn="bl" rotWithShape="0"/>
              </a:effectLst>
              <a:uLnTx/>
              <a:uFillTx/>
              <a:latin typeface="Franklin Gothic Medium"/>
              <a:ea typeface="+mj-ea"/>
              <a:cs typeface="+mj-cs"/>
            </a:endParaRPr>
          </a:p>
        </p:txBody>
      </p:sp>
    </p:spTree>
    <p:extLst>
      <p:ext uri="{BB962C8B-B14F-4D97-AF65-F5344CB8AC3E}">
        <p14:creationId xmlns:p14="http://schemas.microsoft.com/office/powerpoint/2010/main" val="28678588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457200"/>
            <a:ext cx="3940639" cy="841248"/>
          </a:xfrm>
        </p:spPr>
        <p:txBody>
          <a:bodyPr/>
          <a:lstStyle/>
          <a:p>
            <a:r>
              <a:rPr lang="en-US" dirty="0" smtClean="0"/>
              <a:t>Tribes of </a:t>
            </a:r>
            <a:r>
              <a:rPr lang="en-US" dirty="0" err="1" smtClean="0"/>
              <a:t>israel</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2412" y="-21263"/>
            <a:ext cx="5070932" cy="6858000"/>
          </a:xfrm>
          <a:prstGeom prst="rect">
            <a:avLst/>
          </a:prstGeom>
        </p:spPr>
      </p:pic>
    </p:spTree>
    <p:extLst>
      <p:ext uri="{BB962C8B-B14F-4D97-AF65-F5344CB8AC3E}">
        <p14:creationId xmlns:p14="http://schemas.microsoft.com/office/powerpoint/2010/main" val="5937291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4125433" cy="841248"/>
          </a:xfrm>
        </p:spPr>
        <p:txBody>
          <a:bodyPr/>
          <a:lstStyle/>
          <a:p>
            <a:r>
              <a:rPr lang="en-US" dirty="0" smtClean="0"/>
              <a:t>Nations not conquered</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5688" y="-21266"/>
            <a:ext cx="5095908" cy="6858000"/>
          </a:xfrm>
          <a:prstGeom prst="rect">
            <a:avLst/>
          </a:prstGeom>
        </p:spPr>
      </p:pic>
    </p:spTree>
    <p:extLst>
      <p:ext uri="{BB962C8B-B14F-4D97-AF65-F5344CB8AC3E}">
        <p14:creationId xmlns:p14="http://schemas.microsoft.com/office/powerpoint/2010/main" val="17159203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408" y="629587"/>
            <a:ext cx="8866682" cy="6228413"/>
          </a:xfrm>
        </p:spPr>
        <p:txBody>
          <a:bodyPr>
            <a:normAutofit/>
          </a:bodyPr>
          <a:lstStyle/>
          <a:p>
            <a:pPr>
              <a:spcBef>
                <a:spcPct val="0"/>
              </a:spcBef>
            </a:pPr>
            <a:r>
              <a:rPr lang="en-US" sz="2000" b="1" dirty="0">
                <a:latin typeface="Calibri" charset="0"/>
                <a:cs typeface="Calibri" charset="0"/>
              </a:rPr>
              <a:t>Unified &amp; guided by God, not men.</a:t>
            </a:r>
          </a:p>
          <a:p>
            <a:pPr lvl="1">
              <a:spcBef>
                <a:spcPct val="0"/>
              </a:spcBef>
            </a:pPr>
            <a:r>
              <a:rPr lang="en-US" sz="2000" dirty="0" smtClean="0">
                <a:latin typeface="Calibri" charset="0"/>
                <a:cs typeface="Calibri" charset="0"/>
              </a:rPr>
              <a:t>No </a:t>
            </a:r>
            <a:r>
              <a:rPr lang="en-US" sz="2000" dirty="0">
                <a:latin typeface="Calibri" charset="0"/>
                <a:cs typeface="Calibri" charset="0"/>
              </a:rPr>
              <a:t>central </a:t>
            </a:r>
            <a:r>
              <a:rPr lang="en-US" sz="2000" dirty="0" smtClean="0">
                <a:latin typeface="Calibri" charset="0"/>
                <a:cs typeface="Calibri" charset="0"/>
              </a:rPr>
              <a:t>governmental organization</a:t>
            </a:r>
            <a:endParaRPr lang="en-US" sz="2000" dirty="0">
              <a:latin typeface="Calibri" charset="0"/>
              <a:cs typeface="Calibri" charset="0"/>
            </a:endParaRPr>
          </a:p>
          <a:p>
            <a:pPr lvl="1">
              <a:spcBef>
                <a:spcPct val="0"/>
              </a:spcBef>
            </a:pPr>
            <a:r>
              <a:rPr lang="en-US" sz="2000" dirty="0" smtClean="0">
                <a:latin typeface="Calibri" charset="0"/>
                <a:cs typeface="Calibri" charset="0"/>
              </a:rPr>
              <a:t>Led, locally, by </a:t>
            </a:r>
            <a:r>
              <a:rPr lang="en-US" sz="2000" dirty="0">
                <a:latin typeface="Calibri" charset="0"/>
                <a:cs typeface="Calibri" charset="0"/>
              </a:rPr>
              <a:t>faith-filled people, as </a:t>
            </a:r>
            <a:r>
              <a:rPr lang="en-US" sz="2000" dirty="0" smtClean="0">
                <a:latin typeface="Calibri" charset="0"/>
                <a:cs typeface="Calibri" charset="0"/>
              </a:rPr>
              <a:t>needed</a:t>
            </a:r>
          </a:p>
          <a:p>
            <a:pPr lvl="1">
              <a:spcBef>
                <a:spcPct val="0"/>
              </a:spcBef>
            </a:pPr>
            <a:r>
              <a:rPr lang="en-US" sz="2000" dirty="0">
                <a:latin typeface="Calibri" charset="0"/>
                <a:cs typeface="Calibri" charset="0"/>
              </a:rPr>
              <a:t>No </a:t>
            </a:r>
            <a:r>
              <a:rPr lang="en-US" sz="2000" dirty="0" smtClean="0">
                <a:latin typeface="Calibri" charset="0"/>
                <a:cs typeface="Calibri" charset="0"/>
              </a:rPr>
              <a:t>competition for power/leadership (see </a:t>
            </a:r>
            <a:r>
              <a:rPr lang="en-US" sz="2000" dirty="0" err="1" smtClean="0">
                <a:latin typeface="Calibri" charset="0"/>
                <a:cs typeface="Calibri" charset="0"/>
              </a:rPr>
              <a:t>Num</a:t>
            </a:r>
            <a:r>
              <a:rPr lang="en-US" sz="2000" dirty="0" smtClean="0">
                <a:latin typeface="Calibri" charset="0"/>
                <a:cs typeface="Calibri" charset="0"/>
              </a:rPr>
              <a:t> </a:t>
            </a:r>
            <a:r>
              <a:rPr lang="en-US" sz="2000" dirty="0">
                <a:latin typeface="Calibri" charset="0"/>
                <a:cs typeface="Calibri" charset="0"/>
              </a:rPr>
              <a:t>11:25-29</a:t>
            </a:r>
            <a:r>
              <a:rPr lang="en-US" sz="2000" dirty="0" smtClean="0">
                <a:latin typeface="Calibri" charset="0"/>
                <a:cs typeface="Calibri" charset="0"/>
              </a:rPr>
              <a:t>)</a:t>
            </a:r>
          </a:p>
          <a:p>
            <a:pPr lvl="1">
              <a:spcBef>
                <a:spcPct val="0"/>
              </a:spcBef>
            </a:pPr>
            <a:r>
              <a:rPr lang="en-US" sz="2000" dirty="0" smtClean="0">
                <a:latin typeface="Calibri" charset="0"/>
                <a:cs typeface="Calibri" charset="0"/>
              </a:rPr>
              <a:t>“</a:t>
            </a:r>
            <a:r>
              <a:rPr lang="en-US" sz="2000" dirty="0">
                <a:latin typeface="Calibri" charset="0"/>
                <a:cs typeface="Calibri" charset="0"/>
              </a:rPr>
              <a:t>No King…everyone did that which was right </a:t>
            </a:r>
            <a:r>
              <a:rPr lang="en-US" sz="2000" u="sng" dirty="0">
                <a:latin typeface="Calibri" charset="0"/>
                <a:cs typeface="Calibri" charset="0"/>
              </a:rPr>
              <a:t>in God’s eyes</a:t>
            </a:r>
            <a:r>
              <a:rPr lang="en-US" sz="2000" dirty="0">
                <a:latin typeface="Calibri" charset="0"/>
                <a:cs typeface="Calibri" charset="0"/>
              </a:rPr>
              <a:t>.”</a:t>
            </a:r>
          </a:p>
          <a:p>
            <a:pPr>
              <a:spcBef>
                <a:spcPts val="600"/>
              </a:spcBef>
            </a:pPr>
            <a:r>
              <a:rPr lang="en-US" sz="2000" b="1" dirty="0">
                <a:latin typeface="Calibri" charset="0"/>
                <a:cs typeface="Calibri" charset="0"/>
              </a:rPr>
              <a:t>Intensely separated from the </a:t>
            </a:r>
            <a:r>
              <a:rPr lang="en-US" sz="2000" b="1" dirty="0" smtClean="0">
                <a:latin typeface="Calibri" charset="0"/>
                <a:cs typeface="Calibri" charset="0"/>
              </a:rPr>
              <a:t>non-believing world </a:t>
            </a:r>
            <a:endParaRPr lang="en-US" sz="2000" b="1" dirty="0">
              <a:latin typeface="Calibri" charset="0"/>
              <a:cs typeface="Calibri" charset="0"/>
            </a:endParaRPr>
          </a:p>
          <a:p>
            <a:pPr lvl="1">
              <a:spcBef>
                <a:spcPct val="0"/>
              </a:spcBef>
            </a:pPr>
            <a:r>
              <a:rPr lang="en-US" sz="2000" dirty="0">
                <a:latin typeface="Calibri" charset="0"/>
                <a:cs typeface="Calibri" charset="0"/>
              </a:rPr>
              <a:t>Purged </a:t>
            </a:r>
            <a:r>
              <a:rPr lang="en-US" sz="2000" dirty="0" smtClean="0">
                <a:latin typeface="Calibri" charset="0"/>
                <a:cs typeface="Calibri" charset="0"/>
              </a:rPr>
              <a:t>idolatry and immorality (</a:t>
            </a:r>
            <a:r>
              <a:rPr lang="en-US" sz="2000" dirty="0">
                <a:latin typeface="Calibri" charset="0"/>
                <a:cs typeface="Calibri" charset="0"/>
              </a:rPr>
              <a:t>even from own families)</a:t>
            </a:r>
          </a:p>
          <a:p>
            <a:pPr lvl="1">
              <a:spcBef>
                <a:spcPct val="0"/>
              </a:spcBef>
            </a:pPr>
            <a:r>
              <a:rPr lang="en-US" sz="2000" dirty="0">
                <a:latin typeface="Calibri" charset="0"/>
                <a:cs typeface="Calibri" charset="0"/>
              </a:rPr>
              <a:t>Formed no </a:t>
            </a:r>
            <a:r>
              <a:rPr lang="en-US" sz="2000" dirty="0" smtClean="0">
                <a:latin typeface="Calibri" charset="0"/>
                <a:cs typeface="Calibri" charset="0"/>
              </a:rPr>
              <a:t>alliances, covenants, intermarriages, except </a:t>
            </a:r>
            <a:r>
              <a:rPr lang="en-US" sz="2000" dirty="0">
                <a:latin typeface="Calibri" charset="0"/>
                <a:cs typeface="Calibri" charset="0"/>
              </a:rPr>
              <a:t>with faithful people</a:t>
            </a:r>
          </a:p>
          <a:p>
            <a:pPr lvl="1">
              <a:spcBef>
                <a:spcPct val="0"/>
              </a:spcBef>
            </a:pPr>
            <a:r>
              <a:rPr lang="en-US" sz="2000" dirty="0">
                <a:latin typeface="Calibri" charset="0"/>
                <a:cs typeface="Calibri" charset="0"/>
              </a:rPr>
              <a:t>Their purity &amp; obedience were examples to the </a:t>
            </a:r>
            <a:r>
              <a:rPr lang="en-US" sz="2000" dirty="0" smtClean="0">
                <a:latin typeface="Calibri" charset="0"/>
                <a:cs typeface="Calibri" charset="0"/>
              </a:rPr>
              <a:t>nations around</a:t>
            </a:r>
            <a:endParaRPr lang="en-US" sz="2000" dirty="0">
              <a:latin typeface="Calibri" charset="0"/>
              <a:cs typeface="Calibri" charset="0"/>
            </a:endParaRPr>
          </a:p>
          <a:p>
            <a:pPr>
              <a:spcBef>
                <a:spcPts val="600"/>
              </a:spcBef>
            </a:pPr>
            <a:r>
              <a:rPr lang="en-US" sz="2000" b="1" dirty="0">
                <a:latin typeface="Calibri" charset="0"/>
                <a:cs typeface="Calibri" charset="0"/>
              </a:rPr>
              <a:t>Carefully obedient to the written </a:t>
            </a:r>
            <a:r>
              <a:rPr lang="en-US" sz="2000" b="1" dirty="0">
                <a:latin typeface="Calibri" charset="0"/>
                <a:cs typeface="Calibri" charset="0"/>
              </a:rPr>
              <a:t>Word</a:t>
            </a:r>
          </a:p>
          <a:p>
            <a:pPr lvl="1">
              <a:spcBef>
                <a:spcPct val="0"/>
              </a:spcBef>
            </a:pPr>
            <a:r>
              <a:rPr lang="en-US" sz="2000" dirty="0" smtClean="0">
                <a:latin typeface="Calibri" charset="0"/>
                <a:cs typeface="Calibri" charset="0"/>
              </a:rPr>
              <a:t>Every generation </a:t>
            </a:r>
            <a:r>
              <a:rPr lang="en-US" sz="2000" dirty="0" smtClean="0">
                <a:solidFill>
                  <a:srgbClr val="0000CC"/>
                </a:solidFill>
                <a:latin typeface="Calibri" charset="0"/>
                <a:cs typeface="Calibri" charset="0"/>
              </a:rPr>
              <a:t>knew the Lord (</a:t>
            </a:r>
            <a:r>
              <a:rPr lang="en-US" sz="2000" dirty="0" err="1" smtClean="0">
                <a:solidFill>
                  <a:srgbClr val="0000CC"/>
                </a:solidFill>
                <a:latin typeface="Calibri" charset="0"/>
                <a:cs typeface="Calibri" charset="0"/>
              </a:rPr>
              <a:t>Jg</a:t>
            </a:r>
            <a:r>
              <a:rPr lang="en-US" sz="2000" dirty="0" smtClean="0">
                <a:solidFill>
                  <a:srgbClr val="0000CC"/>
                </a:solidFill>
                <a:latin typeface="Calibri" charset="0"/>
                <a:cs typeface="Calibri" charset="0"/>
              </a:rPr>
              <a:t> 2:10)</a:t>
            </a:r>
          </a:p>
          <a:p>
            <a:pPr lvl="1">
              <a:spcBef>
                <a:spcPct val="0"/>
              </a:spcBef>
            </a:pPr>
            <a:r>
              <a:rPr lang="en-US" sz="2000" dirty="0" smtClean="0">
                <a:latin typeface="Calibri" charset="0"/>
                <a:cs typeface="Calibri" charset="0"/>
              </a:rPr>
              <a:t>Remembered  (carried out) the </a:t>
            </a:r>
            <a:r>
              <a:rPr lang="en-US" sz="2000" dirty="0">
                <a:latin typeface="Calibri" charset="0"/>
                <a:cs typeface="Calibri" charset="0"/>
              </a:rPr>
              <a:t>consequences of obedience &amp; disobedience</a:t>
            </a:r>
          </a:p>
          <a:p>
            <a:pPr lvl="1">
              <a:spcBef>
                <a:spcPct val="0"/>
              </a:spcBef>
            </a:pPr>
            <a:r>
              <a:rPr lang="en-US" sz="2000" dirty="0" smtClean="0">
                <a:latin typeface="Calibri" charset="0"/>
                <a:cs typeface="Calibri" charset="0"/>
              </a:rPr>
              <a:t>The Word </a:t>
            </a:r>
            <a:r>
              <a:rPr lang="en-US" sz="2000" dirty="0">
                <a:latin typeface="Calibri" charset="0"/>
                <a:cs typeface="Calibri" charset="0"/>
              </a:rPr>
              <a:t>filled their lives (Levites, family </a:t>
            </a:r>
            <a:r>
              <a:rPr lang="en-US" sz="2000" dirty="0" smtClean="0">
                <a:latin typeface="Calibri" charset="0"/>
                <a:cs typeface="Calibri" charset="0"/>
              </a:rPr>
              <a:t>study – Dt 6)</a:t>
            </a:r>
            <a:endParaRPr lang="en-US" sz="2000" dirty="0">
              <a:latin typeface="Calibri" charset="0"/>
              <a:cs typeface="Calibri" charset="0"/>
            </a:endParaRPr>
          </a:p>
          <a:p>
            <a:pPr lvl="1">
              <a:spcBef>
                <a:spcPct val="0"/>
              </a:spcBef>
            </a:pPr>
            <a:r>
              <a:rPr lang="en-US" sz="2000" dirty="0">
                <a:latin typeface="Calibri" charset="0"/>
                <a:cs typeface="Calibri" charset="0"/>
              </a:rPr>
              <a:t>They worshiped as God instructed</a:t>
            </a:r>
          </a:p>
          <a:p>
            <a:pPr>
              <a:spcBef>
                <a:spcPts val="600"/>
              </a:spcBef>
            </a:pPr>
            <a:r>
              <a:rPr lang="en-US" sz="2000" b="1" dirty="0">
                <a:latin typeface="Calibri" charset="0"/>
                <a:cs typeface="Calibri" charset="0"/>
              </a:rPr>
              <a:t>Trusted in God’s care (</a:t>
            </a:r>
            <a:r>
              <a:rPr lang="en-US" sz="2000" b="1" dirty="0" err="1">
                <a:latin typeface="Calibri" charset="0"/>
                <a:cs typeface="Calibri" charset="0"/>
              </a:rPr>
              <a:t>Jg</a:t>
            </a:r>
            <a:r>
              <a:rPr lang="en-US" sz="2000" b="1" dirty="0">
                <a:latin typeface="Calibri" charset="0"/>
                <a:cs typeface="Calibri" charset="0"/>
              </a:rPr>
              <a:t> 2:7)</a:t>
            </a:r>
          </a:p>
          <a:p>
            <a:pPr lvl="1">
              <a:spcBef>
                <a:spcPct val="0"/>
              </a:spcBef>
            </a:pPr>
            <a:r>
              <a:rPr lang="en-US" sz="2000" dirty="0">
                <a:latin typeface="Calibri" charset="0"/>
                <a:cs typeface="Calibri" charset="0"/>
              </a:rPr>
              <a:t>Content with the blessing in the land.</a:t>
            </a:r>
          </a:p>
          <a:p>
            <a:pPr lvl="1">
              <a:spcBef>
                <a:spcPct val="0"/>
              </a:spcBef>
            </a:pPr>
            <a:r>
              <a:rPr lang="en-US" sz="2000" dirty="0">
                <a:latin typeface="Calibri" charset="0"/>
                <a:cs typeface="Calibri" charset="0"/>
              </a:rPr>
              <a:t>Not afraid to face enemies of God.</a:t>
            </a:r>
          </a:p>
          <a:p>
            <a:pPr lvl="1">
              <a:spcBef>
                <a:spcPct val="0"/>
              </a:spcBef>
            </a:pPr>
            <a:r>
              <a:rPr lang="en-US" sz="2000" dirty="0">
                <a:latin typeface="Calibri" charset="0"/>
                <a:cs typeface="Calibri" charset="0"/>
              </a:rPr>
              <a:t>Did not depend on </a:t>
            </a:r>
            <a:r>
              <a:rPr lang="en-US" sz="2000" dirty="0" smtClean="0">
                <a:latin typeface="Calibri" charset="0"/>
                <a:cs typeface="Calibri" charset="0"/>
              </a:rPr>
              <a:t>worldly </a:t>
            </a:r>
            <a:r>
              <a:rPr lang="en-US" sz="2000" dirty="0">
                <a:latin typeface="Calibri" charset="0"/>
                <a:cs typeface="Calibri" charset="0"/>
              </a:rPr>
              <a:t>measures of strength</a:t>
            </a:r>
          </a:p>
          <a:p>
            <a:pPr lvl="1">
              <a:spcBef>
                <a:spcPct val="0"/>
              </a:spcBef>
            </a:pPr>
            <a:r>
              <a:rPr lang="en-US" sz="2000" dirty="0">
                <a:latin typeface="Calibri" charset="0"/>
                <a:cs typeface="Calibri" charset="0"/>
              </a:rPr>
              <a:t>Were strengthened by their repeated </a:t>
            </a:r>
            <a:r>
              <a:rPr lang="en-US" sz="2000" dirty="0" smtClean="0">
                <a:latin typeface="Calibri" charset="0"/>
                <a:cs typeface="Calibri" charset="0"/>
              </a:rPr>
              <a:t>victories</a:t>
            </a:r>
            <a:endParaRPr lang="en-US" sz="2000" dirty="0">
              <a:latin typeface="Calibri" charset="0"/>
              <a:cs typeface="Calibri" charset="0"/>
            </a:endParaRPr>
          </a:p>
        </p:txBody>
      </p:sp>
      <p:sp>
        <p:nvSpPr>
          <p:cNvPr id="8" name="Title 7"/>
          <p:cNvSpPr>
            <a:spLocks noGrp="1"/>
          </p:cNvSpPr>
          <p:nvPr>
            <p:ph type="title"/>
          </p:nvPr>
        </p:nvSpPr>
        <p:spPr>
          <a:xfrm>
            <a:off x="0" y="43906"/>
            <a:ext cx="9144000" cy="442119"/>
          </a:xfrm>
        </p:spPr>
        <p:txBody>
          <a:bodyPr>
            <a:normAutofit fontScale="90000"/>
          </a:bodyPr>
          <a:lstStyle/>
          <a:p>
            <a:r>
              <a:rPr lang="en-US" b="1" dirty="0"/>
              <a:t>Israel in the Promised Land – The Ideal</a:t>
            </a:r>
          </a:p>
        </p:txBody>
      </p:sp>
    </p:spTree>
    <p:extLst>
      <p:ext uri="{BB962C8B-B14F-4D97-AF65-F5344CB8AC3E}">
        <p14:creationId xmlns:p14="http://schemas.microsoft.com/office/powerpoint/2010/main" val="49180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xEl>
                                              <p:pRg st="15" end="15"/>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6" end="16"/>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9854" y="1063256"/>
            <a:ext cx="2938041" cy="841248"/>
          </a:xfrm>
        </p:spPr>
        <p:txBody>
          <a:bodyPr/>
          <a:lstStyle/>
          <a:p>
            <a:r>
              <a:rPr lang="en-US" dirty="0" smtClean="0"/>
              <a:t>Placing the judges &amp; tribes</a:t>
            </a:r>
            <a:endParaRPr lang="en-US" dirty="0"/>
          </a:p>
        </p:txBody>
      </p:sp>
      <p:pic>
        <p:nvPicPr>
          <p:cNvPr id="4" name="Picture 3"/>
          <p:cNvPicPr>
            <a:picLocks noChangeAspect="1"/>
          </p:cNvPicPr>
          <p:nvPr/>
        </p:nvPicPr>
        <p:blipFill rotWithShape="1">
          <a:blip r:embed="rId2"/>
          <a:srcRect t="5456" b="7776"/>
          <a:stretch/>
        </p:blipFill>
        <p:spPr>
          <a:xfrm>
            <a:off x="3207895" y="-9615"/>
            <a:ext cx="5936105" cy="6867615"/>
          </a:xfrm>
          <a:prstGeom prst="rect">
            <a:avLst/>
          </a:prstGeom>
        </p:spPr>
      </p:pic>
    </p:spTree>
    <p:extLst>
      <p:ext uri="{BB962C8B-B14F-4D97-AF65-F5344CB8AC3E}">
        <p14:creationId xmlns:p14="http://schemas.microsoft.com/office/powerpoint/2010/main" val="86570517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1079</TotalTime>
  <Words>1027</Words>
  <Application>Microsoft Office PowerPoint</Application>
  <PresentationFormat>On-screen Show (4:3)</PresentationFormat>
  <Paragraphs>199</Paragraphs>
  <Slides>25</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25</vt:i4>
      </vt:variant>
    </vt:vector>
  </HeadingPairs>
  <TitlesOfParts>
    <vt:vector size="37" baseType="lpstr">
      <vt:lpstr>Arial</vt:lpstr>
      <vt:lpstr>Book Antiqua</vt:lpstr>
      <vt:lpstr>Calibri</vt:lpstr>
      <vt:lpstr>Comic Sans MS</vt:lpstr>
      <vt:lpstr>Franklin Gothic Book</vt:lpstr>
      <vt:lpstr>Franklin Gothic Medium</vt:lpstr>
      <vt:lpstr>Helvetica Neue</vt:lpstr>
      <vt:lpstr>Times New Roman</vt:lpstr>
      <vt:lpstr>Wingdings</vt:lpstr>
      <vt:lpstr>Wingdings 2</vt:lpstr>
      <vt:lpstr>Trek</vt:lpstr>
      <vt:lpstr>1_Office Theme</vt:lpstr>
      <vt:lpstr>PowerPoint Presentation</vt:lpstr>
      <vt:lpstr>Objectives – Lesson 1 Introduction and Overview</vt:lpstr>
      <vt:lpstr>Objectives – Lesson 2 Conditions in Israel  (1:1-3:6)</vt:lpstr>
      <vt:lpstr>PowerPoint Presentation</vt:lpstr>
      <vt:lpstr>PowerPoint Presentation</vt:lpstr>
      <vt:lpstr>Tribes of israel</vt:lpstr>
      <vt:lpstr>Nations not conquered</vt:lpstr>
      <vt:lpstr>Israel in the Promised Land – The Ideal</vt:lpstr>
      <vt:lpstr>Placing the judges &amp; tribes</vt:lpstr>
      <vt:lpstr>Outline of  Judges 1:1-3:6</vt:lpstr>
      <vt:lpstr>Joshua - Judges Duplication</vt:lpstr>
      <vt:lpstr>Judges 1:16-21</vt:lpstr>
      <vt:lpstr>PowerPoint Presentation</vt:lpstr>
      <vt:lpstr>The Cycle</vt:lpstr>
      <vt:lpstr>Long-term Consequences</vt:lpstr>
      <vt:lpstr>Sins of Israelites</vt:lpstr>
      <vt:lpstr>Objectives – Lesson 2 Conditions in Israel  (1:1-3:6)</vt:lpstr>
      <vt:lpstr>PowerPoint Presentation</vt:lpstr>
      <vt:lpstr>PowerPoint Presentation</vt:lpstr>
      <vt:lpstr>PowerPoint Presentation</vt:lpstr>
      <vt:lpstr>PowerPoint Presentation</vt:lpstr>
      <vt:lpstr>PowerPoint Presentation</vt:lpstr>
      <vt:lpstr>Changing Times</vt:lpstr>
      <vt:lpstr>PowerPoint Presentation</vt:lpstr>
      <vt:lpstr>Placing the judges &amp; tribes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Haynes</dc:creator>
  <cp:lastModifiedBy>Broadwell, Marty</cp:lastModifiedBy>
  <cp:revision>47</cp:revision>
  <cp:lastPrinted>2016-07-20T21:22:04Z</cp:lastPrinted>
  <dcterms:created xsi:type="dcterms:W3CDTF">2016-07-17T02:01:03Z</dcterms:created>
  <dcterms:modified xsi:type="dcterms:W3CDTF">2016-07-20T21:22:21Z</dcterms:modified>
</cp:coreProperties>
</file>