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21" r:id="rId3"/>
    <p:sldMasterId id="2147483733" r:id="rId4"/>
    <p:sldMasterId id="2147483746" r:id="rId5"/>
    <p:sldMasterId id="2147483759" r:id="rId6"/>
    <p:sldMasterId id="2147483771" r:id="rId7"/>
    <p:sldMasterId id="2147483783" r:id="rId8"/>
    <p:sldMasterId id="2147483795" r:id="rId9"/>
  </p:sldMasterIdLst>
  <p:notesMasterIdLst>
    <p:notesMasterId r:id="rId48"/>
  </p:notesMasterIdLst>
  <p:sldIdLst>
    <p:sldId id="257" r:id="rId10"/>
    <p:sldId id="379" r:id="rId11"/>
    <p:sldId id="306" r:id="rId12"/>
    <p:sldId id="276" r:id="rId13"/>
    <p:sldId id="277" r:id="rId14"/>
    <p:sldId id="280" r:id="rId15"/>
    <p:sldId id="307" r:id="rId16"/>
    <p:sldId id="330" r:id="rId17"/>
    <p:sldId id="457" r:id="rId18"/>
    <p:sldId id="353" r:id="rId19"/>
    <p:sldId id="267" r:id="rId20"/>
    <p:sldId id="368" r:id="rId21"/>
    <p:sldId id="432" r:id="rId22"/>
    <p:sldId id="433" r:id="rId23"/>
    <p:sldId id="434" r:id="rId24"/>
    <p:sldId id="436" r:id="rId25"/>
    <p:sldId id="437" r:id="rId26"/>
    <p:sldId id="438" r:id="rId27"/>
    <p:sldId id="449" r:id="rId28"/>
    <p:sldId id="442" r:id="rId29"/>
    <p:sldId id="443" r:id="rId30"/>
    <p:sldId id="444" r:id="rId31"/>
    <p:sldId id="445" r:id="rId32"/>
    <p:sldId id="440" r:id="rId33"/>
    <p:sldId id="441" r:id="rId34"/>
    <p:sldId id="439" r:id="rId35"/>
    <p:sldId id="446" r:id="rId36"/>
    <p:sldId id="447" r:id="rId37"/>
    <p:sldId id="448" r:id="rId38"/>
    <p:sldId id="435" r:id="rId39"/>
    <p:sldId id="450" r:id="rId40"/>
    <p:sldId id="451" r:id="rId41"/>
    <p:sldId id="452" r:id="rId42"/>
    <p:sldId id="453" r:id="rId43"/>
    <p:sldId id="454" r:id="rId44"/>
    <p:sldId id="455" r:id="rId45"/>
    <p:sldId id="264" r:id="rId46"/>
    <p:sldId id="456"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44">
          <p15:clr>
            <a:srgbClr val="A4A3A4"/>
          </p15:clr>
        </p15:guide>
        <p15:guide id="2" pos="27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66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43" autoAdjust="0"/>
    <p:restoredTop sz="96080" autoAdjust="0"/>
  </p:normalViewPr>
  <p:slideViewPr>
    <p:cSldViewPr snapToGrid="0" showGuides="1">
      <p:cViewPr>
        <p:scale>
          <a:sx n="110" d="100"/>
          <a:sy n="110" d="100"/>
        </p:scale>
        <p:origin x="-1572" y="-402"/>
      </p:cViewPr>
      <p:guideLst>
        <p:guide orient="horz" pos="1644"/>
        <p:guide pos="2787"/>
      </p:guideLst>
    </p:cSldViewPr>
  </p:slideViewPr>
  <p:notesTextViewPr>
    <p:cViewPr>
      <p:scale>
        <a:sx n="3" d="2"/>
        <a:sy n="3" d="2"/>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A05F6E-D665-47C8-8474-5D0F31CF0DEC}" type="datetimeFigureOut">
              <a:rPr lang="en-US" smtClean="0"/>
              <a:t>8/10/2016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8BF1873-0807-4D21-BEA0-F69BB2108FD3}" type="slidenum">
              <a:rPr lang="en-US" smtClean="0"/>
              <a:t>‹#›</a:t>
            </a:fld>
            <a:endParaRPr lang="en-US"/>
          </a:p>
        </p:txBody>
      </p:sp>
    </p:spTree>
    <p:extLst>
      <p:ext uri="{BB962C8B-B14F-4D97-AF65-F5344CB8AC3E}">
        <p14:creationId xmlns:p14="http://schemas.microsoft.com/office/powerpoint/2010/main" val="123437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Check on names for Othniel</a:t>
            </a:r>
          </a:p>
          <a:p>
            <a:r>
              <a:rPr lang="en-US" dirty="0"/>
              <a:t>Jephthah/Gideon</a:t>
            </a:r>
            <a:r>
              <a:rPr lang="en-US" baseline="0" dirty="0"/>
              <a:t> education</a:t>
            </a:r>
          </a:p>
          <a:p>
            <a:r>
              <a:rPr lang="en-US" baseline="0" dirty="0"/>
              <a:t>Gilgal – place of Pent/Joshua </a:t>
            </a:r>
            <a:r>
              <a:rPr lang="en-US" baseline="0" dirty="0" err="1"/>
              <a:t>etc</a:t>
            </a:r>
            <a:r>
              <a:rPr lang="en-US" baseline="0" dirty="0"/>
              <a:t> in Judges</a:t>
            </a:r>
          </a:p>
          <a:p>
            <a:r>
              <a:rPr lang="en-US" strike="sngStrike" baseline="0" dirty="0"/>
              <a:t>Comparison of Moses and Gideon’s angel interaction</a:t>
            </a:r>
          </a:p>
          <a:p>
            <a:endParaRPr lang="en-US" dirty="0"/>
          </a:p>
        </p:txBody>
      </p:sp>
      <p:sp>
        <p:nvSpPr>
          <p:cNvPr id="4" name="Slide Number Placeholder 3"/>
          <p:cNvSpPr>
            <a:spLocks noGrp="1"/>
          </p:cNvSpPr>
          <p:nvPr>
            <p:ph type="sldNum" sz="quarter" idx="10"/>
          </p:nvPr>
        </p:nvSpPr>
        <p:spPr/>
        <p:txBody>
          <a:bodyPr/>
          <a:lstStyle/>
          <a:p>
            <a:fld id="{58BF1873-0807-4D21-BEA0-F69BB2108FD3}" type="slidenum">
              <a:rPr lang="en-US" smtClean="0"/>
              <a:t>1</a:t>
            </a:fld>
            <a:endParaRPr lang="en-US"/>
          </a:p>
        </p:txBody>
      </p:sp>
    </p:spTree>
    <p:extLst>
      <p:ext uri="{BB962C8B-B14F-4D97-AF65-F5344CB8AC3E}">
        <p14:creationId xmlns:p14="http://schemas.microsoft.com/office/powerpoint/2010/main" val="1568848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miter lim="800000"/>
            <a:headEnd/>
            <a:tailEnd/>
          </a:ln>
        </p:spPr>
        <p:txBody>
          <a:bodyPr/>
          <a:lstStyle/>
          <a:p>
            <a:fld id="{E7593234-471D-4F79-ADF4-06DB2B94C102}" type="slidenum">
              <a:rPr lang="en-US" smtClean="0">
                <a:solidFill>
                  <a:prstClr val="black"/>
                </a:solidFill>
                <a:latin typeface="Times New Roman" pitchFamily="18" charset="0"/>
                <a:cs typeface="Calibri" pitchFamily="34" charset="0"/>
              </a:rPr>
              <a:pPr/>
              <a:t>26</a:t>
            </a:fld>
            <a:endParaRPr lang="en-US" dirty="0" smtClean="0">
              <a:solidFill>
                <a:prstClr val="black"/>
              </a:solidFill>
              <a:latin typeface="Times New Roman" pitchFamily="18" charset="0"/>
              <a:cs typeface="Calibri" pitchFamily="34"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r>
              <a:rPr lang="en-US" dirty="0" smtClean="0"/>
              <a:t>tb110603135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dirty="0"/>
              <a:t>Judges 3:26 (ESV) </a:t>
            </a:r>
            <a:r>
              <a:rPr lang="en-US" dirty="0"/>
              <a:t/>
            </a:r>
            <a:br>
              <a:rPr lang="en-US" dirty="0"/>
            </a:br>
            <a:r>
              <a:rPr lang="en-US" baseline="30000" dirty="0"/>
              <a:t>26 </a:t>
            </a:r>
            <a:r>
              <a:rPr lang="en-US" dirty="0"/>
              <a:t> Ehud escaped while they delayed, and he passed beyond the idols and escaped to </a:t>
            </a:r>
            <a:r>
              <a:rPr lang="en-US" dirty="0" err="1"/>
              <a:t>Seirah</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58BF1873-0807-4D21-BEA0-F69BB2108FD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6852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Judges describes cycles of apostasy, oppression, and deliverance in the southern region (3:7–31), the central region (6:1–10:5), the eastern region (10:6–12:15), and the western region (13:1–16:31).</a:t>
            </a:r>
            <a:endParaRPr lang="en-US" dirty="0"/>
          </a:p>
        </p:txBody>
      </p:sp>
      <p:sp>
        <p:nvSpPr>
          <p:cNvPr id="4" name="Slide Number Placeholder 3"/>
          <p:cNvSpPr>
            <a:spLocks noGrp="1"/>
          </p:cNvSpPr>
          <p:nvPr>
            <p:ph type="sldNum" sz="quarter" idx="10"/>
          </p:nvPr>
        </p:nvSpPr>
        <p:spPr/>
        <p:txBody>
          <a:bodyPr/>
          <a:lstStyle/>
          <a:p>
            <a:fld id="{4622E40E-D70B-4B78-A92B-FB0DF4F879A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862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1E94D5F3-EB1F-4F79-A9A6-9F9E1151AC78}" type="slidenum">
              <a:rPr lang="en-US" smtClean="0">
                <a:solidFill>
                  <a:prstClr val="black"/>
                </a:solidFill>
                <a:latin typeface="Times New Roman" pitchFamily="18" charset="0"/>
                <a:cs typeface="Calibri" pitchFamily="34" charset="0"/>
              </a:rPr>
              <a:pPr/>
              <a:t>20</a:t>
            </a:fld>
            <a:endParaRPr lang="en-US" dirty="0" smtClean="0">
              <a:solidFill>
                <a:prstClr val="black"/>
              </a:solidFill>
              <a:latin typeface="Times New Roman" pitchFamily="18" charset="0"/>
              <a:cs typeface="Calibri" pitchFamily="34"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marL="232943" indent="-232943"/>
            <a:r>
              <a:rPr lang="en-US" sz="1100" b="1" dirty="0"/>
              <a:t>The </a:t>
            </a:r>
            <a:r>
              <a:rPr lang="en-US" sz="1100" b="1" dirty="0" err="1"/>
              <a:t>Arnon</a:t>
            </a:r>
            <a:r>
              <a:rPr lang="en-US" sz="1100" b="1" dirty="0"/>
              <a:t> River</a:t>
            </a:r>
            <a:endParaRPr lang="en-US" sz="1100" dirty="0"/>
          </a:p>
          <a:p>
            <a:pPr marL="232943" indent="-232943">
              <a:buFontTx/>
              <a:buAutoNum type="arabicPeriod"/>
            </a:pPr>
            <a:r>
              <a:rPr lang="en-US" sz="1100" dirty="0"/>
              <a:t>The </a:t>
            </a:r>
            <a:r>
              <a:rPr lang="en-US" sz="1100" dirty="0" err="1"/>
              <a:t>Arnon</a:t>
            </a:r>
            <a:r>
              <a:rPr lang="en-US" sz="1100" dirty="0"/>
              <a:t> River was the northern border of Moab during much of its history (</a:t>
            </a:r>
            <a:r>
              <a:rPr lang="en-US" sz="1100" dirty="0" err="1"/>
              <a:t>Num</a:t>
            </a:r>
            <a:r>
              <a:rPr lang="en-US" sz="1100" dirty="0"/>
              <a:t> 21:13; </a:t>
            </a:r>
            <a:r>
              <a:rPr lang="en-US" sz="1100" dirty="0" err="1"/>
              <a:t>Deut</a:t>
            </a:r>
            <a:r>
              <a:rPr lang="en-US" sz="1100" dirty="0"/>
              <a:t> 3:16). In the time of </a:t>
            </a:r>
            <a:r>
              <a:rPr lang="en-US" sz="1100" dirty="0" err="1"/>
              <a:t>Mesha</a:t>
            </a:r>
            <a:r>
              <a:rPr lang="en-US" sz="1100" dirty="0"/>
              <a:t>, Moab conquered Israelite lands to the north and repaired the highway that crossed the </a:t>
            </a:r>
            <a:r>
              <a:rPr lang="en-US" sz="1100" dirty="0" err="1"/>
              <a:t>Arnon</a:t>
            </a:r>
            <a:r>
              <a:rPr lang="en-US" sz="1100" dirty="0"/>
              <a:t>, thus unifying the areas to the north and south.</a:t>
            </a:r>
          </a:p>
          <a:p>
            <a:pPr marL="232943" indent="-232943">
              <a:buFontTx/>
              <a:buAutoNum type="arabicPeriod"/>
            </a:pPr>
            <a:r>
              <a:rPr lang="en-US" sz="1100" dirty="0" err="1"/>
              <a:t>Nahal</a:t>
            </a:r>
            <a:r>
              <a:rPr lang="en-US" sz="1100" dirty="0"/>
              <a:t> </a:t>
            </a:r>
            <a:r>
              <a:rPr lang="en-US" sz="1100" dirty="0" err="1"/>
              <a:t>Arnon</a:t>
            </a:r>
            <a:r>
              <a:rPr lang="en-US" sz="1100" dirty="0"/>
              <a:t> (</a:t>
            </a:r>
            <a:r>
              <a:rPr lang="en-US" sz="1100" dirty="0" err="1"/>
              <a:t>Wadi</a:t>
            </a:r>
            <a:r>
              <a:rPr lang="en-US" sz="1100" dirty="0"/>
              <a:t> </a:t>
            </a:r>
            <a:r>
              <a:rPr lang="en-US" sz="1100" dirty="0" err="1"/>
              <a:t>Mujib</a:t>
            </a:r>
            <a:r>
              <a:rPr lang="en-US" sz="1100" dirty="0"/>
              <a:t>) is an impressive canyon that is nearly 3 miles (5 km) wide at the point opposite </a:t>
            </a:r>
            <a:r>
              <a:rPr lang="en-US" sz="1100" dirty="0" err="1"/>
              <a:t>Aroer</a:t>
            </a:r>
            <a:r>
              <a:rPr lang="en-US" sz="1100" dirty="0"/>
              <a:t> where the King’s Highway ran. Its depth is between 1,300 and 2,300 feet (406 m and 718 m) (Mattingly 1992a: 398). As such, the </a:t>
            </a:r>
            <a:r>
              <a:rPr lang="en-US" sz="1100" dirty="0" err="1"/>
              <a:t>Arnon</a:t>
            </a:r>
            <a:r>
              <a:rPr lang="en-US" sz="1100" dirty="0"/>
              <a:t> was a barrier to travel in ancient times. Alternately, travelers could use the Wilderness Highway to the east which avoided the east-west gorges like the </a:t>
            </a:r>
            <a:r>
              <a:rPr lang="en-US" sz="1100" dirty="0" err="1"/>
              <a:t>Arnon</a:t>
            </a:r>
            <a:r>
              <a:rPr lang="en-US" sz="1100" dirty="0"/>
              <a:t>.</a:t>
            </a:r>
          </a:p>
          <a:p>
            <a:pPr marL="232943" indent="-232943">
              <a:buFontTx/>
              <a:buAutoNum type="arabicPeriod"/>
            </a:pPr>
            <a:r>
              <a:rPr lang="en-US" sz="1100" dirty="0">
                <a:cs typeface="Times New Roman" pitchFamily="18" charset="0"/>
              </a:rPr>
              <a:t>Fifteen miles to the east of the Dead Sea, the </a:t>
            </a:r>
            <a:r>
              <a:rPr lang="en-US" sz="1100" dirty="0" err="1">
                <a:cs typeface="Times New Roman" pitchFamily="18" charset="0"/>
              </a:rPr>
              <a:t>Arnon</a:t>
            </a:r>
            <a:r>
              <a:rPr lang="en-US" sz="1100" dirty="0">
                <a:cs typeface="Times New Roman" pitchFamily="18" charset="0"/>
              </a:rPr>
              <a:t> River splits into two branches and then into four. This is important, as Numbers 21:14-15 refers to the “valleys” of the </a:t>
            </a:r>
            <a:r>
              <a:rPr lang="en-US" sz="1100" dirty="0" err="1">
                <a:cs typeface="Times New Roman" pitchFamily="18" charset="0"/>
              </a:rPr>
              <a:t>Arnon</a:t>
            </a:r>
            <a:r>
              <a:rPr lang="en-US" sz="1100" dirty="0">
                <a:cs typeface="Times New Roman" pitchFamily="18" charset="0"/>
              </a:rPr>
              <a:t>. This is a reference to the upper reaches.</a:t>
            </a:r>
            <a:r>
              <a:rPr lang="en-US" sz="1100" dirty="0"/>
              <a:t> </a:t>
            </a:r>
          </a:p>
          <a:p>
            <a:pPr marL="232943" indent="-232943">
              <a:buFontTx/>
              <a:buAutoNum type="arabicPeriod"/>
            </a:pPr>
            <a:r>
              <a:rPr lang="en-US" sz="1100" dirty="0"/>
              <a:t>Isaiah speaks of the crossing point at the </a:t>
            </a:r>
            <a:r>
              <a:rPr lang="en-US" sz="1100" dirty="0" err="1"/>
              <a:t>Arnon</a:t>
            </a:r>
            <a:r>
              <a:rPr lang="en-US" sz="1100" dirty="0"/>
              <a:t>: “Then, like fleeing birds or scattered nestlings, the daughters of Moab will be at the fords of the </a:t>
            </a:r>
            <a:r>
              <a:rPr lang="en-US" sz="1100" dirty="0" err="1"/>
              <a:t>Arnon</a:t>
            </a:r>
            <a:r>
              <a:rPr lang="en-US" sz="1100" dirty="0"/>
              <a:t> ” (16:2 NASB).</a:t>
            </a:r>
          </a:p>
          <a:p>
            <a:pPr marL="232943" indent="-232943"/>
            <a:endParaRPr lang="en-US" sz="1100" dirty="0"/>
          </a:p>
          <a:p>
            <a:pPr marL="232943" indent="-232943">
              <a:lnSpc>
                <a:spcPct val="80000"/>
              </a:lnSpc>
            </a:pPr>
            <a:r>
              <a:rPr lang="en-US" sz="1100" dirty="0"/>
              <a:t>tb031801041</a:t>
            </a:r>
          </a:p>
          <a:p>
            <a:pPr marL="232943" indent="-232943">
              <a:lnSpc>
                <a:spcPct val="80000"/>
              </a:lnSpc>
            </a:pPr>
            <a:endParaRPr lang="en-US" sz="1100" dirty="0"/>
          </a:p>
          <a:p>
            <a:pPr marL="232943" indent="-232943"/>
            <a:endParaRPr lang="en-US"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eaLnBrk="1" hangingPunct="1"/>
            <a:r>
              <a:rPr lang="en-US" dirty="0" smtClean="0"/>
              <a:t>Numbers 21:26 (NIV) “</a:t>
            </a:r>
            <a:r>
              <a:rPr lang="en-US" dirty="0" err="1" smtClean="0"/>
              <a:t>Heshbon</a:t>
            </a:r>
            <a:r>
              <a:rPr lang="en-US" dirty="0" smtClean="0"/>
              <a:t> was the city of </a:t>
            </a:r>
            <a:r>
              <a:rPr lang="en-US" dirty="0" err="1" smtClean="0"/>
              <a:t>Sihon</a:t>
            </a:r>
            <a:r>
              <a:rPr lang="en-US" dirty="0" smtClean="0"/>
              <a:t> king of the Amorites, who had fought against the former king of Moab and had taken from him all his land </a:t>
            </a:r>
            <a:r>
              <a:rPr lang="en-US" b="1" dirty="0" smtClean="0"/>
              <a:t>as far as the </a:t>
            </a:r>
            <a:r>
              <a:rPr lang="en-US" b="1" dirty="0" err="1" smtClean="0"/>
              <a:t>Arnon</a:t>
            </a:r>
            <a:r>
              <a:rPr lang="en-US" dirty="0" smtClean="0"/>
              <a:t>.”</a:t>
            </a:r>
            <a:br>
              <a:rPr lang="en-US" dirty="0" smtClean="0"/>
            </a:br>
            <a:endParaRPr lang="en-US" dirty="0" smtClean="0"/>
          </a:p>
          <a:p>
            <a:pPr eaLnBrk="1" hangingPunct="1"/>
            <a:r>
              <a:rPr lang="en-US" dirty="0" smtClean="0"/>
              <a:t>tb061204190</a:t>
            </a:r>
          </a:p>
          <a:p>
            <a:endParaRPr lang="en-US" dirty="0" smtClean="0"/>
          </a:p>
        </p:txBody>
      </p:sp>
      <p:sp>
        <p:nvSpPr>
          <p:cNvPr id="19459" name="Slide Number Placeholder 3"/>
          <p:cNvSpPr>
            <a:spLocks noGrp="1"/>
          </p:cNvSpPr>
          <p:nvPr>
            <p:ph type="sldNum" sz="quarter" idx="5"/>
          </p:nvPr>
        </p:nvSpPr>
        <p:spPr>
          <a:noFill/>
        </p:spPr>
        <p:txBody>
          <a:bodyPr/>
          <a:lstStyle/>
          <a:p>
            <a:fld id="{9FC9D319-A401-4607-8BDC-3E69165C9E38}" type="slidenum">
              <a:rPr lang="en-US" smtClean="0">
                <a:solidFill>
                  <a:prstClr val="black"/>
                </a:solidFill>
                <a:latin typeface="Times New Roman" pitchFamily="18" charset="0"/>
                <a:cs typeface="Calibri" pitchFamily="34" charset="0"/>
              </a:rPr>
              <a:pPr/>
              <a:t>21</a:t>
            </a:fld>
            <a:endParaRPr lang="en-US" dirty="0" smtClean="0">
              <a:solidFill>
                <a:prstClr val="black"/>
              </a:solidFill>
              <a:latin typeface="Times New Roman" pitchFamily="18" charset="0"/>
              <a:cs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701040" y="4338320"/>
            <a:ext cx="5608320" cy="4183380"/>
          </a:xfrm>
        </p:spPr>
        <p:txBody>
          <a:bodyPr/>
          <a:lstStyle/>
          <a:p>
            <a:pPr marL="232943" indent="-232943"/>
            <a:r>
              <a:rPr lang="en-US" sz="1100" b="1" dirty="0"/>
              <a:t>Moab: Geography and History</a:t>
            </a:r>
          </a:p>
          <a:p>
            <a:pPr marL="232943" indent="-232943"/>
            <a:r>
              <a:rPr lang="en-US" sz="1100" b="1" dirty="0"/>
              <a:t>Borders</a:t>
            </a:r>
          </a:p>
          <a:p>
            <a:pPr marL="232943" indent="-232943">
              <a:buFontTx/>
              <a:buAutoNum type="arabicPeriod"/>
            </a:pPr>
            <a:r>
              <a:rPr lang="en-US" sz="1100" dirty="0"/>
              <a:t>The border of Moab was only about 25 miles (40 km) east to west, including “steep and frightening ascents” from the Dead Sea (Cleave 1994: 207).</a:t>
            </a:r>
          </a:p>
          <a:p>
            <a:pPr marL="232943" indent="-232943">
              <a:buFontTx/>
              <a:buAutoNum type="arabicPeriod"/>
            </a:pPr>
            <a:r>
              <a:rPr lang="en-US" sz="1100" dirty="0"/>
              <a:t>The distance from </a:t>
            </a:r>
            <a:r>
              <a:rPr lang="en-US" sz="1100" dirty="0" err="1"/>
              <a:t>Nahal</a:t>
            </a:r>
            <a:r>
              <a:rPr lang="en-US" sz="1100" dirty="0"/>
              <a:t> </a:t>
            </a:r>
            <a:r>
              <a:rPr lang="en-US" sz="1100" dirty="0" err="1"/>
              <a:t>Arnon</a:t>
            </a:r>
            <a:r>
              <a:rPr lang="en-US" sz="1100" dirty="0"/>
              <a:t> (</a:t>
            </a:r>
            <a:r>
              <a:rPr lang="en-US" sz="1100" dirty="0" err="1"/>
              <a:t>Wadi</a:t>
            </a:r>
            <a:r>
              <a:rPr lang="en-US" sz="1100" dirty="0"/>
              <a:t> </a:t>
            </a:r>
            <a:r>
              <a:rPr lang="en-US" sz="1100" dirty="0" err="1"/>
              <a:t>Mujib</a:t>
            </a:r>
            <a:r>
              <a:rPr lang="en-US" sz="1100" dirty="0"/>
              <a:t>) to </a:t>
            </a:r>
            <a:r>
              <a:rPr lang="en-US" sz="1100" dirty="0" err="1"/>
              <a:t>Nahal</a:t>
            </a:r>
            <a:r>
              <a:rPr lang="en-US" sz="1100" dirty="0"/>
              <a:t> </a:t>
            </a:r>
            <a:r>
              <a:rPr lang="en-US" sz="1100" dirty="0" err="1"/>
              <a:t>Zered</a:t>
            </a:r>
            <a:r>
              <a:rPr lang="en-US" sz="1100" dirty="0"/>
              <a:t> (</a:t>
            </a:r>
            <a:r>
              <a:rPr lang="en-US" sz="1100" dirty="0" err="1"/>
              <a:t>Wadi</a:t>
            </a:r>
            <a:r>
              <a:rPr lang="en-US" sz="1100" dirty="0"/>
              <a:t> </a:t>
            </a:r>
            <a:r>
              <a:rPr lang="en-US" sz="1100" dirty="0" err="1"/>
              <a:t>Hesa</a:t>
            </a:r>
            <a:r>
              <a:rPr lang="en-US" sz="1100" dirty="0"/>
              <a:t>) is about 35 miles (56 km). These are both huge canyons, and are major features of Transjordan. They have always served as geopolitical borders. Traversing them is not easy.</a:t>
            </a:r>
          </a:p>
          <a:p>
            <a:pPr marL="698830" lvl="1" indent="-232943">
              <a:buFontTx/>
              <a:buAutoNum type="alphaLcPeriod"/>
            </a:pPr>
            <a:r>
              <a:rPr lang="en-US" sz="1100" dirty="0">
                <a:ea typeface="ＭＳ Ｐゴシック" pitchFamily="34" charset="-128"/>
              </a:rPr>
              <a:t>The </a:t>
            </a:r>
            <a:r>
              <a:rPr lang="en-US" sz="1100" dirty="0" err="1">
                <a:ea typeface="ＭＳ Ｐゴシック" pitchFamily="34" charset="-128"/>
              </a:rPr>
              <a:t>Arnon</a:t>
            </a:r>
            <a:r>
              <a:rPr lang="en-US" sz="1100" dirty="0">
                <a:ea typeface="ＭＳ Ｐゴシック" pitchFamily="34" charset="-128"/>
              </a:rPr>
              <a:t> is 1,700 feet (530 m) deep and 2 miles (3.2 km) across from top edge to top edge. The floor of the valley is only 130 feet (40 m) wide. </a:t>
            </a:r>
          </a:p>
          <a:p>
            <a:pPr marL="698830" lvl="1" indent="-232943">
              <a:buFontTx/>
              <a:buAutoNum type="alphaLcPeriod"/>
            </a:pPr>
            <a:r>
              <a:rPr lang="en-US" sz="1100" dirty="0">
                <a:ea typeface="ＭＳ Ｐゴシック" pitchFamily="34" charset="-128"/>
                <a:cs typeface="Times New Roman" pitchFamily="18" charset="0"/>
              </a:rPr>
              <a:t>The </a:t>
            </a:r>
            <a:r>
              <a:rPr lang="en-US" sz="1100" dirty="0" err="1">
                <a:ea typeface="ＭＳ Ｐゴシック" pitchFamily="34" charset="-128"/>
                <a:cs typeface="Times New Roman" pitchFamily="18" charset="0"/>
              </a:rPr>
              <a:t>Zered</a:t>
            </a:r>
            <a:r>
              <a:rPr lang="en-US" sz="1100" dirty="0">
                <a:ea typeface="ＭＳ Ｐゴシック" pitchFamily="34" charset="-128"/>
                <a:cs typeface="Times New Roman" pitchFamily="18" charset="0"/>
              </a:rPr>
              <a:t> is less dramatic than the </a:t>
            </a:r>
            <a:r>
              <a:rPr lang="en-US" sz="1100" dirty="0" err="1">
                <a:ea typeface="ＭＳ Ｐゴシック" pitchFamily="34" charset="-128"/>
                <a:cs typeface="Times New Roman" pitchFamily="18" charset="0"/>
              </a:rPr>
              <a:t>Arnon</a:t>
            </a:r>
            <a:r>
              <a:rPr lang="en-US" sz="1100" dirty="0">
                <a:ea typeface="ＭＳ Ｐゴシック" pitchFamily="34" charset="-128"/>
                <a:cs typeface="Times New Roman" pitchFamily="18" charset="0"/>
              </a:rPr>
              <a:t>, but because the character of the land on either side was so different, the peoples were less inclined to expand over this river.</a:t>
            </a:r>
            <a:r>
              <a:rPr lang="en-US" sz="1100" dirty="0">
                <a:ea typeface="ＭＳ Ｐゴシック" pitchFamily="34" charset="-128"/>
              </a:rPr>
              <a:t> </a:t>
            </a:r>
          </a:p>
          <a:p>
            <a:pPr marL="232943" indent="-232943"/>
            <a:endParaRPr lang="en-US" sz="1100" dirty="0"/>
          </a:p>
          <a:p>
            <a:pPr marL="232943" indent="-232943"/>
            <a:r>
              <a:rPr lang="en-US" sz="1100" b="1" dirty="0"/>
              <a:t>Geology</a:t>
            </a:r>
          </a:p>
          <a:p>
            <a:pPr marL="232943" indent="-232943">
              <a:buFontTx/>
              <a:buAutoNum type="arabicPeriod"/>
            </a:pPr>
            <a:r>
              <a:rPr lang="en-US" sz="1100" dirty="0"/>
              <a:t>The land of Moab consists mainly of </a:t>
            </a:r>
            <a:r>
              <a:rPr lang="en-US" sz="1100" dirty="0" err="1"/>
              <a:t>Cenomanian</a:t>
            </a:r>
            <a:r>
              <a:rPr lang="en-US" sz="1100" dirty="0"/>
              <a:t> limestone on the rim above the Rift Valley, some basalt on the plateau, and also </a:t>
            </a:r>
            <a:r>
              <a:rPr lang="en-US" sz="1100" dirty="0" err="1"/>
              <a:t>Senonian</a:t>
            </a:r>
            <a:r>
              <a:rPr lang="en-US" sz="1100" dirty="0"/>
              <a:t> chalk further east.</a:t>
            </a:r>
          </a:p>
          <a:p>
            <a:pPr marL="232943" indent="-232943">
              <a:buFontTx/>
              <a:buAutoNum type="arabicPeriod"/>
            </a:pPr>
            <a:r>
              <a:rPr lang="en-US" sz="1100" dirty="0"/>
              <a:t>Sufficiently good agriculture is apparent in the story of Ruth, in which the family of </a:t>
            </a:r>
            <a:r>
              <a:rPr lang="en-US" sz="1100" dirty="0" err="1"/>
              <a:t>Elimelech</a:t>
            </a:r>
            <a:r>
              <a:rPr lang="en-US" sz="1100" dirty="0"/>
              <a:t> left the hill country of Judah because of a famine in the land of Judah.</a:t>
            </a:r>
          </a:p>
          <a:p>
            <a:pPr marL="232943" indent="-232943"/>
            <a:endParaRPr lang="en-US" sz="1100" dirty="0"/>
          </a:p>
          <a:p>
            <a:pPr marL="232943" indent="-232943"/>
            <a:r>
              <a:rPr lang="en-US" sz="1100" dirty="0"/>
              <a:t>tb061204212</a:t>
            </a:r>
          </a:p>
          <a:p>
            <a:pPr marL="232943" indent="-232943"/>
            <a:endParaRPr lang="en-US" sz="1100" dirty="0"/>
          </a:p>
        </p:txBody>
      </p:sp>
      <p:sp>
        <p:nvSpPr>
          <p:cNvPr id="21507" name="Slide Number Placeholder 3"/>
          <p:cNvSpPr>
            <a:spLocks noGrp="1"/>
          </p:cNvSpPr>
          <p:nvPr>
            <p:ph type="sldNum" sz="quarter" idx="5"/>
          </p:nvPr>
        </p:nvSpPr>
        <p:spPr>
          <a:noFill/>
        </p:spPr>
        <p:txBody>
          <a:bodyPr/>
          <a:lstStyle/>
          <a:p>
            <a:fld id="{92E90102-09FD-4225-B7B7-53E1063C0C10}" type="slidenum">
              <a:rPr lang="en-US" smtClean="0">
                <a:solidFill>
                  <a:prstClr val="black"/>
                </a:solidFill>
                <a:latin typeface="Times New Roman" pitchFamily="18" charset="0"/>
                <a:cs typeface="Calibri" pitchFamily="34" charset="0"/>
              </a:rPr>
              <a:pPr/>
              <a:t>22</a:t>
            </a:fld>
            <a:endParaRPr lang="en-US" dirty="0" smtClean="0">
              <a:solidFill>
                <a:prstClr val="black"/>
              </a:solidFill>
              <a:latin typeface="Times New Roman" pitchFamily="18" charset="0"/>
              <a:cs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232943" indent="-232943"/>
            <a:r>
              <a:rPr lang="en-US" sz="800" b="1" dirty="0"/>
              <a:t>Moab’s Early History</a:t>
            </a:r>
            <a:endParaRPr lang="en-US" sz="800" dirty="0"/>
          </a:p>
          <a:p>
            <a:pPr marL="232943" indent="-232943">
              <a:buFontTx/>
              <a:buAutoNum type="arabicPeriod"/>
            </a:pPr>
            <a:r>
              <a:rPr lang="en-US" sz="800" dirty="0"/>
              <a:t>Prior to Moabite settlement, the territory, as well as Ammon, Gilead and Bashan, had been lived in by the </a:t>
            </a:r>
            <a:r>
              <a:rPr lang="en-US" sz="800" dirty="0" err="1"/>
              <a:t>Rephaim</a:t>
            </a:r>
            <a:r>
              <a:rPr lang="en-US" sz="800" dirty="0"/>
              <a:t>, whom the Moabites called the </a:t>
            </a:r>
            <a:r>
              <a:rPr lang="en-US" sz="800" dirty="0" err="1"/>
              <a:t>Emim</a:t>
            </a:r>
            <a:r>
              <a:rPr lang="en-US" sz="800" dirty="0"/>
              <a:t>. In Abraham’s time, before Lot’s descendants (Ammon and Moab) were born, </a:t>
            </a:r>
            <a:r>
              <a:rPr lang="en-US" sz="800" dirty="0" err="1"/>
              <a:t>Chedarlaomer</a:t>
            </a:r>
            <a:r>
              <a:rPr lang="en-US" sz="800" dirty="0"/>
              <a:t> of Babylon completed a successful military expedition against the </a:t>
            </a:r>
            <a:r>
              <a:rPr lang="en-US" sz="800" dirty="0" err="1"/>
              <a:t>Rephaim</a:t>
            </a:r>
            <a:r>
              <a:rPr lang="en-US" sz="800" dirty="0"/>
              <a:t>, seriously weakening their hold on Transjordan. </a:t>
            </a:r>
            <a:r>
              <a:rPr lang="en-US" sz="800" dirty="0" err="1"/>
              <a:t>Chedarlaomer’s</a:t>
            </a:r>
            <a:r>
              <a:rPr lang="en-US" sz="800" dirty="0"/>
              <a:t> expedition must have created a settlement vacuum which was eventually filled by the Ammonites, Moabites and </a:t>
            </a:r>
            <a:r>
              <a:rPr lang="en-US" sz="800" dirty="0" err="1"/>
              <a:t>Edomites</a:t>
            </a:r>
            <a:r>
              <a:rPr lang="en-US" sz="800" dirty="0"/>
              <a:t> (Gen 14:1-16).</a:t>
            </a:r>
          </a:p>
          <a:p>
            <a:pPr marL="232943" indent="-232943">
              <a:buFontTx/>
              <a:buAutoNum type="arabicPeriod"/>
            </a:pPr>
            <a:r>
              <a:rPr lang="en-US" sz="800" dirty="0"/>
              <a:t>The Moabites were descendants of Lot and his oldest daughter (Gen 19:37). How long it took Moab and Ammon to become clans/tribes is uncertain. Considering Biblical chronology, Moab and Ammon (as well as Edom) must have formed as kingdoms or strong tribal groups when the Israelites were in Egypt (between c. 1850-1450 BC).</a:t>
            </a:r>
          </a:p>
          <a:p>
            <a:pPr marL="232943" indent="-232943"/>
            <a:endParaRPr lang="en-US" sz="800" dirty="0"/>
          </a:p>
          <a:p>
            <a:pPr marL="232943" indent="-232943"/>
            <a:r>
              <a:rPr lang="en-US" sz="800" b="1" dirty="0"/>
              <a:t>Israelite Conquest </a:t>
            </a:r>
          </a:p>
          <a:p>
            <a:pPr marL="232943" indent="-232943">
              <a:buFontTx/>
              <a:buAutoNum type="arabicPeriod"/>
            </a:pPr>
            <a:r>
              <a:rPr lang="en-US" sz="800" dirty="0"/>
              <a:t>The “former king” of Moab is clearly in Hebrew the “first king” (</a:t>
            </a:r>
            <a:r>
              <a:rPr lang="en-US" sz="800" dirty="0" err="1"/>
              <a:t>Num</a:t>
            </a:r>
            <a:r>
              <a:rPr lang="en-US" sz="800" dirty="0"/>
              <a:t> 21:26; </a:t>
            </a:r>
            <a:r>
              <a:rPr lang="en-US" sz="800" dirty="0" err="1"/>
              <a:t>Dt</a:t>
            </a:r>
            <a:r>
              <a:rPr lang="en-US" sz="800" dirty="0"/>
              <a:t> 2:10-11). The Moabites must have been only in their initial stages of a monarchy when Israel came through, having just taken it from the giant </a:t>
            </a:r>
            <a:r>
              <a:rPr lang="en-US" sz="800" dirty="0" err="1"/>
              <a:t>Rephaim</a:t>
            </a:r>
            <a:r>
              <a:rPr lang="en-US" sz="800" dirty="0"/>
              <a:t>. This first king of Moab had lost the territory of the </a:t>
            </a:r>
            <a:r>
              <a:rPr lang="en-US" sz="800" dirty="0" err="1"/>
              <a:t>Mishor</a:t>
            </a:r>
            <a:r>
              <a:rPr lang="en-US" sz="800" dirty="0"/>
              <a:t> to </a:t>
            </a:r>
            <a:r>
              <a:rPr lang="en-US" sz="800" dirty="0" err="1"/>
              <a:t>Sihon</a:t>
            </a:r>
            <a:r>
              <a:rPr lang="en-US" sz="800" dirty="0"/>
              <a:t> the Amorite.</a:t>
            </a:r>
          </a:p>
          <a:p>
            <a:pPr marL="232943" indent="-232943">
              <a:buFontTx/>
              <a:buAutoNum type="arabicPeriod"/>
            </a:pPr>
            <a:r>
              <a:rPr lang="en-US" sz="800" dirty="0"/>
              <a:t>Israel was not to harass Moab on the journey to Canaan (</a:t>
            </a:r>
            <a:r>
              <a:rPr lang="en-US" sz="800" dirty="0" err="1"/>
              <a:t>Dt</a:t>
            </a:r>
            <a:r>
              <a:rPr lang="en-US" sz="800" dirty="0"/>
              <a:t> 2:8-18; </a:t>
            </a:r>
            <a:r>
              <a:rPr lang="en-US" sz="800" dirty="0" err="1"/>
              <a:t>Num</a:t>
            </a:r>
            <a:r>
              <a:rPr lang="en-US" sz="800" dirty="0"/>
              <a:t> 21:10-15, 25-30). Like Ammon, and by God’s granting, Moab had dispossessed the giant people of the </a:t>
            </a:r>
            <a:r>
              <a:rPr lang="en-US" sz="800" dirty="0" err="1"/>
              <a:t>Rephaim</a:t>
            </a:r>
            <a:r>
              <a:rPr lang="en-US" sz="800" dirty="0"/>
              <a:t>, in this case called </a:t>
            </a:r>
            <a:r>
              <a:rPr lang="en-US" sz="800" dirty="0" err="1"/>
              <a:t>Emim</a:t>
            </a:r>
            <a:r>
              <a:rPr lang="en-US" sz="800" dirty="0"/>
              <a:t>. While Moab’s technical northern border was the </a:t>
            </a:r>
            <a:r>
              <a:rPr lang="en-US" sz="800" dirty="0" err="1"/>
              <a:t>Arnon</a:t>
            </a:r>
            <a:r>
              <a:rPr lang="en-US" sz="800" dirty="0"/>
              <a:t>, he often attempted to extend sovereignty onto the </a:t>
            </a:r>
            <a:r>
              <a:rPr lang="en-US" sz="800" dirty="0" err="1"/>
              <a:t>Medeba</a:t>
            </a:r>
            <a:r>
              <a:rPr lang="en-US" sz="800" dirty="0"/>
              <a:t> Plateau. </a:t>
            </a:r>
            <a:r>
              <a:rPr lang="en-US" sz="800" dirty="0" err="1"/>
              <a:t>Sihon</a:t>
            </a:r>
            <a:r>
              <a:rPr lang="en-US" sz="800" dirty="0"/>
              <a:t> the Amorite took the cities north of the </a:t>
            </a:r>
            <a:r>
              <a:rPr lang="en-US" sz="800" dirty="0" err="1"/>
              <a:t>Arnon</a:t>
            </a:r>
            <a:r>
              <a:rPr lang="en-US" sz="800" dirty="0"/>
              <a:t> away from Moab prior to the Israelite conquest (</a:t>
            </a:r>
            <a:r>
              <a:rPr lang="en-US" sz="800" dirty="0" err="1"/>
              <a:t>Num</a:t>
            </a:r>
            <a:r>
              <a:rPr lang="en-US" sz="800" dirty="0"/>
              <a:t> 21:26).</a:t>
            </a:r>
          </a:p>
          <a:p>
            <a:pPr marL="232943" indent="-232943">
              <a:buFontTx/>
              <a:buAutoNum type="arabicPeriod"/>
            </a:pPr>
            <a:r>
              <a:rPr lang="en-US" sz="800" dirty="0"/>
              <a:t>Israel conquered the </a:t>
            </a:r>
            <a:r>
              <a:rPr lang="en-US" sz="800" dirty="0" err="1"/>
              <a:t>Mishor</a:t>
            </a:r>
            <a:r>
              <a:rPr lang="en-US" sz="800" dirty="0"/>
              <a:t> when </a:t>
            </a:r>
            <a:r>
              <a:rPr lang="en-US" sz="800" dirty="0" err="1"/>
              <a:t>Sihon</a:t>
            </a:r>
            <a:r>
              <a:rPr lang="en-US" sz="800" dirty="0"/>
              <a:t> refused passage (</a:t>
            </a:r>
            <a:r>
              <a:rPr lang="en-US" sz="800" dirty="0" err="1"/>
              <a:t>Num</a:t>
            </a:r>
            <a:r>
              <a:rPr lang="en-US" sz="800" dirty="0"/>
              <a:t> 21, </a:t>
            </a:r>
            <a:r>
              <a:rPr lang="en-US" sz="800" dirty="0" err="1"/>
              <a:t>Dt</a:t>
            </a:r>
            <a:r>
              <a:rPr lang="en-US" sz="800" dirty="0"/>
              <a:t> 2:24-37).</a:t>
            </a:r>
          </a:p>
          <a:p>
            <a:pPr marL="232943" indent="-232943">
              <a:buFontTx/>
              <a:buAutoNum type="arabicPeriod"/>
            </a:pPr>
            <a:r>
              <a:rPr lang="en-US" sz="800" dirty="0"/>
              <a:t>Deuteronomy 3:10 gives the three-part geographical breakdown of Transjordan (north of the </a:t>
            </a:r>
            <a:r>
              <a:rPr lang="en-US" sz="800" dirty="0" err="1"/>
              <a:t>Arnon</a:t>
            </a:r>
            <a:r>
              <a:rPr lang="en-US" sz="800" dirty="0"/>
              <a:t> river): “tableland, Gilead, and Bashan.”</a:t>
            </a:r>
            <a:endParaRPr lang="en-US" sz="800" b="1" dirty="0"/>
          </a:p>
          <a:p>
            <a:pPr marL="232943" indent="-232943">
              <a:buFontTx/>
              <a:buAutoNum type="arabicPeriod"/>
            </a:pPr>
            <a:r>
              <a:rPr lang="en-US" sz="800" dirty="0"/>
              <a:t>Before Gad and Reuben settled, the king of Moab, </a:t>
            </a:r>
            <a:r>
              <a:rPr lang="en-US" sz="800" dirty="0" err="1"/>
              <a:t>Balak</a:t>
            </a:r>
            <a:r>
              <a:rPr lang="en-US" sz="800" dirty="0"/>
              <a:t>, appears to have had access to the </a:t>
            </a:r>
            <a:r>
              <a:rPr lang="en-US" sz="800" dirty="0" err="1"/>
              <a:t>Mishor</a:t>
            </a:r>
            <a:r>
              <a:rPr lang="en-US" sz="800" dirty="0"/>
              <a:t>, since </a:t>
            </a:r>
            <a:r>
              <a:rPr lang="en-US" sz="800" dirty="0" err="1"/>
              <a:t>Sihon</a:t>
            </a:r>
            <a:r>
              <a:rPr lang="en-US" sz="800" dirty="0"/>
              <a:t> was gone. It is here that he brought Balaam son of </a:t>
            </a:r>
            <a:r>
              <a:rPr lang="en-US" sz="800" dirty="0" err="1"/>
              <a:t>Beor</a:t>
            </a:r>
            <a:r>
              <a:rPr lang="en-US" sz="800" dirty="0"/>
              <a:t>, to the heights of Nebo to curse Israel. </a:t>
            </a:r>
          </a:p>
          <a:p>
            <a:pPr marL="232943" indent="-232943"/>
            <a:endParaRPr lang="en-US" sz="800" dirty="0"/>
          </a:p>
          <a:p>
            <a:pPr marL="232943" indent="-232943"/>
            <a:r>
              <a:rPr lang="en-US" sz="800" b="1" dirty="0"/>
              <a:t>Settlement and Judges</a:t>
            </a:r>
          </a:p>
          <a:p>
            <a:pPr marL="232943" indent="-232943">
              <a:buFontTx/>
              <a:buAutoNum type="arabicPeriod"/>
            </a:pPr>
            <a:r>
              <a:rPr lang="en-US" sz="800" dirty="0"/>
              <a:t>This area was settled by Gad and Reuben (</a:t>
            </a:r>
            <a:r>
              <a:rPr lang="en-US" sz="800" dirty="0" err="1"/>
              <a:t>Num</a:t>
            </a:r>
            <a:r>
              <a:rPr lang="en-US" sz="800" dirty="0"/>
              <a:t> 32:1-2), two tribes who desired to remain as shepherds in Transjordan, staying more or less semi-nomadic. They failed to move, unlike the other tribes, from a pastoral to an agricultural lifestyle. The areas which they settled are difficult to define precisely, as they apparently intertwine, change and flip-flop. There are two different accounts of Gad and Reuben’s territorial settlement (Smith 1931: 383).</a:t>
            </a:r>
          </a:p>
          <a:p>
            <a:pPr marL="698830" lvl="1" indent="-232943">
              <a:buFontTx/>
              <a:buAutoNum type="alphaLcPeriod"/>
            </a:pPr>
            <a:r>
              <a:rPr lang="en-US" sz="800" dirty="0">
                <a:ea typeface="ＭＳ Ｐゴシック" pitchFamily="34" charset="-128"/>
              </a:rPr>
              <a:t>Reuben clusters around </a:t>
            </a:r>
            <a:r>
              <a:rPr lang="en-US" sz="800" dirty="0" err="1">
                <a:ea typeface="ＭＳ Ｐゴシック" pitchFamily="34" charset="-128"/>
              </a:rPr>
              <a:t>Heshbon</a:t>
            </a:r>
            <a:r>
              <a:rPr lang="en-US" sz="800" dirty="0">
                <a:ea typeface="ＭＳ Ｐゴシック" pitchFamily="34" charset="-128"/>
              </a:rPr>
              <a:t>, while Gad envelops him north and south (all the way to </a:t>
            </a:r>
            <a:r>
              <a:rPr lang="en-US" sz="800" dirty="0" err="1">
                <a:ea typeface="ＭＳ Ｐゴシック" pitchFamily="34" charset="-128"/>
              </a:rPr>
              <a:t>Arnon</a:t>
            </a:r>
            <a:r>
              <a:rPr lang="en-US" sz="800" dirty="0">
                <a:ea typeface="ＭＳ Ｐゴシック" pitchFamily="34" charset="-128"/>
              </a:rPr>
              <a:t>; </a:t>
            </a:r>
            <a:r>
              <a:rPr lang="en-US" sz="800" dirty="0" err="1">
                <a:ea typeface="ＭＳ Ｐゴシック" pitchFamily="34" charset="-128"/>
              </a:rPr>
              <a:t>Num</a:t>
            </a:r>
            <a:r>
              <a:rPr lang="en-US" sz="800" dirty="0">
                <a:ea typeface="ＭＳ Ｐゴシック" pitchFamily="34" charset="-128"/>
              </a:rPr>
              <a:t> 32:34-38).</a:t>
            </a:r>
          </a:p>
          <a:p>
            <a:pPr marL="698830" lvl="1" indent="-232943">
              <a:buFontTx/>
              <a:buAutoNum type="alphaLcPeriod"/>
            </a:pPr>
            <a:r>
              <a:rPr lang="en-US" sz="800" dirty="0">
                <a:ea typeface="ＭＳ Ｐゴシック" pitchFamily="34" charset="-128"/>
              </a:rPr>
              <a:t>Reuben settled south of </a:t>
            </a:r>
            <a:r>
              <a:rPr lang="en-US" sz="800" dirty="0" err="1">
                <a:ea typeface="ＭＳ Ｐゴシック" pitchFamily="34" charset="-128"/>
              </a:rPr>
              <a:t>Heshbon</a:t>
            </a:r>
            <a:r>
              <a:rPr lang="en-US" sz="800" dirty="0">
                <a:ea typeface="ＭＳ Ｐゴシック" pitchFamily="34" charset="-128"/>
              </a:rPr>
              <a:t>, and Gad is to the north of </a:t>
            </a:r>
            <a:r>
              <a:rPr lang="en-US" sz="800" dirty="0" err="1">
                <a:ea typeface="ＭＳ Ｐゴシック" pitchFamily="34" charset="-128"/>
              </a:rPr>
              <a:t>Heshbon</a:t>
            </a:r>
            <a:r>
              <a:rPr lang="en-US" sz="800" dirty="0">
                <a:ea typeface="ＭＳ Ｐゴシック" pitchFamily="34" charset="-128"/>
              </a:rPr>
              <a:t> as far as </a:t>
            </a:r>
            <a:r>
              <a:rPr lang="en-US" sz="800" dirty="0" err="1">
                <a:ea typeface="ＭＳ Ｐゴシック" pitchFamily="34" charset="-128"/>
              </a:rPr>
              <a:t>Mahanaim</a:t>
            </a:r>
            <a:r>
              <a:rPr lang="en-US" sz="800" dirty="0">
                <a:ea typeface="ＭＳ Ｐゴシック" pitchFamily="34" charset="-128"/>
              </a:rPr>
              <a:t> and the Sea of </a:t>
            </a:r>
            <a:r>
              <a:rPr lang="en-US" sz="800" dirty="0" err="1">
                <a:ea typeface="ＭＳ Ｐゴシック" pitchFamily="34" charset="-128"/>
              </a:rPr>
              <a:t>Chinereth</a:t>
            </a:r>
            <a:r>
              <a:rPr lang="en-US" sz="800" dirty="0">
                <a:ea typeface="ＭＳ Ｐゴシック" pitchFamily="34" charset="-128"/>
              </a:rPr>
              <a:t> (Josh 13:15-28).</a:t>
            </a:r>
          </a:p>
          <a:p>
            <a:pPr marL="698830" lvl="1" indent="-232943">
              <a:buFontTx/>
              <a:buAutoNum type="alphaLcPeriod"/>
            </a:pPr>
            <a:r>
              <a:rPr lang="en-US" sz="800" dirty="0">
                <a:ea typeface="ＭＳ Ｐゴシック" pitchFamily="34" charset="-128"/>
              </a:rPr>
              <a:t>Parts of Moab were actually the inheritance of Reuben, but were very rarely controlled by Israel. </a:t>
            </a:r>
          </a:p>
          <a:p>
            <a:pPr marL="232943" indent="-232943">
              <a:buFontTx/>
              <a:buAutoNum type="arabicPeriod"/>
            </a:pPr>
            <a:r>
              <a:rPr lang="en-US" sz="800" dirty="0"/>
              <a:t>Explanations for differences in the accounts:</a:t>
            </a:r>
          </a:p>
          <a:p>
            <a:pPr marL="698830" lvl="1" indent="-232943">
              <a:buFontTx/>
              <a:buAutoNum type="alphaLcPeriod"/>
            </a:pPr>
            <a:r>
              <a:rPr lang="en-US" sz="800" dirty="0">
                <a:ea typeface="ＭＳ Ｐゴシック" pitchFamily="34" charset="-128"/>
              </a:rPr>
              <a:t>Because of the transitory-pastoral life of the two tribes, the borders were never clearly defined. Shepherds from one tribe crossed the boundaries into another. They were related and there could have been cooperation, assimilation, and a combining of the two tribes.</a:t>
            </a:r>
          </a:p>
          <a:p>
            <a:pPr marL="698830" lvl="1" indent="-232943">
              <a:buFontTx/>
              <a:buAutoNum type="alphaLcPeriod"/>
            </a:pPr>
            <a:r>
              <a:rPr lang="en-US" sz="800" dirty="0">
                <a:ea typeface="ＭＳ Ｐゴシック" pitchFamily="34" charset="-128"/>
              </a:rPr>
              <a:t>The borders changed over time. Gad eventually expanded more north as far as the Sea of </a:t>
            </a:r>
            <a:r>
              <a:rPr lang="en-US" sz="800" dirty="0" err="1">
                <a:ea typeface="ＭＳ Ｐゴシック" pitchFamily="34" charset="-128"/>
              </a:rPr>
              <a:t>Chinereth</a:t>
            </a:r>
            <a:r>
              <a:rPr lang="en-US" sz="800" dirty="0">
                <a:ea typeface="ＭＳ Ｐゴシック" pitchFamily="34" charset="-128"/>
              </a:rPr>
              <a:t>, vacating (though not entirely, since </a:t>
            </a:r>
            <a:r>
              <a:rPr lang="en-US" sz="800" dirty="0" err="1">
                <a:ea typeface="ＭＳ Ｐゴシック" pitchFamily="34" charset="-128"/>
              </a:rPr>
              <a:t>Mesha</a:t>
            </a:r>
            <a:r>
              <a:rPr lang="en-US" sz="800" dirty="0">
                <a:ea typeface="ＭＳ Ｐゴシック" pitchFamily="34" charset="-128"/>
              </a:rPr>
              <a:t> mentions </a:t>
            </a:r>
            <a:r>
              <a:rPr lang="en-US" sz="800" dirty="0" err="1">
                <a:ea typeface="ＭＳ Ｐゴシック" pitchFamily="34" charset="-128"/>
              </a:rPr>
              <a:t>Gadites</a:t>
            </a:r>
            <a:r>
              <a:rPr lang="en-US" sz="800" dirty="0">
                <a:ea typeface="ＭＳ Ｐゴシック" pitchFamily="34" charset="-128"/>
              </a:rPr>
              <a:t> being in </a:t>
            </a:r>
            <a:r>
              <a:rPr lang="en-US" sz="800" dirty="0" err="1">
                <a:ea typeface="ＭＳ Ｐゴシック" pitchFamily="34" charset="-128"/>
              </a:rPr>
              <a:t>Ataroth</a:t>
            </a:r>
            <a:r>
              <a:rPr lang="en-US" sz="800" dirty="0">
                <a:ea typeface="ＭＳ Ｐゴシック" pitchFamily="34" charset="-128"/>
              </a:rPr>
              <a:t> for a long time) some of sites south of </a:t>
            </a:r>
            <a:r>
              <a:rPr lang="en-US" sz="800" dirty="0" err="1">
                <a:ea typeface="ＭＳ Ｐゴシック" pitchFamily="34" charset="-128"/>
              </a:rPr>
              <a:t>Heshbon</a:t>
            </a:r>
            <a:r>
              <a:rPr lang="en-US" sz="800" dirty="0">
                <a:ea typeface="ＭＳ Ｐゴシック" pitchFamily="34" charset="-128"/>
              </a:rPr>
              <a:t>. During the monarchy, Gad seems to have taken precedence (1 Sam 13:7, 2 Sam 24:5), suggesting its expansion.</a:t>
            </a:r>
          </a:p>
          <a:p>
            <a:pPr marL="232943" indent="-232943">
              <a:buFontTx/>
              <a:buAutoNum type="arabicPeriod"/>
            </a:pPr>
            <a:r>
              <a:rPr lang="en-US" sz="800" dirty="0" err="1"/>
              <a:t>Eglon</a:t>
            </a:r>
            <a:r>
              <a:rPr lang="en-US" sz="800" dirty="0"/>
              <a:t> of Moab oppressed Israel and took over Jericho. This is somewhat comparable to the 1948-1967 Jordanian rule of the West Bank, where a </a:t>
            </a:r>
            <a:r>
              <a:rPr lang="en-US" sz="800" dirty="0" err="1"/>
              <a:t>Transjordanian</a:t>
            </a:r>
            <a:r>
              <a:rPr lang="en-US" sz="800" dirty="0"/>
              <a:t> power pushed over and controlled </a:t>
            </a:r>
            <a:r>
              <a:rPr lang="en-US" sz="800" dirty="0" err="1"/>
              <a:t>Cisjordan</a:t>
            </a:r>
            <a:r>
              <a:rPr lang="en-US" sz="800" dirty="0"/>
              <a:t> (Jud 3:12-13).</a:t>
            </a:r>
          </a:p>
          <a:p>
            <a:pPr marL="232943" indent="-232943">
              <a:buFontTx/>
              <a:buAutoNum type="arabicPeriod"/>
            </a:pPr>
            <a:r>
              <a:rPr lang="en-US" sz="800" dirty="0"/>
              <a:t>Ruth the </a:t>
            </a:r>
            <a:r>
              <a:rPr lang="en-US" sz="800" dirty="0" err="1"/>
              <a:t>Moabitess</a:t>
            </a:r>
            <a:r>
              <a:rPr lang="en-US" sz="800" dirty="0"/>
              <a:t> came to Bethlehem with Naomi and became part of the Messianic line.</a:t>
            </a:r>
          </a:p>
          <a:p>
            <a:pPr marL="232943" indent="-232943"/>
            <a:endParaRPr lang="en-US" sz="800" b="1" dirty="0"/>
          </a:p>
          <a:p>
            <a:pPr marL="232943" indent="-232943"/>
            <a:r>
              <a:rPr lang="en-US" sz="800" b="1" dirty="0"/>
              <a:t>David and Solomon</a:t>
            </a:r>
          </a:p>
          <a:p>
            <a:pPr marL="232943" indent="-232943">
              <a:buFontTx/>
              <a:buAutoNum type="arabicPeriod"/>
            </a:pPr>
            <a:r>
              <a:rPr lang="en-US" sz="800" dirty="0"/>
              <a:t>By the time the Israelite monarchy was forming, the </a:t>
            </a:r>
            <a:r>
              <a:rPr lang="en-US" sz="800" dirty="0" err="1"/>
              <a:t>Mishor</a:t>
            </a:r>
            <a:r>
              <a:rPr lang="en-US" sz="800" dirty="0"/>
              <a:t> was in the hands of Ammon/Moab. David (with </a:t>
            </a:r>
            <a:r>
              <a:rPr lang="en-US" sz="800" dirty="0" err="1"/>
              <a:t>Joab</a:t>
            </a:r>
            <a:r>
              <a:rPr lang="en-US" sz="800" dirty="0"/>
              <a:t>) was successful in returning the territory to Israel (1 </a:t>
            </a:r>
            <a:r>
              <a:rPr lang="en-US" sz="800" dirty="0" err="1"/>
              <a:t>Chr</a:t>
            </a:r>
            <a:r>
              <a:rPr lang="en-US" sz="800" dirty="0"/>
              <a:t> 19:14-15).</a:t>
            </a:r>
          </a:p>
          <a:p>
            <a:pPr marL="232943" indent="-232943">
              <a:buFontTx/>
              <a:buAutoNum type="arabicPeriod"/>
            </a:pPr>
            <a:r>
              <a:rPr lang="en-US" sz="800" dirty="0"/>
              <a:t>While David sought refuge for his parents (possibly with relatives?) in Moab, he later, as king, fought and subdued Moab (1 Sam 22:3; 2 Sam 8:2).</a:t>
            </a:r>
          </a:p>
          <a:p>
            <a:pPr marL="232943" indent="-232943">
              <a:buFontTx/>
              <a:buAutoNum type="arabicPeriod"/>
            </a:pPr>
            <a:r>
              <a:rPr lang="en-US" sz="800" dirty="0"/>
              <a:t>Solomon took Moabite wives and built a temple on the Mt. of Olives to </a:t>
            </a:r>
            <a:r>
              <a:rPr lang="en-US" sz="800" dirty="0" err="1"/>
              <a:t>Chemosh</a:t>
            </a:r>
            <a:r>
              <a:rPr lang="en-US" sz="800" dirty="0"/>
              <a:t>, the god of Moab (1 Ki 11:7).</a:t>
            </a:r>
            <a:endParaRPr lang="en-US" sz="800" b="1" u="sng" dirty="0"/>
          </a:p>
          <a:p>
            <a:pPr marL="232943" indent="-232943"/>
            <a:endParaRPr lang="en-US" sz="800" b="1" u="sng" dirty="0"/>
          </a:p>
          <a:p>
            <a:pPr marL="232943" indent="-232943"/>
            <a:r>
              <a:rPr lang="en-US" sz="800" b="1" dirty="0"/>
              <a:t>Moab’s End</a:t>
            </a:r>
          </a:p>
          <a:p>
            <a:pPr marL="232943" indent="-232943">
              <a:buFontTx/>
              <a:buAutoNum type="arabicPeriod"/>
            </a:pPr>
            <a:r>
              <a:rPr lang="en-US" sz="800" dirty="0"/>
              <a:t>Not long after </a:t>
            </a:r>
            <a:r>
              <a:rPr lang="en-US" sz="800" dirty="0" err="1"/>
              <a:t>Mesha’s</a:t>
            </a:r>
            <a:r>
              <a:rPr lang="en-US" sz="800" dirty="0"/>
              <a:t> revolt, in Jehu’s time (841-814 BC), Aram penetrated into Transjordan as far as the </a:t>
            </a:r>
            <a:r>
              <a:rPr lang="en-US" sz="800" dirty="0" err="1"/>
              <a:t>Arnon</a:t>
            </a:r>
            <a:r>
              <a:rPr lang="en-US" sz="800" dirty="0"/>
              <a:t> River (2 Ki 10:32-33).</a:t>
            </a:r>
          </a:p>
          <a:p>
            <a:pPr marL="232943" indent="-232943">
              <a:buFontTx/>
              <a:buAutoNum type="arabicPeriod"/>
            </a:pPr>
            <a:r>
              <a:rPr lang="en-US" sz="800" dirty="0"/>
              <a:t>There is a record of Moabite raiders apparently in Transjordan during </a:t>
            </a:r>
            <a:r>
              <a:rPr lang="en-US" sz="800" dirty="0" err="1"/>
              <a:t>Jehoash’s</a:t>
            </a:r>
            <a:r>
              <a:rPr lang="en-US" sz="800" dirty="0"/>
              <a:t> reign (2 Ki 13:20). </a:t>
            </a:r>
          </a:p>
          <a:p>
            <a:pPr marL="232943" indent="-232943">
              <a:buFontTx/>
              <a:buAutoNum type="arabicPeriod"/>
            </a:pPr>
            <a:r>
              <a:rPr lang="en-US" sz="800" dirty="0"/>
              <a:t>Following </a:t>
            </a:r>
            <a:r>
              <a:rPr lang="en-US" sz="800" dirty="0" err="1"/>
              <a:t>Mesha’s</a:t>
            </a:r>
            <a:r>
              <a:rPr lang="en-US" sz="800" dirty="0"/>
              <a:t> casting off of the yoke of Ahab ca. 852 BC, little is heard from Moab for nearly a century. If the southern border of Jeroboam’s kingdom went no farther than the north end of the Dead Sea, then the Moabites on the tableland retained their independence (Bartlett 1973: 238; MBA 138; contra Bright 1981: 257-58 and </a:t>
            </a:r>
            <a:r>
              <a:rPr lang="en-US" sz="800" dirty="0" err="1"/>
              <a:t>Aharoni</a:t>
            </a:r>
            <a:r>
              <a:rPr lang="en-US" sz="800" dirty="0"/>
              <a:t> 1979: 344). It, however, is not clear that Moab maintained her freedom.</a:t>
            </a:r>
          </a:p>
          <a:p>
            <a:pPr marL="232943" indent="-232943">
              <a:buFontTx/>
              <a:buAutoNum type="arabicPeriod"/>
            </a:pPr>
            <a:r>
              <a:rPr lang="en-US" sz="800" dirty="0"/>
              <a:t>At some point prior to Assyria’s coming (733 BC), Moab had once again taken control of the </a:t>
            </a:r>
            <a:r>
              <a:rPr lang="en-US" sz="800" dirty="0" err="1"/>
              <a:t>Mishor</a:t>
            </a:r>
            <a:r>
              <a:rPr lang="en-US" sz="800" dirty="0"/>
              <a:t>. This is seen as Isaiah mourned Moab’s impending loss, including the </a:t>
            </a:r>
            <a:r>
              <a:rPr lang="en-US" sz="800" dirty="0" err="1"/>
              <a:t>Mishor</a:t>
            </a:r>
            <a:r>
              <a:rPr lang="en-US" sz="800" dirty="0"/>
              <a:t> locales of </a:t>
            </a:r>
            <a:r>
              <a:rPr lang="en-US" sz="800" dirty="0" err="1"/>
              <a:t>Heshbon</a:t>
            </a:r>
            <a:r>
              <a:rPr lang="en-US" sz="800" dirty="0"/>
              <a:t> and </a:t>
            </a:r>
            <a:r>
              <a:rPr lang="en-US" sz="800" dirty="0" err="1"/>
              <a:t>Jazer</a:t>
            </a:r>
            <a:r>
              <a:rPr lang="en-US" sz="800" dirty="0"/>
              <a:t>. “Within three years Moab’s splendor will be despised” (Isa 16:8, 9, 14).</a:t>
            </a:r>
          </a:p>
          <a:p>
            <a:pPr marL="232943" indent="-232943">
              <a:buFontTx/>
              <a:buAutoNum type="arabicPeriod"/>
            </a:pPr>
            <a:r>
              <a:rPr lang="en-US" sz="800" dirty="0"/>
              <a:t>Most of Moab (and Edom) were subdued and became vassals to Assyria. With the downfall of Assyria there was a resurgence of Moabite and </a:t>
            </a:r>
            <a:r>
              <a:rPr lang="en-US" sz="800" dirty="0" err="1"/>
              <a:t>Edomite</a:t>
            </a:r>
            <a:r>
              <a:rPr lang="en-US" sz="800" dirty="0"/>
              <a:t> autonomy/identity (cf. Judah under Josiah). When the Babylonians came into the region, the cities of the </a:t>
            </a:r>
            <a:r>
              <a:rPr lang="en-US" sz="800" dirty="0" err="1"/>
              <a:t>Mishor</a:t>
            </a:r>
            <a:r>
              <a:rPr lang="en-US" sz="800" dirty="0"/>
              <a:t> were considered by the prophet Jeremiah to be mostly under Moabite control (</a:t>
            </a:r>
            <a:r>
              <a:rPr lang="en-US" sz="800" dirty="0" err="1"/>
              <a:t>Jer</a:t>
            </a:r>
            <a:r>
              <a:rPr lang="en-US" sz="800" dirty="0"/>
              <a:t> 48:1, 8, 18-21). But at the same time, Moab was losing its grip on the </a:t>
            </a:r>
            <a:r>
              <a:rPr lang="en-US" sz="800" dirty="0" err="1"/>
              <a:t>Mishor</a:t>
            </a:r>
            <a:r>
              <a:rPr lang="en-US" sz="800" dirty="0"/>
              <a:t>.</a:t>
            </a:r>
          </a:p>
          <a:p>
            <a:pPr marL="232943" indent="-232943"/>
            <a:endParaRPr lang="en-US" sz="800" dirty="0"/>
          </a:p>
          <a:p>
            <a:pPr marL="232943" indent="-232943"/>
            <a:r>
              <a:rPr lang="en-US" sz="800" dirty="0"/>
              <a:t>tb061204191</a:t>
            </a:r>
          </a:p>
          <a:p>
            <a:pPr marL="232943" indent="-232943"/>
            <a:endParaRPr lang="en-US" sz="800" dirty="0"/>
          </a:p>
          <a:p>
            <a:pPr marL="232943" indent="-232943"/>
            <a:endParaRPr lang="en-US" sz="800" dirty="0"/>
          </a:p>
          <a:p>
            <a:pPr marL="232943" indent="-232943"/>
            <a:endParaRPr lang="en-US" sz="800" dirty="0"/>
          </a:p>
        </p:txBody>
      </p:sp>
      <p:sp>
        <p:nvSpPr>
          <p:cNvPr id="23555" name="Slide Number Placeholder 3"/>
          <p:cNvSpPr>
            <a:spLocks noGrp="1"/>
          </p:cNvSpPr>
          <p:nvPr>
            <p:ph type="sldNum" sz="quarter" idx="5"/>
          </p:nvPr>
        </p:nvSpPr>
        <p:spPr>
          <a:noFill/>
        </p:spPr>
        <p:txBody>
          <a:bodyPr/>
          <a:lstStyle/>
          <a:p>
            <a:fld id="{233A635F-E600-4025-9D34-44824444DC2B}" type="slidenum">
              <a:rPr lang="en-US" smtClean="0">
                <a:solidFill>
                  <a:prstClr val="black"/>
                </a:solidFill>
                <a:latin typeface="Times New Roman" pitchFamily="18" charset="0"/>
                <a:cs typeface="Calibri" pitchFamily="34" charset="0"/>
              </a:rPr>
              <a:pPr/>
              <a:t>23</a:t>
            </a:fld>
            <a:endParaRPr lang="en-US" dirty="0" smtClean="0">
              <a:solidFill>
                <a:prstClr val="black"/>
              </a:solidFill>
              <a:latin typeface="Times New Roman" pitchFamily="18" charset="0"/>
              <a:cs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D4A05A05-68F9-4D5F-A8A8-F225223AAE39}" type="slidenum">
              <a:rPr lang="en-US" smtClean="0">
                <a:solidFill>
                  <a:prstClr val="black"/>
                </a:solidFill>
                <a:latin typeface="Times New Roman" pitchFamily="18" charset="0"/>
                <a:cs typeface="Calibri" pitchFamily="34" charset="0"/>
              </a:rPr>
              <a:pPr/>
              <a:t>24</a:t>
            </a:fld>
            <a:endParaRPr lang="en-US" dirty="0" smtClean="0">
              <a:solidFill>
                <a:prstClr val="black"/>
              </a:solidFill>
              <a:latin typeface="Times New Roman" pitchFamily="18" charset="0"/>
              <a:cs typeface="Calibri" pitchFamily="34"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marL="232943" indent="-232943"/>
            <a:r>
              <a:rPr lang="en-US" smtClean="0"/>
              <a:t>tb060403030</a:t>
            </a:r>
          </a:p>
          <a:p>
            <a:pPr marL="232943" indent="-232943"/>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E1B5F47E-8F1B-4100-A0D5-81DFB98DA391}" type="slidenum">
              <a:rPr lang="en-US" smtClean="0">
                <a:solidFill>
                  <a:prstClr val="black"/>
                </a:solidFill>
                <a:latin typeface="Times New Roman" pitchFamily="18" charset="0"/>
                <a:cs typeface="Calibri" pitchFamily="34" charset="0"/>
              </a:rPr>
              <a:pPr/>
              <a:t>25</a:t>
            </a:fld>
            <a:endParaRPr lang="en-US" dirty="0" smtClean="0">
              <a:solidFill>
                <a:prstClr val="black"/>
              </a:solidFill>
              <a:latin typeface="Times New Roman" pitchFamily="18" charset="0"/>
              <a:cs typeface="Calibri" pitchFamily="34"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r>
              <a:rPr lang="en-US" b="1" dirty="0" smtClean="0"/>
              <a:t>Jacob Names </a:t>
            </a:r>
            <a:r>
              <a:rPr lang="en-US" b="1" dirty="0" err="1" smtClean="0"/>
              <a:t>Peniel</a:t>
            </a:r>
            <a:endParaRPr lang="en-US" b="1" dirty="0" smtClean="0"/>
          </a:p>
          <a:p>
            <a:pPr eaLnBrk="1" hangingPunct="1"/>
            <a:r>
              <a:rPr lang="en-US" dirty="0" smtClean="0"/>
              <a:t>Genesis 32:30-31 (NKJV) “So Jacob called the name of the place </a:t>
            </a:r>
            <a:r>
              <a:rPr lang="en-US" dirty="0" err="1" smtClean="0"/>
              <a:t>Peniel</a:t>
            </a:r>
            <a:r>
              <a:rPr lang="en-US" dirty="0" smtClean="0"/>
              <a:t>: ‘For I have seen God face to face, and my life is preserved.’ Just as he crossed over </a:t>
            </a:r>
            <a:r>
              <a:rPr lang="en-US" dirty="0" err="1" smtClean="0"/>
              <a:t>Penuel</a:t>
            </a:r>
            <a:r>
              <a:rPr lang="en-US" dirty="0" smtClean="0"/>
              <a:t> the sun rose on him, and he limped on his hip.”</a:t>
            </a:r>
            <a:br>
              <a:rPr lang="en-US" dirty="0" smtClean="0"/>
            </a:br>
            <a:endParaRPr lang="en-US" dirty="0" smtClean="0"/>
          </a:p>
          <a:p>
            <a:pPr eaLnBrk="1" hangingPunct="1"/>
            <a:r>
              <a:rPr lang="en-US" dirty="0" smtClean="0"/>
              <a:t>tb031701148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2" name="Footer Placeholder 1"/>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200383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5" name="Footer Placeholder 4"/>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27570524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0E2B9D-1620-4D9F-9B25-5E10066904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26719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D224DC-D282-4F16-8ABB-82AFE20D9B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30177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C34AE1-FF83-43D6-88B7-E2930772D8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703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9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99"/>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5" name="Footer Placeholder 4"/>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60400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76"/>
            <a:ext cx="2133600" cy="365125"/>
          </a:xfrm>
          <a:prstGeom prst="rect">
            <a:avLst/>
          </a:prstGeom>
        </p:spPr>
        <p:txBody>
          <a:bodyPr/>
          <a:lstStyle/>
          <a:p>
            <a:fld id="{11C438F4-182B-4E56-8E8B-9EA83CF09502}" type="datetimeFigureOut">
              <a:rPr lang="en-GB">
                <a:solidFill>
                  <a:prstClr val="black"/>
                </a:solidFill>
              </a:rPr>
              <a:pPr/>
              <a:t>10/08/2016</a:t>
            </a:fld>
            <a:endParaRPr lang="en-GB">
              <a:solidFill>
                <a:prstClr val="black"/>
              </a:solidFill>
            </a:endParaRPr>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F70AE849-328C-4502-AD4A-9C0B3C5A2E1E}"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1496557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45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50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557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805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66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473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54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lvl1pPr>
              <a:defRPr sz="4500"/>
            </a:lvl1pPr>
            <a:lvl2pPr>
              <a:defRPr sz="4000"/>
            </a:lvl2pPr>
            <a:lvl3pPr>
              <a:defRPr sz="3600"/>
            </a:lvl3pPr>
            <a:lvl4pPr>
              <a:defRPr sz="3000"/>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19" name="Footer Placeholder 18"/>
          <p:cNvSpPr>
            <a:spLocks noGrp="1"/>
          </p:cNvSpPr>
          <p:nvPr>
            <p:ph type="ftr" sz="quarter" idx="11"/>
          </p:nvPr>
        </p:nvSpPr>
        <p:spPr>
          <a:xfrm>
            <a:off x="3581400" y="76224"/>
            <a:ext cx="2895600" cy="288925"/>
          </a:xfrm>
          <a:prstGeom prst="rect">
            <a:avLst/>
          </a:prstGeom>
        </p:spPr>
        <p:txBody>
          <a:bodyPr/>
          <a:lstStyle/>
          <a:p>
            <a:endParaRPr lang="en-GB">
              <a:solidFill>
                <a:prstClr val="black"/>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6" name="Title 19"/>
          <p:cNvSpPr>
            <a:spLocks noGrp="1"/>
          </p:cNvSpPr>
          <p:nvPr>
            <p:ph type="title"/>
          </p:nvPr>
        </p:nvSpPr>
        <p:spPr>
          <a:xfrm>
            <a:off x="301752" y="457200"/>
            <a:ext cx="8686800" cy="841248"/>
          </a:xfrm>
        </p:spPr>
        <p:txBody>
          <a:bodyPr/>
          <a:lstStyle/>
          <a:p>
            <a:r>
              <a:rPr kumimoji="0" lang="en-US"/>
              <a:t>Click to edit Master title style</a:t>
            </a:r>
          </a:p>
        </p:txBody>
      </p:sp>
    </p:spTree>
    <p:extLst>
      <p:ext uri="{BB962C8B-B14F-4D97-AF65-F5344CB8AC3E}">
        <p14:creationId xmlns:p14="http://schemas.microsoft.com/office/powerpoint/2010/main" val="2456725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537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717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510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511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547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792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5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65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95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32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white"/>
                </a:solidFill>
              </a:rPr>
              <a:pPr/>
              <a:t>10/08/2016</a:t>
            </a:fld>
            <a:endParaRPr lang="en-GB">
              <a:solidFill>
                <a:prstClr val="white"/>
              </a:solidFill>
            </a:endParaRPr>
          </a:p>
        </p:txBody>
      </p:sp>
      <p:sp>
        <p:nvSpPr>
          <p:cNvPr id="11" name="Footer Placeholder 10"/>
          <p:cNvSpPr>
            <a:spLocks noGrp="1"/>
          </p:cNvSpPr>
          <p:nvPr>
            <p:ph type="ftr" sz="quarter" idx="11"/>
          </p:nvPr>
        </p:nvSpPr>
        <p:spPr>
          <a:xfrm>
            <a:off x="3124200" y="76224"/>
            <a:ext cx="3352800" cy="288925"/>
          </a:xfrm>
          <a:prstGeom prst="rect">
            <a:avLst/>
          </a:prstGeom>
        </p:spPr>
        <p:txBody>
          <a:bodyPr/>
          <a:lstStyle/>
          <a:p>
            <a:endParaRPr lang="en-GB">
              <a:solidFill>
                <a:prstClr val="white"/>
              </a:solidFill>
            </a:endParaRPr>
          </a:p>
        </p:txBody>
      </p:sp>
      <p:sp>
        <p:nvSpPr>
          <p:cNvPr id="16" name="Slide Number Placeholder 1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378749523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259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770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17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552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619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2" name="Footer Placeholder 1"/>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795568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lvl1pPr>
              <a:defRPr sz="4500"/>
            </a:lvl1pPr>
            <a:lvl2pPr>
              <a:defRPr sz="4000"/>
            </a:lvl2pPr>
            <a:lvl3pPr>
              <a:defRPr sz="3600"/>
            </a:lvl3pPr>
            <a:lvl4pPr>
              <a:defRPr sz="3000"/>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19" name="Footer Placeholder 18"/>
          <p:cNvSpPr>
            <a:spLocks noGrp="1"/>
          </p:cNvSpPr>
          <p:nvPr>
            <p:ph type="ftr" sz="quarter" idx="11"/>
          </p:nvPr>
        </p:nvSpPr>
        <p:spPr>
          <a:xfrm>
            <a:off x="3581400" y="76218"/>
            <a:ext cx="2895600" cy="288925"/>
          </a:xfrm>
          <a:prstGeom prst="rect">
            <a:avLst/>
          </a:prstGeom>
        </p:spPr>
        <p:txBody>
          <a:bodyPr/>
          <a:lstStyle/>
          <a:p>
            <a:endParaRPr lang="en-GB">
              <a:solidFill>
                <a:prstClr val="black"/>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6" name="Title 19"/>
          <p:cNvSpPr>
            <a:spLocks noGrp="1"/>
          </p:cNvSpPr>
          <p:nvPr>
            <p:ph type="title"/>
          </p:nvPr>
        </p:nvSpPr>
        <p:spPr>
          <a:xfrm>
            <a:off x="301752" y="457200"/>
            <a:ext cx="8686800" cy="841248"/>
          </a:xfrm>
        </p:spPr>
        <p:txBody>
          <a:bodyPr/>
          <a:lstStyle/>
          <a:p>
            <a:r>
              <a:rPr kumimoji="0" lang="en-US"/>
              <a:t>Click to edit Master title style</a:t>
            </a:r>
          </a:p>
        </p:txBody>
      </p:sp>
    </p:spTree>
    <p:extLst>
      <p:ext uri="{BB962C8B-B14F-4D97-AF65-F5344CB8AC3E}">
        <p14:creationId xmlns:p14="http://schemas.microsoft.com/office/powerpoint/2010/main" val="1846643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white"/>
                </a:solidFill>
              </a:rPr>
              <a:pPr/>
              <a:t>10/08/2016</a:t>
            </a:fld>
            <a:endParaRPr lang="en-GB">
              <a:solidFill>
                <a:prstClr val="white"/>
              </a:solidFill>
            </a:endParaRPr>
          </a:p>
        </p:txBody>
      </p:sp>
      <p:sp>
        <p:nvSpPr>
          <p:cNvPr id="11" name="Footer Placeholder 10"/>
          <p:cNvSpPr>
            <a:spLocks noGrp="1"/>
          </p:cNvSpPr>
          <p:nvPr>
            <p:ph type="ftr" sz="quarter" idx="11"/>
          </p:nvPr>
        </p:nvSpPr>
        <p:spPr>
          <a:xfrm>
            <a:off x="3124200" y="76218"/>
            <a:ext cx="3352800" cy="288925"/>
          </a:xfrm>
          <a:prstGeom prst="rect">
            <a:avLst/>
          </a:prstGeom>
        </p:spPr>
        <p:txBody>
          <a:bodyPr/>
          <a:lstStyle/>
          <a:p>
            <a:endParaRPr lang="en-GB">
              <a:solidFill>
                <a:prstClr val="white"/>
              </a:solidFill>
            </a:endParaRPr>
          </a:p>
        </p:txBody>
      </p:sp>
      <p:sp>
        <p:nvSpPr>
          <p:cNvPr id="16" name="Slide Number Placeholder 1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46483365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10" name="Footer Placeholder 9"/>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31" name="Slide Number Placeholder 30"/>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2546009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2"/>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36" y="666750"/>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9"/>
            <a:ext cx="4290556" cy="394176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9"/>
            <a:ext cx="4288536" cy="394176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6" name="Footer Placeholder 5"/>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11" name="Straight Connector 10"/>
          <p:cNvSpPr>
            <a:spLocks noChangeShapeType="1"/>
          </p:cNvSpPr>
          <p:nvPr/>
        </p:nvSpPr>
        <p:spPr bwMode="auto">
          <a:xfrm>
            <a:off x="514350" y="601980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77852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10" name="Footer Placeholder 9"/>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31" name="Slide Number Placeholder 30"/>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1837890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21" name="Footer Placeholder 20"/>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2921881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24" name="Footer Placeholder 23"/>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3940625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3"/>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19"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29" name="Footer Placeholder 28"/>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2703952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6"/>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5" name="Footer Placeholder 4"/>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31" name="Slide Number Placeholder 30"/>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2"/>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8839578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5" name="Footer Placeholder 4"/>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1760800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94"/>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94"/>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5" name="Footer Placeholder 4"/>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2344060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70"/>
            <a:ext cx="2133600" cy="365125"/>
          </a:xfrm>
          <a:prstGeom prst="rect">
            <a:avLst/>
          </a:prstGeom>
        </p:spPr>
        <p:txBody>
          <a:bodyPr/>
          <a:lstStyle/>
          <a:p>
            <a:fld id="{11C438F4-182B-4E56-8E8B-9EA83CF09502}" type="datetimeFigureOut">
              <a:rPr lang="en-GB">
                <a:solidFill>
                  <a:prstClr val="black"/>
                </a:solidFill>
              </a:rPr>
              <a:pPr/>
              <a:t>10/08/2016</a:t>
            </a:fld>
            <a:endParaRPr lang="en-GB">
              <a:solidFill>
                <a:prstClr val="black"/>
              </a:solidFill>
            </a:endParaRPr>
          </a:p>
        </p:txBody>
      </p:sp>
      <p:sp>
        <p:nvSpPr>
          <p:cNvPr id="5" name="Footer Placeholder 4"/>
          <p:cNvSpPr>
            <a:spLocks noGrp="1"/>
          </p:cNvSpPr>
          <p:nvPr>
            <p:ph type="ftr" sz="quarter" idx="11"/>
          </p:nvPr>
        </p:nvSpPr>
        <p:spPr>
          <a:xfrm>
            <a:off x="3124200" y="635637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F70AE849-328C-4502-AD4A-9C0B3C5A2E1E}"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1805771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a:xfrm>
            <a:off x="6477000" y="76200"/>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2" name="Footer Placeholder 1"/>
          <p:cNvSpPr>
            <a:spLocks noGrp="1"/>
          </p:cNvSpPr>
          <p:nvPr>
            <p:ph type="ftr" sz="quarter" idx="11"/>
          </p:nvPr>
        </p:nvSpPr>
        <p:spPr>
          <a:xfrm>
            <a:off x="3124200" y="76200"/>
            <a:ext cx="3352800" cy="288925"/>
          </a:xfrm>
          <a:prstGeom prst="rect">
            <a:avLst/>
          </a:prstGeom>
        </p:spPr>
        <p:txBody>
          <a:bodyPr/>
          <a:lstStyle/>
          <a:p>
            <a:endParaRPr lang="en-GB">
              <a:solidFill>
                <a:prstClr val="black"/>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273874518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lvl1pPr>
              <a:defRPr sz="4500"/>
            </a:lvl1pPr>
            <a:lvl2pPr>
              <a:defRPr sz="4000"/>
            </a:lvl2pPr>
            <a:lvl3pPr>
              <a:defRPr sz="3600"/>
            </a:lvl3pPr>
            <a:lvl4pPr>
              <a:defRPr sz="3000"/>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a:xfrm>
            <a:off x="6477000" y="76200"/>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19" name="Footer Placeholder 18"/>
          <p:cNvSpPr>
            <a:spLocks noGrp="1"/>
          </p:cNvSpPr>
          <p:nvPr>
            <p:ph type="ftr" sz="quarter" idx="11"/>
          </p:nvPr>
        </p:nvSpPr>
        <p:spPr>
          <a:xfrm>
            <a:off x="3581400" y="76200"/>
            <a:ext cx="2895600" cy="288925"/>
          </a:xfrm>
          <a:prstGeom prst="rect">
            <a:avLst/>
          </a:prstGeom>
        </p:spPr>
        <p:txBody>
          <a:bodyPr/>
          <a:lstStyle/>
          <a:p>
            <a:endParaRPr lang="en-GB">
              <a:solidFill>
                <a:prstClr val="black"/>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6"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58195268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a:xfrm>
            <a:off x="6477000" y="76200"/>
            <a:ext cx="2514600" cy="288925"/>
          </a:xfrm>
          <a:prstGeom prst="rect">
            <a:avLst/>
          </a:prstGeom>
        </p:spPr>
        <p:txBody>
          <a:bodyPr/>
          <a:lstStyle/>
          <a:p>
            <a:fld id="{340CB6D2-3A1D-4609-AE32-76A0515816AF}" type="datetimeFigureOut">
              <a:rPr lang="en-GB">
                <a:solidFill>
                  <a:prstClr val="white"/>
                </a:solidFill>
              </a:rPr>
              <a:pPr/>
              <a:t>10/08/2016</a:t>
            </a:fld>
            <a:endParaRPr lang="en-GB">
              <a:solidFill>
                <a:prstClr val="white"/>
              </a:solidFill>
            </a:endParaRPr>
          </a:p>
        </p:txBody>
      </p:sp>
      <p:sp>
        <p:nvSpPr>
          <p:cNvPr id="11" name="Footer Placeholder 10"/>
          <p:cNvSpPr>
            <a:spLocks noGrp="1"/>
          </p:cNvSpPr>
          <p:nvPr>
            <p:ph type="ftr" sz="quarter" idx="11"/>
          </p:nvPr>
        </p:nvSpPr>
        <p:spPr>
          <a:xfrm>
            <a:off x="3124200" y="76200"/>
            <a:ext cx="3352800" cy="288925"/>
          </a:xfrm>
          <a:prstGeom prst="rect">
            <a:avLst/>
          </a:prstGeom>
        </p:spPr>
        <p:txBody>
          <a:bodyPr/>
          <a:lstStyle/>
          <a:p>
            <a:endParaRPr lang="en-GB">
              <a:solidFill>
                <a:prstClr val="white"/>
              </a:solidFill>
            </a:endParaRPr>
          </a:p>
        </p:txBody>
      </p:sp>
      <p:sp>
        <p:nvSpPr>
          <p:cNvPr id="16" name="Slide Number Placeholder 1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97772292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2"/>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36" y="666750"/>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9"/>
            <a:ext cx="4290556" cy="394176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9"/>
            <a:ext cx="4288536" cy="394176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6" name="Footer Placeholder 5"/>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11" name="Straight Connector 10"/>
          <p:cNvSpPr>
            <a:spLocks noChangeShapeType="1"/>
          </p:cNvSpPr>
          <p:nvPr/>
        </p:nvSpPr>
        <p:spPr bwMode="auto">
          <a:xfrm>
            <a:off x="514350" y="601980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4647533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a:xfrm>
            <a:off x="6477000" y="76200"/>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10" name="Footer Placeholder 9"/>
          <p:cNvSpPr>
            <a:spLocks noGrp="1"/>
          </p:cNvSpPr>
          <p:nvPr>
            <p:ph type="ftr" sz="quarter" idx="11"/>
          </p:nvPr>
        </p:nvSpPr>
        <p:spPr>
          <a:xfrm>
            <a:off x="3124200" y="76200"/>
            <a:ext cx="3352800" cy="288925"/>
          </a:xfrm>
          <a:prstGeom prst="rect">
            <a:avLst/>
          </a:prstGeom>
        </p:spPr>
        <p:txBody>
          <a:bodyPr/>
          <a:lstStyle/>
          <a:p>
            <a:endParaRPr lang="en-GB">
              <a:solidFill>
                <a:prstClr val="black"/>
              </a:solidFill>
            </a:endParaRPr>
          </a:p>
        </p:txBody>
      </p:sp>
      <p:sp>
        <p:nvSpPr>
          <p:cNvPr id="31" name="Slide Number Placeholder 30"/>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258732525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a:xfrm>
            <a:off x="6477000" y="76200"/>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6" name="Footer Placeholder 5"/>
          <p:cNvSpPr>
            <a:spLocks noGrp="1"/>
          </p:cNvSpPr>
          <p:nvPr>
            <p:ph type="ftr" sz="quarter" idx="11"/>
          </p:nvPr>
        </p:nvSpPr>
        <p:spPr>
          <a:xfrm>
            <a:off x="3124200" y="76200"/>
            <a:ext cx="3352800" cy="2889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6413365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477000" y="76200"/>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21" name="Footer Placeholder 20"/>
          <p:cNvSpPr>
            <a:spLocks noGrp="1"/>
          </p:cNvSpPr>
          <p:nvPr>
            <p:ph type="ftr" sz="quarter" idx="11"/>
          </p:nvPr>
        </p:nvSpPr>
        <p:spPr>
          <a:xfrm>
            <a:off x="3124200" y="76200"/>
            <a:ext cx="3352800" cy="2889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24195038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77000" y="76200"/>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24" name="Footer Placeholder 23"/>
          <p:cNvSpPr>
            <a:spLocks noGrp="1"/>
          </p:cNvSpPr>
          <p:nvPr>
            <p:ph type="ftr" sz="quarter" idx="11"/>
          </p:nvPr>
        </p:nvSpPr>
        <p:spPr>
          <a:xfrm>
            <a:off x="3124200" y="76200"/>
            <a:ext cx="3352800" cy="2889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35713164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a:xfrm>
            <a:off x="6477000" y="76200"/>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29" name="Footer Placeholder 28"/>
          <p:cNvSpPr>
            <a:spLocks noGrp="1"/>
          </p:cNvSpPr>
          <p:nvPr>
            <p:ph type="ftr" sz="quarter" idx="11"/>
          </p:nvPr>
        </p:nvSpPr>
        <p:spPr>
          <a:xfrm>
            <a:off x="3124200" y="76200"/>
            <a:ext cx="3352800" cy="2889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638869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a:xfrm>
            <a:off x="6477000" y="76200"/>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5" name="Footer Placeholder 4"/>
          <p:cNvSpPr>
            <a:spLocks noGrp="1"/>
          </p:cNvSpPr>
          <p:nvPr>
            <p:ph type="ftr" sz="quarter" idx="11"/>
          </p:nvPr>
        </p:nvSpPr>
        <p:spPr>
          <a:xfrm>
            <a:off x="3124200" y="76200"/>
            <a:ext cx="3352800" cy="288925"/>
          </a:xfrm>
          <a:prstGeom prst="rect">
            <a:avLst/>
          </a:prstGeom>
        </p:spPr>
        <p:txBody>
          <a:bodyPr/>
          <a:lstStyle/>
          <a:p>
            <a:endParaRPr lang="en-GB">
              <a:solidFill>
                <a:prstClr val="black"/>
              </a:solidFill>
            </a:endParaRPr>
          </a:p>
        </p:txBody>
      </p:sp>
      <p:sp>
        <p:nvSpPr>
          <p:cNvPr id="31" name="Slide Number Placeholder 30"/>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636853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477000" y="76200"/>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5" name="Footer Placeholder 4"/>
          <p:cNvSpPr>
            <a:spLocks noGrp="1"/>
          </p:cNvSpPr>
          <p:nvPr>
            <p:ph type="ftr" sz="quarter" idx="11"/>
          </p:nvPr>
        </p:nvSpPr>
        <p:spPr>
          <a:xfrm>
            <a:off x="3124200" y="76200"/>
            <a:ext cx="3352800" cy="2889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14480760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477000" y="76200"/>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5" name="Footer Placeholder 4"/>
          <p:cNvSpPr>
            <a:spLocks noGrp="1"/>
          </p:cNvSpPr>
          <p:nvPr>
            <p:ph type="ftr" sz="quarter" idx="11"/>
          </p:nvPr>
        </p:nvSpPr>
        <p:spPr>
          <a:xfrm>
            <a:off x="3124200" y="76200"/>
            <a:ext cx="3352800" cy="2889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29697882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11C438F4-182B-4E56-8E8B-9EA83CF09502}" type="datetimeFigureOut">
              <a:rPr lang="en-GB">
                <a:solidFill>
                  <a:prstClr val="black"/>
                </a:solidFill>
              </a:rPr>
              <a:pPr/>
              <a:t>10/08/2016</a:t>
            </a:fld>
            <a:endParaRPr lang="en-GB">
              <a:solidFill>
                <a:prstClr val="black"/>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F70AE849-328C-4502-AD4A-9C0B3C5A2E1E}"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397526444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8" y="1260475"/>
            <a:ext cx="6481762" cy="3886200"/>
          </a:xfrm>
          <a:prstGeom prst="rect">
            <a:avLst/>
          </a:prstGeom>
          <a:noFill/>
          <a:ln w="76200">
            <a:solidFill>
              <a:schemeClr val="bg2">
                <a:alpha val="50195"/>
              </a:schemeClr>
            </a:solidFill>
            <a:miter lim="800000"/>
            <a:headEnd/>
            <a:tailEnd/>
          </a:ln>
          <a:effectLst/>
        </p:spPr>
        <p:txBody>
          <a:bodyPr wrap="none" anchor="ctr"/>
          <a:lstStyle/>
          <a:p>
            <a:pPr algn="ct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5" name="Rectangle 8"/>
          <p:cNvSpPr>
            <a:spLocks noChangeArrowheads="1"/>
          </p:cNvSpPr>
          <p:nvPr/>
        </p:nvSpPr>
        <p:spPr bwMode="auto">
          <a:xfrm>
            <a:off x="1384300" y="1295400"/>
            <a:ext cx="6400800" cy="3810000"/>
          </a:xfrm>
          <a:prstGeom prst="rect">
            <a:avLst/>
          </a:prstGeom>
          <a:noFill/>
          <a:ln w="12700">
            <a:solidFill>
              <a:schemeClr val="tx2"/>
            </a:solidFill>
            <a:miter lim="800000"/>
            <a:headEnd/>
            <a:tailEnd/>
          </a:ln>
          <a:effectLst/>
        </p:spPr>
        <p:txBody>
          <a:bodyPr wrap="none" anchor="ctr"/>
          <a:lstStyle/>
          <a:p>
            <a:pPr algn="ct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6" name="Freeform 9"/>
          <p:cNvSpPr>
            <a:spLocks/>
          </p:cNvSpPr>
          <p:nvPr/>
        </p:nvSpPr>
        <p:spPr bwMode="auto">
          <a:xfrm rot="5400000">
            <a:off x="1282700" y="1193800"/>
            <a:ext cx="466725" cy="466725"/>
          </a:xfrm>
          <a:custGeom>
            <a:avLst/>
            <a:gdLst>
              <a:gd name="T0" fmla="*/ 0 w 336"/>
              <a:gd name="T1" fmla="*/ 0 h 336"/>
              <a:gd name="T2" fmla="*/ 0 w 336"/>
              <a:gd name="T3" fmla="*/ 463947 h 336"/>
              <a:gd name="T4" fmla="*/ 466725 w 336"/>
              <a:gd name="T5" fmla="*/ 466725 h 336"/>
              <a:gd name="T6" fmla="*/ 305594 w 336"/>
              <a:gd name="T7" fmla="*/ 304205 h 336"/>
              <a:gd name="T8" fmla="*/ 155575 w 336"/>
              <a:gd name="T9" fmla="*/ 304205 h 336"/>
              <a:gd name="T10" fmla="*/ 155575 w 336"/>
              <a:gd name="T11" fmla="*/ 15279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7" name="Freeform 10"/>
          <p:cNvSpPr>
            <a:spLocks/>
          </p:cNvSpPr>
          <p:nvPr/>
        </p:nvSpPr>
        <p:spPr bwMode="auto">
          <a:xfrm rot="5400000">
            <a:off x="1479550" y="1090613"/>
            <a:ext cx="1587" cy="331788"/>
          </a:xfrm>
          <a:custGeom>
            <a:avLst/>
            <a:gdLst>
              <a:gd name="T0" fmla="*/ 0 w 1"/>
              <a:gd name="T1" fmla="*/ 0 h 239"/>
              <a:gd name="T2" fmla="*/ 0 w 1"/>
              <a:gd name="T3" fmla="*/ 331788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8" name="Line 11"/>
          <p:cNvSpPr>
            <a:spLocks noChangeShapeType="1"/>
          </p:cNvSpPr>
          <p:nvPr/>
        </p:nvSpPr>
        <p:spPr bwMode="auto">
          <a:xfrm rot="5400000" flipH="1">
            <a:off x="1165225" y="1403351"/>
            <a:ext cx="333375" cy="0"/>
          </a:xfrm>
          <a:prstGeom prst="line">
            <a:avLst/>
          </a:prstGeom>
          <a:noFill/>
          <a:ln w="38100">
            <a:solidFill>
              <a:schemeClr val="accent2"/>
            </a:solid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9" name="Freeform 12"/>
          <p:cNvSpPr>
            <a:spLocks/>
          </p:cNvSpPr>
          <p:nvPr/>
        </p:nvSpPr>
        <p:spPr bwMode="auto">
          <a:xfrm rot="16200000" flipH="1">
            <a:off x="7413625" y="1193800"/>
            <a:ext cx="466725" cy="466725"/>
          </a:xfrm>
          <a:custGeom>
            <a:avLst/>
            <a:gdLst>
              <a:gd name="T0" fmla="*/ 0 w 336"/>
              <a:gd name="T1" fmla="*/ 0 h 336"/>
              <a:gd name="T2" fmla="*/ 0 w 336"/>
              <a:gd name="T3" fmla="*/ 463947 h 336"/>
              <a:gd name="T4" fmla="*/ 466725 w 336"/>
              <a:gd name="T5" fmla="*/ 466725 h 336"/>
              <a:gd name="T6" fmla="*/ 305594 w 336"/>
              <a:gd name="T7" fmla="*/ 304205 h 336"/>
              <a:gd name="T8" fmla="*/ 155575 w 336"/>
              <a:gd name="T9" fmla="*/ 304205 h 336"/>
              <a:gd name="T10" fmla="*/ 155575 w 336"/>
              <a:gd name="T11" fmla="*/ 15279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0" name="Freeform 13"/>
          <p:cNvSpPr>
            <a:spLocks/>
          </p:cNvSpPr>
          <p:nvPr/>
        </p:nvSpPr>
        <p:spPr bwMode="auto">
          <a:xfrm rot="10800000">
            <a:off x="7818438" y="1225550"/>
            <a:ext cx="1587" cy="331788"/>
          </a:xfrm>
          <a:custGeom>
            <a:avLst/>
            <a:gdLst>
              <a:gd name="T0" fmla="*/ 0 w 1"/>
              <a:gd name="T1" fmla="*/ 0 h 239"/>
              <a:gd name="T2" fmla="*/ 0 w 1"/>
              <a:gd name="T3" fmla="*/ 331788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1" name="Line 14"/>
          <p:cNvSpPr>
            <a:spLocks noChangeShapeType="1"/>
          </p:cNvSpPr>
          <p:nvPr/>
        </p:nvSpPr>
        <p:spPr bwMode="auto">
          <a:xfrm rot="10800000" flipH="1">
            <a:off x="7507288" y="1243013"/>
            <a:ext cx="333375" cy="0"/>
          </a:xfrm>
          <a:prstGeom prst="line">
            <a:avLst/>
          </a:prstGeom>
          <a:noFill/>
          <a:ln w="38100">
            <a:solidFill>
              <a:schemeClr val="accent2"/>
            </a:solid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2" name="Freeform 15"/>
          <p:cNvSpPr>
            <a:spLocks/>
          </p:cNvSpPr>
          <p:nvPr/>
        </p:nvSpPr>
        <p:spPr bwMode="auto">
          <a:xfrm flipH="1">
            <a:off x="7434263" y="4752975"/>
            <a:ext cx="466725" cy="466725"/>
          </a:xfrm>
          <a:custGeom>
            <a:avLst/>
            <a:gdLst>
              <a:gd name="T0" fmla="*/ 0 w 336"/>
              <a:gd name="T1" fmla="*/ 0 h 336"/>
              <a:gd name="T2" fmla="*/ 0 w 336"/>
              <a:gd name="T3" fmla="*/ 463947 h 336"/>
              <a:gd name="T4" fmla="*/ 466725 w 336"/>
              <a:gd name="T5" fmla="*/ 466725 h 336"/>
              <a:gd name="T6" fmla="*/ 305594 w 336"/>
              <a:gd name="T7" fmla="*/ 304205 h 336"/>
              <a:gd name="T8" fmla="*/ 155575 w 336"/>
              <a:gd name="T9" fmla="*/ 304205 h 336"/>
              <a:gd name="T10" fmla="*/ 155575 w 336"/>
              <a:gd name="T11" fmla="*/ 15279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3" name="Freeform 16"/>
          <p:cNvSpPr>
            <a:spLocks/>
          </p:cNvSpPr>
          <p:nvPr/>
        </p:nvSpPr>
        <p:spPr bwMode="auto">
          <a:xfrm rot="16200000">
            <a:off x="7705725" y="4989513"/>
            <a:ext cx="1587" cy="331788"/>
          </a:xfrm>
          <a:custGeom>
            <a:avLst/>
            <a:gdLst>
              <a:gd name="T0" fmla="*/ 0 w 1"/>
              <a:gd name="T1" fmla="*/ 0 h 239"/>
              <a:gd name="T2" fmla="*/ 0 w 1"/>
              <a:gd name="T3" fmla="*/ 331788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4" name="Line 17"/>
          <p:cNvSpPr>
            <a:spLocks noChangeShapeType="1"/>
          </p:cNvSpPr>
          <p:nvPr/>
        </p:nvSpPr>
        <p:spPr bwMode="auto">
          <a:xfrm rot="16200000" flipH="1">
            <a:off x="7689850" y="5010151"/>
            <a:ext cx="333375" cy="0"/>
          </a:xfrm>
          <a:prstGeom prst="line">
            <a:avLst/>
          </a:prstGeom>
          <a:noFill/>
          <a:ln w="38100">
            <a:solidFill>
              <a:schemeClr val="accent2"/>
            </a:solid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5" name="Freeform 18"/>
          <p:cNvSpPr>
            <a:spLocks/>
          </p:cNvSpPr>
          <p:nvPr/>
        </p:nvSpPr>
        <p:spPr bwMode="auto">
          <a:xfrm>
            <a:off x="1282700" y="4746625"/>
            <a:ext cx="466725" cy="466725"/>
          </a:xfrm>
          <a:custGeom>
            <a:avLst/>
            <a:gdLst>
              <a:gd name="T0" fmla="*/ 0 w 336"/>
              <a:gd name="T1" fmla="*/ 0 h 336"/>
              <a:gd name="T2" fmla="*/ 0 w 336"/>
              <a:gd name="T3" fmla="*/ 463947 h 336"/>
              <a:gd name="T4" fmla="*/ 466725 w 336"/>
              <a:gd name="T5" fmla="*/ 466725 h 336"/>
              <a:gd name="T6" fmla="*/ 305594 w 336"/>
              <a:gd name="T7" fmla="*/ 304205 h 336"/>
              <a:gd name="T8" fmla="*/ 155575 w 336"/>
              <a:gd name="T9" fmla="*/ 304205 h 336"/>
              <a:gd name="T10" fmla="*/ 155575 w 336"/>
              <a:gd name="T11" fmla="*/ 15279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6" name="Freeform 19"/>
          <p:cNvSpPr>
            <a:spLocks/>
          </p:cNvSpPr>
          <p:nvPr/>
        </p:nvSpPr>
        <p:spPr bwMode="auto">
          <a:xfrm>
            <a:off x="1346200" y="4846638"/>
            <a:ext cx="1588" cy="331787"/>
          </a:xfrm>
          <a:custGeom>
            <a:avLst/>
            <a:gdLst>
              <a:gd name="T0" fmla="*/ 0 w 1"/>
              <a:gd name="T1" fmla="*/ 0 h 239"/>
              <a:gd name="T2" fmla="*/ 0 w 1"/>
              <a:gd name="T3" fmla="*/ 331787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7" name="Line 20"/>
          <p:cNvSpPr>
            <a:spLocks noChangeShapeType="1"/>
          </p:cNvSpPr>
          <p:nvPr/>
        </p:nvSpPr>
        <p:spPr bwMode="auto">
          <a:xfrm flipH="1">
            <a:off x="1327150" y="5162550"/>
            <a:ext cx="333375" cy="0"/>
          </a:xfrm>
          <a:prstGeom prst="line">
            <a:avLst/>
          </a:prstGeom>
          <a:noFill/>
          <a:ln w="38100">
            <a:solidFill>
              <a:schemeClr val="accent2"/>
            </a:solid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3075" name="Rectangle 3"/>
          <p:cNvSpPr>
            <a:spLocks noGrp="1" noChangeArrowheads="1"/>
          </p:cNvSpPr>
          <p:nvPr>
            <p:ph type="ctrTitle"/>
          </p:nvPr>
        </p:nvSpPr>
        <p:spPr>
          <a:xfrm>
            <a:off x="1609725" y="1698625"/>
            <a:ext cx="5924550" cy="1704975"/>
          </a:xfrm>
          <a:extLst/>
        </p:spPr>
        <p:txBody>
          <a:bodyPr anchor="b"/>
          <a:lstStyle>
            <a:lvl1pPr>
              <a:lnSpc>
                <a:spcPct val="95000"/>
              </a:lnSpc>
              <a:defRPr/>
            </a:lvl1pPr>
          </a:lstStyle>
          <a:p>
            <a:pPr lvl="0"/>
            <a:r>
              <a:rPr lang="en-US" noProof="0" smtClean="0"/>
              <a:t>Click to edit Master title style</a:t>
            </a:r>
          </a:p>
        </p:txBody>
      </p:sp>
      <p:sp>
        <p:nvSpPr>
          <p:cNvPr id="3076" name="Rectangle 4"/>
          <p:cNvSpPr>
            <a:spLocks noGrp="1" noChangeArrowheads="1"/>
          </p:cNvSpPr>
          <p:nvPr>
            <p:ph type="subTitle" idx="1"/>
          </p:nvPr>
        </p:nvSpPr>
        <p:spPr>
          <a:xfrm>
            <a:off x="1631950" y="3536950"/>
            <a:ext cx="5861050" cy="1257300"/>
          </a:xfrm>
        </p:spPr>
        <p:txBody>
          <a:bodyPr/>
          <a:lstStyle>
            <a:lvl1pPr marL="0" indent="0" algn="ctr">
              <a:buFontTx/>
              <a:buNone/>
              <a:defRPr sz="2800"/>
            </a:lvl1pPr>
          </a:lstStyle>
          <a:p>
            <a:pPr lvl="0"/>
            <a:r>
              <a:rPr lang="en-US" noProof="0" smtClean="0"/>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9"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7"/>
          <p:cNvSpPr>
            <a:spLocks noGrp="1" noChangeArrowheads="1"/>
          </p:cNvSpPr>
          <p:nvPr>
            <p:ph type="sldNum" sz="quarter" idx="12"/>
          </p:nvPr>
        </p:nvSpPr>
        <p:spPr/>
        <p:txBody>
          <a:bodyPr/>
          <a:lstStyle>
            <a:lvl1pPr>
              <a:defRPr/>
            </a:lvl1pPr>
          </a:lstStyle>
          <a:p>
            <a:pPr>
              <a:defRPr/>
            </a:pPr>
            <a:fld id="{59814185-675B-473D-9492-AD4FEA4C41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007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21" name="Footer Placeholder 20"/>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3557232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864282-B768-4AA8-9222-88E84BF0F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1764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A7654E-0AFD-4A25-AF11-FC12E7EEBC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19501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EDF015-57A2-4B16-94C3-0F481216F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916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351C77-3ED6-4E03-826D-347310BF9E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917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D70D1D-A442-4B4E-A563-FC86463C4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17365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F75EB3-F809-4F68-979B-B6FC64E5FB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31236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E11383-FDBF-4F0B-AFCB-783044560B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4489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51BC89-6CF9-47F3-B01F-E16413D01E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43919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E8D4C7-E033-46DE-835A-F9CC08814F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5120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FBAD20-E894-4171-B7D2-57AF3A7C68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69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24" name="Footer Placeholder 23"/>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39942836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8" y="1260475"/>
            <a:ext cx="6481762" cy="3886200"/>
          </a:xfrm>
          <a:prstGeom prst="rect">
            <a:avLst/>
          </a:prstGeom>
          <a:noFill/>
          <a:ln w="76200">
            <a:solidFill>
              <a:schemeClr val="bg2">
                <a:alpha val="50195"/>
              </a:schemeClr>
            </a:solidFill>
            <a:miter lim="800000"/>
            <a:headEnd/>
            <a:tailEnd/>
          </a:ln>
          <a:effectLst/>
        </p:spPr>
        <p:txBody>
          <a:bodyPr wrap="none" anchor="ctr"/>
          <a:lstStyle/>
          <a:p>
            <a:pPr algn="ct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5" name="Rectangle 8"/>
          <p:cNvSpPr>
            <a:spLocks noChangeArrowheads="1"/>
          </p:cNvSpPr>
          <p:nvPr/>
        </p:nvSpPr>
        <p:spPr bwMode="auto">
          <a:xfrm>
            <a:off x="1384300" y="1295400"/>
            <a:ext cx="6400800" cy="3810000"/>
          </a:xfrm>
          <a:prstGeom prst="rect">
            <a:avLst/>
          </a:prstGeom>
          <a:noFill/>
          <a:ln w="12700">
            <a:solidFill>
              <a:schemeClr val="tx2"/>
            </a:solidFill>
            <a:miter lim="800000"/>
            <a:headEnd/>
            <a:tailEnd/>
          </a:ln>
          <a:effectLst/>
        </p:spPr>
        <p:txBody>
          <a:bodyPr wrap="none" anchor="ctr"/>
          <a:lstStyle/>
          <a:p>
            <a:pPr algn="ct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6" name="Freeform 9"/>
          <p:cNvSpPr>
            <a:spLocks/>
          </p:cNvSpPr>
          <p:nvPr/>
        </p:nvSpPr>
        <p:spPr bwMode="auto">
          <a:xfrm rot="5400000">
            <a:off x="1282700" y="1193800"/>
            <a:ext cx="466725" cy="466725"/>
          </a:xfrm>
          <a:custGeom>
            <a:avLst/>
            <a:gdLst>
              <a:gd name="T0" fmla="*/ 0 w 336"/>
              <a:gd name="T1" fmla="*/ 0 h 336"/>
              <a:gd name="T2" fmla="*/ 0 w 336"/>
              <a:gd name="T3" fmla="*/ 463947 h 336"/>
              <a:gd name="T4" fmla="*/ 466725 w 336"/>
              <a:gd name="T5" fmla="*/ 466725 h 336"/>
              <a:gd name="T6" fmla="*/ 305594 w 336"/>
              <a:gd name="T7" fmla="*/ 304205 h 336"/>
              <a:gd name="T8" fmla="*/ 155575 w 336"/>
              <a:gd name="T9" fmla="*/ 304205 h 336"/>
              <a:gd name="T10" fmla="*/ 155575 w 336"/>
              <a:gd name="T11" fmla="*/ 15279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7" name="Freeform 10"/>
          <p:cNvSpPr>
            <a:spLocks/>
          </p:cNvSpPr>
          <p:nvPr/>
        </p:nvSpPr>
        <p:spPr bwMode="auto">
          <a:xfrm rot="5400000">
            <a:off x="1479550" y="1090613"/>
            <a:ext cx="1587" cy="331788"/>
          </a:xfrm>
          <a:custGeom>
            <a:avLst/>
            <a:gdLst>
              <a:gd name="T0" fmla="*/ 0 w 1"/>
              <a:gd name="T1" fmla="*/ 0 h 239"/>
              <a:gd name="T2" fmla="*/ 0 w 1"/>
              <a:gd name="T3" fmla="*/ 331788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8" name="Line 11"/>
          <p:cNvSpPr>
            <a:spLocks noChangeShapeType="1"/>
          </p:cNvSpPr>
          <p:nvPr/>
        </p:nvSpPr>
        <p:spPr bwMode="auto">
          <a:xfrm rot="5400000" flipH="1">
            <a:off x="1165225" y="1403351"/>
            <a:ext cx="333375" cy="0"/>
          </a:xfrm>
          <a:prstGeom prst="line">
            <a:avLst/>
          </a:prstGeom>
          <a:noFill/>
          <a:ln w="38100">
            <a:solidFill>
              <a:schemeClr val="accent2"/>
            </a:solid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9" name="Freeform 12"/>
          <p:cNvSpPr>
            <a:spLocks/>
          </p:cNvSpPr>
          <p:nvPr/>
        </p:nvSpPr>
        <p:spPr bwMode="auto">
          <a:xfrm rot="16200000" flipH="1">
            <a:off x="7413625" y="1193800"/>
            <a:ext cx="466725" cy="466725"/>
          </a:xfrm>
          <a:custGeom>
            <a:avLst/>
            <a:gdLst>
              <a:gd name="T0" fmla="*/ 0 w 336"/>
              <a:gd name="T1" fmla="*/ 0 h 336"/>
              <a:gd name="T2" fmla="*/ 0 w 336"/>
              <a:gd name="T3" fmla="*/ 463947 h 336"/>
              <a:gd name="T4" fmla="*/ 466725 w 336"/>
              <a:gd name="T5" fmla="*/ 466725 h 336"/>
              <a:gd name="T6" fmla="*/ 305594 w 336"/>
              <a:gd name="T7" fmla="*/ 304205 h 336"/>
              <a:gd name="T8" fmla="*/ 155575 w 336"/>
              <a:gd name="T9" fmla="*/ 304205 h 336"/>
              <a:gd name="T10" fmla="*/ 155575 w 336"/>
              <a:gd name="T11" fmla="*/ 15279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0" name="Freeform 13"/>
          <p:cNvSpPr>
            <a:spLocks/>
          </p:cNvSpPr>
          <p:nvPr/>
        </p:nvSpPr>
        <p:spPr bwMode="auto">
          <a:xfrm rot="10800000">
            <a:off x="7818438" y="1225550"/>
            <a:ext cx="1587" cy="331788"/>
          </a:xfrm>
          <a:custGeom>
            <a:avLst/>
            <a:gdLst>
              <a:gd name="T0" fmla="*/ 0 w 1"/>
              <a:gd name="T1" fmla="*/ 0 h 239"/>
              <a:gd name="T2" fmla="*/ 0 w 1"/>
              <a:gd name="T3" fmla="*/ 331788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1" name="Line 14"/>
          <p:cNvSpPr>
            <a:spLocks noChangeShapeType="1"/>
          </p:cNvSpPr>
          <p:nvPr/>
        </p:nvSpPr>
        <p:spPr bwMode="auto">
          <a:xfrm rot="10800000" flipH="1">
            <a:off x="7507288" y="1243013"/>
            <a:ext cx="333375" cy="0"/>
          </a:xfrm>
          <a:prstGeom prst="line">
            <a:avLst/>
          </a:prstGeom>
          <a:noFill/>
          <a:ln w="38100">
            <a:solidFill>
              <a:schemeClr val="accent2"/>
            </a:solid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2" name="Freeform 15"/>
          <p:cNvSpPr>
            <a:spLocks/>
          </p:cNvSpPr>
          <p:nvPr/>
        </p:nvSpPr>
        <p:spPr bwMode="auto">
          <a:xfrm flipH="1">
            <a:off x="7434263" y="4752975"/>
            <a:ext cx="466725" cy="466725"/>
          </a:xfrm>
          <a:custGeom>
            <a:avLst/>
            <a:gdLst>
              <a:gd name="T0" fmla="*/ 0 w 336"/>
              <a:gd name="T1" fmla="*/ 0 h 336"/>
              <a:gd name="T2" fmla="*/ 0 w 336"/>
              <a:gd name="T3" fmla="*/ 463947 h 336"/>
              <a:gd name="T4" fmla="*/ 466725 w 336"/>
              <a:gd name="T5" fmla="*/ 466725 h 336"/>
              <a:gd name="T6" fmla="*/ 305594 w 336"/>
              <a:gd name="T7" fmla="*/ 304205 h 336"/>
              <a:gd name="T8" fmla="*/ 155575 w 336"/>
              <a:gd name="T9" fmla="*/ 304205 h 336"/>
              <a:gd name="T10" fmla="*/ 155575 w 336"/>
              <a:gd name="T11" fmla="*/ 15279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3" name="Freeform 16"/>
          <p:cNvSpPr>
            <a:spLocks/>
          </p:cNvSpPr>
          <p:nvPr/>
        </p:nvSpPr>
        <p:spPr bwMode="auto">
          <a:xfrm rot="16200000">
            <a:off x="7705725" y="4989513"/>
            <a:ext cx="1587" cy="331788"/>
          </a:xfrm>
          <a:custGeom>
            <a:avLst/>
            <a:gdLst>
              <a:gd name="T0" fmla="*/ 0 w 1"/>
              <a:gd name="T1" fmla="*/ 0 h 239"/>
              <a:gd name="T2" fmla="*/ 0 w 1"/>
              <a:gd name="T3" fmla="*/ 331788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4" name="Line 17"/>
          <p:cNvSpPr>
            <a:spLocks noChangeShapeType="1"/>
          </p:cNvSpPr>
          <p:nvPr/>
        </p:nvSpPr>
        <p:spPr bwMode="auto">
          <a:xfrm rot="16200000" flipH="1">
            <a:off x="7689850" y="5010151"/>
            <a:ext cx="333375" cy="0"/>
          </a:xfrm>
          <a:prstGeom prst="line">
            <a:avLst/>
          </a:prstGeom>
          <a:noFill/>
          <a:ln w="38100">
            <a:solidFill>
              <a:schemeClr val="accent2"/>
            </a:solid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5" name="Freeform 18"/>
          <p:cNvSpPr>
            <a:spLocks/>
          </p:cNvSpPr>
          <p:nvPr/>
        </p:nvSpPr>
        <p:spPr bwMode="auto">
          <a:xfrm>
            <a:off x="1282700" y="4746625"/>
            <a:ext cx="466725" cy="466725"/>
          </a:xfrm>
          <a:custGeom>
            <a:avLst/>
            <a:gdLst>
              <a:gd name="T0" fmla="*/ 0 w 336"/>
              <a:gd name="T1" fmla="*/ 0 h 336"/>
              <a:gd name="T2" fmla="*/ 0 w 336"/>
              <a:gd name="T3" fmla="*/ 463947 h 336"/>
              <a:gd name="T4" fmla="*/ 466725 w 336"/>
              <a:gd name="T5" fmla="*/ 466725 h 336"/>
              <a:gd name="T6" fmla="*/ 305594 w 336"/>
              <a:gd name="T7" fmla="*/ 304205 h 336"/>
              <a:gd name="T8" fmla="*/ 155575 w 336"/>
              <a:gd name="T9" fmla="*/ 304205 h 336"/>
              <a:gd name="T10" fmla="*/ 155575 w 336"/>
              <a:gd name="T11" fmla="*/ 15279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6" name="Freeform 19"/>
          <p:cNvSpPr>
            <a:spLocks/>
          </p:cNvSpPr>
          <p:nvPr/>
        </p:nvSpPr>
        <p:spPr bwMode="auto">
          <a:xfrm>
            <a:off x="1346200" y="4846638"/>
            <a:ext cx="1588" cy="331787"/>
          </a:xfrm>
          <a:custGeom>
            <a:avLst/>
            <a:gdLst>
              <a:gd name="T0" fmla="*/ 0 w 1"/>
              <a:gd name="T1" fmla="*/ 0 h 239"/>
              <a:gd name="T2" fmla="*/ 0 w 1"/>
              <a:gd name="T3" fmla="*/ 331787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7" name="Line 20"/>
          <p:cNvSpPr>
            <a:spLocks noChangeShapeType="1"/>
          </p:cNvSpPr>
          <p:nvPr/>
        </p:nvSpPr>
        <p:spPr bwMode="auto">
          <a:xfrm flipH="1">
            <a:off x="1327150" y="5162550"/>
            <a:ext cx="333375" cy="0"/>
          </a:xfrm>
          <a:prstGeom prst="line">
            <a:avLst/>
          </a:prstGeom>
          <a:noFill/>
          <a:ln w="38100">
            <a:solidFill>
              <a:schemeClr val="accent2"/>
            </a:solid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3075" name="Rectangle 3"/>
          <p:cNvSpPr>
            <a:spLocks noGrp="1" noChangeArrowheads="1"/>
          </p:cNvSpPr>
          <p:nvPr>
            <p:ph type="ctrTitle"/>
          </p:nvPr>
        </p:nvSpPr>
        <p:spPr>
          <a:xfrm>
            <a:off x="1609725" y="1698625"/>
            <a:ext cx="5924550" cy="1704975"/>
          </a:xfrm>
          <a:extLst/>
        </p:spPr>
        <p:txBody>
          <a:bodyPr anchor="b"/>
          <a:lstStyle>
            <a:lvl1pPr>
              <a:lnSpc>
                <a:spcPct val="95000"/>
              </a:lnSpc>
              <a:defRPr/>
            </a:lvl1pPr>
          </a:lstStyle>
          <a:p>
            <a:pPr lvl="0"/>
            <a:r>
              <a:rPr lang="en-US" noProof="0" smtClean="0"/>
              <a:t>Click to edit Master title style</a:t>
            </a:r>
          </a:p>
        </p:txBody>
      </p:sp>
      <p:sp>
        <p:nvSpPr>
          <p:cNvPr id="3076" name="Rectangle 4"/>
          <p:cNvSpPr>
            <a:spLocks noGrp="1" noChangeArrowheads="1"/>
          </p:cNvSpPr>
          <p:nvPr>
            <p:ph type="subTitle" idx="1"/>
          </p:nvPr>
        </p:nvSpPr>
        <p:spPr>
          <a:xfrm>
            <a:off x="1631950" y="3536950"/>
            <a:ext cx="5861050" cy="1257300"/>
          </a:xfrm>
        </p:spPr>
        <p:txBody>
          <a:bodyPr/>
          <a:lstStyle>
            <a:lvl1pPr marL="0" indent="0" algn="ctr">
              <a:buFontTx/>
              <a:buNone/>
              <a:defRPr sz="2800"/>
            </a:lvl1pPr>
          </a:lstStyle>
          <a:p>
            <a:pPr lvl="0"/>
            <a:r>
              <a:rPr lang="en-US" noProof="0" smtClean="0"/>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9"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7"/>
          <p:cNvSpPr>
            <a:spLocks noGrp="1" noChangeArrowheads="1"/>
          </p:cNvSpPr>
          <p:nvPr>
            <p:ph type="sldNum" sz="quarter" idx="12"/>
          </p:nvPr>
        </p:nvSpPr>
        <p:spPr/>
        <p:txBody>
          <a:bodyPr/>
          <a:lstStyle>
            <a:lvl1pPr>
              <a:defRPr/>
            </a:lvl1pPr>
          </a:lstStyle>
          <a:p>
            <a:pPr>
              <a:defRPr/>
            </a:pPr>
            <a:fld id="{59814185-675B-473D-9492-AD4FEA4C41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9122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864282-B768-4AA8-9222-88E84BF0F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7398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A7654E-0AFD-4A25-AF11-FC12E7EEBC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77707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EDF015-57A2-4B16-94C3-0F481216F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54199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351C77-3ED6-4E03-826D-347310BF9E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86079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D70D1D-A442-4B4E-A563-FC86463C4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66586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F75EB3-F809-4F68-979B-B6FC64E5FB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37563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E11383-FDBF-4F0B-AFCB-783044560B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83732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51BC89-6CF9-47F3-B01F-E16413D01E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8230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E8D4C7-E033-46DE-835A-F9CC08814F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955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3"/>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19"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29" name="Footer Placeholder 28"/>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38314754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FBAD20-E894-4171-B7D2-57AF3A7C68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60359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8" y="1260475"/>
            <a:ext cx="6481762" cy="3886200"/>
          </a:xfrm>
          <a:prstGeom prst="rect">
            <a:avLst/>
          </a:prstGeom>
          <a:noFill/>
          <a:ln w="76200">
            <a:solidFill>
              <a:schemeClr val="bg2">
                <a:alpha val="50195"/>
              </a:schemeClr>
            </a:solidFill>
            <a:miter lim="800000"/>
            <a:headEnd/>
            <a:tailEnd/>
          </a:ln>
          <a:effectLst/>
        </p:spPr>
        <p:txBody>
          <a:bodyPr wrap="none" anchor="ctr"/>
          <a:lstStyle/>
          <a:p>
            <a:pPr algn="ct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5" name="Rectangle 8"/>
          <p:cNvSpPr>
            <a:spLocks noChangeArrowheads="1"/>
          </p:cNvSpPr>
          <p:nvPr/>
        </p:nvSpPr>
        <p:spPr bwMode="auto">
          <a:xfrm>
            <a:off x="1384300" y="1295400"/>
            <a:ext cx="6400800" cy="3810000"/>
          </a:xfrm>
          <a:prstGeom prst="rect">
            <a:avLst/>
          </a:prstGeom>
          <a:noFill/>
          <a:ln w="12700">
            <a:solidFill>
              <a:schemeClr val="tx2"/>
            </a:solidFill>
            <a:miter lim="800000"/>
            <a:headEnd/>
            <a:tailEnd/>
          </a:ln>
          <a:effectLst/>
        </p:spPr>
        <p:txBody>
          <a:bodyPr wrap="none" anchor="ctr"/>
          <a:lstStyle/>
          <a:p>
            <a:pPr algn="ct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6" name="Freeform 9"/>
          <p:cNvSpPr>
            <a:spLocks/>
          </p:cNvSpPr>
          <p:nvPr/>
        </p:nvSpPr>
        <p:spPr bwMode="auto">
          <a:xfrm rot="5400000">
            <a:off x="1282700" y="1193800"/>
            <a:ext cx="466725" cy="466725"/>
          </a:xfrm>
          <a:custGeom>
            <a:avLst/>
            <a:gdLst>
              <a:gd name="T0" fmla="*/ 0 w 336"/>
              <a:gd name="T1" fmla="*/ 0 h 336"/>
              <a:gd name="T2" fmla="*/ 0 w 336"/>
              <a:gd name="T3" fmla="*/ 463947 h 336"/>
              <a:gd name="T4" fmla="*/ 466725 w 336"/>
              <a:gd name="T5" fmla="*/ 466725 h 336"/>
              <a:gd name="T6" fmla="*/ 305594 w 336"/>
              <a:gd name="T7" fmla="*/ 304205 h 336"/>
              <a:gd name="T8" fmla="*/ 155575 w 336"/>
              <a:gd name="T9" fmla="*/ 304205 h 336"/>
              <a:gd name="T10" fmla="*/ 155575 w 336"/>
              <a:gd name="T11" fmla="*/ 15279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7" name="Freeform 10"/>
          <p:cNvSpPr>
            <a:spLocks/>
          </p:cNvSpPr>
          <p:nvPr/>
        </p:nvSpPr>
        <p:spPr bwMode="auto">
          <a:xfrm rot="5400000">
            <a:off x="1479550" y="1090613"/>
            <a:ext cx="1587" cy="331788"/>
          </a:xfrm>
          <a:custGeom>
            <a:avLst/>
            <a:gdLst>
              <a:gd name="T0" fmla="*/ 0 w 1"/>
              <a:gd name="T1" fmla="*/ 0 h 239"/>
              <a:gd name="T2" fmla="*/ 0 w 1"/>
              <a:gd name="T3" fmla="*/ 331788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8" name="Line 11"/>
          <p:cNvSpPr>
            <a:spLocks noChangeShapeType="1"/>
          </p:cNvSpPr>
          <p:nvPr/>
        </p:nvSpPr>
        <p:spPr bwMode="auto">
          <a:xfrm rot="5400000" flipH="1">
            <a:off x="1165225" y="1403351"/>
            <a:ext cx="333375" cy="0"/>
          </a:xfrm>
          <a:prstGeom prst="line">
            <a:avLst/>
          </a:prstGeom>
          <a:noFill/>
          <a:ln w="38100">
            <a:solidFill>
              <a:schemeClr val="accent2"/>
            </a:solid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9" name="Freeform 12"/>
          <p:cNvSpPr>
            <a:spLocks/>
          </p:cNvSpPr>
          <p:nvPr/>
        </p:nvSpPr>
        <p:spPr bwMode="auto">
          <a:xfrm rot="16200000" flipH="1">
            <a:off x="7413625" y="1193800"/>
            <a:ext cx="466725" cy="466725"/>
          </a:xfrm>
          <a:custGeom>
            <a:avLst/>
            <a:gdLst>
              <a:gd name="T0" fmla="*/ 0 w 336"/>
              <a:gd name="T1" fmla="*/ 0 h 336"/>
              <a:gd name="T2" fmla="*/ 0 w 336"/>
              <a:gd name="T3" fmla="*/ 463947 h 336"/>
              <a:gd name="T4" fmla="*/ 466725 w 336"/>
              <a:gd name="T5" fmla="*/ 466725 h 336"/>
              <a:gd name="T6" fmla="*/ 305594 w 336"/>
              <a:gd name="T7" fmla="*/ 304205 h 336"/>
              <a:gd name="T8" fmla="*/ 155575 w 336"/>
              <a:gd name="T9" fmla="*/ 304205 h 336"/>
              <a:gd name="T10" fmla="*/ 155575 w 336"/>
              <a:gd name="T11" fmla="*/ 15279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0" name="Freeform 13"/>
          <p:cNvSpPr>
            <a:spLocks/>
          </p:cNvSpPr>
          <p:nvPr/>
        </p:nvSpPr>
        <p:spPr bwMode="auto">
          <a:xfrm rot="10800000">
            <a:off x="7818438" y="1225550"/>
            <a:ext cx="1587" cy="331788"/>
          </a:xfrm>
          <a:custGeom>
            <a:avLst/>
            <a:gdLst>
              <a:gd name="T0" fmla="*/ 0 w 1"/>
              <a:gd name="T1" fmla="*/ 0 h 239"/>
              <a:gd name="T2" fmla="*/ 0 w 1"/>
              <a:gd name="T3" fmla="*/ 331788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1" name="Line 14"/>
          <p:cNvSpPr>
            <a:spLocks noChangeShapeType="1"/>
          </p:cNvSpPr>
          <p:nvPr/>
        </p:nvSpPr>
        <p:spPr bwMode="auto">
          <a:xfrm rot="10800000" flipH="1">
            <a:off x="7507288" y="1243013"/>
            <a:ext cx="333375" cy="0"/>
          </a:xfrm>
          <a:prstGeom prst="line">
            <a:avLst/>
          </a:prstGeom>
          <a:noFill/>
          <a:ln w="38100">
            <a:solidFill>
              <a:schemeClr val="accent2"/>
            </a:solid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2" name="Freeform 15"/>
          <p:cNvSpPr>
            <a:spLocks/>
          </p:cNvSpPr>
          <p:nvPr/>
        </p:nvSpPr>
        <p:spPr bwMode="auto">
          <a:xfrm flipH="1">
            <a:off x="7434263" y="4752975"/>
            <a:ext cx="466725" cy="466725"/>
          </a:xfrm>
          <a:custGeom>
            <a:avLst/>
            <a:gdLst>
              <a:gd name="T0" fmla="*/ 0 w 336"/>
              <a:gd name="T1" fmla="*/ 0 h 336"/>
              <a:gd name="T2" fmla="*/ 0 w 336"/>
              <a:gd name="T3" fmla="*/ 463947 h 336"/>
              <a:gd name="T4" fmla="*/ 466725 w 336"/>
              <a:gd name="T5" fmla="*/ 466725 h 336"/>
              <a:gd name="T6" fmla="*/ 305594 w 336"/>
              <a:gd name="T7" fmla="*/ 304205 h 336"/>
              <a:gd name="T8" fmla="*/ 155575 w 336"/>
              <a:gd name="T9" fmla="*/ 304205 h 336"/>
              <a:gd name="T10" fmla="*/ 155575 w 336"/>
              <a:gd name="T11" fmla="*/ 15279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3" name="Freeform 16"/>
          <p:cNvSpPr>
            <a:spLocks/>
          </p:cNvSpPr>
          <p:nvPr/>
        </p:nvSpPr>
        <p:spPr bwMode="auto">
          <a:xfrm rot="16200000">
            <a:off x="7705725" y="4989513"/>
            <a:ext cx="1587" cy="331788"/>
          </a:xfrm>
          <a:custGeom>
            <a:avLst/>
            <a:gdLst>
              <a:gd name="T0" fmla="*/ 0 w 1"/>
              <a:gd name="T1" fmla="*/ 0 h 239"/>
              <a:gd name="T2" fmla="*/ 0 w 1"/>
              <a:gd name="T3" fmla="*/ 331788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4" name="Line 17"/>
          <p:cNvSpPr>
            <a:spLocks noChangeShapeType="1"/>
          </p:cNvSpPr>
          <p:nvPr/>
        </p:nvSpPr>
        <p:spPr bwMode="auto">
          <a:xfrm rot="16200000" flipH="1">
            <a:off x="7689850" y="5010151"/>
            <a:ext cx="333375" cy="0"/>
          </a:xfrm>
          <a:prstGeom prst="line">
            <a:avLst/>
          </a:prstGeom>
          <a:noFill/>
          <a:ln w="38100">
            <a:solidFill>
              <a:schemeClr val="accent2"/>
            </a:solid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5" name="Freeform 18"/>
          <p:cNvSpPr>
            <a:spLocks/>
          </p:cNvSpPr>
          <p:nvPr/>
        </p:nvSpPr>
        <p:spPr bwMode="auto">
          <a:xfrm>
            <a:off x="1282700" y="4746625"/>
            <a:ext cx="466725" cy="466725"/>
          </a:xfrm>
          <a:custGeom>
            <a:avLst/>
            <a:gdLst>
              <a:gd name="T0" fmla="*/ 0 w 336"/>
              <a:gd name="T1" fmla="*/ 0 h 336"/>
              <a:gd name="T2" fmla="*/ 0 w 336"/>
              <a:gd name="T3" fmla="*/ 463947 h 336"/>
              <a:gd name="T4" fmla="*/ 466725 w 336"/>
              <a:gd name="T5" fmla="*/ 466725 h 336"/>
              <a:gd name="T6" fmla="*/ 305594 w 336"/>
              <a:gd name="T7" fmla="*/ 304205 h 336"/>
              <a:gd name="T8" fmla="*/ 155575 w 336"/>
              <a:gd name="T9" fmla="*/ 304205 h 336"/>
              <a:gd name="T10" fmla="*/ 155575 w 336"/>
              <a:gd name="T11" fmla="*/ 15279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6" name="Freeform 19"/>
          <p:cNvSpPr>
            <a:spLocks/>
          </p:cNvSpPr>
          <p:nvPr/>
        </p:nvSpPr>
        <p:spPr bwMode="auto">
          <a:xfrm>
            <a:off x="1346200" y="4846638"/>
            <a:ext cx="1588" cy="331787"/>
          </a:xfrm>
          <a:custGeom>
            <a:avLst/>
            <a:gdLst>
              <a:gd name="T0" fmla="*/ 0 w 1"/>
              <a:gd name="T1" fmla="*/ 0 h 239"/>
              <a:gd name="T2" fmla="*/ 0 w 1"/>
              <a:gd name="T3" fmla="*/ 331787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7" name="Line 20"/>
          <p:cNvSpPr>
            <a:spLocks noChangeShapeType="1"/>
          </p:cNvSpPr>
          <p:nvPr/>
        </p:nvSpPr>
        <p:spPr bwMode="auto">
          <a:xfrm flipH="1">
            <a:off x="1327150" y="5162550"/>
            <a:ext cx="333375" cy="0"/>
          </a:xfrm>
          <a:prstGeom prst="line">
            <a:avLst/>
          </a:prstGeom>
          <a:noFill/>
          <a:ln w="38100">
            <a:solidFill>
              <a:schemeClr val="accent2"/>
            </a:solidFill>
            <a:round/>
            <a:headEnd/>
            <a:tailEnd/>
          </a:ln>
          <a:effectLst/>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3075" name="Rectangle 3"/>
          <p:cNvSpPr>
            <a:spLocks noGrp="1" noChangeArrowheads="1"/>
          </p:cNvSpPr>
          <p:nvPr>
            <p:ph type="ctrTitle"/>
          </p:nvPr>
        </p:nvSpPr>
        <p:spPr>
          <a:xfrm>
            <a:off x="1609725" y="1698625"/>
            <a:ext cx="5924550" cy="1704975"/>
          </a:xfrm>
          <a:extLst/>
        </p:spPr>
        <p:txBody>
          <a:bodyPr anchor="b"/>
          <a:lstStyle>
            <a:lvl1pPr>
              <a:lnSpc>
                <a:spcPct val="95000"/>
              </a:lnSpc>
              <a:defRPr/>
            </a:lvl1pPr>
          </a:lstStyle>
          <a:p>
            <a:pPr lvl="0"/>
            <a:r>
              <a:rPr lang="en-US" noProof="0" smtClean="0"/>
              <a:t>Click to edit Master title style</a:t>
            </a:r>
          </a:p>
        </p:txBody>
      </p:sp>
      <p:sp>
        <p:nvSpPr>
          <p:cNvPr id="3076" name="Rectangle 4"/>
          <p:cNvSpPr>
            <a:spLocks noGrp="1" noChangeArrowheads="1"/>
          </p:cNvSpPr>
          <p:nvPr>
            <p:ph type="subTitle" idx="1"/>
          </p:nvPr>
        </p:nvSpPr>
        <p:spPr>
          <a:xfrm>
            <a:off x="1631950" y="3536950"/>
            <a:ext cx="5861050" cy="1257300"/>
          </a:xfrm>
        </p:spPr>
        <p:txBody>
          <a:bodyPr/>
          <a:lstStyle>
            <a:lvl1pPr marL="0" indent="0" algn="ctr">
              <a:buFontTx/>
              <a:buNone/>
              <a:defRPr sz="2800"/>
            </a:lvl1pPr>
          </a:lstStyle>
          <a:p>
            <a:pPr lvl="0"/>
            <a:r>
              <a:rPr lang="en-US" noProof="0" smtClean="0"/>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9"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7"/>
          <p:cNvSpPr>
            <a:spLocks noGrp="1" noChangeArrowheads="1"/>
          </p:cNvSpPr>
          <p:nvPr>
            <p:ph type="sldNum" sz="quarter" idx="12"/>
          </p:nvPr>
        </p:nvSpPr>
        <p:spPr/>
        <p:txBody>
          <a:bodyPr/>
          <a:lstStyle>
            <a:lvl1pPr>
              <a:defRPr/>
            </a:lvl1pPr>
          </a:lstStyle>
          <a:p>
            <a:pPr>
              <a:defRPr/>
            </a:pPr>
            <a:fld id="{59814185-675B-473D-9492-AD4FEA4C41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43910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864282-B768-4AA8-9222-88E84BF0F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91198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A7654E-0AFD-4A25-AF11-FC12E7EEBC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77671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EDF015-57A2-4B16-94C3-0F481216F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60144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351C77-3ED6-4E03-826D-347310BF9E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68774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D70D1D-A442-4B4E-A563-FC86463C4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845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F75EB3-F809-4F68-979B-B6FC64E5FB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64378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E11383-FDBF-4F0B-AFCB-783044560B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47869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51BC89-6CF9-47F3-B01F-E16413D01E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98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6"/>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10/08/2016</a:t>
            </a:fld>
            <a:endParaRPr lang="en-GB">
              <a:solidFill>
                <a:prstClr val="black"/>
              </a:solidFill>
            </a:endParaRPr>
          </a:p>
        </p:txBody>
      </p:sp>
      <p:sp>
        <p:nvSpPr>
          <p:cNvPr id="5" name="Footer Placeholder 4"/>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31" name="Slide Number Placeholder 30"/>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2"/>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2940928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E8D4C7-E033-46DE-835A-F9CC08814F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04993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FBAD20-E894-4171-B7D2-57AF3A7C68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55122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8" y="1260475"/>
            <a:ext cx="6481762" cy="3886200"/>
          </a:xfrm>
          <a:prstGeom prst="rect">
            <a:avLst/>
          </a:prstGeom>
          <a:noFill/>
          <a:ln w="76200">
            <a:solidFill>
              <a:schemeClr val="bg2">
                <a:alpha val="50195"/>
              </a:schemeClr>
            </a:solidFill>
            <a:miter lim="800000"/>
            <a:headEnd/>
            <a:tailEnd/>
          </a:ln>
        </p:spPr>
        <p:txBody>
          <a:bodyPr wrap="none" anchor="ctr"/>
          <a:lstStyle/>
          <a:p>
            <a:pPr algn="ct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5" name="Rectangle 8"/>
          <p:cNvSpPr>
            <a:spLocks noChangeArrowheads="1"/>
          </p:cNvSpPr>
          <p:nvPr/>
        </p:nvSpPr>
        <p:spPr bwMode="auto">
          <a:xfrm>
            <a:off x="1384300" y="1295400"/>
            <a:ext cx="6400800" cy="3810000"/>
          </a:xfrm>
          <a:prstGeom prst="rect">
            <a:avLst/>
          </a:prstGeom>
          <a:noFill/>
          <a:ln w="12700">
            <a:solidFill>
              <a:schemeClr val="tx2"/>
            </a:solidFill>
            <a:miter lim="800000"/>
            <a:headEnd/>
            <a:tailEnd/>
          </a:ln>
        </p:spPr>
        <p:txBody>
          <a:bodyPr wrap="none" anchor="ctr"/>
          <a:lstStyle/>
          <a:p>
            <a:pPr algn="ct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6" name="Freeform 9"/>
          <p:cNvSpPr>
            <a:spLocks/>
          </p:cNvSpPr>
          <p:nvPr/>
        </p:nvSpPr>
        <p:spPr bwMode="auto">
          <a:xfrm rot="5400000">
            <a:off x="1282700" y="1193800"/>
            <a:ext cx="466725" cy="466725"/>
          </a:xfrm>
          <a:custGeom>
            <a:avLst/>
            <a:gdLst>
              <a:gd name="T0" fmla="*/ 0 w 336"/>
              <a:gd name="T1" fmla="*/ 0 h 336"/>
              <a:gd name="T2" fmla="*/ 0 w 336"/>
              <a:gd name="T3" fmla="*/ 644451380 h 336"/>
              <a:gd name="T4" fmla="*/ 648310195 w 336"/>
              <a:gd name="T5" fmla="*/ 648310195 h 336"/>
              <a:gd name="T6" fmla="*/ 424489166 w 336"/>
              <a:gd name="T7" fmla="*/ 422559758 h 336"/>
              <a:gd name="T8" fmla="*/ 216103398 w 336"/>
              <a:gd name="T9" fmla="*/ 422559758 h 336"/>
              <a:gd name="T10" fmla="*/ 216103398 w 336"/>
              <a:gd name="T11" fmla="*/ 212244583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7" name="Freeform 10"/>
          <p:cNvSpPr>
            <a:spLocks/>
          </p:cNvSpPr>
          <p:nvPr/>
        </p:nvSpPr>
        <p:spPr bwMode="auto">
          <a:xfrm rot="5400000">
            <a:off x="1479550" y="1090613"/>
            <a:ext cx="1587" cy="331788"/>
          </a:xfrm>
          <a:custGeom>
            <a:avLst/>
            <a:gdLst>
              <a:gd name="T0" fmla="*/ 0 w 1"/>
              <a:gd name="T1" fmla="*/ 0 h 239"/>
              <a:gd name="T2" fmla="*/ 0 w 1"/>
              <a:gd name="T3" fmla="*/ 460599485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8" name="Line 11"/>
          <p:cNvSpPr>
            <a:spLocks noChangeShapeType="1"/>
          </p:cNvSpPr>
          <p:nvPr/>
        </p:nvSpPr>
        <p:spPr bwMode="auto">
          <a:xfrm rot="5400000" flipH="1">
            <a:off x="1165225" y="1403351"/>
            <a:ext cx="333375" cy="0"/>
          </a:xfrm>
          <a:prstGeom prst="line">
            <a:avLst/>
          </a:prstGeom>
          <a:noFill/>
          <a:ln w="38100">
            <a:solidFill>
              <a:schemeClr val="accent2"/>
            </a:solidFill>
            <a:round/>
            <a:headEnd/>
            <a:tailEnd/>
          </a:ln>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9" name="Freeform 12"/>
          <p:cNvSpPr>
            <a:spLocks/>
          </p:cNvSpPr>
          <p:nvPr/>
        </p:nvSpPr>
        <p:spPr bwMode="auto">
          <a:xfrm rot="16200000" flipH="1">
            <a:off x="7413625" y="1193800"/>
            <a:ext cx="466725" cy="466725"/>
          </a:xfrm>
          <a:custGeom>
            <a:avLst/>
            <a:gdLst>
              <a:gd name="T0" fmla="*/ 0 w 336"/>
              <a:gd name="T1" fmla="*/ 0 h 336"/>
              <a:gd name="T2" fmla="*/ 0 w 336"/>
              <a:gd name="T3" fmla="*/ 644451380 h 336"/>
              <a:gd name="T4" fmla="*/ 648310195 w 336"/>
              <a:gd name="T5" fmla="*/ 648310195 h 336"/>
              <a:gd name="T6" fmla="*/ 424489166 w 336"/>
              <a:gd name="T7" fmla="*/ 422559758 h 336"/>
              <a:gd name="T8" fmla="*/ 216103398 w 336"/>
              <a:gd name="T9" fmla="*/ 422559758 h 336"/>
              <a:gd name="T10" fmla="*/ 216103398 w 336"/>
              <a:gd name="T11" fmla="*/ 212244583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0" name="Freeform 13"/>
          <p:cNvSpPr>
            <a:spLocks/>
          </p:cNvSpPr>
          <p:nvPr/>
        </p:nvSpPr>
        <p:spPr bwMode="auto">
          <a:xfrm rot="10800000">
            <a:off x="7818438" y="1225550"/>
            <a:ext cx="1587" cy="331788"/>
          </a:xfrm>
          <a:custGeom>
            <a:avLst/>
            <a:gdLst>
              <a:gd name="T0" fmla="*/ 0 w 1"/>
              <a:gd name="T1" fmla="*/ 0 h 239"/>
              <a:gd name="T2" fmla="*/ 0 w 1"/>
              <a:gd name="T3" fmla="*/ 460599485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1" name="Line 14"/>
          <p:cNvSpPr>
            <a:spLocks noChangeShapeType="1"/>
          </p:cNvSpPr>
          <p:nvPr/>
        </p:nvSpPr>
        <p:spPr bwMode="auto">
          <a:xfrm rot="10800000" flipH="1">
            <a:off x="7507288" y="1243013"/>
            <a:ext cx="333375" cy="0"/>
          </a:xfrm>
          <a:prstGeom prst="line">
            <a:avLst/>
          </a:prstGeom>
          <a:noFill/>
          <a:ln w="38100">
            <a:solidFill>
              <a:schemeClr val="accent2"/>
            </a:solidFill>
            <a:round/>
            <a:headEnd/>
            <a:tailEnd/>
          </a:ln>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2" name="Freeform 15"/>
          <p:cNvSpPr>
            <a:spLocks/>
          </p:cNvSpPr>
          <p:nvPr/>
        </p:nvSpPr>
        <p:spPr bwMode="auto">
          <a:xfrm flipH="1">
            <a:off x="7434263" y="4752975"/>
            <a:ext cx="466725" cy="466725"/>
          </a:xfrm>
          <a:custGeom>
            <a:avLst/>
            <a:gdLst>
              <a:gd name="T0" fmla="*/ 0 w 336"/>
              <a:gd name="T1" fmla="*/ 0 h 336"/>
              <a:gd name="T2" fmla="*/ 0 w 336"/>
              <a:gd name="T3" fmla="*/ 644451380 h 336"/>
              <a:gd name="T4" fmla="*/ 648310195 w 336"/>
              <a:gd name="T5" fmla="*/ 648310195 h 336"/>
              <a:gd name="T6" fmla="*/ 424489166 w 336"/>
              <a:gd name="T7" fmla="*/ 422559758 h 336"/>
              <a:gd name="T8" fmla="*/ 216103398 w 336"/>
              <a:gd name="T9" fmla="*/ 422559758 h 336"/>
              <a:gd name="T10" fmla="*/ 216103398 w 336"/>
              <a:gd name="T11" fmla="*/ 212244583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3" name="Freeform 16"/>
          <p:cNvSpPr>
            <a:spLocks/>
          </p:cNvSpPr>
          <p:nvPr/>
        </p:nvSpPr>
        <p:spPr bwMode="auto">
          <a:xfrm rot="16200000">
            <a:off x="7705725" y="4989513"/>
            <a:ext cx="1587" cy="331788"/>
          </a:xfrm>
          <a:custGeom>
            <a:avLst/>
            <a:gdLst>
              <a:gd name="T0" fmla="*/ 0 w 1"/>
              <a:gd name="T1" fmla="*/ 0 h 239"/>
              <a:gd name="T2" fmla="*/ 0 w 1"/>
              <a:gd name="T3" fmla="*/ 460599485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4" name="Line 17"/>
          <p:cNvSpPr>
            <a:spLocks noChangeShapeType="1"/>
          </p:cNvSpPr>
          <p:nvPr/>
        </p:nvSpPr>
        <p:spPr bwMode="auto">
          <a:xfrm rot="16200000" flipH="1">
            <a:off x="7689850" y="5010151"/>
            <a:ext cx="333375" cy="0"/>
          </a:xfrm>
          <a:prstGeom prst="line">
            <a:avLst/>
          </a:prstGeom>
          <a:noFill/>
          <a:ln w="38100">
            <a:solidFill>
              <a:schemeClr val="accent2"/>
            </a:solidFill>
            <a:round/>
            <a:headEnd/>
            <a:tailEnd/>
          </a:ln>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5" name="Freeform 18"/>
          <p:cNvSpPr>
            <a:spLocks/>
          </p:cNvSpPr>
          <p:nvPr/>
        </p:nvSpPr>
        <p:spPr bwMode="auto">
          <a:xfrm>
            <a:off x="1282700" y="4746625"/>
            <a:ext cx="466725" cy="466725"/>
          </a:xfrm>
          <a:custGeom>
            <a:avLst/>
            <a:gdLst>
              <a:gd name="T0" fmla="*/ 0 w 336"/>
              <a:gd name="T1" fmla="*/ 0 h 336"/>
              <a:gd name="T2" fmla="*/ 0 w 336"/>
              <a:gd name="T3" fmla="*/ 644451380 h 336"/>
              <a:gd name="T4" fmla="*/ 648310195 w 336"/>
              <a:gd name="T5" fmla="*/ 648310195 h 336"/>
              <a:gd name="T6" fmla="*/ 424489166 w 336"/>
              <a:gd name="T7" fmla="*/ 422559758 h 336"/>
              <a:gd name="T8" fmla="*/ 216103398 w 336"/>
              <a:gd name="T9" fmla="*/ 422559758 h 336"/>
              <a:gd name="T10" fmla="*/ 216103398 w 336"/>
              <a:gd name="T11" fmla="*/ 212244583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6" name="Freeform 19"/>
          <p:cNvSpPr>
            <a:spLocks/>
          </p:cNvSpPr>
          <p:nvPr/>
        </p:nvSpPr>
        <p:spPr bwMode="auto">
          <a:xfrm>
            <a:off x="1346200" y="4846638"/>
            <a:ext cx="1588" cy="331787"/>
          </a:xfrm>
          <a:custGeom>
            <a:avLst/>
            <a:gdLst>
              <a:gd name="T0" fmla="*/ 0 w 1"/>
              <a:gd name="T1" fmla="*/ 0 h 239"/>
              <a:gd name="T2" fmla="*/ 0 w 1"/>
              <a:gd name="T3" fmla="*/ 460596709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17" name="Line 20"/>
          <p:cNvSpPr>
            <a:spLocks noChangeShapeType="1"/>
          </p:cNvSpPr>
          <p:nvPr/>
        </p:nvSpPr>
        <p:spPr bwMode="auto">
          <a:xfrm flipH="1">
            <a:off x="1327150" y="5162550"/>
            <a:ext cx="333375" cy="0"/>
          </a:xfrm>
          <a:prstGeom prst="line">
            <a:avLst/>
          </a:prstGeom>
          <a:noFill/>
          <a:ln w="38100">
            <a:solidFill>
              <a:schemeClr val="accent2"/>
            </a:solidFill>
            <a:round/>
            <a:headEnd/>
            <a:tailEnd/>
          </a:ln>
        </p:spPr>
        <p:txBody>
          <a:bodyPr/>
          <a:lstStyle/>
          <a:p>
            <a:pP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
        <p:nvSpPr>
          <p:cNvPr id="3075" name="Rectangle 3"/>
          <p:cNvSpPr>
            <a:spLocks noGrp="1" noChangeArrowheads="1"/>
          </p:cNvSpPr>
          <p:nvPr>
            <p:ph type="ctrTitle"/>
          </p:nvPr>
        </p:nvSpPr>
        <p:spPr>
          <a:xfrm>
            <a:off x="1609725" y="1698625"/>
            <a:ext cx="5924550" cy="1704975"/>
          </a:xfrm>
        </p:spPr>
        <p:txBody>
          <a:bodyPr anchor="b"/>
          <a:lstStyle>
            <a:lvl1pPr>
              <a:lnSpc>
                <a:spcPct val="95000"/>
              </a:lnSpc>
              <a:defRPr/>
            </a:lvl1pPr>
          </a:lstStyle>
          <a:p>
            <a:r>
              <a:rPr lang="en-US"/>
              <a:t>Click to edit Master title style</a:t>
            </a:r>
          </a:p>
        </p:txBody>
      </p:sp>
      <p:sp>
        <p:nvSpPr>
          <p:cNvPr id="3076" name="Rectangle 4"/>
          <p:cNvSpPr>
            <a:spLocks noGrp="1" noChangeArrowheads="1"/>
          </p:cNvSpPr>
          <p:nvPr>
            <p:ph type="subTitle" idx="1"/>
          </p:nvPr>
        </p:nvSpPr>
        <p:spPr>
          <a:xfrm>
            <a:off x="1631950" y="3536950"/>
            <a:ext cx="5861050" cy="1257300"/>
          </a:xfrm>
        </p:spPr>
        <p:txBody>
          <a:bodyPr/>
          <a:lstStyle>
            <a:lvl1pPr marL="0" indent="0" algn="ctr">
              <a:buFontTx/>
              <a:buNone/>
              <a:defRPr sz="2800"/>
            </a:lvl1pPr>
          </a:lstStyle>
          <a:p>
            <a:r>
              <a:rPr lang="en-US"/>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9"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7"/>
          <p:cNvSpPr>
            <a:spLocks noGrp="1" noChangeArrowheads="1"/>
          </p:cNvSpPr>
          <p:nvPr>
            <p:ph type="sldNum" sz="quarter" idx="12"/>
          </p:nvPr>
        </p:nvSpPr>
        <p:spPr/>
        <p:txBody>
          <a:bodyPr/>
          <a:lstStyle>
            <a:lvl1pPr>
              <a:defRPr/>
            </a:lvl1pPr>
          </a:lstStyle>
          <a:p>
            <a:pPr>
              <a:defRPr/>
            </a:pPr>
            <a:fld id="{5A79B727-0A6C-47E4-AB8D-680787F86D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05880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176502-A597-40C5-BE76-527D32472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02257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7B1974-FE0D-41AB-B8D4-E2CF9DD789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780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05CDA8-C6FB-44B1-91CF-3839EFB6C6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01694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EC75AF-8EE2-4DAF-BFDB-9DD3BA34FF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73187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3BFADF-8942-4060-9F39-8AEC0B45E9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09229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EEFE88-83F6-4535-8E4A-B16C0DDAB1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06192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F466B5-A3AA-4973-86B8-F846F54142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490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5" name="Slide Number Placeholder 4"/>
          <p:cNvSpPr>
            <a:spLocks noGrp="1"/>
          </p:cNvSpPr>
          <p:nvPr>
            <p:ph type="sldNum" sz="quarter" idx="4"/>
          </p:nvPr>
        </p:nvSpPr>
        <p:spPr>
          <a:xfrm>
            <a:off x="8229600" y="6477025"/>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Autofit/>
          </a:bodyPr>
          <a:lstStyle/>
          <a:p>
            <a:r>
              <a:rPr kumimoji="0" lang="en-US" dirty="0"/>
              <a:t>Click to edit Master title style</a:t>
            </a:r>
          </a:p>
        </p:txBody>
      </p:sp>
      <p:pic>
        <p:nvPicPr>
          <p:cNvPr id="15" name="Picture 6" descr="http://macriner.files.wordpress.com/2010/05/l_1651_1275_479a7041-6a33-4b69-b5f5-72664e1787c8.jpeg"/>
          <p:cNvPicPr>
            <a:picLocks noChangeAspect="1" noChangeArrowheads="1"/>
          </p:cNvPicPr>
          <p:nvPr/>
        </p:nvPicPr>
        <p:blipFill>
          <a:blip r:embed="rId14">
            <a:lum bright="70000" contrast="-70000"/>
            <a:extLst>
              <a:ext uri="{28A0092B-C50C-407E-A947-70E740481C1C}">
                <a14:useLocalDpi xmlns:a14="http://schemas.microsoft.com/office/drawing/2010/main" val="0"/>
              </a:ext>
            </a:extLst>
          </a:blip>
          <a:srcRect/>
          <a:stretch>
            <a:fillRect/>
          </a:stretch>
        </p:blipFill>
        <p:spPr bwMode="auto">
          <a:xfrm>
            <a:off x="0" y="-29498"/>
            <a:ext cx="9179496" cy="68875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15284" t="71106" r="17773"/>
          <a:stretch/>
        </p:blipFill>
        <p:spPr bwMode="auto">
          <a:xfrm>
            <a:off x="1384300" y="1638299"/>
            <a:ext cx="6146800" cy="199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7133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48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40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36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0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0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0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7895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0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52A60-4383-4DE3-9951-28F21BF2CD0C}"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0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0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01742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5" name="Slide Number Placeholder 4"/>
          <p:cNvSpPr>
            <a:spLocks noGrp="1"/>
          </p:cNvSpPr>
          <p:nvPr>
            <p:ph type="sldNum" sz="quarter" idx="4"/>
          </p:nvPr>
        </p:nvSpPr>
        <p:spPr>
          <a:xfrm>
            <a:off x="8229600" y="6477019"/>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Autofit/>
          </a:bodyPr>
          <a:lstStyle/>
          <a:p>
            <a:r>
              <a:rPr kumimoji="0" lang="en-US" dirty="0"/>
              <a:t>Click to edit Master title style</a:t>
            </a:r>
          </a:p>
        </p:txBody>
      </p:sp>
      <p:pic>
        <p:nvPicPr>
          <p:cNvPr id="15" name="Picture 6" descr="http://macriner.files.wordpress.com/2010/05/l_1651_1275_479a7041-6a33-4b69-b5f5-72664e1787c8.jpeg"/>
          <p:cNvPicPr>
            <a:picLocks noChangeAspect="1" noChangeArrowheads="1"/>
          </p:cNvPicPr>
          <p:nvPr/>
        </p:nvPicPr>
        <p:blipFill>
          <a:blip r:embed="rId14">
            <a:lum bright="70000" contrast="-70000"/>
            <a:extLst>
              <a:ext uri="{28A0092B-C50C-407E-A947-70E740481C1C}">
                <a14:useLocalDpi xmlns:a14="http://schemas.microsoft.com/office/drawing/2010/main" val="0"/>
              </a:ext>
            </a:extLst>
          </a:blip>
          <a:srcRect/>
          <a:stretch>
            <a:fillRect/>
          </a:stretch>
        </p:blipFill>
        <p:spPr bwMode="auto">
          <a:xfrm>
            <a:off x="0" y="-29498"/>
            <a:ext cx="9179496" cy="68875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15284" t="71106" r="17773"/>
          <a:stretch/>
        </p:blipFill>
        <p:spPr bwMode="auto">
          <a:xfrm>
            <a:off x="1384300" y="1638299"/>
            <a:ext cx="6146800" cy="199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36502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48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40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36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Autofit/>
          </a:bodyPr>
          <a:lstStyle/>
          <a:p>
            <a:r>
              <a:rPr kumimoji="0" lang="en-US" dirty="0" smtClean="0"/>
              <a:t>Click to edit Master title style</a:t>
            </a:r>
            <a:endParaRPr kumimoji="0" lang="en-US" dirty="0"/>
          </a:p>
        </p:txBody>
      </p:sp>
      <p:pic>
        <p:nvPicPr>
          <p:cNvPr id="15" name="Picture 6" descr="http://macriner.files.wordpress.com/2010/05/l_1651_1275_479a7041-6a33-4b69-b5f5-72664e1787c8.jpeg"/>
          <p:cNvPicPr>
            <a:picLocks noChangeAspect="1" noChangeArrowheads="1"/>
          </p:cNvPicPr>
          <p:nvPr/>
        </p:nvPicPr>
        <p:blipFill>
          <a:blip r:embed="rId14">
            <a:lum bright="70000" contrast="-70000"/>
            <a:extLst>
              <a:ext uri="{28A0092B-C50C-407E-A947-70E740481C1C}">
                <a14:useLocalDpi xmlns:a14="http://schemas.microsoft.com/office/drawing/2010/main" val="0"/>
              </a:ext>
            </a:extLst>
          </a:blip>
          <a:srcRect/>
          <a:stretch>
            <a:fillRect/>
          </a:stretch>
        </p:blipFill>
        <p:spPr bwMode="auto">
          <a:xfrm>
            <a:off x="0" y="-29499"/>
            <a:ext cx="9179496" cy="68875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15284" t="71106" r="17773"/>
          <a:stretch/>
        </p:blipFill>
        <p:spPr bwMode="auto">
          <a:xfrm>
            <a:off x="1384300" y="1638299"/>
            <a:ext cx="61468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41387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iming>
    <p:tnLst>
      <p:par>
        <p:cTn id="1" dur="indefinite" restart="never" nodeType="tmRoot"/>
      </p:par>
    </p:tnLst>
  </p:timing>
  <p:txStyles>
    <p:title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48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40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36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Calibri" pitchFamily="34" charset="0"/>
                <a:cs typeface="+mn-cs"/>
              </a:defRPr>
            </a:lvl1pPr>
          </a:lstStyle>
          <a:p>
            <a:pPr fontAlgn="base">
              <a:spcBef>
                <a:spcPct val="0"/>
              </a:spcBef>
              <a:spcAft>
                <a:spcPct val="0"/>
              </a:spcAft>
              <a:defRPr/>
            </a:pPr>
            <a:endParaRPr lang="en-US" dirty="0">
              <a:solidFill>
                <a:srgbClr val="000000"/>
              </a:solidFill>
            </a:endParaRPr>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Calibri" pitchFamily="34" charset="0"/>
                <a:cs typeface="+mn-cs"/>
              </a:defRPr>
            </a:lvl1pPr>
          </a:lstStyle>
          <a:p>
            <a:pPr fontAlgn="base">
              <a:spcBef>
                <a:spcPct val="0"/>
              </a:spcBef>
              <a:spcAft>
                <a:spcPct val="0"/>
              </a:spcAft>
              <a:defRPr/>
            </a:pPr>
            <a:endParaRPr lang="en-US" dirty="0">
              <a:solidFill>
                <a:srgbClr val="000000"/>
              </a:solidFill>
            </a:endParaRPr>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atin typeface="Calibri" pitchFamily="34" charset="0"/>
                <a:cs typeface="+mn-cs"/>
              </a:defRPr>
            </a:lvl1pPr>
          </a:lstStyle>
          <a:p>
            <a:pPr fontAlgn="base">
              <a:spcBef>
                <a:spcPct val="0"/>
              </a:spcBef>
              <a:spcAft>
                <a:spcPct val="0"/>
              </a:spcAft>
              <a:defRPr/>
            </a:pPr>
            <a:fld id="{1018C029-F8ED-4055-B7B8-531D0D4886BC}"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103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214864034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000">
          <a:solidFill>
            <a:schemeClr val="tx1"/>
          </a:solidFill>
          <a:latin typeface="Calibri" pitchFamily="34" charset="0"/>
          <a:ea typeface="+mj-ea"/>
          <a:cs typeface="+mj-cs"/>
        </a:defRPr>
      </a:lvl1pPr>
      <a:lvl2pPr algn="ctr" rtl="0" eaLnBrk="0" fontAlgn="base" hangingPunct="0">
        <a:spcBef>
          <a:spcPct val="0"/>
        </a:spcBef>
        <a:spcAft>
          <a:spcPct val="0"/>
        </a:spcAft>
        <a:defRPr sz="4000">
          <a:solidFill>
            <a:schemeClr val="tx1"/>
          </a:solidFill>
          <a:latin typeface="Arial" charset="0"/>
        </a:defRPr>
      </a:lvl2pPr>
      <a:lvl3pPr algn="ctr" rtl="0" eaLnBrk="0" fontAlgn="base" hangingPunct="0">
        <a:spcBef>
          <a:spcPct val="0"/>
        </a:spcBef>
        <a:spcAft>
          <a:spcPct val="0"/>
        </a:spcAft>
        <a:defRPr sz="4000">
          <a:solidFill>
            <a:schemeClr val="tx1"/>
          </a:solidFill>
          <a:latin typeface="Arial" charset="0"/>
        </a:defRPr>
      </a:lvl3pPr>
      <a:lvl4pPr algn="ctr" rtl="0" eaLnBrk="0" fontAlgn="base" hangingPunct="0">
        <a:spcBef>
          <a:spcPct val="0"/>
        </a:spcBef>
        <a:spcAft>
          <a:spcPct val="0"/>
        </a:spcAft>
        <a:defRPr sz="4000">
          <a:solidFill>
            <a:schemeClr val="tx1"/>
          </a:solidFill>
          <a:latin typeface="Arial" charset="0"/>
        </a:defRPr>
      </a:lvl4pPr>
      <a:lvl5pPr algn="ctr" rtl="0" eaLnBrk="0" fontAlgn="base" hangingPunct="0">
        <a:spcBef>
          <a:spcPct val="0"/>
        </a:spcBef>
        <a:spcAft>
          <a:spcPct val="0"/>
        </a:spcAft>
        <a:defRPr sz="4000">
          <a:solidFill>
            <a:schemeClr val="tx1"/>
          </a:solidFill>
          <a:latin typeface="Arial" charset="0"/>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Calibri" pitchFamily="34" charset="0"/>
                <a:cs typeface="+mn-cs"/>
              </a:defRPr>
            </a:lvl1pPr>
          </a:lstStyle>
          <a:p>
            <a:pPr fontAlgn="base">
              <a:spcBef>
                <a:spcPct val="0"/>
              </a:spcBef>
              <a:spcAft>
                <a:spcPct val="0"/>
              </a:spcAft>
              <a:defRPr/>
            </a:pPr>
            <a:endParaRPr lang="en-US" dirty="0">
              <a:solidFill>
                <a:srgbClr val="000000"/>
              </a:solidFill>
            </a:endParaRPr>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Calibri" pitchFamily="34" charset="0"/>
                <a:cs typeface="+mn-cs"/>
              </a:defRPr>
            </a:lvl1pPr>
          </a:lstStyle>
          <a:p>
            <a:pPr fontAlgn="base">
              <a:spcBef>
                <a:spcPct val="0"/>
              </a:spcBef>
              <a:spcAft>
                <a:spcPct val="0"/>
              </a:spcAft>
              <a:defRPr/>
            </a:pPr>
            <a:endParaRPr lang="en-US" dirty="0">
              <a:solidFill>
                <a:srgbClr val="000000"/>
              </a:solidFill>
            </a:endParaRPr>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atin typeface="Calibri" pitchFamily="34" charset="0"/>
                <a:cs typeface="+mn-cs"/>
              </a:defRPr>
            </a:lvl1pPr>
          </a:lstStyle>
          <a:p>
            <a:pPr fontAlgn="base">
              <a:spcBef>
                <a:spcPct val="0"/>
              </a:spcBef>
              <a:spcAft>
                <a:spcPct val="0"/>
              </a:spcAft>
              <a:defRPr/>
            </a:pPr>
            <a:fld id="{1018C029-F8ED-4055-B7B8-531D0D4886BC}"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103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282639614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0" fontAlgn="base" hangingPunct="0">
        <a:spcBef>
          <a:spcPct val="0"/>
        </a:spcBef>
        <a:spcAft>
          <a:spcPct val="0"/>
        </a:spcAft>
        <a:defRPr sz="4000">
          <a:solidFill>
            <a:schemeClr val="tx1"/>
          </a:solidFill>
          <a:latin typeface="Calibri" pitchFamily="34" charset="0"/>
          <a:ea typeface="+mj-ea"/>
          <a:cs typeface="+mj-cs"/>
        </a:defRPr>
      </a:lvl1pPr>
      <a:lvl2pPr algn="ctr" rtl="0" eaLnBrk="0" fontAlgn="base" hangingPunct="0">
        <a:spcBef>
          <a:spcPct val="0"/>
        </a:spcBef>
        <a:spcAft>
          <a:spcPct val="0"/>
        </a:spcAft>
        <a:defRPr sz="4000">
          <a:solidFill>
            <a:schemeClr val="tx1"/>
          </a:solidFill>
          <a:latin typeface="Arial" charset="0"/>
        </a:defRPr>
      </a:lvl2pPr>
      <a:lvl3pPr algn="ctr" rtl="0" eaLnBrk="0" fontAlgn="base" hangingPunct="0">
        <a:spcBef>
          <a:spcPct val="0"/>
        </a:spcBef>
        <a:spcAft>
          <a:spcPct val="0"/>
        </a:spcAft>
        <a:defRPr sz="4000">
          <a:solidFill>
            <a:schemeClr val="tx1"/>
          </a:solidFill>
          <a:latin typeface="Arial" charset="0"/>
        </a:defRPr>
      </a:lvl3pPr>
      <a:lvl4pPr algn="ctr" rtl="0" eaLnBrk="0" fontAlgn="base" hangingPunct="0">
        <a:spcBef>
          <a:spcPct val="0"/>
        </a:spcBef>
        <a:spcAft>
          <a:spcPct val="0"/>
        </a:spcAft>
        <a:defRPr sz="4000">
          <a:solidFill>
            <a:schemeClr val="tx1"/>
          </a:solidFill>
          <a:latin typeface="Arial" charset="0"/>
        </a:defRPr>
      </a:lvl4pPr>
      <a:lvl5pPr algn="ctr" rtl="0" eaLnBrk="0" fontAlgn="base" hangingPunct="0">
        <a:spcBef>
          <a:spcPct val="0"/>
        </a:spcBef>
        <a:spcAft>
          <a:spcPct val="0"/>
        </a:spcAft>
        <a:defRPr sz="4000">
          <a:solidFill>
            <a:schemeClr val="tx1"/>
          </a:solidFill>
          <a:latin typeface="Arial" charset="0"/>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Calibri" pitchFamily="34" charset="0"/>
                <a:cs typeface="+mn-cs"/>
              </a:defRPr>
            </a:lvl1pPr>
          </a:lstStyle>
          <a:p>
            <a:pPr fontAlgn="base">
              <a:spcBef>
                <a:spcPct val="0"/>
              </a:spcBef>
              <a:spcAft>
                <a:spcPct val="0"/>
              </a:spcAft>
              <a:defRPr/>
            </a:pPr>
            <a:endParaRPr lang="en-US" dirty="0">
              <a:solidFill>
                <a:srgbClr val="000000"/>
              </a:solidFill>
            </a:endParaRPr>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Calibri" pitchFamily="34" charset="0"/>
                <a:cs typeface="+mn-cs"/>
              </a:defRPr>
            </a:lvl1pPr>
          </a:lstStyle>
          <a:p>
            <a:pPr fontAlgn="base">
              <a:spcBef>
                <a:spcPct val="0"/>
              </a:spcBef>
              <a:spcAft>
                <a:spcPct val="0"/>
              </a:spcAft>
              <a:defRPr/>
            </a:pPr>
            <a:endParaRPr lang="en-US" dirty="0">
              <a:solidFill>
                <a:srgbClr val="000000"/>
              </a:solidFill>
            </a:endParaRPr>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atin typeface="Calibri" pitchFamily="34" charset="0"/>
                <a:cs typeface="+mn-cs"/>
              </a:defRPr>
            </a:lvl1pPr>
          </a:lstStyle>
          <a:p>
            <a:pPr fontAlgn="base">
              <a:spcBef>
                <a:spcPct val="0"/>
              </a:spcBef>
              <a:spcAft>
                <a:spcPct val="0"/>
              </a:spcAft>
              <a:defRPr/>
            </a:pPr>
            <a:fld id="{1018C029-F8ED-4055-B7B8-531D0D4886BC}"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103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02809475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eaLnBrk="0" fontAlgn="base" hangingPunct="0">
        <a:spcBef>
          <a:spcPct val="0"/>
        </a:spcBef>
        <a:spcAft>
          <a:spcPct val="0"/>
        </a:spcAft>
        <a:defRPr sz="4000">
          <a:solidFill>
            <a:schemeClr val="tx1"/>
          </a:solidFill>
          <a:latin typeface="Calibri" pitchFamily="34" charset="0"/>
          <a:ea typeface="+mj-ea"/>
          <a:cs typeface="+mj-cs"/>
        </a:defRPr>
      </a:lvl1pPr>
      <a:lvl2pPr algn="ctr" rtl="0" eaLnBrk="0" fontAlgn="base" hangingPunct="0">
        <a:spcBef>
          <a:spcPct val="0"/>
        </a:spcBef>
        <a:spcAft>
          <a:spcPct val="0"/>
        </a:spcAft>
        <a:defRPr sz="4000">
          <a:solidFill>
            <a:schemeClr val="tx1"/>
          </a:solidFill>
          <a:latin typeface="Arial" charset="0"/>
        </a:defRPr>
      </a:lvl2pPr>
      <a:lvl3pPr algn="ctr" rtl="0" eaLnBrk="0" fontAlgn="base" hangingPunct="0">
        <a:spcBef>
          <a:spcPct val="0"/>
        </a:spcBef>
        <a:spcAft>
          <a:spcPct val="0"/>
        </a:spcAft>
        <a:defRPr sz="4000">
          <a:solidFill>
            <a:schemeClr val="tx1"/>
          </a:solidFill>
          <a:latin typeface="Arial" charset="0"/>
        </a:defRPr>
      </a:lvl3pPr>
      <a:lvl4pPr algn="ctr" rtl="0" eaLnBrk="0" fontAlgn="base" hangingPunct="0">
        <a:spcBef>
          <a:spcPct val="0"/>
        </a:spcBef>
        <a:spcAft>
          <a:spcPct val="0"/>
        </a:spcAft>
        <a:defRPr sz="4000">
          <a:solidFill>
            <a:schemeClr val="tx1"/>
          </a:solidFill>
          <a:latin typeface="Arial" charset="0"/>
        </a:defRPr>
      </a:lvl4pPr>
      <a:lvl5pPr algn="ctr" rtl="0" eaLnBrk="0" fontAlgn="base" hangingPunct="0">
        <a:spcBef>
          <a:spcPct val="0"/>
        </a:spcBef>
        <a:spcAft>
          <a:spcPct val="0"/>
        </a:spcAft>
        <a:defRPr sz="4000">
          <a:solidFill>
            <a:schemeClr val="tx1"/>
          </a:solidFill>
          <a:latin typeface="Arial" charset="0"/>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pitchFamily="34" charset="0"/>
                <a:cs typeface="+mn-cs"/>
              </a:defRPr>
            </a:lvl1pPr>
          </a:lstStyle>
          <a:p>
            <a:pPr fontAlgn="base">
              <a:spcBef>
                <a:spcPct val="0"/>
              </a:spcBef>
              <a:spcAft>
                <a:spcPct val="0"/>
              </a:spcAft>
              <a:defRPr/>
            </a:pPr>
            <a:endParaRPr lang="en-US" dirty="0">
              <a:solidFill>
                <a:srgbClr val="000000"/>
              </a:solidFill>
            </a:endParaRPr>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pitchFamily="34" charset="0"/>
                <a:cs typeface="+mn-cs"/>
              </a:defRPr>
            </a:lvl1pPr>
          </a:lstStyle>
          <a:p>
            <a:pPr fontAlgn="base">
              <a:spcBef>
                <a:spcPct val="0"/>
              </a:spcBef>
              <a:spcAft>
                <a:spcPct val="0"/>
              </a:spcAft>
              <a:defRPr/>
            </a:pPr>
            <a:endParaRPr lang="en-US" dirty="0">
              <a:solidFill>
                <a:srgbClr val="000000"/>
              </a:solidFill>
            </a:endParaRPr>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pitchFamily="34" charset="0"/>
                <a:cs typeface="+mn-cs"/>
              </a:defRPr>
            </a:lvl1pPr>
          </a:lstStyle>
          <a:p>
            <a:pPr fontAlgn="base">
              <a:spcBef>
                <a:spcPct val="0"/>
              </a:spcBef>
              <a:spcAft>
                <a:spcPct val="0"/>
              </a:spcAft>
              <a:defRPr/>
            </a:pPr>
            <a:fld id="{98471F6E-264E-41AB-AB20-DEF2A5083C4C}"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103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p:spPr>
        <p:txBody>
          <a:bodyPr wrap="none" anchor="ctr"/>
          <a:lstStyle/>
          <a:p>
            <a:pPr algn="ctr" fontAlgn="base">
              <a:spcBef>
                <a:spcPct val="0"/>
              </a:spcBef>
              <a:spcAft>
                <a:spcPct val="0"/>
              </a:spcAft>
              <a:defRPr/>
            </a:pPr>
            <a:endParaRPr lang="en-US" sz="24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55799752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0" fontAlgn="base" hangingPunct="0">
        <a:spcBef>
          <a:spcPct val="0"/>
        </a:spcBef>
        <a:spcAft>
          <a:spcPct val="0"/>
        </a:spcAft>
        <a:defRPr sz="4000">
          <a:solidFill>
            <a:schemeClr val="tx1"/>
          </a:solidFill>
          <a:latin typeface="Calibri" pitchFamily="34" charset="0"/>
          <a:ea typeface="+mj-ea"/>
          <a:cs typeface="+mj-cs"/>
        </a:defRPr>
      </a:lvl1pPr>
      <a:lvl2pPr algn="ctr" rtl="0" eaLnBrk="0" fontAlgn="base" hangingPunct="0">
        <a:spcBef>
          <a:spcPct val="0"/>
        </a:spcBef>
        <a:spcAft>
          <a:spcPct val="0"/>
        </a:spcAft>
        <a:defRPr sz="4000">
          <a:solidFill>
            <a:schemeClr val="tx1"/>
          </a:solidFill>
          <a:latin typeface="Arial" charset="0"/>
        </a:defRPr>
      </a:lvl2pPr>
      <a:lvl3pPr algn="ctr" rtl="0" eaLnBrk="0" fontAlgn="base" hangingPunct="0">
        <a:spcBef>
          <a:spcPct val="0"/>
        </a:spcBef>
        <a:spcAft>
          <a:spcPct val="0"/>
        </a:spcAft>
        <a:defRPr sz="4000">
          <a:solidFill>
            <a:schemeClr val="tx1"/>
          </a:solidFill>
          <a:latin typeface="Arial" charset="0"/>
        </a:defRPr>
      </a:lvl3pPr>
      <a:lvl4pPr algn="ctr" rtl="0" eaLnBrk="0" fontAlgn="base" hangingPunct="0">
        <a:spcBef>
          <a:spcPct val="0"/>
        </a:spcBef>
        <a:spcAft>
          <a:spcPct val="0"/>
        </a:spcAft>
        <a:defRPr sz="4000">
          <a:solidFill>
            <a:schemeClr val="tx1"/>
          </a:solidFill>
          <a:latin typeface="Arial" charset="0"/>
        </a:defRPr>
      </a:lvl4pPr>
      <a:lvl5pPr algn="ctr" rtl="0" eaLnBrk="0" fontAlgn="base" hangingPunct="0">
        <a:spcBef>
          <a:spcPct val="0"/>
        </a:spcBef>
        <a:spcAft>
          <a:spcPct val="0"/>
        </a:spcAft>
        <a:defRPr sz="4000">
          <a:solidFill>
            <a:schemeClr val="tx1"/>
          </a:solidFill>
          <a:latin typeface="Arial" charset="0"/>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7.xml"/><Relationship Id="rId1" Type="http://schemas.openxmlformats.org/officeDocument/2006/relationships/tags" Target="../tags/tag1.xml"/><Relationship Id="rId6" Type="http://schemas.openxmlformats.org/officeDocument/2006/relationships/image" Target="../media/image19.jpeg"/><Relationship Id="rId5" Type="http://schemas.openxmlformats.org/officeDocument/2006/relationships/hyperlink" Target="https://www.google.com/url?sa=i&amp;rct=j&amp;q=&amp;esrc=s&amp;source=images&amp;cd=&amp;cad=rja&amp;uact=8&amp;ved=0ahUKEwiopb64-LfOAhUE7SYKHZf5AzYQjRwIBw&amp;url=https%3A%2F%2Fferrelljenkins.wordpress.com%2F2014%2F02%2F24%2Fvisualizing-isaiah-15-16-the-fords-of-the-arnon-in-moab%2F&amp;psig=AFQjCNErWl1I-4PjnKIVukZmJM_d0r_lpw&amp;ust=1470955851796720" TargetMode="Externa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9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9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9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5.xml"/><Relationship Id="rId1" Type="http://schemas.openxmlformats.org/officeDocument/2006/relationships/tags" Target="../tags/tag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6.xml"/><Relationship Id="rId1" Type="http://schemas.openxmlformats.org/officeDocument/2006/relationships/tags" Target="../tags/tag3.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4.xml"/><Relationship Id="rId1" Type="http://schemas.openxmlformats.org/officeDocument/2006/relationships/tags" Target="../tags/tag4.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hyperlink" Target="qv://steplinkto1%200000035176/" TargetMode="Externa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jpg"/><Relationship Id="rId1" Type="http://schemas.openxmlformats.org/officeDocument/2006/relationships/slideLayout" Target="../slideLayouts/slideLayout19.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pSp>
        <p:nvGrpSpPr>
          <p:cNvPr id="5" name="Group 4"/>
          <p:cNvGrpSpPr/>
          <p:nvPr/>
        </p:nvGrpSpPr>
        <p:grpSpPr>
          <a:xfrm>
            <a:off x="0" y="-29498"/>
            <a:ext cx="9179496" cy="6887500"/>
            <a:chOff x="0" y="-29500"/>
            <a:chExt cx="9179496" cy="6887500"/>
          </a:xfrm>
        </p:grpSpPr>
        <p:pic>
          <p:nvPicPr>
            <p:cNvPr id="1030" name="Picture 6" descr="http://macriner.files.wordpress.com/2010/05/l_1651_1275_479a7041-6a33-4b69-b5f5-72664e1787c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00"/>
              <a:ext cx="9179496" cy="68875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590800" y="3200399"/>
              <a:ext cx="5040560" cy="597023"/>
            </a:xfrm>
            <a:prstGeom prst="roundRect">
              <a:avLst/>
            </a:prstGeom>
            <a:solidFill>
              <a:schemeClr val="bg1">
                <a:lumMod val="85000"/>
              </a:schemeClr>
            </a:solidFill>
            <a:ln>
              <a:solidFill>
                <a:srgbClr val="3D3D3D"/>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000" b="1" dirty="0">
                  <a:solidFill>
                    <a:srgbClr val="482400"/>
                  </a:solidFill>
                  <a:latin typeface="Book Antiqua" pitchFamily="18" charset="0"/>
                </a:rPr>
                <a:t>Lesson </a:t>
              </a:r>
              <a:r>
                <a:rPr lang="en-GB" sz="3000" b="1" dirty="0" smtClean="0">
                  <a:solidFill>
                    <a:srgbClr val="482400"/>
                  </a:solidFill>
                  <a:latin typeface="Book Antiqua" pitchFamily="18" charset="0"/>
                </a:rPr>
                <a:t>7</a:t>
              </a:r>
              <a:endParaRPr lang="en-GB" sz="3000" b="1" dirty="0">
                <a:solidFill>
                  <a:srgbClr val="482400"/>
                </a:solidFill>
                <a:latin typeface="Book Antiqua" pitchFamily="18" charset="0"/>
              </a:endParaRPr>
            </a:p>
          </p:txBody>
        </p:sp>
      </p:grpSp>
      <p:sp>
        <p:nvSpPr>
          <p:cNvPr id="6" name="Rectangle 5"/>
          <p:cNvSpPr/>
          <p:nvPr/>
        </p:nvSpPr>
        <p:spPr>
          <a:xfrm>
            <a:off x="1653871" y="3816796"/>
            <a:ext cx="5977489" cy="584775"/>
          </a:xfrm>
          <a:prstGeom prst="rect">
            <a:avLst/>
          </a:prstGeom>
        </p:spPr>
        <p:txBody>
          <a:bodyPr wrap="square">
            <a:spAutoFit/>
          </a:bodyPr>
          <a:lstStyle/>
          <a:p>
            <a:pPr algn="ctr"/>
            <a:r>
              <a:rPr lang="en-US" sz="3200" dirty="0" smtClean="0">
                <a:solidFill>
                  <a:srgbClr val="FFFF00"/>
                </a:solidFill>
              </a:rPr>
              <a:t>Jephthah, </a:t>
            </a:r>
            <a:r>
              <a:rPr lang="en-US" sz="3200" dirty="0">
                <a:solidFill>
                  <a:srgbClr val="FFFF00"/>
                </a:solidFill>
              </a:rPr>
              <a:t>Ibzan, Elon &amp; Abdon </a:t>
            </a:r>
            <a:endParaRPr lang="en-US" sz="3200" dirty="0">
              <a:solidFill>
                <a:srgbClr val="FFFF00"/>
              </a:solidFill>
            </a:endParaRPr>
          </a:p>
        </p:txBody>
      </p:sp>
    </p:spTree>
    <p:extLst>
      <p:ext uri="{BB962C8B-B14F-4D97-AF65-F5344CB8AC3E}">
        <p14:creationId xmlns:p14="http://schemas.microsoft.com/office/powerpoint/2010/main" val="3565754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1"/>
            <a:ext cx="9123067"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5" name="Rectangle 134"/>
          <p:cNvSpPr/>
          <p:nvPr/>
        </p:nvSpPr>
        <p:spPr>
          <a:xfrm>
            <a:off x="-2654" y="5865448"/>
            <a:ext cx="9144000" cy="893298"/>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5" name="Straight Connector 54"/>
          <p:cNvCxnSpPr/>
          <p:nvPr/>
        </p:nvCxnSpPr>
        <p:spPr>
          <a:xfrm flipH="1">
            <a:off x="-1" y="1422047"/>
            <a:ext cx="3503476" cy="76159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444795" y="1438176"/>
            <a:ext cx="4678286" cy="74547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 y="2183645"/>
            <a:ext cx="9144000" cy="1371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364603" y="767478"/>
            <a:ext cx="998991" cy="353943"/>
          </a:xfrm>
          <a:prstGeom prst="rect">
            <a:avLst/>
          </a:prstGeom>
          <a:noFill/>
        </p:spPr>
        <p:txBody>
          <a:bodyPr wrap="none" bIns="0" rtlCol="0">
            <a:spAutoFit/>
          </a:bodyPr>
          <a:lstStyle/>
          <a:p>
            <a:pPr algn="ctr"/>
            <a:r>
              <a:rPr lang="en-US" sz="900" dirty="0">
                <a:solidFill>
                  <a:prstClr val="black"/>
                </a:solidFill>
                <a:latin typeface="Arial" panose="020B0604020202020204" pitchFamily="34" charset="0"/>
                <a:cs typeface="Arial" panose="020B0604020202020204" pitchFamily="34" charset="0"/>
              </a:rPr>
              <a:t>2166-1859 BC</a:t>
            </a:r>
          </a:p>
          <a:p>
            <a:pPr algn="ctr"/>
            <a:r>
              <a:rPr lang="en-US" sz="1100" b="1" dirty="0">
                <a:solidFill>
                  <a:prstClr val="black"/>
                </a:solidFill>
                <a:latin typeface="Arial" panose="020B0604020202020204" pitchFamily="34" charset="0"/>
                <a:cs typeface="Arial" panose="020B0604020202020204" pitchFamily="34" charset="0"/>
              </a:rPr>
              <a:t>3-Patriarchs</a:t>
            </a:r>
          </a:p>
        </p:txBody>
      </p:sp>
      <p:sp>
        <p:nvSpPr>
          <p:cNvPr id="33" name="TextBox 32"/>
          <p:cNvSpPr txBox="1"/>
          <p:nvPr/>
        </p:nvSpPr>
        <p:spPr>
          <a:xfrm>
            <a:off x="2339420" y="602585"/>
            <a:ext cx="1099980" cy="523220"/>
          </a:xfrm>
          <a:prstGeom prst="rect">
            <a:avLst/>
          </a:prstGeom>
          <a:noFill/>
        </p:spPr>
        <p:txBody>
          <a:bodyPr wrap="none" bIns="0" rtlCol="0">
            <a:spAutoFit/>
          </a:bodyPr>
          <a:lstStyle/>
          <a:p>
            <a:pPr algn="ctr"/>
            <a:r>
              <a:rPr lang="en-US" sz="900" dirty="0">
                <a:solidFill>
                  <a:prstClr val="black"/>
                </a:solidFill>
                <a:latin typeface="Arial" panose="020B0604020202020204" pitchFamily="34" charset="0"/>
                <a:cs typeface="Arial" panose="020B0604020202020204" pitchFamily="34" charset="0"/>
              </a:rPr>
              <a:t>1445-1405 BC</a:t>
            </a:r>
          </a:p>
          <a:p>
            <a:pPr algn="ctr"/>
            <a:r>
              <a:rPr lang="en-US" sz="1100" b="1" dirty="0">
                <a:solidFill>
                  <a:prstClr val="black"/>
                </a:solidFill>
                <a:latin typeface="Arial" panose="020B0604020202020204" pitchFamily="34" charset="0"/>
                <a:cs typeface="Arial" panose="020B0604020202020204" pitchFamily="34" charset="0"/>
              </a:rPr>
              <a:t>5-Wilderness </a:t>
            </a:r>
          </a:p>
          <a:p>
            <a:pPr algn="ctr"/>
            <a:r>
              <a:rPr lang="en-US" sz="1100" b="1" dirty="0">
                <a:solidFill>
                  <a:prstClr val="black"/>
                </a:solidFill>
                <a:latin typeface="Arial" panose="020B0604020202020204" pitchFamily="34" charset="0"/>
                <a:cs typeface="Arial" panose="020B0604020202020204" pitchFamily="34" charset="0"/>
              </a:rPr>
              <a:t>Wanderings</a:t>
            </a:r>
          </a:p>
        </p:txBody>
      </p:sp>
      <p:sp>
        <p:nvSpPr>
          <p:cNvPr id="35" name="TextBox 34"/>
          <p:cNvSpPr txBox="1"/>
          <p:nvPr/>
        </p:nvSpPr>
        <p:spPr>
          <a:xfrm>
            <a:off x="3503475" y="767478"/>
            <a:ext cx="928459" cy="353943"/>
          </a:xfrm>
          <a:prstGeom prst="rect">
            <a:avLst/>
          </a:prstGeom>
          <a:noFill/>
        </p:spPr>
        <p:txBody>
          <a:bodyPr wrap="none" bIns="0" rtlCol="0">
            <a:spAutoFit/>
          </a:bodyPr>
          <a:lstStyle/>
          <a:p>
            <a:pPr algn="ctr"/>
            <a:r>
              <a:rPr lang="en-US" sz="900" dirty="0">
                <a:solidFill>
                  <a:prstClr val="black"/>
                </a:solidFill>
                <a:latin typeface="Arial" panose="020B0604020202020204" pitchFamily="34" charset="0"/>
                <a:cs typeface="Arial" panose="020B0604020202020204" pitchFamily="34" charset="0"/>
              </a:rPr>
              <a:t>1380-1050 BC</a:t>
            </a:r>
          </a:p>
          <a:p>
            <a:pPr algn="ctr"/>
            <a:r>
              <a:rPr lang="en-US" sz="1100" b="1" dirty="0">
                <a:solidFill>
                  <a:prstClr val="black"/>
                </a:solidFill>
                <a:latin typeface="Arial" panose="020B0604020202020204" pitchFamily="34" charset="0"/>
                <a:cs typeface="Arial" panose="020B0604020202020204" pitchFamily="34" charset="0"/>
              </a:rPr>
              <a:t>7-Judges</a:t>
            </a:r>
          </a:p>
        </p:txBody>
      </p:sp>
      <p:sp>
        <p:nvSpPr>
          <p:cNvPr id="37" name="TextBox 36"/>
          <p:cNvSpPr txBox="1"/>
          <p:nvPr/>
        </p:nvSpPr>
        <p:spPr>
          <a:xfrm>
            <a:off x="4856053" y="589442"/>
            <a:ext cx="857927" cy="523220"/>
          </a:xfrm>
          <a:prstGeom prst="rect">
            <a:avLst/>
          </a:prstGeom>
          <a:noFill/>
        </p:spPr>
        <p:txBody>
          <a:bodyPr wrap="none" bIns="0" rtlCol="0">
            <a:spAutoFit/>
          </a:bodyPr>
          <a:lstStyle/>
          <a:p>
            <a:pPr algn="ctr"/>
            <a:r>
              <a:rPr lang="en-US" sz="900" dirty="0">
                <a:solidFill>
                  <a:prstClr val="black"/>
                </a:solidFill>
                <a:latin typeface="Arial" panose="020B0604020202020204" pitchFamily="34" charset="0"/>
                <a:cs typeface="Arial" panose="020B0604020202020204" pitchFamily="34" charset="0"/>
              </a:rPr>
              <a:t>931-722 BC</a:t>
            </a:r>
          </a:p>
          <a:p>
            <a:pPr algn="ctr"/>
            <a:r>
              <a:rPr lang="en-US" sz="1100" b="1" dirty="0">
                <a:solidFill>
                  <a:prstClr val="black"/>
                </a:solidFill>
                <a:latin typeface="Arial" panose="020B0604020202020204" pitchFamily="34" charset="0"/>
                <a:cs typeface="Arial" panose="020B0604020202020204" pitchFamily="34" charset="0"/>
              </a:rPr>
              <a:t>9-Divided </a:t>
            </a:r>
          </a:p>
          <a:p>
            <a:pPr algn="ctr"/>
            <a:r>
              <a:rPr lang="en-US" sz="1100" b="1" dirty="0">
                <a:solidFill>
                  <a:prstClr val="black"/>
                </a:solidFill>
                <a:latin typeface="Arial" panose="020B0604020202020204" pitchFamily="34" charset="0"/>
                <a:cs typeface="Arial" panose="020B0604020202020204" pitchFamily="34" charset="0"/>
              </a:rPr>
              <a:t>Kingdom</a:t>
            </a:r>
          </a:p>
        </p:txBody>
      </p:sp>
      <p:sp>
        <p:nvSpPr>
          <p:cNvPr id="39" name="TextBox 38"/>
          <p:cNvSpPr txBox="1"/>
          <p:nvPr/>
        </p:nvSpPr>
        <p:spPr>
          <a:xfrm>
            <a:off x="5754601" y="596256"/>
            <a:ext cx="1149674" cy="523220"/>
          </a:xfrm>
          <a:prstGeom prst="rect">
            <a:avLst/>
          </a:prstGeom>
          <a:noFill/>
        </p:spPr>
        <p:txBody>
          <a:bodyPr wrap="none" bIns="0" rtlCol="0">
            <a:spAutoFit/>
          </a:bodyPr>
          <a:lstStyle/>
          <a:p>
            <a:pPr algn="ctr"/>
            <a:r>
              <a:rPr lang="en-US" sz="900" dirty="0">
                <a:solidFill>
                  <a:prstClr val="black"/>
                </a:solidFill>
                <a:latin typeface="Arial" panose="020B0604020202020204" pitchFamily="34" charset="0"/>
                <a:cs typeface="Arial" panose="020B0604020202020204" pitchFamily="34" charset="0"/>
              </a:rPr>
              <a:t>605-538 BC</a:t>
            </a:r>
          </a:p>
          <a:p>
            <a:pPr algn="ctr"/>
            <a:r>
              <a:rPr lang="en-US" sz="1100" b="1" dirty="0">
                <a:solidFill>
                  <a:prstClr val="black"/>
                </a:solidFill>
                <a:latin typeface="Arial" panose="020B0604020202020204" pitchFamily="34" charset="0"/>
                <a:cs typeface="Arial" panose="020B0604020202020204" pitchFamily="34" charset="0"/>
              </a:rPr>
              <a:t>11-Babylonian</a:t>
            </a:r>
          </a:p>
          <a:p>
            <a:pPr algn="ctr"/>
            <a:r>
              <a:rPr lang="en-US" sz="1100" b="1" dirty="0">
                <a:solidFill>
                  <a:prstClr val="black"/>
                </a:solidFill>
                <a:latin typeface="Arial" panose="020B0604020202020204" pitchFamily="34" charset="0"/>
                <a:cs typeface="Arial" panose="020B0604020202020204" pitchFamily="34" charset="0"/>
              </a:rPr>
              <a:t>Captivity</a:t>
            </a:r>
          </a:p>
        </p:txBody>
      </p:sp>
      <p:sp>
        <p:nvSpPr>
          <p:cNvPr id="41" name="TextBox 40"/>
          <p:cNvSpPr txBox="1"/>
          <p:nvPr/>
        </p:nvSpPr>
        <p:spPr>
          <a:xfrm>
            <a:off x="6988826" y="641891"/>
            <a:ext cx="1281120" cy="477054"/>
          </a:xfrm>
          <a:prstGeom prst="rect">
            <a:avLst/>
          </a:prstGeom>
          <a:noFill/>
        </p:spPr>
        <p:txBody>
          <a:bodyPr wrap="none" bIns="0" rtlCol="0">
            <a:spAutoFit/>
          </a:bodyPr>
          <a:lstStyle/>
          <a:p>
            <a:pPr algn="ctr"/>
            <a:r>
              <a:rPr lang="en-US" sz="900" dirty="0">
                <a:solidFill>
                  <a:prstClr val="black"/>
                </a:solidFill>
                <a:latin typeface="Arial" panose="020B0604020202020204" pitchFamily="34" charset="0"/>
                <a:cs typeface="Arial" panose="020B0604020202020204" pitchFamily="34" charset="0"/>
              </a:rPr>
              <a:t>444 BC - ~4 BC</a:t>
            </a:r>
          </a:p>
          <a:p>
            <a:pPr algn="ctr"/>
            <a:r>
              <a:rPr lang="en-US" sz="1100" b="1" dirty="0">
                <a:solidFill>
                  <a:prstClr val="black"/>
                </a:solidFill>
                <a:latin typeface="Arial" panose="020B0604020202020204" pitchFamily="34" charset="0"/>
                <a:cs typeface="Arial" panose="020B0604020202020204" pitchFamily="34" charset="0"/>
              </a:rPr>
              <a:t>The Silent Years</a:t>
            </a:r>
          </a:p>
          <a:p>
            <a:pPr algn="ctr"/>
            <a:r>
              <a:rPr lang="en-US" sz="800" dirty="0">
                <a:solidFill>
                  <a:prstClr val="black"/>
                </a:solidFill>
                <a:latin typeface="Arial" panose="020B0604020202020204" pitchFamily="34" charset="0"/>
                <a:cs typeface="Arial" panose="020B0604020202020204" pitchFamily="34" charset="0"/>
              </a:rPr>
              <a:t>(Intertestamental)</a:t>
            </a:r>
          </a:p>
        </p:txBody>
      </p:sp>
      <p:sp>
        <p:nvSpPr>
          <p:cNvPr id="43" name="TextBox 42"/>
          <p:cNvSpPr txBox="1"/>
          <p:nvPr/>
        </p:nvSpPr>
        <p:spPr>
          <a:xfrm>
            <a:off x="7925955" y="1494179"/>
            <a:ext cx="889987" cy="477054"/>
          </a:xfrm>
          <a:prstGeom prst="rect">
            <a:avLst/>
          </a:prstGeom>
          <a:noFill/>
        </p:spPr>
        <p:txBody>
          <a:bodyPr wrap="none" tIns="0" bIns="0" rtlCol="0">
            <a:spAutoFit/>
          </a:bodyPr>
          <a:lstStyle/>
          <a:p>
            <a:pPr algn="ctr"/>
            <a:r>
              <a:rPr lang="en-US" sz="1100" b="1" dirty="0">
                <a:solidFill>
                  <a:prstClr val="black"/>
                </a:solidFill>
                <a:latin typeface="Arial" panose="020B0604020202020204" pitchFamily="34" charset="0"/>
                <a:cs typeface="Arial" panose="020B0604020202020204" pitchFamily="34" charset="0"/>
              </a:rPr>
              <a:t>Life of</a:t>
            </a:r>
          </a:p>
          <a:p>
            <a:pPr algn="ctr"/>
            <a:r>
              <a:rPr lang="en-US" sz="1100" b="1" dirty="0">
                <a:solidFill>
                  <a:prstClr val="black"/>
                </a:solidFill>
                <a:latin typeface="Arial" panose="020B0604020202020204" pitchFamily="34" charset="0"/>
                <a:cs typeface="Arial" panose="020B0604020202020204" pitchFamily="34" charset="0"/>
              </a:rPr>
              <a:t>Christ</a:t>
            </a:r>
          </a:p>
          <a:p>
            <a:pPr algn="ctr"/>
            <a:r>
              <a:rPr lang="en-US" sz="900" dirty="0">
                <a:solidFill>
                  <a:prstClr val="black"/>
                </a:solidFill>
                <a:latin typeface="Arial" panose="020B0604020202020204" pitchFamily="34" charset="0"/>
                <a:cs typeface="Arial" panose="020B0604020202020204" pitchFamily="34" charset="0"/>
              </a:rPr>
              <a:t>4 BC – 30 AD</a:t>
            </a:r>
          </a:p>
        </p:txBody>
      </p:sp>
      <p:sp>
        <p:nvSpPr>
          <p:cNvPr id="44" name="TextBox 43"/>
          <p:cNvSpPr txBox="1"/>
          <p:nvPr/>
        </p:nvSpPr>
        <p:spPr>
          <a:xfrm>
            <a:off x="8152974" y="602585"/>
            <a:ext cx="970137" cy="523220"/>
          </a:xfrm>
          <a:prstGeom prst="rect">
            <a:avLst/>
          </a:prstGeom>
          <a:noFill/>
        </p:spPr>
        <p:txBody>
          <a:bodyPr wrap="none" bIns="0" rtlCol="0">
            <a:spAutoFit/>
          </a:bodyPr>
          <a:lstStyle/>
          <a:p>
            <a:pPr algn="ctr"/>
            <a:r>
              <a:rPr lang="en-US" sz="900" dirty="0">
                <a:solidFill>
                  <a:prstClr val="black"/>
                </a:solidFill>
                <a:latin typeface="Arial" panose="020B0604020202020204" pitchFamily="34" charset="0"/>
                <a:cs typeface="Arial" panose="020B0604020202020204" pitchFamily="34" charset="0"/>
              </a:rPr>
              <a:t>30-90 AD</a:t>
            </a:r>
          </a:p>
          <a:p>
            <a:pPr algn="ctr"/>
            <a:r>
              <a:rPr lang="en-US" sz="1100" b="1" dirty="0">
                <a:solidFill>
                  <a:prstClr val="black"/>
                </a:solidFill>
                <a:latin typeface="Arial" panose="020B0604020202020204" pitchFamily="34" charset="0"/>
                <a:cs typeface="Arial" panose="020B0604020202020204" pitchFamily="34" charset="0"/>
              </a:rPr>
              <a:t>The Church</a:t>
            </a:r>
          </a:p>
          <a:p>
            <a:pPr algn="ctr"/>
            <a:r>
              <a:rPr lang="en-US" sz="1100" b="1" dirty="0">
                <a:solidFill>
                  <a:prstClr val="black"/>
                </a:solidFill>
                <a:latin typeface="Arial" panose="020B0604020202020204" pitchFamily="34" charset="0"/>
                <a:cs typeface="Arial" panose="020B0604020202020204" pitchFamily="34" charset="0"/>
              </a:rPr>
              <a:t>NT Era</a:t>
            </a:r>
          </a:p>
        </p:txBody>
      </p:sp>
      <p:sp>
        <p:nvSpPr>
          <p:cNvPr id="14" name="TextBox 13"/>
          <p:cNvSpPr txBox="1"/>
          <p:nvPr/>
        </p:nvSpPr>
        <p:spPr>
          <a:xfrm>
            <a:off x="79497" y="6556075"/>
            <a:ext cx="4215146" cy="230832"/>
          </a:xfrm>
          <a:prstGeom prst="rect">
            <a:avLst/>
          </a:prstGeom>
          <a:noFill/>
        </p:spPr>
        <p:txBody>
          <a:bodyPr wrap="square" rtlCol="0">
            <a:spAutoFit/>
          </a:bodyPr>
          <a:lstStyle/>
          <a:p>
            <a:r>
              <a:rPr lang="en-US" sz="900" dirty="0">
                <a:solidFill>
                  <a:prstClr val="black"/>
                </a:solidFill>
              </a:rPr>
              <a:t>Based on Graphics from Marc Hinds &amp; Zondervan Pictorial Encyclopedia of the Bible</a:t>
            </a:r>
          </a:p>
        </p:txBody>
      </p:sp>
      <p:grpSp>
        <p:nvGrpSpPr>
          <p:cNvPr id="74" name="Group 73"/>
          <p:cNvGrpSpPr/>
          <p:nvPr/>
        </p:nvGrpSpPr>
        <p:grpSpPr>
          <a:xfrm>
            <a:off x="6" y="3939012"/>
            <a:ext cx="2723169" cy="444001"/>
            <a:chOff x="0" y="4269938"/>
            <a:chExt cx="2723169" cy="444001"/>
          </a:xfrm>
        </p:grpSpPr>
        <p:cxnSp>
          <p:nvCxnSpPr>
            <p:cNvPr id="42" name="Straight Connector 41"/>
            <p:cNvCxnSpPr/>
            <p:nvPr/>
          </p:nvCxnSpPr>
          <p:spPr>
            <a:xfrm>
              <a:off x="0" y="4269938"/>
              <a:ext cx="2723169"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112280" y="4332939"/>
              <a:ext cx="678611" cy="372374"/>
              <a:chOff x="152400" y="4495800"/>
              <a:chExt cx="762000" cy="381000"/>
            </a:xfrm>
          </p:grpSpPr>
          <p:sp>
            <p:nvSpPr>
              <p:cNvPr id="46" name="TextBox 45"/>
              <p:cNvSpPr txBox="1"/>
              <p:nvPr/>
            </p:nvSpPr>
            <p:spPr>
              <a:xfrm>
                <a:off x="152400" y="4495800"/>
                <a:ext cx="762000" cy="314907"/>
              </a:xfrm>
              <a:prstGeom prst="rect">
                <a:avLst/>
              </a:prstGeom>
              <a:noFill/>
            </p:spPr>
            <p:txBody>
              <a:bodyPr wrap="square" rtlCol="0">
                <a:spAutoFit/>
              </a:bodyPr>
              <a:lstStyle/>
              <a:p>
                <a:pPr algn="ctr"/>
                <a:r>
                  <a:rPr lang="en-US" sz="1400" dirty="0">
                    <a:solidFill>
                      <a:prstClr val="black"/>
                    </a:solidFill>
                  </a:rPr>
                  <a:t>Saul</a:t>
                </a:r>
              </a:p>
            </p:txBody>
          </p:sp>
          <p:sp>
            <p:nvSpPr>
              <p:cNvPr id="47" name="Rounded Rectangle 46"/>
              <p:cNvSpPr/>
              <p:nvPr/>
            </p:nvSpPr>
            <p:spPr>
              <a:xfrm>
                <a:off x="152400" y="4495800"/>
                <a:ext cx="762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grpSp>
        <p:grpSp>
          <p:nvGrpSpPr>
            <p:cNvPr id="48" name="Group 47"/>
            <p:cNvGrpSpPr/>
            <p:nvPr/>
          </p:nvGrpSpPr>
          <p:grpSpPr>
            <a:xfrm>
              <a:off x="907211" y="4332939"/>
              <a:ext cx="756249" cy="381000"/>
              <a:chOff x="1143000" y="4495800"/>
              <a:chExt cx="914400" cy="381000"/>
            </a:xfrm>
          </p:grpSpPr>
          <p:sp>
            <p:nvSpPr>
              <p:cNvPr id="49" name="TextBox 48"/>
              <p:cNvSpPr txBox="1"/>
              <p:nvPr/>
            </p:nvSpPr>
            <p:spPr>
              <a:xfrm>
                <a:off x="1143000" y="4495800"/>
                <a:ext cx="914400" cy="307777"/>
              </a:xfrm>
              <a:prstGeom prst="rect">
                <a:avLst/>
              </a:prstGeom>
              <a:noFill/>
            </p:spPr>
            <p:txBody>
              <a:bodyPr wrap="square" rtlCol="0">
                <a:spAutoFit/>
              </a:bodyPr>
              <a:lstStyle/>
              <a:p>
                <a:pPr algn="ctr"/>
                <a:r>
                  <a:rPr lang="en-US" sz="1400" dirty="0">
                    <a:solidFill>
                      <a:prstClr val="black"/>
                    </a:solidFill>
                  </a:rPr>
                  <a:t>David</a:t>
                </a:r>
              </a:p>
            </p:txBody>
          </p:sp>
          <p:sp>
            <p:nvSpPr>
              <p:cNvPr id="50" name="Rounded Rectangle 49"/>
              <p:cNvSpPr/>
              <p:nvPr/>
            </p:nvSpPr>
            <p:spPr>
              <a:xfrm>
                <a:off x="1143000" y="4495800"/>
                <a:ext cx="9144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grpSp>
        <p:grpSp>
          <p:nvGrpSpPr>
            <p:cNvPr id="51" name="Group 50"/>
            <p:cNvGrpSpPr/>
            <p:nvPr/>
          </p:nvGrpSpPr>
          <p:grpSpPr>
            <a:xfrm>
              <a:off x="1714169" y="4332939"/>
              <a:ext cx="856503" cy="381000"/>
              <a:chOff x="2286000" y="4495800"/>
              <a:chExt cx="1066800" cy="381000"/>
            </a:xfrm>
          </p:grpSpPr>
          <p:sp>
            <p:nvSpPr>
              <p:cNvPr id="52" name="TextBox 51"/>
              <p:cNvSpPr txBox="1"/>
              <p:nvPr/>
            </p:nvSpPr>
            <p:spPr>
              <a:xfrm>
                <a:off x="2286000" y="4495800"/>
                <a:ext cx="1066800" cy="307777"/>
              </a:xfrm>
              <a:prstGeom prst="rect">
                <a:avLst/>
              </a:prstGeom>
              <a:noFill/>
            </p:spPr>
            <p:txBody>
              <a:bodyPr wrap="square" rtlCol="0">
                <a:spAutoFit/>
              </a:bodyPr>
              <a:lstStyle/>
              <a:p>
                <a:pPr algn="ctr"/>
                <a:r>
                  <a:rPr lang="en-US" sz="1400" dirty="0">
                    <a:solidFill>
                      <a:prstClr val="black"/>
                    </a:solidFill>
                  </a:rPr>
                  <a:t>Solomon</a:t>
                </a:r>
              </a:p>
            </p:txBody>
          </p:sp>
          <p:sp>
            <p:nvSpPr>
              <p:cNvPr id="53" name="Rounded Rectangle 52"/>
              <p:cNvSpPr/>
              <p:nvPr/>
            </p:nvSpPr>
            <p:spPr>
              <a:xfrm>
                <a:off x="2286000" y="4495800"/>
                <a:ext cx="1066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grpSp>
      </p:grpSp>
      <p:sp>
        <p:nvSpPr>
          <p:cNvPr id="90" name="TextBox 89"/>
          <p:cNvSpPr txBox="1"/>
          <p:nvPr/>
        </p:nvSpPr>
        <p:spPr>
          <a:xfrm>
            <a:off x="126881" y="317894"/>
            <a:ext cx="1712328" cy="384721"/>
          </a:xfrm>
          <a:prstGeom prst="rect">
            <a:avLst/>
          </a:prstGeom>
          <a:noFill/>
        </p:spPr>
        <p:txBody>
          <a:bodyPr wrap="none" bIns="0" rtlCol="0">
            <a:spAutoFit/>
          </a:bodyPr>
          <a:lstStyle/>
          <a:p>
            <a:r>
              <a:rPr lang="en-US" sz="1100" b="1" dirty="0">
                <a:solidFill>
                  <a:prstClr val="black"/>
                </a:solidFill>
                <a:latin typeface="Arial" panose="020B0604020202020204" pitchFamily="34" charset="0"/>
                <a:cs typeface="Arial" panose="020B0604020202020204" pitchFamily="34" charset="0"/>
              </a:rPr>
              <a:t>1-Beginnings Gen 1-5</a:t>
            </a:r>
          </a:p>
          <a:p>
            <a:r>
              <a:rPr lang="en-US" sz="1100" b="1" dirty="0">
                <a:solidFill>
                  <a:prstClr val="black"/>
                </a:solidFill>
                <a:latin typeface="Arial" panose="020B0604020202020204" pitchFamily="34" charset="0"/>
                <a:cs typeface="Arial" panose="020B0604020202020204" pitchFamily="34" charset="0"/>
              </a:rPr>
              <a:t>2-Flood           Gen 6-11</a:t>
            </a:r>
          </a:p>
        </p:txBody>
      </p:sp>
      <p:sp>
        <p:nvSpPr>
          <p:cNvPr id="94" name="Rectangle 93"/>
          <p:cNvSpPr/>
          <p:nvPr/>
        </p:nvSpPr>
        <p:spPr>
          <a:xfrm>
            <a:off x="6" y="3184004"/>
            <a:ext cx="9144000" cy="1763360"/>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Rectangle 94"/>
          <p:cNvSpPr/>
          <p:nvPr/>
        </p:nvSpPr>
        <p:spPr>
          <a:xfrm>
            <a:off x="834" y="4968244"/>
            <a:ext cx="9144000" cy="8932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ounded Rectangle 58"/>
          <p:cNvSpPr/>
          <p:nvPr/>
        </p:nvSpPr>
        <p:spPr>
          <a:xfrm>
            <a:off x="215290" y="2199772"/>
            <a:ext cx="1582344" cy="5232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TextBox 59"/>
          <p:cNvSpPr txBox="1"/>
          <p:nvPr/>
        </p:nvSpPr>
        <p:spPr>
          <a:xfrm>
            <a:off x="137194" y="3372096"/>
            <a:ext cx="1582344" cy="307777"/>
          </a:xfrm>
          <a:prstGeom prst="rect">
            <a:avLst/>
          </a:prstGeom>
          <a:noFill/>
        </p:spPr>
        <p:txBody>
          <a:bodyPr wrap="square" rtlCol="0">
            <a:spAutoFit/>
          </a:bodyPr>
          <a:lstStyle/>
          <a:p>
            <a:pPr algn="ctr"/>
            <a:r>
              <a:rPr lang="en-US" sz="1400" b="1" dirty="0">
                <a:solidFill>
                  <a:prstClr val="black"/>
                </a:solidFill>
              </a:rPr>
              <a:t>West of Jordan</a:t>
            </a:r>
            <a:r>
              <a:rPr lang="en-US" sz="1400" dirty="0">
                <a:solidFill>
                  <a:prstClr val="black"/>
                </a:solidFill>
              </a:rPr>
              <a:t>:</a:t>
            </a:r>
          </a:p>
        </p:txBody>
      </p:sp>
      <p:sp>
        <p:nvSpPr>
          <p:cNvPr id="97" name="Rounded Rectangle 96"/>
          <p:cNvSpPr/>
          <p:nvPr/>
        </p:nvSpPr>
        <p:spPr>
          <a:xfrm>
            <a:off x="152040" y="3264357"/>
            <a:ext cx="1582344" cy="5232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TextBox 97"/>
          <p:cNvSpPr txBox="1"/>
          <p:nvPr/>
        </p:nvSpPr>
        <p:spPr>
          <a:xfrm>
            <a:off x="215290" y="2307511"/>
            <a:ext cx="1582344" cy="307777"/>
          </a:xfrm>
          <a:prstGeom prst="rect">
            <a:avLst/>
          </a:prstGeom>
          <a:noFill/>
        </p:spPr>
        <p:txBody>
          <a:bodyPr wrap="square" rtlCol="0">
            <a:spAutoFit/>
          </a:bodyPr>
          <a:lstStyle/>
          <a:p>
            <a:pPr algn="ctr"/>
            <a:r>
              <a:rPr lang="en-US" sz="1400" b="1" dirty="0">
                <a:solidFill>
                  <a:prstClr val="black"/>
                </a:solidFill>
              </a:rPr>
              <a:t>East of Jordan</a:t>
            </a:r>
            <a:r>
              <a:rPr lang="en-US" sz="1400" dirty="0">
                <a:solidFill>
                  <a:prstClr val="black"/>
                </a:solidFill>
              </a:rPr>
              <a:t>:</a:t>
            </a:r>
          </a:p>
        </p:txBody>
      </p:sp>
      <p:sp>
        <p:nvSpPr>
          <p:cNvPr id="99" name="Rounded Rectangle 98"/>
          <p:cNvSpPr/>
          <p:nvPr/>
        </p:nvSpPr>
        <p:spPr>
          <a:xfrm>
            <a:off x="126881" y="5029005"/>
            <a:ext cx="1582344" cy="5232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TextBox 99"/>
          <p:cNvSpPr txBox="1"/>
          <p:nvPr/>
        </p:nvSpPr>
        <p:spPr>
          <a:xfrm>
            <a:off x="137194" y="5121043"/>
            <a:ext cx="1582344" cy="307777"/>
          </a:xfrm>
          <a:prstGeom prst="rect">
            <a:avLst/>
          </a:prstGeom>
          <a:noFill/>
        </p:spPr>
        <p:txBody>
          <a:bodyPr wrap="square" rtlCol="0">
            <a:spAutoFit/>
          </a:bodyPr>
          <a:lstStyle/>
          <a:p>
            <a:pPr algn="ctr"/>
            <a:r>
              <a:rPr lang="en-US" sz="1400" b="1" dirty="0">
                <a:solidFill>
                  <a:prstClr val="black"/>
                </a:solidFill>
              </a:rPr>
              <a:t>Judah </a:t>
            </a:r>
            <a:r>
              <a:rPr lang="en-US" sz="1400" dirty="0">
                <a:solidFill>
                  <a:prstClr val="black"/>
                </a:solidFill>
              </a:rPr>
              <a:t>: </a:t>
            </a:r>
            <a:r>
              <a:rPr lang="en-US" sz="1400" b="1" dirty="0">
                <a:solidFill>
                  <a:prstClr val="black"/>
                </a:solidFill>
              </a:rPr>
              <a:t>South</a:t>
            </a:r>
          </a:p>
        </p:txBody>
      </p:sp>
      <p:sp>
        <p:nvSpPr>
          <p:cNvPr id="61" name="Rectangle 60"/>
          <p:cNvSpPr/>
          <p:nvPr/>
        </p:nvSpPr>
        <p:spPr>
          <a:xfrm rot="20896553">
            <a:off x="1733041" y="1548567"/>
            <a:ext cx="1795011" cy="17105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2815239" y="1504146"/>
            <a:ext cx="1000594" cy="477054"/>
          </a:xfrm>
          <a:prstGeom prst="rect">
            <a:avLst/>
          </a:prstGeom>
          <a:noFill/>
        </p:spPr>
        <p:txBody>
          <a:bodyPr wrap="none" tIns="0" bIns="0" rtlCol="0">
            <a:spAutoFit/>
          </a:bodyPr>
          <a:lstStyle/>
          <a:p>
            <a:pPr algn="ctr"/>
            <a:r>
              <a:rPr lang="en-US" sz="1100" b="1" dirty="0">
                <a:solidFill>
                  <a:prstClr val="black"/>
                </a:solidFill>
                <a:latin typeface="Arial" panose="020B0604020202020204" pitchFamily="34" charset="0"/>
                <a:cs typeface="Arial" panose="020B0604020202020204" pitchFamily="34" charset="0"/>
              </a:rPr>
              <a:t>6-Conquest </a:t>
            </a:r>
          </a:p>
          <a:p>
            <a:pPr algn="ctr"/>
            <a:r>
              <a:rPr lang="en-US" sz="1100" b="1" dirty="0">
                <a:solidFill>
                  <a:prstClr val="black"/>
                </a:solidFill>
                <a:latin typeface="Arial" panose="020B0604020202020204" pitchFamily="34" charset="0"/>
                <a:cs typeface="Arial" panose="020B0604020202020204" pitchFamily="34" charset="0"/>
              </a:rPr>
              <a:t>of Canaan</a:t>
            </a:r>
          </a:p>
          <a:p>
            <a:pPr algn="ctr"/>
            <a:r>
              <a:rPr lang="en-US" sz="900" dirty="0">
                <a:solidFill>
                  <a:prstClr val="black"/>
                </a:solidFill>
                <a:latin typeface="Arial" panose="020B0604020202020204" pitchFamily="34" charset="0"/>
                <a:cs typeface="Arial" panose="020B0604020202020204" pitchFamily="34" charset="0"/>
              </a:rPr>
              <a:t>1405-1380 BC</a:t>
            </a:r>
          </a:p>
        </p:txBody>
      </p:sp>
      <p:sp>
        <p:nvSpPr>
          <p:cNvPr id="31" name="TextBox 30"/>
          <p:cNvSpPr txBox="1"/>
          <p:nvPr/>
        </p:nvSpPr>
        <p:spPr>
          <a:xfrm>
            <a:off x="1468581" y="1494207"/>
            <a:ext cx="1406154" cy="307777"/>
          </a:xfrm>
          <a:prstGeom prst="rect">
            <a:avLst/>
          </a:prstGeom>
          <a:noFill/>
        </p:spPr>
        <p:txBody>
          <a:bodyPr wrap="none" tIns="0" bIns="0" rtlCol="0">
            <a:spAutoFit/>
          </a:bodyPr>
          <a:lstStyle/>
          <a:p>
            <a:pPr algn="ctr"/>
            <a:r>
              <a:rPr lang="en-US" sz="1100" b="1" dirty="0">
                <a:solidFill>
                  <a:prstClr val="black"/>
                </a:solidFill>
                <a:latin typeface="Arial" panose="020B0604020202020204" pitchFamily="34" charset="0"/>
                <a:cs typeface="Arial" panose="020B0604020202020204" pitchFamily="34" charset="0"/>
              </a:rPr>
              <a:t>4-Slavery in Egypt</a:t>
            </a:r>
          </a:p>
          <a:p>
            <a:pPr algn="ctr"/>
            <a:r>
              <a:rPr lang="en-US" sz="900" dirty="0">
                <a:solidFill>
                  <a:prstClr val="black"/>
                </a:solidFill>
                <a:latin typeface="Arial" panose="020B0604020202020204" pitchFamily="34" charset="0"/>
                <a:cs typeface="Arial" panose="020B0604020202020204" pitchFamily="34" charset="0"/>
              </a:rPr>
              <a:t>1859-1445 BC</a:t>
            </a:r>
          </a:p>
        </p:txBody>
      </p:sp>
      <p:sp>
        <p:nvSpPr>
          <p:cNvPr id="102" name="Rectangle 101"/>
          <p:cNvSpPr/>
          <p:nvPr/>
        </p:nvSpPr>
        <p:spPr>
          <a:xfrm rot="608511" flipH="1">
            <a:off x="4418097" y="1605007"/>
            <a:ext cx="2660673" cy="10836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8" name="Group 27"/>
          <p:cNvGrpSpPr/>
          <p:nvPr/>
        </p:nvGrpSpPr>
        <p:grpSpPr>
          <a:xfrm>
            <a:off x="238585" y="1115306"/>
            <a:ext cx="8501553" cy="378901"/>
            <a:chOff x="238539" y="1486923"/>
            <a:chExt cx="8501553" cy="378901"/>
          </a:xfrm>
        </p:grpSpPr>
        <p:grpSp>
          <p:nvGrpSpPr>
            <p:cNvPr id="13" name="Group 12"/>
            <p:cNvGrpSpPr/>
            <p:nvPr/>
          </p:nvGrpSpPr>
          <p:grpSpPr>
            <a:xfrm>
              <a:off x="238539" y="1547192"/>
              <a:ext cx="8501553" cy="246490"/>
              <a:chOff x="238539" y="1547192"/>
              <a:chExt cx="8501553" cy="246490"/>
            </a:xfrm>
          </p:grpSpPr>
          <p:sp>
            <p:nvSpPr>
              <p:cNvPr id="3" name="Rectangle 2"/>
              <p:cNvSpPr/>
              <p:nvPr/>
            </p:nvSpPr>
            <p:spPr>
              <a:xfrm>
                <a:off x="3490623" y="1547192"/>
                <a:ext cx="954156" cy="24649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941984" y="1547192"/>
                <a:ext cx="160350" cy="2464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6712226" y="1547192"/>
                <a:ext cx="1771815" cy="24649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238539" y="1547192"/>
                <a:ext cx="1162215" cy="24649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8535905" y="1547192"/>
                <a:ext cx="204187" cy="2464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400754" y="1547192"/>
                <a:ext cx="1541230" cy="24649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flipH="1">
                <a:off x="3102333" y="1547192"/>
                <a:ext cx="388290" cy="24649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444778" y="1547192"/>
                <a:ext cx="2267447" cy="246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484041" y="1547192"/>
                <a:ext cx="51864" cy="24649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5" name="Rectangle 14"/>
            <p:cNvSpPr/>
            <p:nvPr/>
          </p:nvSpPr>
          <p:spPr>
            <a:xfrm>
              <a:off x="238539" y="1491121"/>
              <a:ext cx="1162215"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1401333" y="1820104"/>
              <a:ext cx="1540651"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2941984" y="1491121"/>
              <a:ext cx="160349"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3490623" y="1491121"/>
              <a:ext cx="954155"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3102333" y="1820104"/>
              <a:ext cx="388290"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4901026" y="1489604"/>
              <a:ext cx="780637" cy="472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4444778" y="1820104"/>
              <a:ext cx="417735"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5681664" y="1820105"/>
              <a:ext cx="495300"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6448425" y="1820104"/>
              <a:ext cx="263800"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6176964" y="1491121"/>
              <a:ext cx="276594"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6712226" y="1491121"/>
              <a:ext cx="1771815"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8535904" y="1486923"/>
              <a:ext cx="204187" cy="499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8487113" y="1820104"/>
              <a:ext cx="45720"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6" name="TextBox 35"/>
          <p:cNvSpPr txBox="1"/>
          <p:nvPr/>
        </p:nvSpPr>
        <p:spPr>
          <a:xfrm>
            <a:off x="4221497" y="1504146"/>
            <a:ext cx="864339" cy="477054"/>
          </a:xfrm>
          <a:prstGeom prst="rect">
            <a:avLst/>
          </a:prstGeom>
          <a:noFill/>
        </p:spPr>
        <p:txBody>
          <a:bodyPr wrap="none" tIns="0" bIns="0" rtlCol="0">
            <a:spAutoFit/>
          </a:bodyPr>
          <a:lstStyle/>
          <a:p>
            <a:pPr algn="ctr"/>
            <a:r>
              <a:rPr lang="en-US" sz="1100" b="1" dirty="0">
                <a:solidFill>
                  <a:prstClr val="black"/>
                </a:solidFill>
                <a:latin typeface="Arial" panose="020B0604020202020204" pitchFamily="34" charset="0"/>
                <a:cs typeface="Arial" panose="020B0604020202020204" pitchFamily="34" charset="0"/>
              </a:rPr>
              <a:t>8-United </a:t>
            </a:r>
          </a:p>
          <a:p>
            <a:pPr algn="ctr"/>
            <a:r>
              <a:rPr lang="en-US" sz="1100" b="1" dirty="0">
                <a:solidFill>
                  <a:prstClr val="black"/>
                </a:solidFill>
                <a:latin typeface="Arial" panose="020B0604020202020204" pitchFamily="34" charset="0"/>
                <a:cs typeface="Arial" panose="020B0604020202020204" pitchFamily="34" charset="0"/>
              </a:rPr>
              <a:t>Kingdom</a:t>
            </a:r>
          </a:p>
          <a:p>
            <a:pPr algn="ctr"/>
            <a:r>
              <a:rPr lang="en-US" sz="900" dirty="0">
                <a:solidFill>
                  <a:prstClr val="black"/>
                </a:solidFill>
                <a:latin typeface="Arial" panose="020B0604020202020204" pitchFamily="34" charset="0"/>
                <a:cs typeface="Arial" panose="020B0604020202020204" pitchFamily="34" charset="0"/>
              </a:rPr>
              <a:t>1050-931 BC</a:t>
            </a:r>
          </a:p>
        </p:txBody>
      </p:sp>
      <p:sp>
        <p:nvSpPr>
          <p:cNvPr id="38" name="TextBox 37"/>
          <p:cNvSpPr txBox="1"/>
          <p:nvPr/>
        </p:nvSpPr>
        <p:spPr>
          <a:xfrm>
            <a:off x="5507571" y="1504146"/>
            <a:ext cx="843501" cy="477054"/>
          </a:xfrm>
          <a:prstGeom prst="rect">
            <a:avLst/>
          </a:prstGeom>
          <a:noFill/>
        </p:spPr>
        <p:txBody>
          <a:bodyPr wrap="none" tIns="0" bIns="0" rtlCol="0">
            <a:spAutoFit/>
          </a:bodyPr>
          <a:lstStyle/>
          <a:p>
            <a:pPr algn="ctr"/>
            <a:r>
              <a:rPr lang="en-US" sz="1100" b="1" dirty="0">
                <a:solidFill>
                  <a:prstClr val="black"/>
                </a:solidFill>
                <a:latin typeface="Arial" panose="020B0604020202020204" pitchFamily="34" charset="0"/>
                <a:cs typeface="Arial" panose="020B0604020202020204" pitchFamily="34" charset="0"/>
              </a:rPr>
              <a:t>10-Judah </a:t>
            </a:r>
          </a:p>
          <a:p>
            <a:pPr algn="ctr"/>
            <a:r>
              <a:rPr lang="en-US" sz="1100" b="1" dirty="0">
                <a:solidFill>
                  <a:prstClr val="black"/>
                </a:solidFill>
                <a:latin typeface="Arial" panose="020B0604020202020204" pitchFamily="34" charset="0"/>
                <a:cs typeface="Arial" panose="020B0604020202020204" pitchFamily="34" charset="0"/>
              </a:rPr>
              <a:t>Alone</a:t>
            </a:r>
          </a:p>
          <a:p>
            <a:pPr algn="ctr"/>
            <a:r>
              <a:rPr lang="en-US" sz="900" dirty="0">
                <a:solidFill>
                  <a:prstClr val="black"/>
                </a:solidFill>
                <a:latin typeface="Arial" panose="020B0604020202020204" pitchFamily="34" charset="0"/>
                <a:cs typeface="Arial" panose="020B0604020202020204" pitchFamily="34" charset="0"/>
              </a:rPr>
              <a:t>722-605 BC</a:t>
            </a:r>
          </a:p>
        </p:txBody>
      </p:sp>
      <p:sp>
        <p:nvSpPr>
          <p:cNvPr id="40" name="TextBox 39"/>
          <p:cNvSpPr txBox="1"/>
          <p:nvPr/>
        </p:nvSpPr>
        <p:spPr>
          <a:xfrm>
            <a:off x="6245586" y="1504146"/>
            <a:ext cx="904415" cy="477054"/>
          </a:xfrm>
          <a:prstGeom prst="rect">
            <a:avLst/>
          </a:prstGeom>
          <a:noFill/>
        </p:spPr>
        <p:txBody>
          <a:bodyPr wrap="none" tIns="0" bIns="0" rtlCol="0">
            <a:spAutoFit/>
          </a:bodyPr>
          <a:lstStyle/>
          <a:p>
            <a:pPr algn="ctr"/>
            <a:r>
              <a:rPr lang="en-US" sz="1100" b="1" dirty="0">
                <a:solidFill>
                  <a:prstClr val="black"/>
                </a:solidFill>
                <a:latin typeface="Arial" panose="020B0604020202020204" pitchFamily="34" charset="0"/>
                <a:cs typeface="Arial" panose="020B0604020202020204" pitchFamily="34" charset="0"/>
              </a:rPr>
              <a:t>12-Return </a:t>
            </a:r>
          </a:p>
          <a:p>
            <a:pPr algn="ctr"/>
            <a:r>
              <a:rPr lang="en-US" sz="1100" b="1" dirty="0">
                <a:solidFill>
                  <a:prstClr val="black"/>
                </a:solidFill>
                <a:latin typeface="Arial" panose="020B0604020202020204" pitchFamily="34" charset="0"/>
                <a:cs typeface="Arial" panose="020B0604020202020204" pitchFamily="34" charset="0"/>
              </a:rPr>
              <a:t>From Exile</a:t>
            </a:r>
          </a:p>
          <a:p>
            <a:pPr algn="ctr"/>
            <a:r>
              <a:rPr lang="en-US" sz="900" dirty="0">
                <a:solidFill>
                  <a:prstClr val="black"/>
                </a:solidFill>
                <a:latin typeface="Arial" panose="020B0604020202020204" pitchFamily="34" charset="0"/>
                <a:cs typeface="Arial" panose="020B0604020202020204" pitchFamily="34" charset="0"/>
              </a:rPr>
              <a:t>538-444 BC</a:t>
            </a:r>
          </a:p>
        </p:txBody>
      </p:sp>
      <p:sp>
        <p:nvSpPr>
          <p:cNvPr id="77" name="Trapezoid 76"/>
          <p:cNvSpPr/>
          <p:nvPr/>
        </p:nvSpPr>
        <p:spPr>
          <a:xfrm>
            <a:off x="2123798" y="5199175"/>
            <a:ext cx="146304" cy="18288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TextBox 108"/>
          <p:cNvSpPr txBox="1"/>
          <p:nvPr/>
        </p:nvSpPr>
        <p:spPr>
          <a:xfrm>
            <a:off x="1764818" y="1930430"/>
            <a:ext cx="673582" cy="246221"/>
          </a:xfrm>
          <a:prstGeom prst="rect">
            <a:avLst/>
          </a:prstGeom>
          <a:noFill/>
        </p:spPr>
        <p:txBody>
          <a:bodyPr wrap="none" rtlCol="0">
            <a:spAutoFit/>
          </a:bodyPr>
          <a:lstStyle/>
          <a:p>
            <a:r>
              <a:rPr lang="en-US" sz="1000" dirty="0">
                <a:solidFill>
                  <a:prstClr val="black"/>
                </a:solidFill>
                <a:latin typeface="Comic Sans MS" panose="030F0702030302020204" pitchFamily="66" charset="0"/>
              </a:rPr>
              <a:t>1400 BC</a:t>
            </a:r>
          </a:p>
        </p:txBody>
      </p:sp>
      <p:sp>
        <p:nvSpPr>
          <p:cNvPr id="110" name="TextBox 109"/>
          <p:cNvSpPr txBox="1"/>
          <p:nvPr/>
        </p:nvSpPr>
        <p:spPr>
          <a:xfrm>
            <a:off x="3593618" y="1940190"/>
            <a:ext cx="673582" cy="246221"/>
          </a:xfrm>
          <a:prstGeom prst="rect">
            <a:avLst/>
          </a:prstGeom>
          <a:noFill/>
        </p:spPr>
        <p:txBody>
          <a:bodyPr wrap="none" rtlCol="0">
            <a:spAutoFit/>
          </a:bodyPr>
          <a:lstStyle/>
          <a:p>
            <a:r>
              <a:rPr lang="en-US" sz="1000" dirty="0">
                <a:solidFill>
                  <a:prstClr val="black"/>
                </a:solidFill>
                <a:latin typeface="Comic Sans MS" panose="030F0702030302020204" pitchFamily="66" charset="0"/>
              </a:rPr>
              <a:t>1300 BC</a:t>
            </a:r>
          </a:p>
        </p:txBody>
      </p:sp>
      <p:sp>
        <p:nvSpPr>
          <p:cNvPr id="111" name="TextBox 110"/>
          <p:cNvSpPr txBox="1"/>
          <p:nvPr/>
        </p:nvSpPr>
        <p:spPr>
          <a:xfrm>
            <a:off x="5406624" y="1945772"/>
            <a:ext cx="673582" cy="246221"/>
          </a:xfrm>
          <a:prstGeom prst="rect">
            <a:avLst/>
          </a:prstGeom>
          <a:noFill/>
        </p:spPr>
        <p:txBody>
          <a:bodyPr wrap="none" rtlCol="0">
            <a:spAutoFit/>
          </a:bodyPr>
          <a:lstStyle/>
          <a:p>
            <a:r>
              <a:rPr lang="en-US" sz="1000" dirty="0">
                <a:solidFill>
                  <a:prstClr val="black"/>
                </a:solidFill>
                <a:latin typeface="Comic Sans MS" panose="030F0702030302020204" pitchFamily="66" charset="0"/>
              </a:rPr>
              <a:t>1200 BC</a:t>
            </a:r>
          </a:p>
        </p:txBody>
      </p:sp>
      <p:sp>
        <p:nvSpPr>
          <p:cNvPr id="112" name="TextBox 111"/>
          <p:cNvSpPr txBox="1"/>
          <p:nvPr/>
        </p:nvSpPr>
        <p:spPr>
          <a:xfrm>
            <a:off x="7237908" y="1928474"/>
            <a:ext cx="652743" cy="246221"/>
          </a:xfrm>
          <a:prstGeom prst="rect">
            <a:avLst/>
          </a:prstGeom>
          <a:noFill/>
        </p:spPr>
        <p:txBody>
          <a:bodyPr wrap="none" rtlCol="0">
            <a:spAutoFit/>
          </a:bodyPr>
          <a:lstStyle/>
          <a:p>
            <a:r>
              <a:rPr lang="en-US" sz="1000" dirty="0">
                <a:solidFill>
                  <a:prstClr val="black"/>
                </a:solidFill>
                <a:latin typeface="Comic Sans MS" panose="030F0702030302020204" pitchFamily="66" charset="0"/>
              </a:rPr>
              <a:t>1100 BC</a:t>
            </a:r>
          </a:p>
        </p:txBody>
      </p:sp>
      <p:grpSp>
        <p:nvGrpSpPr>
          <p:cNvPr id="118" name="Group 117"/>
          <p:cNvGrpSpPr/>
          <p:nvPr/>
        </p:nvGrpSpPr>
        <p:grpSpPr>
          <a:xfrm>
            <a:off x="1812902" y="2163096"/>
            <a:ext cx="6416698" cy="4293355"/>
            <a:chOff x="1812902" y="2163094"/>
            <a:chExt cx="6416698" cy="4293355"/>
          </a:xfrm>
        </p:grpSpPr>
        <p:cxnSp>
          <p:nvCxnSpPr>
            <p:cNvPr id="106" name="Straight Connector 105"/>
            <p:cNvCxnSpPr/>
            <p:nvPr/>
          </p:nvCxnSpPr>
          <p:spPr>
            <a:xfrm flipH="1">
              <a:off x="1812902" y="2163094"/>
              <a:ext cx="2135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716895" y="2163094"/>
              <a:ext cx="2135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618525"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4545901"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5457822"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6351072"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7276964"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198338"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2270102" y="2182639"/>
            <a:ext cx="6416698" cy="4293355"/>
            <a:chOff x="1812902" y="2163094"/>
            <a:chExt cx="6416698" cy="4293355"/>
          </a:xfrm>
        </p:grpSpPr>
        <p:cxnSp>
          <p:nvCxnSpPr>
            <p:cNvPr id="120" name="Straight Connector 119"/>
            <p:cNvCxnSpPr/>
            <p:nvPr/>
          </p:nvCxnSpPr>
          <p:spPr>
            <a:xfrm flipH="1">
              <a:off x="1812902" y="2163094"/>
              <a:ext cx="2135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2716895" y="2163094"/>
              <a:ext cx="2135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3618525"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4545901"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5457822"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6351072"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7276964"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8198338"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76" name="Rectangle 75"/>
          <p:cNvSpPr/>
          <p:nvPr/>
        </p:nvSpPr>
        <p:spPr>
          <a:xfrm>
            <a:off x="2291454" y="5183473"/>
            <a:ext cx="731520"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8" name="TextBox 127"/>
          <p:cNvSpPr txBox="1"/>
          <p:nvPr/>
        </p:nvSpPr>
        <p:spPr>
          <a:xfrm>
            <a:off x="2986885" y="5140943"/>
            <a:ext cx="646331" cy="276999"/>
          </a:xfrm>
          <a:prstGeom prst="rect">
            <a:avLst/>
          </a:prstGeom>
          <a:noFill/>
        </p:spPr>
        <p:txBody>
          <a:bodyPr wrap="none" rtlCol="0">
            <a:spAutoFit/>
          </a:bodyPr>
          <a:lstStyle/>
          <a:p>
            <a:r>
              <a:rPr lang="en-US" sz="1200" dirty="0">
                <a:solidFill>
                  <a:prstClr val="black"/>
                </a:solidFill>
              </a:rPr>
              <a:t>Othniel</a:t>
            </a:r>
          </a:p>
        </p:txBody>
      </p:sp>
      <p:pic>
        <p:nvPicPr>
          <p:cNvPr id="129" name="Picture 1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0" y="5902312"/>
            <a:ext cx="220992" cy="220992"/>
          </a:xfrm>
          <a:prstGeom prst="rect">
            <a:avLst/>
          </a:prstGeom>
        </p:spPr>
      </p:pic>
      <p:sp>
        <p:nvSpPr>
          <p:cNvPr id="130" name="TextBox 129"/>
          <p:cNvSpPr txBox="1"/>
          <p:nvPr/>
        </p:nvSpPr>
        <p:spPr>
          <a:xfrm>
            <a:off x="3490639" y="6099859"/>
            <a:ext cx="1097272" cy="400110"/>
          </a:xfrm>
          <a:prstGeom prst="rect">
            <a:avLst/>
          </a:prstGeom>
          <a:noFill/>
        </p:spPr>
        <p:txBody>
          <a:bodyPr wrap="square" rtlCol="0">
            <a:spAutoFit/>
          </a:bodyPr>
          <a:lstStyle/>
          <a:p>
            <a:pPr algn="ctr"/>
            <a:r>
              <a:rPr lang="en-US" sz="1000" dirty="0">
                <a:solidFill>
                  <a:prstClr val="black"/>
                </a:solidFill>
              </a:rPr>
              <a:t>Battle of Kadesh</a:t>
            </a:r>
          </a:p>
          <a:p>
            <a:pPr algn="ctr"/>
            <a:r>
              <a:rPr lang="en-US" sz="1000" dirty="0">
                <a:solidFill>
                  <a:prstClr val="black"/>
                </a:solidFill>
              </a:rPr>
              <a:t>Egypt-Hittites</a:t>
            </a:r>
          </a:p>
        </p:txBody>
      </p:sp>
      <p:pic>
        <p:nvPicPr>
          <p:cNvPr id="131" name="Picture 1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0864" y="5937590"/>
            <a:ext cx="220992" cy="220992"/>
          </a:xfrm>
          <a:prstGeom prst="rect">
            <a:avLst/>
          </a:prstGeom>
        </p:spPr>
      </p:pic>
      <p:sp>
        <p:nvSpPr>
          <p:cNvPr id="132" name="TextBox 131"/>
          <p:cNvSpPr txBox="1"/>
          <p:nvPr/>
        </p:nvSpPr>
        <p:spPr>
          <a:xfrm>
            <a:off x="4878151" y="6089493"/>
            <a:ext cx="772969" cy="246221"/>
          </a:xfrm>
          <a:prstGeom prst="rect">
            <a:avLst/>
          </a:prstGeom>
          <a:noFill/>
        </p:spPr>
        <p:txBody>
          <a:bodyPr wrap="none" rtlCol="0">
            <a:spAutoFit/>
          </a:bodyPr>
          <a:lstStyle/>
          <a:p>
            <a:pPr algn="ctr"/>
            <a:r>
              <a:rPr lang="en-US" sz="1000" dirty="0" err="1">
                <a:solidFill>
                  <a:prstClr val="black"/>
                </a:solidFill>
              </a:rPr>
              <a:t>Merneptah</a:t>
            </a:r>
            <a:endParaRPr lang="en-US" sz="1000" dirty="0">
              <a:solidFill>
                <a:prstClr val="black"/>
              </a:solidFill>
            </a:endParaRPr>
          </a:p>
        </p:txBody>
      </p:sp>
      <p:sp>
        <p:nvSpPr>
          <p:cNvPr id="133" name="TextBox 132"/>
          <p:cNvSpPr txBox="1"/>
          <p:nvPr/>
        </p:nvSpPr>
        <p:spPr>
          <a:xfrm>
            <a:off x="6119285" y="6108124"/>
            <a:ext cx="856325" cy="400110"/>
          </a:xfrm>
          <a:prstGeom prst="rect">
            <a:avLst/>
          </a:prstGeom>
          <a:noFill/>
        </p:spPr>
        <p:txBody>
          <a:bodyPr wrap="none" rtlCol="0">
            <a:spAutoFit/>
          </a:bodyPr>
          <a:lstStyle/>
          <a:p>
            <a:pPr algn="ctr"/>
            <a:r>
              <a:rPr lang="en-US" sz="1000" dirty="0">
                <a:solidFill>
                  <a:prstClr val="black"/>
                </a:solidFill>
              </a:rPr>
              <a:t>Sea People</a:t>
            </a:r>
          </a:p>
          <a:p>
            <a:pPr algn="ctr"/>
            <a:r>
              <a:rPr lang="en-US" sz="1000" dirty="0">
                <a:solidFill>
                  <a:prstClr val="black"/>
                </a:solidFill>
              </a:rPr>
              <a:t>Vs Ramses III</a:t>
            </a:r>
          </a:p>
        </p:txBody>
      </p:sp>
      <p:pic>
        <p:nvPicPr>
          <p:cNvPr id="134" name="Picture 1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343" y="5932496"/>
            <a:ext cx="220992" cy="220992"/>
          </a:xfrm>
          <a:prstGeom prst="rect">
            <a:avLst/>
          </a:prstGeom>
        </p:spPr>
      </p:pic>
      <p:sp>
        <p:nvSpPr>
          <p:cNvPr id="136" name="Rounded Rectangle 135"/>
          <p:cNvSpPr/>
          <p:nvPr/>
        </p:nvSpPr>
        <p:spPr>
          <a:xfrm>
            <a:off x="122981" y="5939463"/>
            <a:ext cx="1582344" cy="5232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7" name="TextBox 136"/>
          <p:cNvSpPr txBox="1"/>
          <p:nvPr/>
        </p:nvSpPr>
        <p:spPr>
          <a:xfrm>
            <a:off x="133294" y="6031498"/>
            <a:ext cx="1582344" cy="307777"/>
          </a:xfrm>
          <a:prstGeom prst="rect">
            <a:avLst/>
          </a:prstGeom>
          <a:noFill/>
        </p:spPr>
        <p:txBody>
          <a:bodyPr wrap="square" rtlCol="0">
            <a:spAutoFit/>
          </a:bodyPr>
          <a:lstStyle/>
          <a:p>
            <a:pPr algn="ctr"/>
            <a:r>
              <a:rPr lang="en-US" sz="1400" b="1" dirty="0">
                <a:solidFill>
                  <a:prstClr val="black"/>
                </a:solidFill>
              </a:rPr>
              <a:t>Egypt</a:t>
            </a:r>
            <a:r>
              <a:rPr lang="en-US" sz="1400" dirty="0">
                <a:solidFill>
                  <a:prstClr val="black"/>
                </a:solidFill>
              </a:rPr>
              <a:t>:</a:t>
            </a:r>
          </a:p>
        </p:txBody>
      </p:sp>
      <p:sp>
        <p:nvSpPr>
          <p:cNvPr id="138" name="TextBox 137"/>
          <p:cNvSpPr txBox="1"/>
          <p:nvPr/>
        </p:nvSpPr>
        <p:spPr>
          <a:xfrm>
            <a:off x="1762255" y="5327279"/>
            <a:ext cx="1133387" cy="276999"/>
          </a:xfrm>
          <a:prstGeom prst="rect">
            <a:avLst/>
          </a:prstGeom>
          <a:noFill/>
        </p:spPr>
        <p:txBody>
          <a:bodyPr wrap="none" rtlCol="0">
            <a:spAutoFit/>
          </a:bodyPr>
          <a:lstStyle>
            <a:defPPr>
              <a:defRPr lang="en-US"/>
            </a:defPPr>
            <a:lvl1pPr>
              <a:defRPr sz="1200"/>
            </a:lvl1pPr>
          </a:lstStyle>
          <a:p>
            <a:r>
              <a:rPr lang="en-US" dirty="0">
                <a:solidFill>
                  <a:srgbClr val="C00000"/>
                </a:solidFill>
              </a:rPr>
              <a:t>Mesopotamian</a:t>
            </a:r>
          </a:p>
        </p:txBody>
      </p:sp>
      <p:sp>
        <p:nvSpPr>
          <p:cNvPr id="139" name="Rectangle 138"/>
          <p:cNvSpPr/>
          <p:nvPr/>
        </p:nvSpPr>
        <p:spPr>
          <a:xfrm>
            <a:off x="3397294" y="4664802"/>
            <a:ext cx="1463040"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0" name="TextBox 139"/>
          <p:cNvSpPr txBox="1"/>
          <p:nvPr/>
        </p:nvSpPr>
        <p:spPr>
          <a:xfrm>
            <a:off x="4822777" y="4617743"/>
            <a:ext cx="500458" cy="276999"/>
          </a:xfrm>
          <a:prstGeom prst="rect">
            <a:avLst/>
          </a:prstGeom>
          <a:noFill/>
        </p:spPr>
        <p:txBody>
          <a:bodyPr wrap="none" rtlCol="0">
            <a:spAutoFit/>
          </a:bodyPr>
          <a:lstStyle/>
          <a:p>
            <a:r>
              <a:rPr lang="en-US" sz="1200" dirty="0">
                <a:solidFill>
                  <a:prstClr val="black"/>
                </a:solidFill>
              </a:rPr>
              <a:t>Ehud</a:t>
            </a:r>
          </a:p>
        </p:txBody>
      </p:sp>
      <p:sp>
        <p:nvSpPr>
          <p:cNvPr id="141" name="Trapezoid 140"/>
          <p:cNvSpPr/>
          <p:nvPr/>
        </p:nvSpPr>
        <p:spPr>
          <a:xfrm>
            <a:off x="3072789" y="4664802"/>
            <a:ext cx="329184" cy="18288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2" name="Rectangle 141"/>
          <p:cNvSpPr/>
          <p:nvPr/>
        </p:nvSpPr>
        <p:spPr>
          <a:xfrm>
            <a:off x="5175937" y="4419542"/>
            <a:ext cx="731520"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3" name="Trapezoid 142"/>
          <p:cNvSpPr/>
          <p:nvPr/>
        </p:nvSpPr>
        <p:spPr>
          <a:xfrm>
            <a:off x="4814804" y="4427336"/>
            <a:ext cx="365760" cy="18288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4" name="TextBox 143"/>
          <p:cNvSpPr txBox="1"/>
          <p:nvPr/>
        </p:nvSpPr>
        <p:spPr>
          <a:xfrm>
            <a:off x="5844739" y="4380280"/>
            <a:ext cx="721736" cy="276999"/>
          </a:xfrm>
          <a:prstGeom prst="rect">
            <a:avLst/>
          </a:prstGeom>
          <a:noFill/>
        </p:spPr>
        <p:txBody>
          <a:bodyPr wrap="none" rtlCol="0">
            <a:spAutoFit/>
          </a:bodyPr>
          <a:lstStyle/>
          <a:p>
            <a:r>
              <a:rPr lang="en-US" sz="1200" dirty="0">
                <a:solidFill>
                  <a:prstClr val="black"/>
                </a:solidFill>
              </a:rPr>
              <a:t>Deborah</a:t>
            </a:r>
          </a:p>
        </p:txBody>
      </p:sp>
      <p:sp>
        <p:nvSpPr>
          <p:cNvPr id="145" name="TextBox 144"/>
          <p:cNvSpPr txBox="1"/>
          <p:nvPr/>
        </p:nvSpPr>
        <p:spPr>
          <a:xfrm>
            <a:off x="2858034" y="4433741"/>
            <a:ext cx="551754" cy="276999"/>
          </a:xfrm>
          <a:prstGeom prst="rect">
            <a:avLst/>
          </a:prstGeom>
          <a:noFill/>
        </p:spPr>
        <p:txBody>
          <a:bodyPr wrap="none" rtlCol="0">
            <a:spAutoFit/>
          </a:bodyPr>
          <a:lstStyle>
            <a:defPPr>
              <a:defRPr lang="en-US"/>
            </a:defPPr>
            <a:lvl1pPr>
              <a:defRPr sz="1200"/>
            </a:lvl1pPr>
          </a:lstStyle>
          <a:p>
            <a:r>
              <a:rPr lang="en-US" dirty="0">
                <a:solidFill>
                  <a:srgbClr val="C00000"/>
                </a:solidFill>
              </a:rPr>
              <a:t>Moab</a:t>
            </a:r>
          </a:p>
        </p:txBody>
      </p:sp>
      <p:sp>
        <p:nvSpPr>
          <p:cNvPr id="146" name="TextBox 145"/>
          <p:cNvSpPr txBox="1"/>
          <p:nvPr/>
        </p:nvSpPr>
        <p:spPr>
          <a:xfrm>
            <a:off x="4337748" y="4186145"/>
            <a:ext cx="870688" cy="276999"/>
          </a:xfrm>
          <a:prstGeom prst="rect">
            <a:avLst/>
          </a:prstGeom>
          <a:noFill/>
        </p:spPr>
        <p:txBody>
          <a:bodyPr wrap="none" rtlCol="0">
            <a:spAutoFit/>
          </a:bodyPr>
          <a:lstStyle>
            <a:defPPr>
              <a:defRPr lang="en-US"/>
            </a:defPPr>
            <a:lvl1pPr>
              <a:defRPr sz="1200"/>
            </a:lvl1pPr>
          </a:lstStyle>
          <a:p>
            <a:r>
              <a:rPr lang="en-US" dirty="0">
                <a:solidFill>
                  <a:srgbClr val="C00000"/>
                </a:solidFill>
              </a:rPr>
              <a:t>Canaanites</a:t>
            </a:r>
          </a:p>
        </p:txBody>
      </p:sp>
      <p:sp>
        <p:nvSpPr>
          <p:cNvPr id="147" name="Trapezoid 146"/>
          <p:cNvSpPr/>
          <p:nvPr/>
        </p:nvSpPr>
        <p:spPr>
          <a:xfrm>
            <a:off x="5921170" y="4141762"/>
            <a:ext cx="128016" cy="18288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8" name="Rectangle 147"/>
          <p:cNvSpPr/>
          <p:nvPr/>
        </p:nvSpPr>
        <p:spPr>
          <a:xfrm>
            <a:off x="6060817" y="4140778"/>
            <a:ext cx="731520"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9" name="TextBox 148"/>
          <p:cNvSpPr txBox="1"/>
          <p:nvPr/>
        </p:nvSpPr>
        <p:spPr>
          <a:xfrm>
            <a:off x="6737940" y="4094855"/>
            <a:ext cx="636713" cy="276999"/>
          </a:xfrm>
          <a:prstGeom prst="rect">
            <a:avLst/>
          </a:prstGeom>
          <a:noFill/>
        </p:spPr>
        <p:txBody>
          <a:bodyPr wrap="none" rtlCol="0">
            <a:spAutoFit/>
          </a:bodyPr>
          <a:lstStyle/>
          <a:p>
            <a:r>
              <a:rPr lang="en-US" sz="1200" dirty="0">
                <a:solidFill>
                  <a:prstClr val="black"/>
                </a:solidFill>
              </a:rPr>
              <a:t>Gideon</a:t>
            </a:r>
          </a:p>
        </p:txBody>
      </p:sp>
      <p:sp>
        <p:nvSpPr>
          <p:cNvPr id="150" name="Rectangle 149"/>
          <p:cNvSpPr/>
          <p:nvPr/>
        </p:nvSpPr>
        <p:spPr>
          <a:xfrm>
            <a:off x="6873301" y="3894430"/>
            <a:ext cx="411480"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1" name="Rectangle 150"/>
          <p:cNvSpPr/>
          <p:nvPr/>
        </p:nvSpPr>
        <p:spPr>
          <a:xfrm>
            <a:off x="6866330" y="2954063"/>
            <a:ext cx="411480"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2" name="TextBox 151"/>
          <p:cNvSpPr txBox="1"/>
          <p:nvPr/>
        </p:nvSpPr>
        <p:spPr>
          <a:xfrm>
            <a:off x="7248519" y="3855707"/>
            <a:ext cx="437107" cy="276999"/>
          </a:xfrm>
          <a:prstGeom prst="rect">
            <a:avLst/>
          </a:prstGeom>
          <a:noFill/>
        </p:spPr>
        <p:txBody>
          <a:bodyPr wrap="none" rtlCol="0">
            <a:spAutoFit/>
          </a:bodyPr>
          <a:lstStyle/>
          <a:p>
            <a:r>
              <a:rPr lang="en-US" sz="1200" dirty="0" err="1">
                <a:solidFill>
                  <a:prstClr val="black"/>
                </a:solidFill>
              </a:rPr>
              <a:t>Tola</a:t>
            </a:r>
            <a:endParaRPr lang="en-US" sz="1200" dirty="0">
              <a:solidFill>
                <a:prstClr val="black"/>
              </a:solidFill>
            </a:endParaRPr>
          </a:p>
        </p:txBody>
      </p:sp>
      <p:sp>
        <p:nvSpPr>
          <p:cNvPr id="153" name="TextBox 152"/>
          <p:cNvSpPr txBox="1"/>
          <p:nvPr/>
        </p:nvSpPr>
        <p:spPr>
          <a:xfrm>
            <a:off x="7269150" y="2907005"/>
            <a:ext cx="396262" cy="276999"/>
          </a:xfrm>
          <a:prstGeom prst="rect">
            <a:avLst/>
          </a:prstGeom>
          <a:noFill/>
        </p:spPr>
        <p:txBody>
          <a:bodyPr wrap="none" rtlCol="0">
            <a:spAutoFit/>
          </a:bodyPr>
          <a:lstStyle/>
          <a:p>
            <a:r>
              <a:rPr lang="en-US" sz="1200" dirty="0">
                <a:solidFill>
                  <a:prstClr val="black"/>
                </a:solidFill>
              </a:rPr>
              <a:t>Jair</a:t>
            </a:r>
          </a:p>
        </p:txBody>
      </p:sp>
      <p:sp>
        <p:nvSpPr>
          <p:cNvPr id="154" name="Rectangle 153"/>
          <p:cNvSpPr/>
          <p:nvPr/>
        </p:nvSpPr>
        <p:spPr>
          <a:xfrm>
            <a:off x="4833513" y="5065133"/>
            <a:ext cx="182880"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5" name="Trapezoid 154"/>
          <p:cNvSpPr/>
          <p:nvPr/>
        </p:nvSpPr>
        <p:spPr>
          <a:xfrm>
            <a:off x="4749729" y="5065600"/>
            <a:ext cx="146304" cy="18288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6" name="TextBox 155"/>
          <p:cNvSpPr txBox="1"/>
          <p:nvPr/>
        </p:nvSpPr>
        <p:spPr>
          <a:xfrm>
            <a:off x="4435050" y="5193707"/>
            <a:ext cx="814518" cy="276999"/>
          </a:xfrm>
          <a:prstGeom prst="rect">
            <a:avLst/>
          </a:prstGeom>
          <a:noFill/>
        </p:spPr>
        <p:txBody>
          <a:bodyPr wrap="none" rtlCol="0">
            <a:spAutoFit/>
          </a:bodyPr>
          <a:lstStyle>
            <a:defPPr>
              <a:defRPr lang="en-US"/>
            </a:defPPr>
            <a:lvl1pPr>
              <a:defRPr sz="1200"/>
            </a:lvl1pPr>
          </a:lstStyle>
          <a:p>
            <a:r>
              <a:rPr lang="en-US" dirty="0">
                <a:solidFill>
                  <a:srgbClr val="C00000"/>
                </a:solidFill>
              </a:rPr>
              <a:t>Philistines</a:t>
            </a:r>
          </a:p>
        </p:txBody>
      </p:sp>
      <p:sp>
        <p:nvSpPr>
          <p:cNvPr id="158" name="Rectangle 157"/>
          <p:cNvSpPr/>
          <p:nvPr/>
        </p:nvSpPr>
        <p:spPr>
          <a:xfrm>
            <a:off x="7450307" y="2666255"/>
            <a:ext cx="109728"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9" name="Trapezoid 158"/>
          <p:cNvSpPr/>
          <p:nvPr/>
        </p:nvSpPr>
        <p:spPr>
          <a:xfrm>
            <a:off x="7259671" y="2672926"/>
            <a:ext cx="182880" cy="18288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0" name="TextBox 159"/>
          <p:cNvSpPr txBox="1"/>
          <p:nvPr/>
        </p:nvSpPr>
        <p:spPr>
          <a:xfrm>
            <a:off x="5564301" y="3911657"/>
            <a:ext cx="843436" cy="276999"/>
          </a:xfrm>
          <a:prstGeom prst="rect">
            <a:avLst/>
          </a:prstGeom>
          <a:noFill/>
        </p:spPr>
        <p:txBody>
          <a:bodyPr wrap="none" rtlCol="0">
            <a:spAutoFit/>
          </a:bodyPr>
          <a:lstStyle>
            <a:defPPr>
              <a:defRPr lang="en-US"/>
            </a:defPPr>
            <a:lvl1pPr>
              <a:defRPr sz="1200"/>
            </a:lvl1pPr>
          </a:lstStyle>
          <a:p>
            <a:r>
              <a:rPr lang="en-US" dirty="0">
                <a:solidFill>
                  <a:srgbClr val="C00000"/>
                </a:solidFill>
              </a:rPr>
              <a:t>Midianites</a:t>
            </a:r>
          </a:p>
        </p:txBody>
      </p:sp>
      <p:sp>
        <p:nvSpPr>
          <p:cNvPr id="161" name="TextBox 160"/>
          <p:cNvSpPr txBox="1"/>
          <p:nvPr/>
        </p:nvSpPr>
        <p:spPr>
          <a:xfrm>
            <a:off x="6780871" y="2219393"/>
            <a:ext cx="953979" cy="461665"/>
          </a:xfrm>
          <a:prstGeom prst="rect">
            <a:avLst/>
          </a:prstGeom>
          <a:noFill/>
        </p:spPr>
        <p:txBody>
          <a:bodyPr wrap="none" rtlCol="0">
            <a:spAutoFit/>
          </a:bodyPr>
          <a:lstStyle>
            <a:defPPr>
              <a:defRPr lang="en-US"/>
            </a:defPPr>
            <a:lvl1pPr>
              <a:defRPr sz="1200"/>
            </a:lvl1pPr>
          </a:lstStyle>
          <a:p>
            <a:r>
              <a:rPr lang="en-US" dirty="0">
                <a:solidFill>
                  <a:srgbClr val="C00000"/>
                </a:solidFill>
              </a:rPr>
              <a:t>Ammonites</a:t>
            </a:r>
          </a:p>
          <a:p>
            <a:r>
              <a:rPr lang="en-US" dirty="0">
                <a:solidFill>
                  <a:srgbClr val="C00000"/>
                </a:solidFill>
              </a:rPr>
              <a:t>&amp; Philistines</a:t>
            </a:r>
          </a:p>
        </p:txBody>
      </p:sp>
      <p:sp>
        <p:nvSpPr>
          <p:cNvPr id="162" name="TextBox 161"/>
          <p:cNvSpPr txBox="1"/>
          <p:nvPr/>
        </p:nvSpPr>
        <p:spPr>
          <a:xfrm>
            <a:off x="7504369" y="2625869"/>
            <a:ext cx="755528" cy="276999"/>
          </a:xfrm>
          <a:prstGeom prst="rect">
            <a:avLst/>
          </a:prstGeom>
          <a:noFill/>
        </p:spPr>
        <p:txBody>
          <a:bodyPr wrap="none" rtlCol="0">
            <a:spAutoFit/>
          </a:bodyPr>
          <a:lstStyle/>
          <a:p>
            <a:r>
              <a:rPr lang="en-US" sz="1200" dirty="0">
                <a:solidFill>
                  <a:prstClr val="black"/>
                </a:solidFill>
              </a:rPr>
              <a:t>Jephthah</a:t>
            </a:r>
          </a:p>
        </p:txBody>
      </p:sp>
      <p:sp>
        <p:nvSpPr>
          <p:cNvPr id="163" name="Rectangle 162"/>
          <p:cNvSpPr/>
          <p:nvPr/>
        </p:nvSpPr>
        <p:spPr>
          <a:xfrm>
            <a:off x="7555817" y="5538275"/>
            <a:ext cx="109728"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4" name="TextBox 163"/>
          <p:cNvSpPr txBox="1"/>
          <p:nvPr/>
        </p:nvSpPr>
        <p:spPr>
          <a:xfrm>
            <a:off x="7609879" y="5497889"/>
            <a:ext cx="513410" cy="276999"/>
          </a:xfrm>
          <a:prstGeom prst="rect">
            <a:avLst/>
          </a:prstGeom>
          <a:noFill/>
        </p:spPr>
        <p:txBody>
          <a:bodyPr wrap="none" rtlCol="0">
            <a:spAutoFit/>
          </a:bodyPr>
          <a:lstStyle/>
          <a:p>
            <a:r>
              <a:rPr lang="en-US" sz="1200" dirty="0">
                <a:solidFill>
                  <a:prstClr val="black"/>
                </a:solidFill>
              </a:rPr>
              <a:t>Ibzan</a:t>
            </a:r>
          </a:p>
        </p:txBody>
      </p:sp>
      <p:sp>
        <p:nvSpPr>
          <p:cNvPr id="165" name="Rectangle 164"/>
          <p:cNvSpPr/>
          <p:nvPr/>
        </p:nvSpPr>
        <p:spPr>
          <a:xfrm>
            <a:off x="7708217" y="3604070"/>
            <a:ext cx="109728"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6" name="TextBox 165"/>
          <p:cNvSpPr txBox="1"/>
          <p:nvPr/>
        </p:nvSpPr>
        <p:spPr>
          <a:xfrm>
            <a:off x="7762279" y="3563681"/>
            <a:ext cx="457176" cy="276999"/>
          </a:xfrm>
          <a:prstGeom prst="rect">
            <a:avLst/>
          </a:prstGeom>
          <a:noFill/>
        </p:spPr>
        <p:txBody>
          <a:bodyPr wrap="none" rtlCol="0">
            <a:spAutoFit/>
          </a:bodyPr>
          <a:lstStyle/>
          <a:p>
            <a:r>
              <a:rPr lang="en-US" sz="1200" dirty="0">
                <a:solidFill>
                  <a:prstClr val="black"/>
                </a:solidFill>
              </a:rPr>
              <a:t>Elon</a:t>
            </a:r>
          </a:p>
        </p:txBody>
      </p:sp>
      <p:sp>
        <p:nvSpPr>
          <p:cNvPr id="167" name="Rectangle 166"/>
          <p:cNvSpPr/>
          <p:nvPr/>
        </p:nvSpPr>
        <p:spPr>
          <a:xfrm>
            <a:off x="7837172" y="3842435"/>
            <a:ext cx="109728"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8" name="TextBox 167"/>
          <p:cNvSpPr txBox="1"/>
          <p:nvPr/>
        </p:nvSpPr>
        <p:spPr>
          <a:xfrm>
            <a:off x="7891234" y="3802049"/>
            <a:ext cx="596638" cy="276999"/>
          </a:xfrm>
          <a:prstGeom prst="rect">
            <a:avLst/>
          </a:prstGeom>
          <a:noFill/>
        </p:spPr>
        <p:txBody>
          <a:bodyPr wrap="none" rtlCol="0">
            <a:spAutoFit/>
          </a:bodyPr>
          <a:lstStyle/>
          <a:p>
            <a:r>
              <a:rPr lang="en-US" sz="1200" dirty="0">
                <a:solidFill>
                  <a:prstClr val="black"/>
                </a:solidFill>
              </a:rPr>
              <a:t>Abdon</a:t>
            </a:r>
          </a:p>
        </p:txBody>
      </p:sp>
      <p:sp>
        <p:nvSpPr>
          <p:cNvPr id="169" name="Rectangle 168"/>
          <p:cNvSpPr/>
          <p:nvPr/>
        </p:nvSpPr>
        <p:spPr>
          <a:xfrm>
            <a:off x="7468692" y="4943983"/>
            <a:ext cx="365760"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0" name="TextBox 169"/>
          <p:cNvSpPr txBox="1"/>
          <p:nvPr/>
        </p:nvSpPr>
        <p:spPr>
          <a:xfrm>
            <a:off x="7770899" y="4902731"/>
            <a:ext cx="675185" cy="276999"/>
          </a:xfrm>
          <a:prstGeom prst="rect">
            <a:avLst/>
          </a:prstGeom>
          <a:noFill/>
        </p:spPr>
        <p:txBody>
          <a:bodyPr wrap="none" rtlCol="0">
            <a:spAutoFit/>
          </a:bodyPr>
          <a:lstStyle/>
          <a:p>
            <a:r>
              <a:rPr lang="en-US" sz="1200" dirty="0">
                <a:solidFill>
                  <a:prstClr val="black"/>
                </a:solidFill>
              </a:rPr>
              <a:t>Samson</a:t>
            </a:r>
          </a:p>
        </p:txBody>
      </p:sp>
      <p:sp>
        <p:nvSpPr>
          <p:cNvPr id="171" name="Trapezoid 170"/>
          <p:cNvSpPr/>
          <p:nvPr/>
        </p:nvSpPr>
        <p:spPr>
          <a:xfrm>
            <a:off x="6740044" y="4957296"/>
            <a:ext cx="731520" cy="18288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2" name="TextBox 171"/>
          <p:cNvSpPr txBox="1"/>
          <p:nvPr/>
        </p:nvSpPr>
        <p:spPr>
          <a:xfrm>
            <a:off x="6650436" y="4738523"/>
            <a:ext cx="814518" cy="276999"/>
          </a:xfrm>
          <a:prstGeom prst="rect">
            <a:avLst/>
          </a:prstGeom>
          <a:noFill/>
        </p:spPr>
        <p:txBody>
          <a:bodyPr wrap="none" rtlCol="0">
            <a:spAutoFit/>
          </a:bodyPr>
          <a:lstStyle>
            <a:defPPr>
              <a:defRPr lang="en-US"/>
            </a:defPPr>
            <a:lvl1pPr>
              <a:defRPr sz="1200"/>
            </a:lvl1pPr>
          </a:lstStyle>
          <a:p>
            <a:r>
              <a:rPr lang="en-US" dirty="0">
                <a:solidFill>
                  <a:srgbClr val="C00000"/>
                </a:solidFill>
              </a:rPr>
              <a:t>Philistines</a:t>
            </a:r>
          </a:p>
        </p:txBody>
      </p:sp>
      <p:sp>
        <p:nvSpPr>
          <p:cNvPr id="173" name="Rectangle 172"/>
          <p:cNvSpPr/>
          <p:nvPr/>
        </p:nvSpPr>
        <p:spPr>
          <a:xfrm>
            <a:off x="6654856" y="3247248"/>
            <a:ext cx="731520" cy="18288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5" name="Rectangle 174"/>
          <p:cNvSpPr/>
          <p:nvPr/>
        </p:nvSpPr>
        <p:spPr>
          <a:xfrm>
            <a:off x="7386376" y="3246691"/>
            <a:ext cx="1097280" cy="18288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6" name="TextBox 175"/>
          <p:cNvSpPr txBox="1"/>
          <p:nvPr/>
        </p:nvSpPr>
        <p:spPr>
          <a:xfrm>
            <a:off x="6819680" y="3231065"/>
            <a:ext cx="330540" cy="276999"/>
          </a:xfrm>
          <a:prstGeom prst="rect">
            <a:avLst/>
          </a:prstGeom>
          <a:noFill/>
        </p:spPr>
        <p:txBody>
          <a:bodyPr wrap="none" rtlCol="0">
            <a:spAutoFit/>
          </a:bodyPr>
          <a:lstStyle/>
          <a:p>
            <a:r>
              <a:rPr lang="en-US" sz="1200" dirty="0">
                <a:solidFill>
                  <a:prstClr val="black"/>
                </a:solidFill>
              </a:rPr>
              <a:t>Eli</a:t>
            </a:r>
          </a:p>
        </p:txBody>
      </p:sp>
      <p:sp>
        <p:nvSpPr>
          <p:cNvPr id="177" name="TextBox 176"/>
          <p:cNvSpPr txBox="1"/>
          <p:nvPr/>
        </p:nvSpPr>
        <p:spPr>
          <a:xfrm>
            <a:off x="7594369" y="3207449"/>
            <a:ext cx="644728" cy="276999"/>
          </a:xfrm>
          <a:prstGeom prst="rect">
            <a:avLst/>
          </a:prstGeom>
          <a:noFill/>
        </p:spPr>
        <p:txBody>
          <a:bodyPr wrap="none" rtlCol="0">
            <a:spAutoFit/>
          </a:bodyPr>
          <a:lstStyle/>
          <a:p>
            <a:r>
              <a:rPr lang="en-US" sz="1200" dirty="0">
                <a:solidFill>
                  <a:prstClr val="black"/>
                </a:solidFill>
              </a:rPr>
              <a:t>Samuel</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478" y="5487093"/>
            <a:ext cx="585787" cy="37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 name="TextBox 173"/>
          <p:cNvSpPr txBox="1"/>
          <p:nvPr/>
        </p:nvSpPr>
        <p:spPr>
          <a:xfrm>
            <a:off x="5130694" y="5178287"/>
            <a:ext cx="798937" cy="276999"/>
          </a:xfrm>
          <a:prstGeom prst="rect">
            <a:avLst/>
          </a:prstGeom>
          <a:noFill/>
        </p:spPr>
        <p:txBody>
          <a:bodyPr wrap="none" rtlCol="0">
            <a:spAutoFit/>
          </a:bodyPr>
          <a:lstStyle/>
          <a:p>
            <a:r>
              <a:rPr lang="en-US" sz="1200" dirty="0">
                <a:solidFill>
                  <a:prstClr val="black"/>
                </a:solidFill>
              </a:rPr>
              <a:t>Shamgar?</a:t>
            </a:r>
          </a:p>
        </p:txBody>
      </p:sp>
      <p:sp>
        <p:nvSpPr>
          <p:cNvPr id="157" name="TextBox 156"/>
          <p:cNvSpPr txBox="1"/>
          <p:nvPr/>
        </p:nvSpPr>
        <p:spPr>
          <a:xfrm>
            <a:off x="6354892" y="5504711"/>
            <a:ext cx="550151" cy="276999"/>
          </a:xfrm>
          <a:prstGeom prst="rect">
            <a:avLst/>
          </a:prstGeom>
          <a:noFill/>
        </p:spPr>
        <p:txBody>
          <a:bodyPr wrap="none" rtlCol="0">
            <a:spAutoFit/>
          </a:bodyPr>
          <a:lstStyle/>
          <a:p>
            <a:r>
              <a:rPr lang="en-US" sz="1200" dirty="0">
                <a:solidFill>
                  <a:prstClr val="black"/>
                </a:solidFill>
              </a:rPr>
              <a:t>Ruth?</a:t>
            </a: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4262" y="5912182"/>
            <a:ext cx="458696" cy="232379"/>
          </a:xfrm>
          <a:prstGeom prst="rect">
            <a:avLst/>
          </a:prstGeom>
        </p:spPr>
      </p:pic>
      <p:sp>
        <p:nvSpPr>
          <p:cNvPr id="178" name="TextBox 177"/>
          <p:cNvSpPr txBox="1"/>
          <p:nvPr/>
        </p:nvSpPr>
        <p:spPr>
          <a:xfrm>
            <a:off x="7400161" y="6126192"/>
            <a:ext cx="779381" cy="400110"/>
          </a:xfrm>
          <a:prstGeom prst="rect">
            <a:avLst/>
          </a:prstGeom>
          <a:noFill/>
        </p:spPr>
        <p:txBody>
          <a:bodyPr wrap="none" rtlCol="0">
            <a:spAutoFit/>
          </a:bodyPr>
          <a:lstStyle/>
          <a:p>
            <a:pPr algn="ctr"/>
            <a:r>
              <a:rPr lang="en-US" sz="1000" dirty="0">
                <a:solidFill>
                  <a:prstClr val="black"/>
                </a:solidFill>
              </a:rPr>
              <a:t>Travels of </a:t>
            </a:r>
          </a:p>
          <a:p>
            <a:pPr algn="ctr"/>
            <a:r>
              <a:rPr lang="en-US" sz="1000" dirty="0">
                <a:solidFill>
                  <a:prstClr val="black"/>
                </a:solidFill>
              </a:rPr>
              <a:t>Wen-Amon</a:t>
            </a:r>
          </a:p>
        </p:txBody>
      </p:sp>
    </p:spTree>
    <p:extLst>
      <p:ext uri="{BB962C8B-B14F-4D97-AF65-F5344CB8AC3E}">
        <p14:creationId xmlns:p14="http://schemas.microsoft.com/office/powerpoint/2010/main" val="1273704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O:\OT Lessons-Danny\Judges\Judges Cycle-Layout\slide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1237" y="5706623"/>
            <a:ext cx="4528034" cy="461665"/>
          </a:xfrm>
          <a:prstGeom prst="rect">
            <a:avLst/>
          </a:prstGeom>
          <a:noFill/>
        </p:spPr>
        <p:txBody>
          <a:bodyPr wrap="none" rtlCol="0">
            <a:spAutoFit/>
          </a:bodyPr>
          <a:lstStyle/>
          <a:p>
            <a:r>
              <a:rPr lang="en-US" sz="2400" dirty="0">
                <a:solidFill>
                  <a:schemeClr val="accent1">
                    <a:lumMod val="40000"/>
                    <a:lumOff val="60000"/>
                  </a:schemeClr>
                </a:solidFill>
              </a:rPr>
              <a:t>Major/Minor Difference is length</a:t>
            </a:r>
          </a:p>
        </p:txBody>
      </p:sp>
    </p:spTree>
    <p:extLst>
      <p:ext uri="{BB962C8B-B14F-4D97-AF65-F5344CB8AC3E}">
        <p14:creationId xmlns:p14="http://schemas.microsoft.com/office/powerpoint/2010/main" val="51116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Judges</a:t>
            </a:r>
          </a:p>
        </p:txBody>
      </p:sp>
      <p:pic>
        <p:nvPicPr>
          <p:cNvPr id="3" name="Picture 2" descr="O:\OT Lessons-Danny\Judges\Judges Cycle-Layout\Structure-Formulaic Element.PNG"/>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575158" cy="3722530"/>
          </a:xfrm>
          <a:prstGeom prst="rect">
            <a:avLst/>
          </a:prstGeom>
          <a:noFill/>
          <a:ln>
            <a:noFill/>
          </a:ln>
        </p:spPr>
      </p:pic>
      <p:sp>
        <p:nvSpPr>
          <p:cNvPr id="4" name="Rectangle 3"/>
          <p:cNvSpPr/>
          <p:nvPr/>
        </p:nvSpPr>
        <p:spPr>
          <a:xfrm>
            <a:off x="5309191" y="2700668"/>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5-Point Star 4"/>
          <p:cNvSpPr/>
          <p:nvPr/>
        </p:nvSpPr>
        <p:spPr>
          <a:xfrm>
            <a:off x="4231758" y="3069278"/>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Point Star 5"/>
          <p:cNvSpPr/>
          <p:nvPr/>
        </p:nvSpPr>
        <p:spPr>
          <a:xfrm>
            <a:off x="4883888" y="3069278"/>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5-Point Star 6"/>
          <p:cNvSpPr/>
          <p:nvPr/>
        </p:nvSpPr>
        <p:spPr>
          <a:xfrm>
            <a:off x="4274288" y="3593821"/>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5-Point Star 7"/>
          <p:cNvSpPr/>
          <p:nvPr/>
        </p:nvSpPr>
        <p:spPr>
          <a:xfrm>
            <a:off x="4883888" y="3593821"/>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274288" y="4150257"/>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5-Point Star 9"/>
          <p:cNvSpPr/>
          <p:nvPr/>
        </p:nvSpPr>
        <p:spPr>
          <a:xfrm>
            <a:off x="4891862" y="4150257"/>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5-Point Star 10"/>
          <p:cNvSpPr/>
          <p:nvPr/>
        </p:nvSpPr>
        <p:spPr>
          <a:xfrm>
            <a:off x="5971992" y="3069278"/>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5-Point Star 11"/>
          <p:cNvSpPr/>
          <p:nvPr/>
        </p:nvSpPr>
        <p:spPr>
          <a:xfrm>
            <a:off x="5971992" y="3593821"/>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5-Point Star 12"/>
          <p:cNvSpPr/>
          <p:nvPr/>
        </p:nvSpPr>
        <p:spPr>
          <a:xfrm>
            <a:off x="5979966" y="4150257"/>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5-Point Star 13"/>
          <p:cNvSpPr/>
          <p:nvPr/>
        </p:nvSpPr>
        <p:spPr>
          <a:xfrm>
            <a:off x="6471684" y="3069278"/>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5-Point Star 14"/>
          <p:cNvSpPr/>
          <p:nvPr/>
        </p:nvSpPr>
        <p:spPr>
          <a:xfrm>
            <a:off x="6471684" y="3593821"/>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5-Point Star 15"/>
          <p:cNvSpPr/>
          <p:nvPr/>
        </p:nvSpPr>
        <p:spPr>
          <a:xfrm>
            <a:off x="6479658" y="4150257"/>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5-Point Star 16"/>
          <p:cNvSpPr/>
          <p:nvPr/>
        </p:nvSpPr>
        <p:spPr>
          <a:xfrm>
            <a:off x="7024577" y="3069278"/>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5-Point Star 17"/>
          <p:cNvSpPr/>
          <p:nvPr/>
        </p:nvSpPr>
        <p:spPr>
          <a:xfrm>
            <a:off x="7024577" y="3593821"/>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5-Point Star 18"/>
          <p:cNvSpPr/>
          <p:nvPr/>
        </p:nvSpPr>
        <p:spPr>
          <a:xfrm>
            <a:off x="7032551" y="4150257"/>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5-Point Star 19"/>
          <p:cNvSpPr/>
          <p:nvPr/>
        </p:nvSpPr>
        <p:spPr>
          <a:xfrm>
            <a:off x="7726325" y="3069278"/>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5-Point Star 20"/>
          <p:cNvSpPr/>
          <p:nvPr/>
        </p:nvSpPr>
        <p:spPr>
          <a:xfrm>
            <a:off x="7726325" y="3593821"/>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5-Point Star 22"/>
          <p:cNvSpPr/>
          <p:nvPr/>
        </p:nvSpPr>
        <p:spPr>
          <a:xfrm>
            <a:off x="4288459" y="4472785"/>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5-Point Star 23"/>
          <p:cNvSpPr/>
          <p:nvPr/>
        </p:nvSpPr>
        <p:spPr>
          <a:xfrm>
            <a:off x="4906033" y="4472785"/>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5-Point Star 24"/>
          <p:cNvSpPr/>
          <p:nvPr/>
        </p:nvSpPr>
        <p:spPr>
          <a:xfrm>
            <a:off x="4299092" y="4834308"/>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5-Point Star 25"/>
          <p:cNvSpPr/>
          <p:nvPr/>
        </p:nvSpPr>
        <p:spPr>
          <a:xfrm>
            <a:off x="4916666" y="4834308"/>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5-Point Star 26"/>
          <p:cNvSpPr/>
          <p:nvPr/>
        </p:nvSpPr>
        <p:spPr>
          <a:xfrm>
            <a:off x="4299092" y="5376590"/>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5-Point Star 27"/>
          <p:cNvSpPr/>
          <p:nvPr/>
        </p:nvSpPr>
        <p:spPr>
          <a:xfrm>
            <a:off x="4916666" y="5376590"/>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5-Point Star 28"/>
          <p:cNvSpPr/>
          <p:nvPr/>
        </p:nvSpPr>
        <p:spPr>
          <a:xfrm>
            <a:off x="5957840" y="5365957"/>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5-Point Star 29"/>
          <p:cNvSpPr/>
          <p:nvPr/>
        </p:nvSpPr>
        <p:spPr>
          <a:xfrm>
            <a:off x="6490350" y="5365957"/>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59512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01" y="282271"/>
            <a:ext cx="8686800" cy="841248"/>
          </a:xfrm>
        </p:spPr>
        <p:txBody>
          <a:bodyPr/>
          <a:lstStyle/>
          <a:p>
            <a:r>
              <a:rPr lang="en-US" dirty="0" smtClean="0"/>
              <a:t>People again did evil</a:t>
            </a:r>
            <a:endParaRPr lang="en-US" dirty="0"/>
          </a:p>
        </p:txBody>
      </p:sp>
      <p:sp>
        <p:nvSpPr>
          <p:cNvPr id="3" name="TextBox 2"/>
          <p:cNvSpPr txBox="1"/>
          <p:nvPr/>
        </p:nvSpPr>
        <p:spPr>
          <a:xfrm>
            <a:off x="675862" y="1463040"/>
            <a:ext cx="8197794" cy="5262979"/>
          </a:xfrm>
          <a:prstGeom prst="rect">
            <a:avLst/>
          </a:prstGeom>
          <a:noFill/>
        </p:spPr>
        <p:txBody>
          <a:bodyPr wrap="square" rtlCol="0">
            <a:spAutoFit/>
          </a:bodyPr>
          <a:lstStyle/>
          <a:p>
            <a:r>
              <a:rPr lang="en-US" sz="2400" b="1" dirty="0" smtClean="0"/>
              <a:t>Judges </a:t>
            </a:r>
            <a:r>
              <a:rPr lang="en-US" sz="2400" b="1" dirty="0"/>
              <a:t>10:6-7(ESV) </a:t>
            </a:r>
            <a:r>
              <a:rPr lang="en-US" sz="2400" dirty="0"/>
              <a:t/>
            </a:r>
            <a:br>
              <a:rPr lang="en-US" sz="2400" dirty="0"/>
            </a:br>
            <a:r>
              <a:rPr lang="en-US" sz="2400" baseline="30000" dirty="0"/>
              <a:t>6</a:t>
            </a:r>
            <a:r>
              <a:rPr lang="en-US" sz="2400" dirty="0"/>
              <a:t>The people of Israel again did what was evil in the sight of the Lord and </a:t>
            </a:r>
          </a:p>
          <a:p>
            <a:r>
              <a:rPr lang="en-US" sz="2400" b="1" u="sng" dirty="0" smtClean="0"/>
              <a:t>served</a:t>
            </a:r>
            <a:r>
              <a:rPr lang="en-US" sz="2400" dirty="0" smtClean="0"/>
              <a:t> </a:t>
            </a:r>
            <a:r>
              <a:rPr lang="en-US" sz="2400" dirty="0"/>
              <a:t>the </a:t>
            </a:r>
            <a:r>
              <a:rPr lang="en-US" sz="2400" dirty="0" err="1"/>
              <a:t>Baals</a:t>
            </a:r>
            <a:r>
              <a:rPr lang="en-US" sz="2400" dirty="0"/>
              <a:t> and </a:t>
            </a:r>
            <a:endParaRPr lang="en-US" sz="2400" dirty="0" smtClean="0"/>
          </a:p>
          <a:p>
            <a:r>
              <a:rPr lang="en-US" sz="2400" dirty="0"/>
              <a:t> </a:t>
            </a:r>
            <a:r>
              <a:rPr lang="en-US" sz="2400" dirty="0" smtClean="0"/>
              <a:t>           the </a:t>
            </a:r>
            <a:r>
              <a:rPr lang="en-US" sz="2400" dirty="0" err="1"/>
              <a:t>Ashtaroth</a:t>
            </a:r>
            <a:r>
              <a:rPr lang="en-US" sz="2400" dirty="0" smtClean="0"/>
              <a:t>,</a:t>
            </a:r>
          </a:p>
          <a:p>
            <a:r>
              <a:rPr lang="en-US" sz="2400" dirty="0"/>
              <a:t> </a:t>
            </a:r>
            <a:r>
              <a:rPr lang="en-US" sz="2400" dirty="0" smtClean="0"/>
              <a:t>           </a:t>
            </a:r>
            <a:r>
              <a:rPr lang="en-US" sz="2400" dirty="0"/>
              <a:t>the gods of Syria</a:t>
            </a:r>
            <a:r>
              <a:rPr lang="en-US" sz="2400" dirty="0" smtClean="0"/>
              <a:t>,</a:t>
            </a:r>
          </a:p>
          <a:p>
            <a:r>
              <a:rPr lang="en-US" sz="2400" dirty="0"/>
              <a:t> </a:t>
            </a:r>
            <a:r>
              <a:rPr lang="en-US" sz="2400" dirty="0" smtClean="0"/>
              <a:t>           </a:t>
            </a:r>
            <a:r>
              <a:rPr lang="en-US" sz="2400" dirty="0"/>
              <a:t>the gods of Sidon</a:t>
            </a:r>
            <a:r>
              <a:rPr lang="en-US" sz="2400" dirty="0" smtClean="0"/>
              <a:t>,</a:t>
            </a:r>
          </a:p>
          <a:p>
            <a:r>
              <a:rPr lang="en-US" sz="2400" dirty="0"/>
              <a:t> </a:t>
            </a:r>
            <a:r>
              <a:rPr lang="en-US" sz="2400" dirty="0" smtClean="0"/>
              <a:t>           </a:t>
            </a:r>
            <a:r>
              <a:rPr lang="en-US" sz="2400" dirty="0"/>
              <a:t>the gods of Moab</a:t>
            </a:r>
            <a:r>
              <a:rPr lang="en-US" sz="2400" dirty="0" smtClean="0"/>
              <a:t>,</a:t>
            </a:r>
          </a:p>
          <a:p>
            <a:r>
              <a:rPr lang="en-US" sz="2400" dirty="0"/>
              <a:t> </a:t>
            </a:r>
            <a:r>
              <a:rPr lang="en-US" sz="2400" dirty="0" smtClean="0"/>
              <a:t>           </a:t>
            </a:r>
            <a:r>
              <a:rPr lang="en-US" sz="2400" dirty="0"/>
              <a:t>the gods of the </a:t>
            </a:r>
            <a:r>
              <a:rPr lang="en-US" sz="2400" dirty="0" smtClean="0"/>
              <a:t>Ammonites, and</a:t>
            </a:r>
          </a:p>
          <a:p>
            <a:r>
              <a:rPr lang="en-US" sz="2400" dirty="0"/>
              <a:t> </a:t>
            </a:r>
            <a:r>
              <a:rPr lang="en-US" sz="2400" dirty="0" smtClean="0"/>
              <a:t>           </a:t>
            </a:r>
            <a:r>
              <a:rPr lang="en-US" sz="2400" dirty="0"/>
              <a:t>the gods of the Philistines. </a:t>
            </a:r>
            <a:endParaRPr lang="en-US" sz="2400" dirty="0" smtClean="0"/>
          </a:p>
          <a:p>
            <a:r>
              <a:rPr lang="en-US" sz="2400" b="1" u="sng" dirty="0" smtClean="0"/>
              <a:t>And </a:t>
            </a:r>
            <a:r>
              <a:rPr lang="en-US" sz="2400" b="1" u="sng" dirty="0"/>
              <a:t>they forsook the Lord and did not serve him.  </a:t>
            </a:r>
            <a:br>
              <a:rPr lang="en-US" sz="2400" b="1" u="sng" dirty="0"/>
            </a:br>
            <a:r>
              <a:rPr lang="en-US" sz="2400" baseline="30000" dirty="0"/>
              <a:t>7</a:t>
            </a:r>
            <a:r>
              <a:rPr lang="en-US" sz="2400" dirty="0"/>
              <a:t>So the anger of the Lord was kindled against Israel, and he sold them into the hand of the Philistines and into the hand of the Ammonites,  </a:t>
            </a:r>
          </a:p>
        </p:txBody>
      </p:sp>
      <p:sp>
        <p:nvSpPr>
          <p:cNvPr id="4" name="TextBox 3"/>
          <p:cNvSpPr txBox="1"/>
          <p:nvPr/>
        </p:nvSpPr>
        <p:spPr>
          <a:xfrm>
            <a:off x="6056810" y="2645997"/>
            <a:ext cx="466794" cy="369332"/>
          </a:xfrm>
          <a:prstGeom prst="rect">
            <a:avLst/>
          </a:prstGeom>
          <a:noFill/>
        </p:spPr>
        <p:txBody>
          <a:bodyPr wrap="none" rtlCol="0">
            <a:spAutoFit/>
          </a:bodyPr>
          <a:lstStyle/>
          <a:p>
            <a:r>
              <a:rPr lang="en-US" dirty="0" smtClean="0"/>
              <a:t>(1)</a:t>
            </a:r>
            <a:endParaRPr lang="en-US" dirty="0"/>
          </a:p>
        </p:txBody>
      </p:sp>
      <p:sp>
        <p:nvSpPr>
          <p:cNvPr id="5" name="TextBox 4"/>
          <p:cNvSpPr txBox="1"/>
          <p:nvPr/>
        </p:nvSpPr>
        <p:spPr>
          <a:xfrm>
            <a:off x="6056810" y="3002075"/>
            <a:ext cx="466794" cy="369332"/>
          </a:xfrm>
          <a:prstGeom prst="rect">
            <a:avLst/>
          </a:prstGeom>
          <a:noFill/>
        </p:spPr>
        <p:txBody>
          <a:bodyPr wrap="none" rtlCol="0">
            <a:spAutoFit/>
          </a:bodyPr>
          <a:lstStyle/>
          <a:p>
            <a:r>
              <a:rPr lang="en-US" dirty="0" smtClean="0"/>
              <a:t>(2)</a:t>
            </a:r>
            <a:endParaRPr lang="en-US" dirty="0"/>
          </a:p>
        </p:txBody>
      </p:sp>
      <p:sp>
        <p:nvSpPr>
          <p:cNvPr id="6" name="TextBox 5"/>
          <p:cNvSpPr txBox="1"/>
          <p:nvPr/>
        </p:nvSpPr>
        <p:spPr>
          <a:xfrm>
            <a:off x="6056810" y="3379357"/>
            <a:ext cx="466794" cy="369332"/>
          </a:xfrm>
          <a:prstGeom prst="rect">
            <a:avLst/>
          </a:prstGeom>
          <a:noFill/>
        </p:spPr>
        <p:txBody>
          <a:bodyPr wrap="none" rtlCol="0">
            <a:spAutoFit/>
          </a:bodyPr>
          <a:lstStyle/>
          <a:p>
            <a:r>
              <a:rPr lang="en-US" dirty="0" smtClean="0"/>
              <a:t>(3)</a:t>
            </a:r>
            <a:endParaRPr lang="en-US" dirty="0"/>
          </a:p>
        </p:txBody>
      </p:sp>
      <p:sp>
        <p:nvSpPr>
          <p:cNvPr id="7" name="TextBox 6"/>
          <p:cNvSpPr txBox="1"/>
          <p:nvPr/>
        </p:nvSpPr>
        <p:spPr>
          <a:xfrm>
            <a:off x="6056810" y="3716784"/>
            <a:ext cx="466794" cy="369332"/>
          </a:xfrm>
          <a:prstGeom prst="rect">
            <a:avLst/>
          </a:prstGeom>
          <a:noFill/>
        </p:spPr>
        <p:txBody>
          <a:bodyPr wrap="none" rtlCol="0">
            <a:spAutoFit/>
          </a:bodyPr>
          <a:lstStyle/>
          <a:p>
            <a:r>
              <a:rPr lang="en-US" dirty="0" smtClean="0"/>
              <a:t>(4)</a:t>
            </a:r>
            <a:endParaRPr lang="en-US" dirty="0"/>
          </a:p>
        </p:txBody>
      </p:sp>
      <p:sp>
        <p:nvSpPr>
          <p:cNvPr id="8" name="TextBox 7"/>
          <p:cNvSpPr txBox="1"/>
          <p:nvPr/>
        </p:nvSpPr>
        <p:spPr>
          <a:xfrm>
            <a:off x="6056810" y="4086116"/>
            <a:ext cx="466794" cy="369332"/>
          </a:xfrm>
          <a:prstGeom prst="rect">
            <a:avLst/>
          </a:prstGeom>
          <a:noFill/>
        </p:spPr>
        <p:txBody>
          <a:bodyPr wrap="none" rtlCol="0">
            <a:spAutoFit/>
          </a:bodyPr>
          <a:lstStyle/>
          <a:p>
            <a:r>
              <a:rPr lang="en-US" dirty="0" smtClean="0"/>
              <a:t>(5)</a:t>
            </a:r>
            <a:endParaRPr lang="en-US" dirty="0"/>
          </a:p>
        </p:txBody>
      </p:sp>
      <p:sp>
        <p:nvSpPr>
          <p:cNvPr id="9" name="TextBox 8"/>
          <p:cNvSpPr txBox="1"/>
          <p:nvPr/>
        </p:nvSpPr>
        <p:spPr>
          <a:xfrm>
            <a:off x="6056810" y="4454986"/>
            <a:ext cx="466794" cy="369332"/>
          </a:xfrm>
          <a:prstGeom prst="rect">
            <a:avLst/>
          </a:prstGeom>
          <a:noFill/>
        </p:spPr>
        <p:txBody>
          <a:bodyPr wrap="none" rtlCol="0">
            <a:spAutoFit/>
          </a:bodyPr>
          <a:lstStyle/>
          <a:p>
            <a:r>
              <a:rPr lang="en-US" dirty="0" smtClean="0"/>
              <a:t>(6)</a:t>
            </a:r>
            <a:endParaRPr lang="en-US" dirty="0"/>
          </a:p>
        </p:txBody>
      </p:sp>
      <p:sp>
        <p:nvSpPr>
          <p:cNvPr id="10" name="TextBox 9"/>
          <p:cNvSpPr txBox="1"/>
          <p:nvPr/>
        </p:nvSpPr>
        <p:spPr>
          <a:xfrm>
            <a:off x="6056810" y="4762369"/>
            <a:ext cx="466794" cy="369332"/>
          </a:xfrm>
          <a:prstGeom prst="rect">
            <a:avLst/>
          </a:prstGeom>
          <a:noFill/>
        </p:spPr>
        <p:txBody>
          <a:bodyPr wrap="none" rtlCol="0">
            <a:spAutoFit/>
          </a:bodyPr>
          <a:lstStyle/>
          <a:p>
            <a:r>
              <a:rPr lang="en-US" dirty="0" smtClean="0"/>
              <a:t>(7)</a:t>
            </a:r>
            <a:endParaRPr lang="en-US" dirty="0"/>
          </a:p>
        </p:txBody>
      </p:sp>
    </p:spTree>
    <p:extLst>
      <p:ext uri="{BB962C8B-B14F-4D97-AF65-F5344CB8AC3E}">
        <p14:creationId xmlns:p14="http://schemas.microsoft.com/office/powerpoint/2010/main" val="323848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3999028" cy="841248"/>
          </a:xfrm>
        </p:spPr>
        <p:txBody>
          <a:bodyPr/>
          <a:lstStyle/>
          <a:p>
            <a:r>
              <a:rPr lang="en-US" dirty="0" smtClean="0"/>
              <a:t>Cycle of Decline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0780" y="0"/>
            <a:ext cx="4843220" cy="6858000"/>
          </a:xfrm>
          <a:prstGeom prst="rect">
            <a:avLst/>
          </a:prstGeom>
        </p:spPr>
      </p:pic>
      <p:sp>
        <p:nvSpPr>
          <p:cNvPr id="5" name="TextBox 4"/>
          <p:cNvSpPr txBox="1"/>
          <p:nvPr/>
        </p:nvSpPr>
        <p:spPr>
          <a:xfrm>
            <a:off x="287080" y="1796903"/>
            <a:ext cx="3744232" cy="5355312"/>
          </a:xfrm>
          <a:prstGeom prst="rect">
            <a:avLst/>
          </a:prstGeom>
          <a:noFill/>
        </p:spPr>
        <p:txBody>
          <a:bodyPr wrap="square" rtlCol="0">
            <a:spAutoFit/>
          </a:bodyPr>
          <a:lstStyle/>
          <a:p>
            <a:r>
              <a:rPr lang="en-US" dirty="0" smtClean="0">
                <a:solidFill>
                  <a:prstClr val="black"/>
                </a:solidFill>
              </a:rPr>
              <a:t>Joshua 24:19-22(ESV) </a:t>
            </a:r>
          </a:p>
          <a:p>
            <a:r>
              <a:rPr lang="en-US" dirty="0" smtClean="0">
                <a:solidFill>
                  <a:prstClr val="black"/>
                </a:solidFill>
              </a:rPr>
              <a:t>19 But Joshua said to the people, “You are not able to serve the Lord, for he is a holy God. He is a jealous God; he will not forgive your transgressions or your sins.  </a:t>
            </a:r>
          </a:p>
          <a:p>
            <a:r>
              <a:rPr lang="en-US" dirty="0" smtClean="0">
                <a:solidFill>
                  <a:prstClr val="black"/>
                </a:solidFill>
              </a:rPr>
              <a:t>20 If you forsake the Lord and serve foreign gods, then he will turn and do you harm and consume you, after having done you good.”  </a:t>
            </a:r>
          </a:p>
          <a:p>
            <a:r>
              <a:rPr lang="en-US" dirty="0" smtClean="0">
                <a:solidFill>
                  <a:prstClr val="black"/>
                </a:solidFill>
              </a:rPr>
              <a:t>21And the people said to Joshua, “No, but we will serve the Lord.”  22Then Joshua said to the people, “You are witnesses against yourselves that you have chosen the Lord, to serve him.” And they said, “We are witnesses.” </a:t>
            </a:r>
          </a:p>
          <a:p>
            <a:endParaRPr lang="en-US" dirty="0">
              <a:solidFill>
                <a:prstClr val="black"/>
              </a:solidFill>
            </a:endParaRPr>
          </a:p>
        </p:txBody>
      </p:sp>
      <p:sp>
        <p:nvSpPr>
          <p:cNvPr id="3" name="TextBox 2"/>
          <p:cNvSpPr txBox="1"/>
          <p:nvPr/>
        </p:nvSpPr>
        <p:spPr>
          <a:xfrm>
            <a:off x="6626974" y="795038"/>
            <a:ext cx="2031996" cy="830997"/>
          </a:xfrm>
          <a:prstGeom prst="rect">
            <a:avLst/>
          </a:prstGeom>
          <a:solidFill>
            <a:srgbClr val="FFFF00"/>
          </a:solidFill>
        </p:spPr>
        <p:txBody>
          <a:bodyPr wrap="square" rtlCol="0">
            <a:spAutoFit/>
          </a:bodyPr>
          <a:lstStyle/>
          <a:p>
            <a:r>
              <a:rPr lang="en-US" sz="1200" b="1" dirty="0" smtClean="0"/>
              <a:t>Judges </a:t>
            </a:r>
            <a:r>
              <a:rPr lang="en-US" sz="1200" b="1" dirty="0"/>
              <a:t>3:7(ESV) </a:t>
            </a:r>
            <a:r>
              <a:rPr lang="en-US" sz="1200" dirty="0" smtClean="0"/>
              <a:t>…They </a:t>
            </a:r>
            <a:r>
              <a:rPr lang="en-US" sz="1200" dirty="0"/>
              <a:t>forgot the Lord their God and served the </a:t>
            </a:r>
            <a:r>
              <a:rPr lang="en-US" sz="1200" dirty="0" err="1"/>
              <a:t>Baals</a:t>
            </a:r>
            <a:r>
              <a:rPr lang="en-US" sz="1200" dirty="0"/>
              <a:t> and the </a:t>
            </a:r>
            <a:r>
              <a:rPr lang="en-US" sz="1200" dirty="0" err="1"/>
              <a:t>Asheroth</a:t>
            </a:r>
            <a:r>
              <a:rPr lang="en-US" sz="1200" dirty="0"/>
              <a:t>.  </a:t>
            </a:r>
          </a:p>
        </p:txBody>
      </p:sp>
      <p:sp>
        <p:nvSpPr>
          <p:cNvPr id="6" name="TextBox 5"/>
          <p:cNvSpPr txBox="1"/>
          <p:nvPr/>
        </p:nvSpPr>
        <p:spPr>
          <a:xfrm>
            <a:off x="3935895" y="1910698"/>
            <a:ext cx="1733385" cy="1015663"/>
          </a:xfrm>
          <a:prstGeom prst="rect">
            <a:avLst/>
          </a:prstGeom>
          <a:solidFill>
            <a:srgbClr val="FFFF00"/>
          </a:solidFill>
        </p:spPr>
        <p:txBody>
          <a:bodyPr wrap="square" rtlCol="0">
            <a:spAutoFit/>
          </a:bodyPr>
          <a:lstStyle>
            <a:defPPr>
              <a:defRPr lang="en-US"/>
            </a:defPPr>
            <a:lvl1pPr>
              <a:defRPr sz="1200" b="1"/>
            </a:lvl1pPr>
          </a:lstStyle>
          <a:p>
            <a:r>
              <a:rPr lang="en-US" dirty="0" smtClean="0"/>
              <a:t>Judges </a:t>
            </a:r>
            <a:r>
              <a:rPr lang="en-US" dirty="0"/>
              <a:t>3:12(ESV) </a:t>
            </a:r>
            <a:br>
              <a:rPr lang="en-US" dirty="0"/>
            </a:br>
            <a:r>
              <a:rPr lang="en-US" b="0" dirty="0" smtClean="0"/>
              <a:t>And </a:t>
            </a:r>
            <a:r>
              <a:rPr lang="en-US" b="0" dirty="0"/>
              <a:t>the people of Israel again did what was evil in the sight of the </a:t>
            </a:r>
            <a:r>
              <a:rPr lang="en-US" b="0" dirty="0" smtClean="0"/>
              <a:t>Lord…</a:t>
            </a:r>
            <a:endParaRPr lang="en-US" b="0" dirty="0"/>
          </a:p>
        </p:txBody>
      </p:sp>
      <p:sp>
        <p:nvSpPr>
          <p:cNvPr id="7" name="TextBox 6"/>
          <p:cNvSpPr txBox="1"/>
          <p:nvPr/>
        </p:nvSpPr>
        <p:spPr>
          <a:xfrm>
            <a:off x="7299299" y="2011680"/>
            <a:ext cx="1757238" cy="1015663"/>
          </a:xfrm>
          <a:prstGeom prst="rect">
            <a:avLst/>
          </a:prstGeom>
          <a:solidFill>
            <a:srgbClr val="FFFF00"/>
          </a:solidFill>
        </p:spPr>
        <p:txBody>
          <a:bodyPr wrap="square" rtlCol="0">
            <a:spAutoFit/>
          </a:bodyPr>
          <a:lstStyle>
            <a:defPPr>
              <a:defRPr lang="en-US"/>
            </a:defPPr>
            <a:lvl1pPr>
              <a:defRPr sz="1200" b="1"/>
            </a:lvl1pPr>
          </a:lstStyle>
          <a:p>
            <a:r>
              <a:rPr lang="en-US" dirty="0"/>
              <a:t>Judges 4:1(ESV) </a:t>
            </a:r>
            <a:br>
              <a:rPr lang="en-US" dirty="0"/>
            </a:br>
            <a:r>
              <a:rPr lang="en-US" b="0" dirty="0" smtClean="0"/>
              <a:t>And </a:t>
            </a:r>
            <a:r>
              <a:rPr lang="en-US" b="0" dirty="0"/>
              <a:t>the people of Israel again did what was evil in the sight of the </a:t>
            </a:r>
            <a:r>
              <a:rPr lang="en-US" b="0" dirty="0" smtClean="0"/>
              <a:t>Lord…</a:t>
            </a:r>
            <a:endParaRPr lang="en-US" dirty="0"/>
          </a:p>
        </p:txBody>
      </p:sp>
      <p:sp>
        <p:nvSpPr>
          <p:cNvPr id="8" name="TextBox 7"/>
          <p:cNvSpPr txBox="1"/>
          <p:nvPr/>
        </p:nvSpPr>
        <p:spPr>
          <a:xfrm>
            <a:off x="3812212" y="3090537"/>
            <a:ext cx="2910177" cy="1569660"/>
          </a:xfrm>
          <a:prstGeom prst="rect">
            <a:avLst/>
          </a:prstGeom>
          <a:solidFill>
            <a:srgbClr val="FFFF00"/>
          </a:solidFill>
        </p:spPr>
        <p:txBody>
          <a:bodyPr wrap="square" rtlCol="0">
            <a:spAutoFit/>
          </a:bodyPr>
          <a:lstStyle>
            <a:defPPr>
              <a:defRPr lang="en-US"/>
            </a:defPPr>
            <a:lvl1pPr>
              <a:defRPr sz="1200" b="1"/>
            </a:lvl1pPr>
          </a:lstStyle>
          <a:p>
            <a:r>
              <a:rPr lang="en-US" dirty="0" smtClean="0"/>
              <a:t>Judges </a:t>
            </a:r>
            <a:r>
              <a:rPr lang="en-US" dirty="0"/>
              <a:t>6:1(ESV) </a:t>
            </a:r>
            <a:r>
              <a:rPr lang="en-US" b="0" dirty="0" smtClean="0"/>
              <a:t>The </a:t>
            </a:r>
            <a:r>
              <a:rPr lang="en-US" b="0" dirty="0"/>
              <a:t>people of Israel did what was evil in the sight of the </a:t>
            </a:r>
            <a:r>
              <a:rPr lang="en-US" b="0" dirty="0" smtClean="0"/>
              <a:t>Lord…</a:t>
            </a:r>
            <a:endParaRPr lang="en-US" b="0" dirty="0"/>
          </a:p>
          <a:p>
            <a:r>
              <a:rPr lang="en-US" dirty="0" smtClean="0"/>
              <a:t>Judges 6:30(ESV</a:t>
            </a:r>
            <a:r>
              <a:rPr lang="en-US" dirty="0"/>
              <a:t>) </a:t>
            </a:r>
            <a:r>
              <a:rPr lang="en-US" dirty="0" smtClean="0"/>
              <a:t> </a:t>
            </a:r>
            <a:r>
              <a:rPr lang="en-US" b="0" dirty="0" smtClean="0"/>
              <a:t>Then </a:t>
            </a:r>
            <a:r>
              <a:rPr lang="en-US" b="0" dirty="0"/>
              <a:t>the men of the town said to Joash, “Bring out your son, that he may die, for he has broken down the altar of Baal and cut down the Asherah beside it.”  </a:t>
            </a:r>
            <a:r>
              <a:rPr lang="en-US" b="0" dirty="0" smtClean="0"/>
              <a:t> </a:t>
            </a:r>
            <a:endParaRPr lang="en-US" b="0" dirty="0"/>
          </a:p>
        </p:txBody>
      </p:sp>
      <p:sp>
        <p:nvSpPr>
          <p:cNvPr id="9" name="TextBox 8"/>
          <p:cNvSpPr txBox="1"/>
          <p:nvPr/>
        </p:nvSpPr>
        <p:spPr>
          <a:xfrm>
            <a:off x="4031312" y="4850296"/>
            <a:ext cx="3611660" cy="1384995"/>
          </a:xfrm>
          <a:prstGeom prst="rect">
            <a:avLst/>
          </a:prstGeom>
          <a:solidFill>
            <a:srgbClr val="FFFF00"/>
          </a:solidFill>
        </p:spPr>
        <p:txBody>
          <a:bodyPr wrap="square" rtlCol="0">
            <a:spAutoFit/>
          </a:bodyPr>
          <a:lstStyle>
            <a:defPPr>
              <a:defRPr lang="en-US"/>
            </a:defPPr>
            <a:lvl1pPr>
              <a:defRPr sz="1200" b="1"/>
            </a:lvl1pPr>
          </a:lstStyle>
          <a:p>
            <a:r>
              <a:rPr lang="en-US" dirty="0" smtClean="0"/>
              <a:t>Judges </a:t>
            </a:r>
            <a:r>
              <a:rPr lang="en-US" dirty="0"/>
              <a:t>10:6(ESV) </a:t>
            </a:r>
            <a:r>
              <a:rPr lang="en-US" dirty="0" smtClean="0"/>
              <a:t> </a:t>
            </a:r>
            <a:r>
              <a:rPr lang="en-US" b="0" dirty="0" smtClean="0"/>
              <a:t>The </a:t>
            </a:r>
            <a:r>
              <a:rPr lang="en-US" b="0" dirty="0"/>
              <a:t>people of Israel again did what was evil in the sight of the Lord and served the </a:t>
            </a:r>
            <a:r>
              <a:rPr lang="en-US" b="0" dirty="0" err="1"/>
              <a:t>Baals</a:t>
            </a:r>
            <a:r>
              <a:rPr lang="en-US" b="0" dirty="0"/>
              <a:t> and the </a:t>
            </a:r>
            <a:r>
              <a:rPr lang="en-US" b="0" dirty="0" err="1"/>
              <a:t>Ashtaroth</a:t>
            </a:r>
            <a:r>
              <a:rPr lang="en-US" b="0" dirty="0"/>
              <a:t>, the gods of Syria, the gods of Sidon, the gods of Moab, the gods of the Ammonites, and the gods of the Philistines. </a:t>
            </a:r>
            <a:endParaRPr lang="en-US" b="0" dirty="0" smtClean="0"/>
          </a:p>
          <a:p>
            <a:r>
              <a:rPr lang="en-US" u="sng" dirty="0" smtClean="0">
                <a:solidFill>
                  <a:srgbClr val="7030A0"/>
                </a:solidFill>
              </a:rPr>
              <a:t>And </a:t>
            </a:r>
            <a:r>
              <a:rPr lang="en-US" u="sng" dirty="0">
                <a:solidFill>
                  <a:srgbClr val="7030A0"/>
                </a:solidFill>
              </a:rPr>
              <a:t>they forsook the Lord and did not serve him.</a:t>
            </a:r>
            <a:r>
              <a:rPr lang="en-US" b="0" dirty="0"/>
              <a:t>  </a:t>
            </a:r>
          </a:p>
        </p:txBody>
      </p:sp>
    </p:spTree>
    <p:extLst>
      <p:ext uri="{BB962C8B-B14F-4D97-AF65-F5344CB8AC3E}">
        <p14:creationId xmlns:p14="http://schemas.microsoft.com/office/powerpoint/2010/main" val="75148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3068" y="0"/>
            <a:ext cx="5070932" cy="6858000"/>
          </a:xfrm>
          <a:prstGeom prst="rect">
            <a:avLst/>
          </a:prstGeom>
        </p:spPr>
      </p:pic>
      <p:sp>
        <p:nvSpPr>
          <p:cNvPr id="4" name="TextBox 3"/>
          <p:cNvSpPr txBox="1"/>
          <p:nvPr/>
        </p:nvSpPr>
        <p:spPr>
          <a:xfrm>
            <a:off x="246492" y="238538"/>
            <a:ext cx="2514471" cy="369332"/>
          </a:xfrm>
          <a:prstGeom prst="rect">
            <a:avLst/>
          </a:prstGeom>
          <a:noFill/>
        </p:spPr>
        <p:txBody>
          <a:bodyPr wrap="none" rtlCol="0">
            <a:spAutoFit/>
          </a:bodyPr>
          <a:lstStyle/>
          <a:p>
            <a:r>
              <a:rPr lang="en-US" dirty="0" smtClean="0"/>
              <a:t>OPPRESSED TRIBES</a:t>
            </a:r>
            <a:endParaRPr lang="en-US" dirty="0"/>
          </a:p>
        </p:txBody>
      </p:sp>
      <p:sp>
        <p:nvSpPr>
          <p:cNvPr id="5" name="TextBox 4"/>
          <p:cNvSpPr txBox="1"/>
          <p:nvPr/>
        </p:nvSpPr>
        <p:spPr>
          <a:xfrm>
            <a:off x="246492" y="715617"/>
            <a:ext cx="3538329" cy="4031873"/>
          </a:xfrm>
          <a:prstGeom prst="rect">
            <a:avLst/>
          </a:prstGeom>
          <a:noFill/>
        </p:spPr>
        <p:txBody>
          <a:bodyPr wrap="square" rtlCol="0">
            <a:spAutoFit/>
          </a:bodyPr>
          <a:lstStyle/>
          <a:p>
            <a:r>
              <a:rPr lang="en-US" sz="1600" b="1" dirty="0" smtClean="0"/>
              <a:t>Judges </a:t>
            </a:r>
            <a:r>
              <a:rPr lang="en-US" sz="1600" b="1" dirty="0"/>
              <a:t>10:7-9(ESV) </a:t>
            </a:r>
            <a:r>
              <a:rPr lang="en-US" sz="1600" dirty="0"/>
              <a:t/>
            </a:r>
            <a:br>
              <a:rPr lang="en-US" sz="1600" dirty="0"/>
            </a:br>
            <a:r>
              <a:rPr lang="en-US" sz="1600" baseline="30000" dirty="0"/>
              <a:t>7</a:t>
            </a:r>
            <a:r>
              <a:rPr lang="en-US" sz="1600" dirty="0"/>
              <a:t>So the anger of the Lord was kindled against Israel, and he sold them into the hand of the Philistines and into the hand of the Ammonites,  </a:t>
            </a:r>
            <a:br>
              <a:rPr lang="en-US" sz="1600" dirty="0"/>
            </a:br>
            <a:r>
              <a:rPr lang="en-US" sz="1600" baseline="30000" dirty="0"/>
              <a:t>8</a:t>
            </a:r>
            <a:r>
              <a:rPr lang="en-US" sz="1600" dirty="0"/>
              <a:t>and they crushed and oppressed the people of Israel that year. For eighteen years they oppressed all </a:t>
            </a:r>
            <a:r>
              <a:rPr lang="en-US" sz="1600" u="sng" dirty="0"/>
              <a:t>the people of Israel who were beyond the Jordan in the land of the Amorites, which is in Gilead</a:t>
            </a:r>
            <a:r>
              <a:rPr lang="en-US" sz="1600" dirty="0"/>
              <a:t>.  </a:t>
            </a:r>
            <a:br>
              <a:rPr lang="en-US" sz="1600" dirty="0"/>
            </a:br>
            <a:r>
              <a:rPr lang="en-US" sz="1600" baseline="30000" dirty="0"/>
              <a:t>9</a:t>
            </a:r>
            <a:r>
              <a:rPr lang="en-US" sz="1600" dirty="0"/>
              <a:t>And the Ammonites crossed the Jordan to </a:t>
            </a:r>
            <a:r>
              <a:rPr lang="en-US" sz="1600" u="sng" dirty="0"/>
              <a:t>fight also against Judah and against Benjamin and against the house of Ephraim</a:t>
            </a:r>
            <a:r>
              <a:rPr lang="en-US" sz="1600" dirty="0"/>
              <a:t>, so that Israel was severely distressed. </a:t>
            </a:r>
          </a:p>
        </p:txBody>
      </p:sp>
      <p:sp>
        <p:nvSpPr>
          <p:cNvPr id="6" name="TextBox 5"/>
          <p:cNvSpPr txBox="1"/>
          <p:nvPr/>
        </p:nvSpPr>
        <p:spPr>
          <a:xfrm>
            <a:off x="7736618" y="4240858"/>
            <a:ext cx="840295" cy="307777"/>
          </a:xfrm>
          <a:prstGeom prst="rect">
            <a:avLst/>
          </a:prstGeom>
          <a:noFill/>
        </p:spPr>
        <p:txBody>
          <a:bodyPr wrap="none" rtlCol="0">
            <a:spAutoFit/>
          </a:bodyPr>
          <a:lstStyle/>
          <a:p>
            <a:r>
              <a:rPr lang="en-US" sz="1400" b="1" dirty="0" smtClean="0">
                <a:solidFill>
                  <a:srgbClr val="7030A0"/>
                </a:solidFill>
              </a:rPr>
              <a:t>Reuben</a:t>
            </a:r>
            <a:endParaRPr lang="en-US" sz="1400" b="1" dirty="0">
              <a:solidFill>
                <a:srgbClr val="7030A0"/>
              </a:solidFill>
            </a:endParaRPr>
          </a:p>
        </p:txBody>
      </p:sp>
      <p:sp>
        <p:nvSpPr>
          <p:cNvPr id="7" name="TextBox 6"/>
          <p:cNvSpPr txBox="1"/>
          <p:nvPr/>
        </p:nvSpPr>
        <p:spPr>
          <a:xfrm>
            <a:off x="7736618" y="3449041"/>
            <a:ext cx="532518" cy="307777"/>
          </a:xfrm>
          <a:prstGeom prst="rect">
            <a:avLst/>
          </a:prstGeom>
          <a:noFill/>
        </p:spPr>
        <p:txBody>
          <a:bodyPr wrap="none" rtlCol="0">
            <a:spAutoFit/>
          </a:bodyPr>
          <a:lstStyle/>
          <a:p>
            <a:r>
              <a:rPr lang="en-US" sz="1400" b="1" dirty="0" smtClean="0">
                <a:solidFill>
                  <a:srgbClr val="7030A0"/>
                </a:solidFill>
              </a:rPr>
              <a:t>Gad</a:t>
            </a:r>
            <a:endParaRPr lang="en-US" sz="1400" b="1" dirty="0">
              <a:solidFill>
                <a:srgbClr val="7030A0"/>
              </a:solidFill>
            </a:endParaRPr>
          </a:p>
        </p:txBody>
      </p:sp>
      <p:sp>
        <p:nvSpPr>
          <p:cNvPr id="8" name="TextBox 7"/>
          <p:cNvSpPr txBox="1"/>
          <p:nvPr/>
        </p:nvSpPr>
        <p:spPr>
          <a:xfrm>
            <a:off x="7657696" y="1045758"/>
            <a:ext cx="1486304" cy="307777"/>
          </a:xfrm>
          <a:prstGeom prst="rect">
            <a:avLst/>
          </a:prstGeom>
          <a:noFill/>
        </p:spPr>
        <p:txBody>
          <a:bodyPr wrap="none" rtlCol="0">
            <a:spAutoFit/>
          </a:bodyPr>
          <a:lstStyle/>
          <a:p>
            <a:r>
              <a:rPr lang="en-US" sz="1400" b="1" dirty="0" smtClean="0">
                <a:solidFill>
                  <a:srgbClr val="7030A0"/>
                </a:solidFill>
              </a:rPr>
              <a:t>Manasseh-East</a:t>
            </a:r>
            <a:endParaRPr lang="en-US" sz="1400" b="1" dirty="0">
              <a:solidFill>
                <a:srgbClr val="7030A0"/>
              </a:solidFill>
            </a:endParaRPr>
          </a:p>
        </p:txBody>
      </p:sp>
      <p:sp>
        <p:nvSpPr>
          <p:cNvPr id="9" name="Freeform 8"/>
          <p:cNvSpPr/>
          <p:nvPr/>
        </p:nvSpPr>
        <p:spPr>
          <a:xfrm>
            <a:off x="7537836" y="2003729"/>
            <a:ext cx="1144987" cy="1192695"/>
          </a:xfrm>
          <a:custGeom>
            <a:avLst/>
            <a:gdLst>
              <a:gd name="connsiteX0" fmla="*/ 23853 w 1025718"/>
              <a:gd name="connsiteY0" fmla="*/ 1971923 h 2003728"/>
              <a:gd name="connsiteX1" fmla="*/ 341906 w 1025718"/>
              <a:gd name="connsiteY1" fmla="*/ 2003728 h 2003728"/>
              <a:gd name="connsiteX2" fmla="*/ 691763 w 1025718"/>
              <a:gd name="connsiteY2" fmla="*/ 1948069 h 2003728"/>
              <a:gd name="connsiteX3" fmla="*/ 771276 w 1025718"/>
              <a:gd name="connsiteY3" fmla="*/ 1852654 h 2003728"/>
              <a:gd name="connsiteX4" fmla="*/ 787179 w 1025718"/>
              <a:gd name="connsiteY4" fmla="*/ 1741335 h 2003728"/>
              <a:gd name="connsiteX5" fmla="*/ 978010 w 1025718"/>
              <a:gd name="connsiteY5" fmla="*/ 1550504 h 2003728"/>
              <a:gd name="connsiteX6" fmla="*/ 1009815 w 1025718"/>
              <a:gd name="connsiteY6" fmla="*/ 1288111 h 2003728"/>
              <a:gd name="connsiteX7" fmla="*/ 954156 w 1025718"/>
              <a:gd name="connsiteY7" fmla="*/ 954156 h 2003728"/>
              <a:gd name="connsiteX8" fmla="*/ 985961 w 1025718"/>
              <a:gd name="connsiteY8" fmla="*/ 588396 h 2003728"/>
              <a:gd name="connsiteX9" fmla="*/ 1025718 w 1025718"/>
              <a:gd name="connsiteY9" fmla="*/ 222636 h 2003728"/>
              <a:gd name="connsiteX10" fmla="*/ 747422 w 1025718"/>
              <a:gd name="connsiteY10" fmla="*/ 31805 h 2003728"/>
              <a:gd name="connsiteX11" fmla="*/ 461175 w 1025718"/>
              <a:gd name="connsiteY11" fmla="*/ 0 h 2003728"/>
              <a:gd name="connsiteX12" fmla="*/ 206733 w 1025718"/>
              <a:gd name="connsiteY12" fmla="*/ 151074 h 2003728"/>
              <a:gd name="connsiteX13" fmla="*/ 127220 w 1025718"/>
              <a:gd name="connsiteY13" fmla="*/ 230588 h 2003728"/>
              <a:gd name="connsiteX14" fmla="*/ 63610 w 1025718"/>
              <a:gd name="connsiteY14" fmla="*/ 461175 h 2003728"/>
              <a:gd name="connsiteX15" fmla="*/ 55659 w 1025718"/>
              <a:gd name="connsiteY15" fmla="*/ 1144988 h 2003728"/>
              <a:gd name="connsiteX16" fmla="*/ 0 w 1025718"/>
              <a:gd name="connsiteY16" fmla="*/ 1494845 h 2003728"/>
              <a:gd name="connsiteX17" fmla="*/ 23853 w 1025718"/>
              <a:gd name="connsiteY17" fmla="*/ 1971923 h 200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5718" h="2003728">
                <a:moveTo>
                  <a:pt x="23853" y="1971923"/>
                </a:moveTo>
                <a:lnTo>
                  <a:pt x="341906" y="2003728"/>
                </a:lnTo>
                <a:lnTo>
                  <a:pt x="691763" y="1948069"/>
                </a:lnTo>
                <a:lnTo>
                  <a:pt x="771276" y="1852654"/>
                </a:lnTo>
                <a:lnTo>
                  <a:pt x="787179" y="1741335"/>
                </a:lnTo>
                <a:lnTo>
                  <a:pt x="978010" y="1550504"/>
                </a:lnTo>
                <a:lnTo>
                  <a:pt x="1009815" y="1288111"/>
                </a:lnTo>
                <a:lnTo>
                  <a:pt x="954156" y="954156"/>
                </a:lnTo>
                <a:lnTo>
                  <a:pt x="985961" y="588396"/>
                </a:lnTo>
                <a:lnTo>
                  <a:pt x="1025718" y="222636"/>
                </a:lnTo>
                <a:lnTo>
                  <a:pt x="747422" y="31805"/>
                </a:lnTo>
                <a:lnTo>
                  <a:pt x="461175" y="0"/>
                </a:lnTo>
                <a:lnTo>
                  <a:pt x="206733" y="151074"/>
                </a:lnTo>
                <a:lnTo>
                  <a:pt x="127220" y="230588"/>
                </a:lnTo>
                <a:lnTo>
                  <a:pt x="63610" y="461175"/>
                </a:lnTo>
                <a:cubicBezTo>
                  <a:pt x="60960" y="689113"/>
                  <a:pt x="58309" y="917050"/>
                  <a:pt x="55659" y="1144988"/>
                </a:cubicBezTo>
                <a:lnTo>
                  <a:pt x="0" y="1494845"/>
                </a:lnTo>
                <a:lnTo>
                  <a:pt x="23853" y="1971923"/>
                </a:lnTo>
                <a:close/>
              </a:path>
            </a:pathLst>
          </a:custGeom>
          <a:noFill/>
          <a:ln w="571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72082" y="2423776"/>
            <a:ext cx="731290" cy="307777"/>
          </a:xfrm>
          <a:prstGeom prst="rect">
            <a:avLst/>
          </a:prstGeom>
          <a:noFill/>
        </p:spPr>
        <p:txBody>
          <a:bodyPr wrap="none" rtlCol="0">
            <a:spAutoFit/>
          </a:bodyPr>
          <a:lstStyle/>
          <a:p>
            <a:r>
              <a:rPr lang="en-US" sz="1400" b="1" dirty="0" smtClean="0">
                <a:solidFill>
                  <a:srgbClr val="7030A0"/>
                </a:solidFill>
              </a:rPr>
              <a:t>Gilead</a:t>
            </a:r>
            <a:endParaRPr lang="en-US" sz="1400" b="1" dirty="0">
              <a:solidFill>
                <a:srgbClr val="7030A0"/>
              </a:solidFill>
            </a:endParaRPr>
          </a:p>
        </p:txBody>
      </p:sp>
      <p:sp>
        <p:nvSpPr>
          <p:cNvPr id="12" name="TextBox 11"/>
          <p:cNvSpPr txBox="1"/>
          <p:nvPr/>
        </p:nvSpPr>
        <p:spPr>
          <a:xfrm>
            <a:off x="6002552" y="2620940"/>
            <a:ext cx="1532727" cy="307777"/>
          </a:xfrm>
          <a:prstGeom prst="rect">
            <a:avLst/>
          </a:prstGeom>
          <a:noFill/>
        </p:spPr>
        <p:txBody>
          <a:bodyPr wrap="none" rtlCol="0">
            <a:spAutoFit/>
          </a:bodyPr>
          <a:lstStyle/>
          <a:p>
            <a:r>
              <a:rPr lang="en-US" sz="1400" b="1" dirty="0" smtClean="0">
                <a:solidFill>
                  <a:srgbClr val="7030A0"/>
                </a:solidFill>
              </a:rPr>
              <a:t>Manasseh-West</a:t>
            </a:r>
            <a:endParaRPr lang="en-US" sz="1400" b="1" dirty="0">
              <a:solidFill>
                <a:srgbClr val="7030A0"/>
              </a:solidFill>
            </a:endParaRPr>
          </a:p>
        </p:txBody>
      </p:sp>
      <p:sp>
        <p:nvSpPr>
          <p:cNvPr id="13" name="TextBox 12"/>
          <p:cNvSpPr txBox="1"/>
          <p:nvPr/>
        </p:nvSpPr>
        <p:spPr>
          <a:xfrm>
            <a:off x="6471667" y="3426693"/>
            <a:ext cx="902811" cy="307777"/>
          </a:xfrm>
          <a:prstGeom prst="rect">
            <a:avLst/>
          </a:prstGeom>
          <a:noFill/>
        </p:spPr>
        <p:txBody>
          <a:bodyPr wrap="none" rtlCol="0">
            <a:spAutoFit/>
          </a:bodyPr>
          <a:lstStyle/>
          <a:p>
            <a:r>
              <a:rPr lang="en-US" sz="1400" b="1" dirty="0" smtClean="0">
                <a:solidFill>
                  <a:srgbClr val="7030A0"/>
                </a:solidFill>
              </a:rPr>
              <a:t>Ephraim</a:t>
            </a:r>
            <a:endParaRPr lang="en-US" sz="1400" b="1" dirty="0">
              <a:solidFill>
                <a:srgbClr val="7030A0"/>
              </a:solidFill>
            </a:endParaRPr>
          </a:p>
        </p:txBody>
      </p:sp>
      <p:sp>
        <p:nvSpPr>
          <p:cNvPr id="14" name="TextBox 13"/>
          <p:cNvSpPr txBox="1"/>
          <p:nvPr/>
        </p:nvSpPr>
        <p:spPr>
          <a:xfrm>
            <a:off x="6544302" y="3703147"/>
            <a:ext cx="990977" cy="307777"/>
          </a:xfrm>
          <a:prstGeom prst="rect">
            <a:avLst/>
          </a:prstGeom>
          <a:noFill/>
        </p:spPr>
        <p:txBody>
          <a:bodyPr wrap="none" rtlCol="0">
            <a:spAutoFit/>
          </a:bodyPr>
          <a:lstStyle/>
          <a:p>
            <a:r>
              <a:rPr lang="en-US" sz="1400" b="1" dirty="0" smtClean="0">
                <a:solidFill>
                  <a:srgbClr val="7030A0"/>
                </a:solidFill>
              </a:rPr>
              <a:t>Benjamin</a:t>
            </a:r>
            <a:endParaRPr lang="en-US" sz="1400" b="1" dirty="0">
              <a:solidFill>
                <a:srgbClr val="7030A0"/>
              </a:solidFill>
            </a:endParaRPr>
          </a:p>
        </p:txBody>
      </p:sp>
      <p:sp>
        <p:nvSpPr>
          <p:cNvPr id="10" name="TextBox 9"/>
          <p:cNvSpPr txBox="1"/>
          <p:nvPr/>
        </p:nvSpPr>
        <p:spPr>
          <a:xfrm rot="17249957">
            <a:off x="8288998" y="3660237"/>
            <a:ext cx="1043876" cy="369332"/>
          </a:xfrm>
          <a:prstGeom prst="rect">
            <a:avLst/>
          </a:prstGeom>
          <a:noFill/>
        </p:spPr>
        <p:txBody>
          <a:bodyPr wrap="none" rtlCol="0">
            <a:spAutoFit/>
          </a:bodyPr>
          <a:lstStyle/>
          <a:p>
            <a:r>
              <a:rPr lang="en-US" b="1" dirty="0" smtClean="0"/>
              <a:t>Ammon</a:t>
            </a:r>
            <a:endParaRPr lang="en-US" b="1" dirty="0"/>
          </a:p>
        </p:txBody>
      </p:sp>
      <p:sp>
        <p:nvSpPr>
          <p:cNvPr id="16" name="TextBox 15"/>
          <p:cNvSpPr txBox="1"/>
          <p:nvPr/>
        </p:nvSpPr>
        <p:spPr>
          <a:xfrm rot="20096540">
            <a:off x="7900378" y="5318625"/>
            <a:ext cx="787395" cy="369332"/>
          </a:xfrm>
          <a:prstGeom prst="rect">
            <a:avLst/>
          </a:prstGeom>
          <a:noFill/>
        </p:spPr>
        <p:txBody>
          <a:bodyPr wrap="none" rtlCol="0">
            <a:spAutoFit/>
          </a:bodyPr>
          <a:lstStyle/>
          <a:p>
            <a:r>
              <a:rPr lang="en-US" b="1" dirty="0" smtClean="0"/>
              <a:t>Moab</a:t>
            </a:r>
            <a:endParaRPr lang="en-US" b="1" dirty="0"/>
          </a:p>
        </p:txBody>
      </p:sp>
      <p:sp>
        <p:nvSpPr>
          <p:cNvPr id="17" name="TextBox 16"/>
          <p:cNvSpPr txBox="1"/>
          <p:nvPr/>
        </p:nvSpPr>
        <p:spPr>
          <a:xfrm rot="20096415">
            <a:off x="6791840" y="6120024"/>
            <a:ext cx="825867" cy="369332"/>
          </a:xfrm>
          <a:prstGeom prst="rect">
            <a:avLst/>
          </a:prstGeom>
          <a:noFill/>
        </p:spPr>
        <p:txBody>
          <a:bodyPr wrap="none" rtlCol="0">
            <a:spAutoFit/>
          </a:bodyPr>
          <a:lstStyle/>
          <a:p>
            <a:r>
              <a:rPr lang="en-US" b="1" dirty="0" smtClean="0"/>
              <a:t>Edom</a:t>
            </a:r>
            <a:endParaRPr lang="en-US" b="1" dirty="0"/>
          </a:p>
        </p:txBody>
      </p:sp>
      <p:sp>
        <p:nvSpPr>
          <p:cNvPr id="18" name="TextBox 17"/>
          <p:cNvSpPr txBox="1"/>
          <p:nvPr/>
        </p:nvSpPr>
        <p:spPr>
          <a:xfrm rot="20096415">
            <a:off x="8080696" y="188765"/>
            <a:ext cx="748923" cy="369332"/>
          </a:xfrm>
          <a:prstGeom prst="rect">
            <a:avLst/>
          </a:prstGeom>
          <a:noFill/>
        </p:spPr>
        <p:txBody>
          <a:bodyPr wrap="none" rtlCol="0">
            <a:spAutoFit/>
          </a:bodyPr>
          <a:lstStyle/>
          <a:p>
            <a:r>
              <a:rPr lang="en-US" b="1" dirty="0" smtClean="0"/>
              <a:t>Syria</a:t>
            </a:r>
            <a:endParaRPr lang="en-US" b="1" dirty="0"/>
          </a:p>
        </p:txBody>
      </p:sp>
      <p:sp>
        <p:nvSpPr>
          <p:cNvPr id="19" name="TextBox 18"/>
          <p:cNvSpPr txBox="1"/>
          <p:nvPr/>
        </p:nvSpPr>
        <p:spPr>
          <a:xfrm rot="17822316">
            <a:off x="5153905" y="3395914"/>
            <a:ext cx="1338828" cy="369332"/>
          </a:xfrm>
          <a:prstGeom prst="rect">
            <a:avLst/>
          </a:prstGeom>
          <a:noFill/>
        </p:spPr>
        <p:txBody>
          <a:bodyPr wrap="none" rtlCol="0">
            <a:spAutoFit/>
          </a:bodyPr>
          <a:lstStyle/>
          <a:p>
            <a:r>
              <a:rPr lang="en-US" b="1" dirty="0" smtClean="0"/>
              <a:t>Philistines</a:t>
            </a:r>
            <a:endParaRPr lang="en-US" b="1" dirty="0"/>
          </a:p>
        </p:txBody>
      </p:sp>
      <p:sp>
        <p:nvSpPr>
          <p:cNvPr id="20" name="TextBox 19"/>
          <p:cNvSpPr txBox="1"/>
          <p:nvPr/>
        </p:nvSpPr>
        <p:spPr>
          <a:xfrm rot="21356895">
            <a:off x="6699955" y="267637"/>
            <a:ext cx="825867" cy="369332"/>
          </a:xfrm>
          <a:prstGeom prst="rect">
            <a:avLst/>
          </a:prstGeom>
          <a:noFill/>
        </p:spPr>
        <p:txBody>
          <a:bodyPr wrap="none" rtlCol="0">
            <a:spAutoFit/>
          </a:bodyPr>
          <a:lstStyle/>
          <a:p>
            <a:r>
              <a:rPr lang="en-US" b="1" dirty="0" smtClean="0"/>
              <a:t>Sidon</a:t>
            </a:r>
            <a:endParaRPr lang="en-US" b="1" dirty="0"/>
          </a:p>
        </p:txBody>
      </p:sp>
      <p:sp>
        <p:nvSpPr>
          <p:cNvPr id="15" name="Oval 14"/>
          <p:cNvSpPr/>
          <p:nvPr/>
        </p:nvSpPr>
        <p:spPr>
          <a:xfrm>
            <a:off x="7027779" y="607870"/>
            <a:ext cx="76243" cy="914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212622" y="4574957"/>
            <a:ext cx="710451" cy="307777"/>
          </a:xfrm>
          <a:prstGeom prst="rect">
            <a:avLst/>
          </a:prstGeom>
          <a:noFill/>
        </p:spPr>
        <p:txBody>
          <a:bodyPr wrap="none" rtlCol="0">
            <a:spAutoFit/>
          </a:bodyPr>
          <a:lstStyle/>
          <a:p>
            <a:r>
              <a:rPr lang="en-US" sz="1400" b="1" dirty="0" smtClean="0">
                <a:solidFill>
                  <a:srgbClr val="7030A0"/>
                </a:solidFill>
              </a:rPr>
              <a:t>Judah</a:t>
            </a:r>
            <a:endParaRPr lang="en-US" sz="1400" b="1" dirty="0">
              <a:solidFill>
                <a:srgbClr val="7030A0"/>
              </a:solidFill>
            </a:endParaRPr>
          </a:p>
        </p:txBody>
      </p:sp>
      <p:sp>
        <p:nvSpPr>
          <p:cNvPr id="24" name="Freeform 23"/>
          <p:cNvSpPr/>
          <p:nvPr/>
        </p:nvSpPr>
        <p:spPr>
          <a:xfrm rot="20665456">
            <a:off x="8497853" y="2527753"/>
            <a:ext cx="412688" cy="921287"/>
          </a:xfrm>
          <a:custGeom>
            <a:avLst/>
            <a:gdLst>
              <a:gd name="connsiteX0" fmla="*/ 412662 w 412688"/>
              <a:gd name="connsiteY0" fmla="*/ 837842 h 921287"/>
              <a:gd name="connsiteX1" fmla="*/ 317246 w 412688"/>
              <a:gd name="connsiteY1" fmla="*/ 511839 h 921287"/>
              <a:gd name="connsiteX2" fmla="*/ 118463 w 412688"/>
              <a:gd name="connsiteY2" fmla="*/ 130176 h 921287"/>
              <a:gd name="connsiteX3" fmla="*/ 166171 w 412688"/>
              <a:gd name="connsiteY3" fmla="*/ 90419 h 921287"/>
              <a:gd name="connsiteX4" fmla="*/ 15096 w 412688"/>
              <a:gd name="connsiteY4" fmla="*/ 2955 h 921287"/>
              <a:gd name="connsiteX5" fmla="*/ 7145 w 412688"/>
              <a:gd name="connsiteY5" fmla="*/ 209689 h 921287"/>
              <a:gd name="connsiteX6" fmla="*/ 30999 w 412688"/>
              <a:gd name="connsiteY6" fmla="*/ 177884 h 921287"/>
              <a:gd name="connsiteX7" fmla="*/ 190025 w 412688"/>
              <a:gd name="connsiteY7" fmla="*/ 575449 h 921287"/>
              <a:gd name="connsiteX8" fmla="*/ 245684 w 412688"/>
              <a:gd name="connsiteY8" fmla="*/ 909404 h 921287"/>
              <a:gd name="connsiteX9" fmla="*/ 309295 w 412688"/>
              <a:gd name="connsiteY9" fmla="*/ 845793 h 921287"/>
              <a:gd name="connsiteX10" fmla="*/ 412662 w 412688"/>
              <a:gd name="connsiteY10" fmla="*/ 837842 h 92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688" h="921287">
                <a:moveTo>
                  <a:pt x="412662" y="837842"/>
                </a:moveTo>
                <a:cubicBezTo>
                  <a:pt x="413987" y="782183"/>
                  <a:pt x="366279" y="629783"/>
                  <a:pt x="317246" y="511839"/>
                </a:cubicBezTo>
                <a:cubicBezTo>
                  <a:pt x="268213" y="393895"/>
                  <a:pt x="143642" y="200413"/>
                  <a:pt x="118463" y="130176"/>
                </a:cubicBezTo>
                <a:cubicBezTo>
                  <a:pt x="93284" y="59939"/>
                  <a:pt x="183399" y="111623"/>
                  <a:pt x="166171" y="90419"/>
                </a:cubicBezTo>
                <a:cubicBezTo>
                  <a:pt x="148943" y="69215"/>
                  <a:pt x="41600" y="-16923"/>
                  <a:pt x="15096" y="2955"/>
                </a:cubicBezTo>
                <a:cubicBezTo>
                  <a:pt x="-11408" y="22833"/>
                  <a:pt x="4495" y="180534"/>
                  <a:pt x="7145" y="209689"/>
                </a:cubicBezTo>
                <a:cubicBezTo>
                  <a:pt x="9795" y="238844"/>
                  <a:pt x="519" y="116924"/>
                  <a:pt x="30999" y="177884"/>
                </a:cubicBezTo>
                <a:cubicBezTo>
                  <a:pt x="61479" y="238844"/>
                  <a:pt x="154244" y="453529"/>
                  <a:pt x="190025" y="575449"/>
                </a:cubicBezTo>
                <a:cubicBezTo>
                  <a:pt x="225806" y="697369"/>
                  <a:pt x="225806" y="864347"/>
                  <a:pt x="245684" y="909404"/>
                </a:cubicBezTo>
                <a:cubicBezTo>
                  <a:pt x="265562" y="954461"/>
                  <a:pt x="280140" y="857720"/>
                  <a:pt x="309295" y="845793"/>
                </a:cubicBezTo>
                <a:cubicBezTo>
                  <a:pt x="338450" y="833866"/>
                  <a:pt x="411337" y="893501"/>
                  <a:pt x="412662" y="837842"/>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6710901" y="3475603"/>
            <a:ext cx="1971923" cy="1152940"/>
          </a:xfrm>
          <a:custGeom>
            <a:avLst/>
            <a:gdLst>
              <a:gd name="connsiteX0" fmla="*/ 1971923 w 1971923"/>
              <a:gd name="connsiteY0" fmla="*/ 898498 h 1152940"/>
              <a:gd name="connsiteX1" fmla="*/ 1876508 w 1971923"/>
              <a:gd name="connsiteY1" fmla="*/ 691764 h 1152940"/>
              <a:gd name="connsiteX2" fmla="*/ 1924216 w 1971923"/>
              <a:gd name="connsiteY2" fmla="*/ 524787 h 1152940"/>
              <a:gd name="connsiteX3" fmla="*/ 1486894 w 1971923"/>
              <a:gd name="connsiteY3" fmla="*/ 492981 h 1152940"/>
              <a:gd name="connsiteX4" fmla="*/ 954156 w 1971923"/>
              <a:gd name="connsiteY4" fmla="*/ 405517 h 1152940"/>
              <a:gd name="connsiteX5" fmla="*/ 691763 w 1971923"/>
              <a:gd name="connsiteY5" fmla="*/ 103367 h 1152940"/>
              <a:gd name="connsiteX6" fmla="*/ 771276 w 1971923"/>
              <a:gd name="connsiteY6" fmla="*/ 31806 h 1152940"/>
              <a:gd name="connsiteX7" fmla="*/ 604299 w 1971923"/>
              <a:gd name="connsiteY7" fmla="*/ 0 h 1152940"/>
              <a:gd name="connsiteX8" fmla="*/ 604299 w 1971923"/>
              <a:gd name="connsiteY8" fmla="*/ 214686 h 1152940"/>
              <a:gd name="connsiteX9" fmla="*/ 644056 w 1971923"/>
              <a:gd name="connsiteY9" fmla="*/ 198783 h 1152940"/>
              <a:gd name="connsiteX10" fmla="*/ 834887 w 1971923"/>
              <a:gd name="connsiteY10" fmla="*/ 461176 h 1152940"/>
              <a:gd name="connsiteX11" fmla="*/ 580445 w 1971923"/>
              <a:gd name="connsiteY11" fmla="*/ 588397 h 1152940"/>
              <a:gd name="connsiteX12" fmla="*/ 421419 w 1971923"/>
              <a:gd name="connsiteY12" fmla="*/ 588397 h 1152940"/>
              <a:gd name="connsiteX13" fmla="*/ 421419 w 1971923"/>
              <a:gd name="connsiteY13" fmla="*/ 516835 h 1152940"/>
              <a:gd name="connsiteX14" fmla="*/ 230588 w 1971923"/>
              <a:gd name="connsiteY14" fmla="*/ 620202 h 1152940"/>
              <a:gd name="connsiteX15" fmla="*/ 389614 w 1971923"/>
              <a:gd name="connsiteY15" fmla="*/ 731520 h 1152940"/>
              <a:gd name="connsiteX16" fmla="*/ 413468 w 1971923"/>
              <a:gd name="connsiteY16" fmla="*/ 659959 h 1152940"/>
              <a:gd name="connsiteX17" fmla="*/ 787179 w 1971923"/>
              <a:gd name="connsiteY17" fmla="*/ 636105 h 1152940"/>
              <a:gd name="connsiteX18" fmla="*/ 874643 w 1971923"/>
              <a:gd name="connsiteY18" fmla="*/ 564543 h 1152940"/>
              <a:gd name="connsiteX19" fmla="*/ 556591 w 1971923"/>
              <a:gd name="connsiteY19" fmla="*/ 803082 h 1152940"/>
              <a:gd name="connsiteX20" fmla="*/ 246490 w 1971923"/>
              <a:gd name="connsiteY20" fmla="*/ 978011 h 1152940"/>
              <a:gd name="connsiteX21" fmla="*/ 111318 w 1971923"/>
              <a:gd name="connsiteY21" fmla="*/ 1065475 h 1152940"/>
              <a:gd name="connsiteX22" fmla="*/ 87464 w 1971923"/>
              <a:gd name="connsiteY22" fmla="*/ 1001865 h 1152940"/>
              <a:gd name="connsiteX23" fmla="*/ 0 w 1971923"/>
              <a:gd name="connsiteY23" fmla="*/ 1152940 h 1152940"/>
              <a:gd name="connsiteX24" fmla="*/ 214685 w 1971923"/>
              <a:gd name="connsiteY24" fmla="*/ 1152940 h 1152940"/>
              <a:gd name="connsiteX25" fmla="*/ 166977 w 1971923"/>
              <a:gd name="connsiteY25" fmla="*/ 1097280 h 1152940"/>
              <a:gd name="connsiteX26" fmla="*/ 492981 w 1971923"/>
              <a:gd name="connsiteY26" fmla="*/ 922352 h 1152940"/>
              <a:gd name="connsiteX27" fmla="*/ 803082 w 1971923"/>
              <a:gd name="connsiteY27" fmla="*/ 739472 h 1152940"/>
              <a:gd name="connsiteX28" fmla="*/ 1017767 w 1971923"/>
              <a:gd name="connsiteY28" fmla="*/ 628154 h 1152940"/>
              <a:gd name="connsiteX29" fmla="*/ 1447137 w 1971923"/>
              <a:gd name="connsiteY29" fmla="*/ 604300 h 1152940"/>
              <a:gd name="connsiteX30" fmla="*/ 1781092 w 1971923"/>
              <a:gd name="connsiteY30" fmla="*/ 636105 h 1152940"/>
              <a:gd name="connsiteX31" fmla="*/ 1844702 w 1971923"/>
              <a:gd name="connsiteY31" fmla="*/ 763326 h 1152940"/>
              <a:gd name="connsiteX32" fmla="*/ 1971923 w 1971923"/>
              <a:gd name="connsiteY32" fmla="*/ 898498 h 115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71923" h="1152940">
                <a:moveTo>
                  <a:pt x="1971923" y="898498"/>
                </a:moveTo>
                <a:lnTo>
                  <a:pt x="1876508" y="691764"/>
                </a:lnTo>
                <a:lnTo>
                  <a:pt x="1924216" y="524787"/>
                </a:lnTo>
                <a:lnTo>
                  <a:pt x="1486894" y="492981"/>
                </a:lnTo>
                <a:lnTo>
                  <a:pt x="954156" y="405517"/>
                </a:lnTo>
                <a:lnTo>
                  <a:pt x="691763" y="103367"/>
                </a:lnTo>
                <a:lnTo>
                  <a:pt x="771276" y="31806"/>
                </a:lnTo>
                <a:lnTo>
                  <a:pt x="604299" y="0"/>
                </a:lnTo>
                <a:lnTo>
                  <a:pt x="604299" y="214686"/>
                </a:lnTo>
                <a:lnTo>
                  <a:pt x="644056" y="198783"/>
                </a:lnTo>
                <a:lnTo>
                  <a:pt x="834887" y="461176"/>
                </a:lnTo>
                <a:lnTo>
                  <a:pt x="580445" y="588397"/>
                </a:lnTo>
                <a:lnTo>
                  <a:pt x="421419" y="588397"/>
                </a:lnTo>
                <a:lnTo>
                  <a:pt x="421419" y="516835"/>
                </a:lnTo>
                <a:lnTo>
                  <a:pt x="230588" y="620202"/>
                </a:lnTo>
                <a:lnTo>
                  <a:pt x="389614" y="731520"/>
                </a:lnTo>
                <a:lnTo>
                  <a:pt x="413468" y="659959"/>
                </a:lnTo>
                <a:lnTo>
                  <a:pt x="787179" y="636105"/>
                </a:lnTo>
                <a:lnTo>
                  <a:pt x="874643" y="564543"/>
                </a:lnTo>
                <a:lnTo>
                  <a:pt x="556591" y="803082"/>
                </a:lnTo>
                <a:lnTo>
                  <a:pt x="246490" y="978011"/>
                </a:lnTo>
                <a:lnTo>
                  <a:pt x="111318" y="1065475"/>
                </a:lnTo>
                <a:lnTo>
                  <a:pt x="87464" y="1001865"/>
                </a:lnTo>
                <a:lnTo>
                  <a:pt x="0" y="1152940"/>
                </a:lnTo>
                <a:lnTo>
                  <a:pt x="214685" y="1152940"/>
                </a:lnTo>
                <a:lnTo>
                  <a:pt x="166977" y="1097280"/>
                </a:lnTo>
                <a:lnTo>
                  <a:pt x="492981" y="922352"/>
                </a:lnTo>
                <a:lnTo>
                  <a:pt x="803082" y="739472"/>
                </a:lnTo>
                <a:lnTo>
                  <a:pt x="1017767" y="628154"/>
                </a:lnTo>
                <a:lnTo>
                  <a:pt x="1447137" y="604300"/>
                </a:lnTo>
                <a:lnTo>
                  <a:pt x="1781092" y="636105"/>
                </a:lnTo>
                <a:lnTo>
                  <a:pt x="1844702" y="763326"/>
                </a:lnTo>
                <a:lnTo>
                  <a:pt x="1971923" y="898498"/>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894545" y="3857035"/>
            <a:ext cx="795130" cy="445273"/>
          </a:xfrm>
          <a:custGeom>
            <a:avLst/>
            <a:gdLst>
              <a:gd name="connsiteX0" fmla="*/ 0 w 795130"/>
              <a:gd name="connsiteY0" fmla="*/ 111318 h 445273"/>
              <a:gd name="connsiteX1" fmla="*/ 79513 w 795130"/>
              <a:gd name="connsiteY1" fmla="*/ 0 h 445273"/>
              <a:gd name="connsiteX2" fmla="*/ 286247 w 795130"/>
              <a:gd name="connsiteY2" fmla="*/ 95416 h 445273"/>
              <a:gd name="connsiteX3" fmla="*/ 644055 w 795130"/>
              <a:gd name="connsiteY3" fmla="*/ 262393 h 445273"/>
              <a:gd name="connsiteX4" fmla="*/ 691763 w 795130"/>
              <a:gd name="connsiteY4" fmla="*/ 278296 h 445273"/>
              <a:gd name="connsiteX5" fmla="*/ 707666 w 795130"/>
              <a:gd name="connsiteY5" fmla="*/ 182880 h 445273"/>
              <a:gd name="connsiteX6" fmla="*/ 795130 w 795130"/>
              <a:gd name="connsiteY6" fmla="*/ 429371 h 445273"/>
              <a:gd name="connsiteX7" fmla="*/ 659958 w 795130"/>
              <a:gd name="connsiteY7" fmla="*/ 445273 h 445273"/>
              <a:gd name="connsiteX8" fmla="*/ 683812 w 795130"/>
              <a:gd name="connsiteY8" fmla="*/ 357809 h 445273"/>
              <a:gd name="connsiteX9" fmla="*/ 381662 w 795130"/>
              <a:gd name="connsiteY9" fmla="*/ 310101 h 445273"/>
              <a:gd name="connsiteX10" fmla="*/ 222636 w 795130"/>
              <a:gd name="connsiteY10" fmla="*/ 182880 h 445273"/>
              <a:gd name="connsiteX11" fmla="*/ 0 w 795130"/>
              <a:gd name="connsiteY11" fmla="*/ 111318 h 44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5130" h="445273">
                <a:moveTo>
                  <a:pt x="0" y="111318"/>
                </a:moveTo>
                <a:lnTo>
                  <a:pt x="79513" y="0"/>
                </a:lnTo>
                <a:lnTo>
                  <a:pt x="286247" y="95416"/>
                </a:lnTo>
                <a:lnTo>
                  <a:pt x="644055" y="262393"/>
                </a:lnTo>
                <a:lnTo>
                  <a:pt x="691763" y="278296"/>
                </a:lnTo>
                <a:lnTo>
                  <a:pt x="707666" y="182880"/>
                </a:lnTo>
                <a:lnTo>
                  <a:pt x="795130" y="429371"/>
                </a:lnTo>
                <a:lnTo>
                  <a:pt x="659958" y="445273"/>
                </a:lnTo>
                <a:lnTo>
                  <a:pt x="683812" y="357809"/>
                </a:lnTo>
                <a:lnTo>
                  <a:pt x="381662" y="310101"/>
                </a:lnTo>
                <a:lnTo>
                  <a:pt x="222636" y="182880"/>
                </a:lnTo>
                <a:lnTo>
                  <a:pt x="0" y="111318"/>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292110" y="3030330"/>
            <a:ext cx="795130" cy="445273"/>
          </a:xfrm>
          <a:custGeom>
            <a:avLst/>
            <a:gdLst>
              <a:gd name="connsiteX0" fmla="*/ 0 w 795130"/>
              <a:gd name="connsiteY0" fmla="*/ 111318 h 445273"/>
              <a:gd name="connsiteX1" fmla="*/ 79513 w 795130"/>
              <a:gd name="connsiteY1" fmla="*/ 0 h 445273"/>
              <a:gd name="connsiteX2" fmla="*/ 286247 w 795130"/>
              <a:gd name="connsiteY2" fmla="*/ 95416 h 445273"/>
              <a:gd name="connsiteX3" fmla="*/ 644055 w 795130"/>
              <a:gd name="connsiteY3" fmla="*/ 262393 h 445273"/>
              <a:gd name="connsiteX4" fmla="*/ 691763 w 795130"/>
              <a:gd name="connsiteY4" fmla="*/ 278296 h 445273"/>
              <a:gd name="connsiteX5" fmla="*/ 707666 w 795130"/>
              <a:gd name="connsiteY5" fmla="*/ 182880 h 445273"/>
              <a:gd name="connsiteX6" fmla="*/ 795130 w 795130"/>
              <a:gd name="connsiteY6" fmla="*/ 429371 h 445273"/>
              <a:gd name="connsiteX7" fmla="*/ 659958 w 795130"/>
              <a:gd name="connsiteY7" fmla="*/ 445273 h 445273"/>
              <a:gd name="connsiteX8" fmla="*/ 683812 w 795130"/>
              <a:gd name="connsiteY8" fmla="*/ 357809 h 445273"/>
              <a:gd name="connsiteX9" fmla="*/ 381662 w 795130"/>
              <a:gd name="connsiteY9" fmla="*/ 310101 h 445273"/>
              <a:gd name="connsiteX10" fmla="*/ 222636 w 795130"/>
              <a:gd name="connsiteY10" fmla="*/ 182880 h 445273"/>
              <a:gd name="connsiteX11" fmla="*/ 0 w 795130"/>
              <a:gd name="connsiteY11" fmla="*/ 111318 h 44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5130" h="445273">
                <a:moveTo>
                  <a:pt x="0" y="111318"/>
                </a:moveTo>
                <a:lnTo>
                  <a:pt x="79513" y="0"/>
                </a:lnTo>
                <a:lnTo>
                  <a:pt x="286247" y="95416"/>
                </a:lnTo>
                <a:lnTo>
                  <a:pt x="644055" y="262393"/>
                </a:lnTo>
                <a:lnTo>
                  <a:pt x="691763" y="278296"/>
                </a:lnTo>
                <a:lnTo>
                  <a:pt x="707666" y="182880"/>
                </a:lnTo>
                <a:lnTo>
                  <a:pt x="795130" y="429371"/>
                </a:lnTo>
                <a:lnTo>
                  <a:pt x="659958" y="445273"/>
                </a:lnTo>
                <a:lnTo>
                  <a:pt x="683812" y="357809"/>
                </a:lnTo>
                <a:lnTo>
                  <a:pt x="381662" y="310101"/>
                </a:lnTo>
                <a:lnTo>
                  <a:pt x="222636" y="182880"/>
                </a:lnTo>
                <a:lnTo>
                  <a:pt x="0" y="111318"/>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300061" y="2836173"/>
            <a:ext cx="1172116" cy="276999"/>
          </a:xfrm>
          <a:prstGeom prst="rect">
            <a:avLst/>
          </a:prstGeom>
          <a:noFill/>
        </p:spPr>
        <p:txBody>
          <a:bodyPr wrap="none" rtlCol="0">
            <a:spAutoFit/>
          </a:bodyPr>
          <a:lstStyle/>
          <a:p>
            <a:r>
              <a:rPr lang="en-US" sz="1200" dirty="0" smtClean="0"/>
              <a:t>Shiloh/Samuel</a:t>
            </a:r>
            <a:endParaRPr lang="en-US" sz="1200" dirty="0"/>
          </a:p>
        </p:txBody>
      </p:sp>
      <p:sp>
        <p:nvSpPr>
          <p:cNvPr id="32" name="TextBox 31"/>
          <p:cNvSpPr txBox="1"/>
          <p:nvPr/>
        </p:nvSpPr>
        <p:spPr>
          <a:xfrm>
            <a:off x="5861214" y="4163808"/>
            <a:ext cx="747320" cy="276999"/>
          </a:xfrm>
          <a:prstGeom prst="rect">
            <a:avLst/>
          </a:prstGeom>
          <a:noFill/>
        </p:spPr>
        <p:txBody>
          <a:bodyPr wrap="none" rtlCol="0">
            <a:spAutoFit/>
          </a:bodyPr>
          <a:lstStyle/>
          <a:p>
            <a:r>
              <a:rPr lang="en-US" sz="1200" dirty="0" smtClean="0"/>
              <a:t>Samson</a:t>
            </a:r>
            <a:endParaRPr lang="en-US" sz="1200" dirty="0"/>
          </a:p>
        </p:txBody>
      </p:sp>
    </p:spTree>
    <p:extLst>
      <p:ext uri="{BB962C8B-B14F-4D97-AF65-F5344CB8AC3E}">
        <p14:creationId xmlns:p14="http://schemas.microsoft.com/office/powerpoint/2010/main" val="3093178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3467166" cy="841248"/>
          </a:xfrm>
        </p:spPr>
        <p:txBody>
          <a:bodyPr/>
          <a:lstStyle/>
          <a:p>
            <a:r>
              <a:rPr lang="en-US" dirty="0" smtClean="0"/>
              <a:t>locate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912" y="0"/>
            <a:ext cx="5272088" cy="6858000"/>
          </a:xfrm>
          <a:prstGeom prst="rect">
            <a:avLst/>
          </a:prstGeom>
        </p:spPr>
      </p:pic>
      <p:cxnSp>
        <p:nvCxnSpPr>
          <p:cNvPr id="5" name="Straight Connector 4"/>
          <p:cNvCxnSpPr/>
          <p:nvPr/>
        </p:nvCxnSpPr>
        <p:spPr>
          <a:xfrm>
            <a:off x="6297433" y="2609850"/>
            <a:ext cx="74742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702410" y="4145777"/>
            <a:ext cx="74742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23721" y="5584963"/>
            <a:ext cx="74742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83896" y="3811822"/>
            <a:ext cx="100716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3875" y="1724025"/>
            <a:ext cx="2981325" cy="4524315"/>
          </a:xfrm>
          <a:prstGeom prst="rect">
            <a:avLst/>
          </a:prstGeom>
          <a:noFill/>
        </p:spPr>
        <p:txBody>
          <a:bodyPr wrap="square" rtlCol="0">
            <a:spAutoFit/>
          </a:bodyPr>
          <a:lstStyle/>
          <a:p>
            <a:r>
              <a:rPr lang="en-US" dirty="0"/>
              <a:t/>
            </a:r>
            <a:br>
              <a:rPr lang="en-US" dirty="0"/>
            </a:br>
            <a:r>
              <a:rPr lang="en-US" b="1" dirty="0"/>
              <a:t>Judges 11:32-33(ESV) </a:t>
            </a:r>
            <a:r>
              <a:rPr lang="en-US" dirty="0"/>
              <a:t/>
            </a:r>
            <a:br>
              <a:rPr lang="en-US" dirty="0"/>
            </a:br>
            <a:r>
              <a:rPr lang="en-US" baseline="30000" dirty="0"/>
              <a:t>32</a:t>
            </a:r>
            <a:r>
              <a:rPr lang="en-US" dirty="0"/>
              <a:t>So Jephthah crossed over to the Ammonites to fight against them, and the Lord gave them into his hand.  </a:t>
            </a:r>
            <a:br>
              <a:rPr lang="en-US" dirty="0"/>
            </a:br>
            <a:r>
              <a:rPr lang="en-US" u="sng" baseline="30000" dirty="0"/>
              <a:t>33</a:t>
            </a:r>
            <a:r>
              <a:rPr lang="en-US" u="sng" dirty="0"/>
              <a:t>And he struck them from </a:t>
            </a:r>
            <a:r>
              <a:rPr lang="en-US" u="sng" dirty="0" err="1"/>
              <a:t>Aroer</a:t>
            </a:r>
            <a:r>
              <a:rPr lang="en-US" u="sng" dirty="0"/>
              <a:t> to the neighborhood of </a:t>
            </a:r>
            <a:r>
              <a:rPr lang="en-US" u="sng" dirty="0" err="1"/>
              <a:t>Minnith</a:t>
            </a:r>
            <a:r>
              <a:rPr lang="en-US" u="sng" dirty="0"/>
              <a:t>, twenty cities, </a:t>
            </a:r>
            <a:endParaRPr lang="en-US" u="sng" dirty="0" smtClean="0"/>
          </a:p>
          <a:p>
            <a:r>
              <a:rPr lang="en-US" u="sng" dirty="0" smtClean="0"/>
              <a:t>and </a:t>
            </a:r>
            <a:r>
              <a:rPr lang="en-US" u="sng" dirty="0"/>
              <a:t>as far as </a:t>
            </a:r>
            <a:endParaRPr lang="en-US" u="sng" dirty="0" smtClean="0"/>
          </a:p>
          <a:p>
            <a:r>
              <a:rPr lang="en-US" u="sng" dirty="0" smtClean="0"/>
              <a:t>Abel-</a:t>
            </a:r>
            <a:r>
              <a:rPr lang="en-US" u="sng" dirty="0" err="1" smtClean="0"/>
              <a:t>keramim</a:t>
            </a:r>
            <a:r>
              <a:rPr lang="en-US" u="sng" dirty="0"/>
              <a:t>, </a:t>
            </a:r>
            <a:endParaRPr lang="en-US" u="sng" dirty="0" smtClean="0"/>
          </a:p>
          <a:p>
            <a:endParaRPr lang="en-US" dirty="0"/>
          </a:p>
          <a:p>
            <a:r>
              <a:rPr lang="en-US" dirty="0" smtClean="0"/>
              <a:t>with </a:t>
            </a:r>
            <a:r>
              <a:rPr lang="en-US" dirty="0"/>
              <a:t>a great blow. So the Ammonites were subdued before the people of Israel. </a:t>
            </a:r>
          </a:p>
        </p:txBody>
      </p:sp>
    </p:spTree>
    <p:extLst>
      <p:ext uri="{BB962C8B-B14F-4D97-AF65-F5344CB8AC3E}">
        <p14:creationId xmlns:p14="http://schemas.microsoft.com/office/powerpoint/2010/main" val="2798055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03" y="226612"/>
            <a:ext cx="3705705" cy="841248"/>
          </a:xfrm>
        </p:spPr>
        <p:txBody>
          <a:bodyPr/>
          <a:lstStyle/>
          <a:p>
            <a:r>
              <a:rPr lang="en-US" dirty="0" smtClean="0"/>
              <a:t>Locate</a:t>
            </a:r>
            <a:endParaRPr lang="en-US" dirty="0"/>
          </a:p>
        </p:txBody>
      </p:sp>
      <p:pic>
        <p:nvPicPr>
          <p:cNvPr id="2050" name="Picture 2" descr="O:\Bible Maps\Mapsfrom-generationword_com\Exodus-Numbers-Deut\59_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6038" y="-28709"/>
            <a:ext cx="4076118" cy="614702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13" y="-16700"/>
            <a:ext cx="3936987" cy="687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10078" y="5292679"/>
            <a:ext cx="2196935" cy="1015663"/>
          </a:xfrm>
          <a:prstGeom prst="rect">
            <a:avLst/>
          </a:prstGeom>
          <a:noFill/>
        </p:spPr>
        <p:txBody>
          <a:bodyPr wrap="square" rtlCol="0">
            <a:spAutoFit/>
          </a:bodyPr>
          <a:lstStyle/>
          <a:p>
            <a:r>
              <a:rPr lang="en-US" sz="1200" b="1" dirty="0" smtClean="0"/>
              <a:t>Numbers 20:21(ESV) </a:t>
            </a:r>
            <a:r>
              <a:rPr lang="en-US" sz="1200" dirty="0" smtClean="0"/>
              <a:t/>
            </a:r>
            <a:br>
              <a:rPr lang="en-US" sz="1200" dirty="0" smtClean="0"/>
            </a:br>
            <a:r>
              <a:rPr lang="en-US" sz="1200" baseline="30000" dirty="0" smtClean="0"/>
              <a:t>21</a:t>
            </a:r>
            <a:r>
              <a:rPr lang="en-US" sz="1200" dirty="0" smtClean="0"/>
              <a:t>Thus Edom refused to give Israel passage through his territory, so Israel turned away from him. </a:t>
            </a:r>
            <a:endParaRPr lang="en-US" sz="1200" dirty="0"/>
          </a:p>
        </p:txBody>
      </p:sp>
      <p:sp>
        <p:nvSpPr>
          <p:cNvPr id="5" name="Rectangle 4"/>
          <p:cNvSpPr/>
          <p:nvPr/>
        </p:nvSpPr>
        <p:spPr>
          <a:xfrm>
            <a:off x="3124863" y="4042408"/>
            <a:ext cx="2082150" cy="1200329"/>
          </a:xfrm>
          <a:prstGeom prst="rect">
            <a:avLst/>
          </a:prstGeom>
        </p:spPr>
        <p:txBody>
          <a:bodyPr wrap="square">
            <a:spAutoFit/>
          </a:bodyPr>
          <a:lstStyle/>
          <a:p>
            <a:r>
              <a:rPr lang="en-US" sz="1200" b="1" dirty="0" smtClean="0"/>
              <a:t>Numbers </a:t>
            </a:r>
            <a:r>
              <a:rPr lang="en-US" sz="1200" b="1" dirty="0"/>
              <a:t>21:11(ESV) </a:t>
            </a:r>
            <a:r>
              <a:rPr lang="en-US" sz="1200" dirty="0"/>
              <a:t/>
            </a:r>
            <a:br>
              <a:rPr lang="en-US" sz="1200" dirty="0"/>
            </a:br>
            <a:r>
              <a:rPr lang="en-US" sz="1200" baseline="30000" dirty="0"/>
              <a:t>11</a:t>
            </a:r>
            <a:r>
              <a:rPr lang="en-US" sz="1200" dirty="0"/>
              <a:t>And they set out from </a:t>
            </a:r>
            <a:r>
              <a:rPr lang="en-US" sz="1200" dirty="0" err="1"/>
              <a:t>Oboth</a:t>
            </a:r>
            <a:r>
              <a:rPr lang="en-US" sz="1200" dirty="0"/>
              <a:t> and camped at </a:t>
            </a:r>
            <a:r>
              <a:rPr lang="en-US" sz="1200" dirty="0" err="1"/>
              <a:t>Iye-abarim</a:t>
            </a:r>
            <a:r>
              <a:rPr lang="en-US" sz="1200" dirty="0"/>
              <a:t>, in the wilderness that is opposite Moab, toward the sunrise.  </a:t>
            </a:r>
          </a:p>
        </p:txBody>
      </p:sp>
      <p:sp>
        <p:nvSpPr>
          <p:cNvPr id="6" name="Rectangle 5"/>
          <p:cNvSpPr/>
          <p:nvPr/>
        </p:nvSpPr>
        <p:spPr>
          <a:xfrm>
            <a:off x="3323643" y="1878309"/>
            <a:ext cx="1946978" cy="2123658"/>
          </a:xfrm>
          <a:prstGeom prst="rect">
            <a:avLst/>
          </a:prstGeom>
        </p:spPr>
        <p:txBody>
          <a:bodyPr wrap="square">
            <a:spAutoFit/>
          </a:bodyPr>
          <a:lstStyle/>
          <a:p>
            <a:r>
              <a:rPr lang="en-US" sz="1200" b="1" dirty="0" smtClean="0"/>
              <a:t>Numbers </a:t>
            </a:r>
            <a:r>
              <a:rPr lang="en-US" sz="1200" b="1" dirty="0"/>
              <a:t>21:24(ESV) </a:t>
            </a:r>
            <a:r>
              <a:rPr lang="en-US" sz="1200" dirty="0"/>
              <a:t/>
            </a:r>
            <a:br>
              <a:rPr lang="en-US" sz="1200" dirty="0"/>
            </a:br>
            <a:r>
              <a:rPr lang="en-US" sz="1200" baseline="30000" dirty="0"/>
              <a:t>24</a:t>
            </a:r>
            <a:r>
              <a:rPr lang="en-US" sz="1200" dirty="0"/>
              <a:t>And Israel defeated him (</a:t>
            </a:r>
            <a:r>
              <a:rPr lang="en-US" sz="1200" dirty="0" err="1"/>
              <a:t>Sihon</a:t>
            </a:r>
            <a:r>
              <a:rPr lang="en-US" sz="1200" dirty="0"/>
              <a:t> king of the </a:t>
            </a:r>
            <a:r>
              <a:rPr lang="en-US" sz="1200" dirty="0" smtClean="0"/>
              <a:t>Amorites) with </a:t>
            </a:r>
            <a:r>
              <a:rPr lang="en-US" sz="1200" dirty="0"/>
              <a:t>the edge of the sword and took possession of his land from the </a:t>
            </a:r>
            <a:r>
              <a:rPr lang="en-US" sz="1200" dirty="0" err="1"/>
              <a:t>Arnon</a:t>
            </a:r>
            <a:r>
              <a:rPr lang="en-US" sz="1200" dirty="0"/>
              <a:t> to the Jabbok, as far as to the Ammonites, for the border of the Ammonites was strong.  </a:t>
            </a:r>
          </a:p>
        </p:txBody>
      </p:sp>
      <p:sp>
        <p:nvSpPr>
          <p:cNvPr id="7" name="TextBox 6"/>
          <p:cNvSpPr txBox="1"/>
          <p:nvPr/>
        </p:nvSpPr>
        <p:spPr>
          <a:xfrm>
            <a:off x="3260035" y="190831"/>
            <a:ext cx="1946978" cy="1569660"/>
          </a:xfrm>
          <a:prstGeom prst="rect">
            <a:avLst/>
          </a:prstGeom>
          <a:noFill/>
        </p:spPr>
        <p:txBody>
          <a:bodyPr wrap="square" rtlCol="0">
            <a:spAutoFit/>
          </a:bodyPr>
          <a:lstStyle/>
          <a:p>
            <a:r>
              <a:rPr lang="en-US" sz="1200" b="1" dirty="0" smtClean="0"/>
              <a:t>Numbers 21:33 (ESV</a:t>
            </a:r>
            <a:r>
              <a:rPr lang="en-US" sz="1200" b="1" dirty="0"/>
              <a:t>) </a:t>
            </a:r>
            <a:r>
              <a:rPr lang="en-US" sz="1200" dirty="0"/>
              <a:t/>
            </a:r>
            <a:br>
              <a:rPr lang="en-US" sz="1200" dirty="0"/>
            </a:br>
            <a:r>
              <a:rPr lang="en-US" sz="1200" baseline="30000" dirty="0"/>
              <a:t>33</a:t>
            </a:r>
            <a:r>
              <a:rPr lang="en-US" sz="1200" dirty="0"/>
              <a:t>Then they turned and went up by the way to Bashan. And </a:t>
            </a:r>
            <a:r>
              <a:rPr lang="en-US" sz="1200" dirty="0" err="1"/>
              <a:t>Og</a:t>
            </a:r>
            <a:r>
              <a:rPr lang="en-US" sz="1200" dirty="0"/>
              <a:t> the king of Bashan came out against them, he and all his people, to battle at </a:t>
            </a:r>
            <a:r>
              <a:rPr lang="en-US" sz="1200" dirty="0" err="1"/>
              <a:t>Edrei</a:t>
            </a:r>
            <a:r>
              <a:rPr lang="en-US" sz="1200" dirty="0"/>
              <a:t>. </a:t>
            </a:r>
          </a:p>
        </p:txBody>
      </p:sp>
      <p:sp>
        <p:nvSpPr>
          <p:cNvPr id="8" name="Freeform 7"/>
          <p:cNvSpPr/>
          <p:nvPr/>
        </p:nvSpPr>
        <p:spPr>
          <a:xfrm>
            <a:off x="7752522" y="2114365"/>
            <a:ext cx="715617" cy="80195"/>
          </a:xfrm>
          <a:custGeom>
            <a:avLst/>
            <a:gdLst>
              <a:gd name="connsiteX0" fmla="*/ 715617 w 715617"/>
              <a:gd name="connsiteY0" fmla="*/ 80195 h 80195"/>
              <a:gd name="connsiteX1" fmla="*/ 485029 w 715617"/>
              <a:gd name="connsiteY1" fmla="*/ 682 h 80195"/>
              <a:gd name="connsiteX2" fmla="*/ 0 w 715617"/>
              <a:gd name="connsiteY2" fmla="*/ 48390 h 80195"/>
            </a:gdLst>
            <a:ahLst/>
            <a:cxnLst>
              <a:cxn ang="0">
                <a:pos x="connsiteX0" y="connsiteY0"/>
              </a:cxn>
              <a:cxn ang="0">
                <a:pos x="connsiteX1" y="connsiteY1"/>
              </a:cxn>
              <a:cxn ang="0">
                <a:pos x="connsiteX2" y="connsiteY2"/>
              </a:cxn>
            </a:cxnLst>
            <a:rect l="l" t="t" r="r" b="b"/>
            <a:pathLst>
              <a:path w="715617" h="80195">
                <a:moveTo>
                  <a:pt x="715617" y="80195"/>
                </a:moveTo>
                <a:cubicBezTo>
                  <a:pt x="659957" y="43089"/>
                  <a:pt x="604298" y="5983"/>
                  <a:pt x="485029" y="682"/>
                </a:cubicBezTo>
                <a:cubicBezTo>
                  <a:pt x="365759" y="-4619"/>
                  <a:pt x="182879" y="21885"/>
                  <a:pt x="0" y="48390"/>
                </a:cubicBezTo>
              </a:path>
            </a:pathLst>
          </a:cu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832035" y="190831"/>
            <a:ext cx="787768" cy="254442"/>
          </a:xfrm>
          <a:custGeom>
            <a:avLst/>
            <a:gdLst>
              <a:gd name="connsiteX0" fmla="*/ 0 w 787768"/>
              <a:gd name="connsiteY0" fmla="*/ 254442 h 254442"/>
              <a:gd name="connsiteX1" fmla="*/ 318052 w 787768"/>
              <a:gd name="connsiteY1" fmla="*/ 206734 h 254442"/>
              <a:gd name="connsiteX2" fmla="*/ 755374 w 787768"/>
              <a:gd name="connsiteY2" fmla="*/ 63611 h 254442"/>
              <a:gd name="connsiteX3" fmla="*/ 755374 w 787768"/>
              <a:gd name="connsiteY3" fmla="*/ 0 h 254442"/>
            </a:gdLst>
            <a:ahLst/>
            <a:cxnLst>
              <a:cxn ang="0">
                <a:pos x="connsiteX0" y="connsiteY0"/>
              </a:cxn>
              <a:cxn ang="0">
                <a:pos x="connsiteX1" y="connsiteY1"/>
              </a:cxn>
              <a:cxn ang="0">
                <a:pos x="connsiteX2" y="connsiteY2"/>
              </a:cxn>
              <a:cxn ang="0">
                <a:pos x="connsiteX3" y="connsiteY3"/>
              </a:cxn>
            </a:cxnLst>
            <a:rect l="l" t="t" r="r" b="b"/>
            <a:pathLst>
              <a:path w="787768" h="254442">
                <a:moveTo>
                  <a:pt x="0" y="254442"/>
                </a:moveTo>
                <a:cubicBezTo>
                  <a:pt x="96078" y="246490"/>
                  <a:pt x="192156" y="238539"/>
                  <a:pt x="318052" y="206734"/>
                </a:cubicBezTo>
                <a:cubicBezTo>
                  <a:pt x="443948" y="174929"/>
                  <a:pt x="682487" y="98067"/>
                  <a:pt x="755374" y="63611"/>
                </a:cubicBezTo>
                <a:cubicBezTo>
                  <a:pt x="828261" y="29155"/>
                  <a:pt x="755374" y="0"/>
                  <a:pt x="755374" y="0"/>
                </a:cubicBezTo>
              </a:path>
            </a:pathLst>
          </a:cu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65190" y="1180086"/>
            <a:ext cx="1558192" cy="2862322"/>
          </a:xfrm>
          <a:prstGeom prst="rect">
            <a:avLst/>
          </a:prstGeom>
          <a:noFill/>
          <a:ln>
            <a:solidFill>
              <a:srgbClr val="C00000"/>
            </a:solidFill>
          </a:ln>
        </p:spPr>
        <p:txBody>
          <a:bodyPr wrap="square" rtlCol="0">
            <a:spAutoFit/>
          </a:bodyPr>
          <a:lstStyle/>
          <a:p>
            <a:r>
              <a:rPr lang="en-US" sz="1200" b="1" dirty="0" smtClean="0"/>
              <a:t>Judges 11:13 (ESV</a:t>
            </a:r>
            <a:r>
              <a:rPr lang="en-US" sz="1200" b="1" dirty="0"/>
              <a:t>) </a:t>
            </a:r>
            <a:r>
              <a:rPr lang="en-US" sz="1200" dirty="0"/>
              <a:t/>
            </a:r>
            <a:br>
              <a:rPr lang="en-US" sz="1200" dirty="0"/>
            </a:br>
            <a:r>
              <a:rPr lang="en-US" sz="1200" baseline="30000" dirty="0" smtClean="0"/>
              <a:t>13</a:t>
            </a:r>
            <a:r>
              <a:rPr lang="en-US" sz="1200" dirty="0" smtClean="0"/>
              <a:t>And </a:t>
            </a:r>
            <a:r>
              <a:rPr lang="en-US" sz="1200" dirty="0"/>
              <a:t>the king of the Ammonites answered the messengers of Jephthah, “Because Israel on coming up from Egypt took away my land, from the </a:t>
            </a:r>
            <a:r>
              <a:rPr lang="en-US" sz="1200" dirty="0" err="1"/>
              <a:t>Arnon</a:t>
            </a:r>
            <a:r>
              <a:rPr lang="en-US" sz="1200" dirty="0"/>
              <a:t> to the Jabbok and to the Jordan; now therefore restore it peaceably.”  </a:t>
            </a:r>
          </a:p>
        </p:txBody>
      </p:sp>
    </p:spTree>
    <p:extLst>
      <p:ext uri="{BB962C8B-B14F-4D97-AF65-F5344CB8AC3E}">
        <p14:creationId xmlns:p14="http://schemas.microsoft.com/office/powerpoint/2010/main" val="3509255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13" y="-16700"/>
            <a:ext cx="3936987" cy="687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24863" y="5292679"/>
            <a:ext cx="2082150" cy="1015663"/>
          </a:xfrm>
          <a:prstGeom prst="rect">
            <a:avLst/>
          </a:prstGeom>
          <a:noFill/>
        </p:spPr>
        <p:txBody>
          <a:bodyPr wrap="square" rtlCol="0">
            <a:spAutoFit/>
          </a:bodyPr>
          <a:lstStyle/>
          <a:p>
            <a:r>
              <a:rPr lang="en-US" sz="1200" b="1" dirty="0" smtClean="0">
                <a:solidFill>
                  <a:prstClr val="black"/>
                </a:solidFill>
              </a:rPr>
              <a:t>Numbers 20:21(ESV) </a:t>
            </a:r>
            <a:r>
              <a:rPr lang="en-US" sz="1200" dirty="0" smtClean="0">
                <a:solidFill>
                  <a:prstClr val="black"/>
                </a:solidFill>
              </a:rPr>
              <a:t/>
            </a:r>
            <a:br>
              <a:rPr lang="en-US" sz="1200" dirty="0" smtClean="0">
                <a:solidFill>
                  <a:prstClr val="black"/>
                </a:solidFill>
              </a:rPr>
            </a:br>
            <a:r>
              <a:rPr lang="en-US" sz="1200" baseline="30000" dirty="0" smtClean="0">
                <a:solidFill>
                  <a:prstClr val="black"/>
                </a:solidFill>
              </a:rPr>
              <a:t>21</a:t>
            </a:r>
            <a:r>
              <a:rPr lang="en-US" sz="1200" dirty="0" smtClean="0">
                <a:solidFill>
                  <a:prstClr val="black"/>
                </a:solidFill>
              </a:rPr>
              <a:t>Thus Edom refused to give Israel passage through his territory, so Israel turned away from him. </a:t>
            </a:r>
            <a:endParaRPr lang="en-US" sz="1200" dirty="0">
              <a:solidFill>
                <a:prstClr val="black"/>
              </a:solidFill>
            </a:endParaRPr>
          </a:p>
        </p:txBody>
      </p:sp>
      <p:sp>
        <p:nvSpPr>
          <p:cNvPr id="5" name="Rectangle 4"/>
          <p:cNvSpPr/>
          <p:nvPr/>
        </p:nvSpPr>
        <p:spPr>
          <a:xfrm>
            <a:off x="3124863" y="4042408"/>
            <a:ext cx="2082150" cy="1200329"/>
          </a:xfrm>
          <a:prstGeom prst="rect">
            <a:avLst/>
          </a:prstGeom>
        </p:spPr>
        <p:txBody>
          <a:bodyPr wrap="square">
            <a:spAutoFit/>
          </a:bodyPr>
          <a:lstStyle/>
          <a:p>
            <a:r>
              <a:rPr lang="en-US" sz="1200" b="1" dirty="0" smtClean="0">
                <a:solidFill>
                  <a:prstClr val="black"/>
                </a:solidFill>
              </a:rPr>
              <a:t>Numbers </a:t>
            </a:r>
            <a:r>
              <a:rPr lang="en-US" sz="1200" b="1" dirty="0">
                <a:solidFill>
                  <a:prstClr val="black"/>
                </a:solidFill>
              </a:rPr>
              <a:t>21:11(ESV) </a:t>
            </a:r>
            <a:r>
              <a:rPr lang="en-US" sz="1200" dirty="0">
                <a:solidFill>
                  <a:prstClr val="black"/>
                </a:solidFill>
              </a:rPr>
              <a:t/>
            </a:r>
            <a:br>
              <a:rPr lang="en-US" sz="1200" dirty="0">
                <a:solidFill>
                  <a:prstClr val="black"/>
                </a:solidFill>
              </a:rPr>
            </a:br>
            <a:r>
              <a:rPr lang="en-US" sz="1200" baseline="30000" dirty="0">
                <a:solidFill>
                  <a:prstClr val="black"/>
                </a:solidFill>
              </a:rPr>
              <a:t>11</a:t>
            </a:r>
            <a:r>
              <a:rPr lang="en-US" sz="1200" dirty="0">
                <a:solidFill>
                  <a:prstClr val="black"/>
                </a:solidFill>
              </a:rPr>
              <a:t>And they set out from </a:t>
            </a:r>
            <a:r>
              <a:rPr lang="en-US" sz="1200" dirty="0" err="1">
                <a:solidFill>
                  <a:prstClr val="black"/>
                </a:solidFill>
              </a:rPr>
              <a:t>Oboth</a:t>
            </a:r>
            <a:r>
              <a:rPr lang="en-US" sz="1200" dirty="0">
                <a:solidFill>
                  <a:prstClr val="black"/>
                </a:solidFill>
              </a:rPr>
              <a:t> and camped at </a:t>
            </a:r>
            <a:r>
              <a:rPr lang="en-US" sz="1200" dirty="0" err="1">
                <a:solidFill>
                  <a:prstClr val="black"/>
                </a:solidFill>
              </a:rPr>
              <a:t>Iye-abarim</a:t>
            </a:r>
            <a:r>
              <a:rPr lang="en-US" sz="1200" dirty="0">
                <a:solidFill>
                  <a:prstClr val="black"/>
                </a:solidFill>
              </a:rPr>
              <a:t>, in the wilderness that is opposite Moab, toward the sunrise.  </a:t>
            </a:r>
          </a:p>
        </p:txBody>
      </p:sp>
      <p:sp>
        <p:nvSpPr>
          <p:cNvPr id="6" name="Rectangle 5"/>
          <p:cNvSpPr/>
          <p:nvPr/>
        </p:nvSpPr>
        <p:spPr>
          <a:xfrm>
            <a:off x="3323643" y="1878309"/>
            <a:ext cx="1946978" cy="2123658"/>
          </a:xfrm>
          <a:prstGeom prst="rect">
            <a:avLst/>
          </a:prstGeom>
        </p:spPr>
        <p:txBody>
          <a:bodyPr wrap="square">
            <a:spAutoFit/>
          </a:bodyPr>
          <a:lstStyle/>
          <a:p>
            <a:r>
              <a:rPr lang="en-US" sz="1200" b="1" dirty="0" smtClean="0">
                <a:solidFill>
                  <a:prstClr val="black"/>
                </a:solidFill>
              </a:rPr>
              <a:t>Numbers </a:t>
            </a:r>
            <a:r>
              <a:rPr lang="en-US" sz="1200" b="1" dirty="0">
                <a:solidFill>
                  <a:prstClr val="black"/>
                </a:solidFill>
              </a:rPr>
              <a:t>21:24(ESV) </a:t>
            </a:r>
            <a:r>
              <a:rPr lang="en-US" sz="1200" dirty="0">
                <a:solidFill>
                  <a:prstClr val="black"/>
                </a:solidFill>
              </a:rPr>
              <a:t/>
            </a:r>
            <a:br>
              <a:rPr lang="en-US" sz="1200" dirty="0">
                <a:solidFill>
                  <a:prstClr val="black"/>
                </a:solidFill>
              </a:rPr>
            </a:br>
            <a:r>
              <a:rPr lang="en-US" sz="1200" baseline="30000" dirty="0">
                <a:solidFill>
                  <a:prstClr val="black"/>
                </a:solidFill>
              </a:rPr>
              <a:t>24</a:t>
            </a:r>
            <a:r>
              <a:rPr lang="en-US" sz="1200" dirty="0">
                <a:solidFill>
                  <a:prstClr val="black"/>
                </a:solidFill>
              </a:rPr>
              <a:t>And Israel defeated him (</a:t>
            </a:r>
            <a:r>
              <a:rPr lang="en-US" sz="1200" dirty="0" err="1">
                <a:solidFill>
                  <a:prstClr val="black"/>
                </a:solidFill>
              </a:rPr>
              <a:t>Sihon</a:t>
            </a:r>
            <a:r>
              <a:rPr lang="en-US" sz="1200" dirty="0">
                <a:solidFill>
                  <a:prstClr val="black"/>
                </a:solidFill>
              </a:rPr>
              <a:t> king of the </a:t>
            </a:r>
            <a:r>
              <a:rPr lang="en-US" sz="1200" dirty="0" smtClean="0">
                <a:solidFill>
                  <a:prstClr val="black"/>
                </a:solidFill>
              </a:rPr>
              <a:t>Amorites) with </a:t>
            </a:r>
            <a:r>
              <a:rPr lang="en-US" sz="1200" dirty="0">
                <a:solidFill>
                  <a:prstClr val="black"/>
                </a:solidFill>
              </a:rPr>
              <a:t>the edge of the sword and took possession of his land from the </a:t>
            </a:r>
            <a:r>
              <a:rPr lang="en-US" sz="1200" dirty="0" err="1">
                <a:solidFill>
                  <a:prstClr val="black"/>
                </a:solidFill>
              </a:rPr>
              <a:t>Arnon</a:t>
            </a:r>
            <a:r>
              <a:rPr lang="en-US" sz="1200" dirty="0">
                <a:solidFill>
                  <a:prstClr val="black"/>
                </a:solidFill>
              </a:rPr>
              <a:t> to the Jabbok, as far as to the Ammonites, for the border of the Ammonites was strong.  </a:t>
            </a:r>
          </a:p>
        </p:txBody>
      </p:sp>
      <p:sp>
        <p:nvSpPr>
          <p:cNvPr id="7" name="TextBox 6"/>
          <p:cNvSpPr txBox="1"/>
          <p:nvPr/>
        </p:nvSpPr>
        <p:spPr>
          <a:xfrm>
            <a:off x="3260035" y="190831"/>
            <a:ext cx="1946978" cy="1569660"/>
          </a:xfrm>
          <a:prstGeom prst="rect">
            <a:avLst/>
          </a:prstGeom>
          <a:noFill/>
        </p:spPr>
        <p:txBody>
          <a:bodyPr wrap="square" rtlCol="0">
            <a:spAutoFit/>
          </a:bodyPr>
          <a:lstStyle/>
          <a:p>
            <a:r>
              <a:rPr lang="en-US" sz="1200" b="1" dirty="0" smtClean="0">
                <a:solidFill>
                  <a:prstClr val="black"/>
                </a:solidFill>
              </a:rPr>
              <a:t>Numbers 21:33 (ESV</a:t>
            </a:r>
            <a:r>
              <a:rPr lang="en-US" sz="1200" b="1" dirty="0">
                <a:solidFill>
                  <a:prstClr val="black"/>
                </a:solidFill>
              </a:rPr>
              <a:t>) </a:t>
            </a:r>
            <a:r>
              <a:rPr lang="en-US" sz="1200" dirty="0">
                <a:solidFill>
                  <a:prstClr val="black"/>
                </a:solidFill>
              </a:rPr>
              <a:t/>
            </a:r>
            <a:br>
              <a:rPr lang="en-US" sz="1200" dirty="0">
                <a:solidFill>
                  <a:prstClr val="black"/>
                </a:solidFill>
              </a:rPr>
            </a:br>
            <a:r>
              <a:rPr lang="en-US" sz="1200" baseline="30000" dirty="0">
                <a:solidFill>
                  <a:prstClr val="black"/>
                </a:solidFill>
              </a:rPr>
              <a:t>33</a:t>
            </a:r>
            <a:r>
              <a:rPr lang="en-US" sz="1200" dirty="0">
                <a:solidFill>
                  <a:prstClr val="black"/>
                </a:solidFill>
              </a:rPr>
              <a:t>Then they turned and went up by the way to Bashan. And </a:t>
            </a:r>
            <a:r>
              <a:rPr lang="en-US" sz="1200" dirty="0" err="1">
                <a:solidFill>
                  <a:prstClr val="black"/>
                </a:solidFill>
              </a:rPr>
              <a:t>Og</a:t>
            </a:r>
            <a:r>
              <a:rPr lang="en-US" sz="1200" dirty="0">
                <a:solidFill>
                  <a:prstClr val="black"/>
                </a:solidFill>
              </a:rPr>
              <a:t> the king of Bashan came out against them, he and all his people, to battle at </a:t>
            </a:r>
            <a:r>
              <a:rPr lang="en-US" sz="1200" dirty="0" err="1">
                <a:solidFill>
                  <a:prstClr val="black"/>
                </a:solidFill>
              </a:rPr>
              <a:t>Edrei</a:t>
            </a:r>
            <a:r>
              <a:rPr lang="en-US" sz="1200" dirty="0">
                <a:solidFill>
                  <a:prstClr val="black"/>
                </a:solidFill>
              </a:rPr>
              <a:t>. </a:t>
            </a:r>
          </a:p>
        </p:txBody>
      </p:sp>
      <p:sp>
        <p:nvSpPr>
          <p:cNvPr id="8" name="Freeform 7"/>
          <p:cNvSpPr/>
          <p:nvPr/>
        </p:nvSpPr>
        <p:spPr>
          <a:xfrm>
            <a:off x="7752522" y="2114365"/>
            <a:ext cx="715617" cy="80195"/>
          </a:xfrm>
          <a:custGeom>
            <a:avLst/>
            <a:gdLst>
              <a:gd name="connsiteX0" fmla="*/ 715617 w 715617"/>
              <a:gd name="connsiteY0" fmla="*/ 80195 h 80195"/>
              <a:gd name="connsiteX1" fmla="*/ 485029 w 715617"/>
              <a:gd name="connsiteY1" fmla="*/ 682 h 80195"/>
              <a:gd name="connsiteX2" fmla="*/ 0 w 715617"/>
              <a:gd name="connsiteY2" fmla="*/ 48390 h 80195"/>
            </a:gdLst>
            <a:ahLst/>
            <a:cxnLst>
              <a:cxn ang="0">
                <a:pos x="connsiteX0" y="connsiteY0"/>
              </a:cxn>
              <a:cxn ang="0">
                <a:pos x="connsiteX1" y="connsiteY1"/>
              </a:cxn>
              <a:cxn ang="0">
                <a:pos x="connsiteX2" y="connsiteY2"/>
              </a:cxn>
            </a:cxnLst>
            <a:rect l="l" t="t" r="r" b="b"/>
            <a:pathLst>
              <a:path w="715617" h="80195">
                <a:moveTo>
                  <a:pt x="715617" y="80195"/>
                </a:moveTo>
                <a:cubicBezTo>
                  <a:pt x="659957" y="43089"/>
                  <a:pt x="604298" y="5983"/>
                  <a:pt x="485029" y="682"/>
                </a:cubicBezTo>
                <a:cubicBezTo>
                  <a:pt x="365759" y="-4619"/>
                  <a:pt x="182879" y="21885"/>
                  <a:pt x="0" y="48390"/>
                </a:cubicBezTo>
              </a:path>
            </a:pathLst>
          </a:cu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7832035" y="190831"/>
            <a:ext cx="787768" cy="254442"/>
          </a:xfrm>
          <a:custGeom>
            <a:avLst/>
            <a:gdLst>
              <a:gd name="connsiteX0" fmla="*/ 0 w 787768"/>
              <a:gd name="connsiteY0" fmla="*/ 254442 h 254442"/>
              <a:gd name="connsiteX1" fmla="*/ 318052 w 787768"/>
              <a:gd name="connsiteY1" fmla="*/ 206734 h 254442"/>
              <a:gd name="connsiteX2" fmla="*/ 755374 w 787768"/>
              <a:gd name="connsiteY2" fmla="*/ 63611 h 254442"/>
              <a:gd name="connsiteX3" fmla="*/ 755374 w 787768"/>
              <a:gd name="connsiteY3" fmla="*/ 0 h 254442"/>
            </a:gdLst>
            <a:ahLst/>
            <a:cxnLst>
              <a:cxn ang="0">
                <a:pos x="connsiteX0" y="connsiteY0"/>
              </a:cxn>
              <a:cxn ang="0">
                <a:pos x="connsiteX1" y="connsiteY1"/>
              </a:cxn>
              <a:cxn ang="0">
                <a:pos x="connsiteX2" y="connsiteY2"/>
              </a:cxn>
              <a:cxn ang="0">
                <a:pos x="connsiteX3" y="connsiteY3"/>
              </a:cxn>
            </a:cxnLst>
            <a:rect l="l" t="t" r="r" b="b"/>
            <a:pathLst>
              <a:path w="787768" h="254442">
                <a:moveTo>
                  <a:pt x="0" y="254442"/>
                </a:moveTo>
                <a:cubicBezTo>
                  <a:pt x="96078" y="246490"/>
                  <a:pt x="192156" y="238539"/>
                  <a:pt x="318052" y="206734"/>
                </a:cubicBezTo>
                <a:cubicBezTo>
                  <a:pt x="443948" y="174929"/>
                  <a:pt x="682487" y="98067"/>
                  <a:pt x="755374" y="63611"/>
                </a:cubicBezTo>
                <a:cubicBezTo>
                  <a:pt x="828261" y="29155"/>
                  <a:pt x="755374" y="0"/>
                  <a:pt x="755374" y="0"/>
                </a:cubicBezTo>
              </a:path>
            </a:pathLst>
          </a:cu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91121" y="232327"/>
            <a:ext cx="3157732" cy="3416320"/>
          </a:xfrm>
          <a:prstGeom prst="rect">
            <a:avLst/>
          </a:prstGeom>
          <a:solidFill>
            <a:srgbClr val="FFFF00"/>
          </a:solidFill>
        </p:spPr>
        <p:txBody>
          <a:bodyPr wrap="square" rtlCol="0">
            <a:spAutoFit/>
          </a:bodyPr>
          <a:lstStyle/>
          <a:p>
            <a:r>
              <a:rPr lang="en-US" sz="1200" b="1" dirty="0" smtClean="0">
                <a:solidFill>
                  <a:prstClr val="black"/>
                </a:solidFill>
              </a:rPr>
              <a:t>Judges 11:16-23(ESV</a:t>
            </a:r>
            <a:r>
              <a:rPr lang="en-US" sz="1200" b="1" dirty="0">
                <a:solidFill>
                  <a:prstClr val="black"/>
                </a:solidFill>
              </a:rPr>
              <a:t>) </a:t>
            </a:r>
            <a:r>
              <a:rPr lang="en-US" sz="1200" dirty="0">
                <a:solidFill>
                  <a:prstClr val="black"/>
                </a:solidFill>
              </a:rPr>
              <a:t/>
            </a:r>
            <a:br>
              <a:rPr lang="en-US" sz="1200" dirty="0">
                <a:solidFill>
                  <a:prstClr val="black"/>
                </a:solidFill>
              </a:rPr>
            </a:br>
            <a:r>
              <a:rPr lang="en-US" sz="1200" baseline="30000" dirty="0" smtClean="0">
                <a:solidFill>
                  <a:prstClr val="black"/>
                </a:solidFill>
              </a:rPr>
              <a:t>19</a:t>
            </a:r>
            <a:r>
              <a:rPr lang="en-US" sz="1200" dirty="0" smtClean="0">
                <a:solidFill>
                  <a:prstClr val="black"/>
                </a:solidFill>
              </a:rPr>
              <a:t>Israel </a:t>
            </a:r>
            <a:r>
              <a:rPr lang="en-US" sz="1200" dirty="0">
                <a:solidFill>
                  <a:prstClr val="black"/>
                </a:solidFill>
              </a:rPr>
              <a:t>then sent messengers to </a:t>
            </a:r>
            <a:r>
              <a:rPr lang="en-US" sz="1200" dirty="0" err="1">
                <a:solidFill>
                  <a:prstClr val="black"/>
                </a:solidFill>
              </a:rPr>
              <a:t>Sihon</a:t>
            </a:r>
            <a:r>
              <a:rPr lang="en-US" sz="1200" dirty="0">
                <a:solidFill>
                  <a:prstClr val="black"/>
                </a:solidFill>
              </a:rPr>
              <a:t> king of the Amorites, king of </a:t>
            </a:r>
            <a:r>
              <a:rPr lang="en-US" sz="1200" dirty="0" err="1">
                <a:solidFill>
                  <a:prstClr val="black"/>
                </a:solidFill>
              </a:rPr>
              <a:t>Heshbon</a:t>
            </a:r>
            <a:r>
              <a:rPr lang="en-US" sz="1200" dirty="0">
                <a:solidFill>
                  <a:prstClr val="black"/>
                </a:solidFill>
              </a:rPr>
              <a:t>, and Israel said to him, ‘Please let us pass through your land to our country,’  </a:t>
            </a:r>
            <a:br>
              <a:rPr lang="en-US" sz="1200" dirty="0">
                <a:solidFill>
                  <a:prstClr val="black"/>
                </a:solidFill>
              </a:rPr>
            </a:br>
            <a:r>
              <a:rPr lang="en-US" sz="1200" baseline="30000" dirty="0">
                <a:solidFill>
                  <a:prstClr val="black"/>
                </a:solidFill>
              </a:rPr>
              <a:t>20</a:t>
            </a:r>
            <a:r>
              <a:rPr lang="en-US" sz="1200" dirty="0">
                <a:solidFill>
                  <a:prstClr val="black"/>
                </a:solidFill>
              </a:rPr>
              <a:t>but </a:t>
            </a:r>
            <a:r>
              <a:rPr lang="en-US" sz="1200" dirty="0" err="1">
                <a:solidFill>
                  <a:prstClr val="black"/>
                </a:solidFill>
              </a:rPr>
              <a:t>Sihon</a:t>
            </a:r>
            <a:r>
              <a:rPr lang="en-US" sz="1200" dirty="0">
                <a:solidFill>
                  <a:prstClr val="black"/>
                </a:solidFill>
              </a:rPr>
              <a:t> did not trust Israel to pass through his territory, so </a:t>
            </a:r>
            <a:r>
              <a:rPr lang="en-US" sz="1200" dirty="0" err="1">
                <a:solidFill>
                  <a:prstClr val="black"/>
                </a:solidFill>
              </a:rPr>
              <a:t>Sihon</a:t>
            </a:r>
            <a:r>
              <a:rPr lang="en-US" sz="1200" dirty="0">
                <a:solidFill>
                  <a:prstClr val="black"/>
                </a:solidFill>
              </a:rPr>
              <a:t> gathered all his people together and encamped at </a:t>
            </a:r>
            <a:r>
              <a:rPr lang="en-US" sz="1200" dirty="0" err="1">
                <a:solidFill>
                  <a:prstClr val="black"/>
                </a:solidFill>
              </a:rPr>
              <a:t>Jahaz</a:t>
            </a:r>
            <a:r>
              <a:rPr lang="en-US" sz="1200" dirty="0">
                <a:solidFill>
                  <a:prstClr val="black"/>
                </a:solidFill>
              </a:rPr>
              <a:t> and fought with Israel.  </a:t>
            </a:r>
            <a:br>
              <a:rPr lang="en-US" sz="1200" dirty="0">
                <a:solidFill>
                  <a:prstClr val="black"/>
                </a:solidFill>
              </a:rPr>
            </a:br>
            <a:r>
              <a:rPr lang="en-US" sz="1200" baseline="30000" dirty="0">
                <a:solidFill>
                  <a:prstClr val="black"/>
                </a:solidFill>
              </a:rPr>
              <a:t>21</a:t>
            </a:r>
            <a:r>
              <a:rPr lang="en-US" sz="1200" dirty="0">
                <a:solidFill>
                  <a:prstClr val="black"/>
                </a:solidFill>
              </a:rPr>
              <a:t>And the Lord, the God of Israel, gave </a:t>
            </a:r>
            <a:r>
              <a:rPr lang="en-US" sz="1200" dirty="0" err="1">
                <a:solidFill>
                  <a:prstClr val="black"/>
                </a:solidFill>
              </a:rPr>
              <a:t>Sihon</a:t>
            </a:r>
            <a:r>
              <a:rPr lang="en-US" sz="1200" dirty="0">
                <a:solidFill>
                  <a:prstClr val="black"/>
                </a:solidFill>
              </a:rPr>
              <a:t> and all his people into the hand of Israel, and they defeated them. So Israel took possession of all the land of the Amorites, who inhabited that country.  </a:t>
            </a:r>
            <a:br>
              <a:rPr lang="en-US" sz="1200" dirty="0">
                <a:solidFill>
                  <a:prstClr val="black"/>
                </a:solidFill>
              </a:rPr>
            </a:br>
            <a:r>
              <a:rPr lang="en-US" sz="1200" baseline="30000" dirty="0">
                <a:solidFill>
                  <a:prstClr val="black"/>
                </a:solidFill>
              </a:rPr>
              <a:t>22</a:t>
            </a:r>
            <a:r>
              <a:rPr lang="en-US" sz="1200" dirty="0">
                <a:solidFill>
                  <a:prstClr val="black"/>
                </a:solidFill>
              </a:rPr>
              <a:t>And they took possession of all the territory of the Amorites from the </a:t>
            </a:r>
            <a:r>
              <a:rPr lang="en-US" sz="1200" dirty="0" err="1">
                <a:solidFill>
                  <a:prstClr val="black"/>
                </a:solidFill>
              </a:rPr>
              <a:t>Arnon</a:t>
            </a:r>
            <a:r>
              <a:rPr lang="en-US" sz="1200" dirty="0">
                <a:solidFill>
                  <a:prstClr val="black"/>
                </a:solidFill>
              </a:rPr>
              <a:t> to the Jabbok and from the wilderness to the Jordan.  </a:t>
            </a:r>
          </a:p>
        </p:txBody>
      </p:sp>
      <p:sp>
        <p:nvSpPr>
          <p:cNvPr id="14" name="TextBox 13"/>
          <p:cNvSpPr txBox="1"/>
          <p:nvPr/>
        </p:nvSpPr>
        <p:spPr>
          <a:xfrm>
            <a:off x="91121" y="3861518"/>
            <a:ext cx="3033742" cy="2862322"/>
          </a:xfrm>
          <a:prstGeom prst="rect">
            <a:avLst/>
          </a:prstGeom>
          <a:solidFill>
            <a:srgbClr val="FFFF00"/>
          </a:solidFill>
        </p:spPr>
        <p:txBody>
          <a:bodyPr wrap="square" rtlCol="0">
            <a:spAutoFit/>
          </a:bodyPr>
          <a:lstStyle/>
          <a:p>
            <a:r>
              <a:rPr lang="en-US" sz="1200" b="1" dirty="0" smtClean="0">
                <a:solidFill>
                  <a:prstClr val="black"/>
                </a:solidFill>
              </a:rPr>
              <a:t>Judges 11:16-23(ESV</a:t>
            </a:r>
            <a:r>
              <a:rPr lang="en-US" sz="1200" b="1" dirty="0">
                <a:solidFill>
                  <a:prstClr val="black"/>
                </a:solidFill>
              </a:rPr>
              <a:t>) </a:t>
            </a:r>
            <a:r>
              <a:rPr lang="en-US" sz="1200" dirty="0">
                <a:solidFill>
                  <a:prstClr val="black"/>
                </a:solidFill>
              </a:rPr>
              <a:t/>
            </a:r>
            <a:br>
              <a:rPr lang="en-US" sz="1200" dirty="0">
                <a:solidFill>
                  <a:prstClr val="black"/>
                </a:solidFill>
              </a:rPr>
            </a:br>
            <a:r>
              <a:rPr lang="en-US" sz="1200" baseline="30000" dirty="0" smtClean="0">
                <a:solidFill>
                  <a:prstClr val="black"/>
                </a:solidFill>
              </a:rPr>
              <a:t>17</a:t>
            </a:r>
            <a:r>
              <a:rPr lang="en-US" sz="1200" dirty="0" smtClean="0">
                <a:solidFill>
                  <a:prstClr val="black"/>
                </a:solidFill>
              </a:rPr>
              <a:t>Israel </a:t>
            </a:r>
            <a:r>
              <a:rPr lang="en-US" sz="1200" dirty="0">
                <a:solidFill>
                  <a:prstClr val="black"/>
                </a:solidFill>
              </a:rPr>
              <a:t>then sent messengers to the king of Edom, saying, ‘Please let us pass through your land,’ but the king of Edom would not listen. And they sent also to the king of Moab, but he would not consent. So Israel remained at Kadesh. </a:t>
            </a:r>
            <a:br>
              <a:rPr lang="en-US" sz="1200" dirty="0">
                <a:solidFill>
                  <a:prstClr val="black"/>
                </a:solidFill>
              </a:rPr>
            </a:br>
            <a:r>
              <a:rPr lang="en-US" sz="1200" baseline="30000" dirty="0">
                <a:solidFill>
                  <a:prstClr val="black"/>
                </a:solidFill>
              </a:rPr>
              <a:t>18</a:t>
            </a:r>
            <a:r>
              <a:rPr lang="en-US" sz="1200" dirty="0">
                <a:solidFill>
                  <a:prstClr val="black"/>
                </a:solidFill>
              </a:rPr>
              <a:t>“Then they journeyed through the wilderness and went around the land of Edom and the land of Moab and arrived on the east side of the land of Moab and camped on the other side of the </a:t>
            </a:r>
            <a:r>
              <a:rPr lang="en-US" sz="1200" dirty="0" err="1">
                <a:solidFill>
                  <a:prstClr val="black"/>
                </a:solidFill>
              </a:rPr>
              <a:t>Arnon</a:t>
            </a:r>
            <a:r>
              <a:rPr lang="en-US" sz="1200" dirty="0">
                <a:solidFill>
                  <a:prstClr val="black"/>
                </a:solidFill>
              </a:rPr>
              <a:t>. But they did not enter the territory of Moab, for the </a:t>
            </a:r>
            <a:r>
              <a:rPr lang="en-US" sz="1200" dirty="0" err="1">
                <a:solidFill>
                  <a:prstClr val="black"/>
                </a:solidFill>
              </a:rPr>
              <a:t>Arnon</a:t>
            </a:r>
            <a:r>
              <a:rPr lang="en-US" sz="1200" dirty="0">
                <a:solidFill>
                  <a:prstClr val="black"/>
                </a:solidFill>
              </a:rPr>
              <a:t> was the boundary of Moab.  </a:t>
            </a:r>
          </a:p>
        </p:txBody>
      </p:sp>
    </p:spTree>
    <p:extLst>
      <p:ext uri="{BB962C8B-B14F-4D97-AF65-F5344CB8AC3E}">
        <p14:creationId xmlns:p14="http://schemas.microsoft.com/office/powerpoint/2010/main" val="1622824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13" y="-16700"/>
            <a:ext cx="3936987" cy="687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24863" y="5292679"/>
            <a:ext cx="2082150" cy="1015663"/>
          </a:xfrm>
          <a:prstGeom prst="rect">
            <a:avLst/>
          </a:prstGeom>
          <a:noFill/>
        </p:spPr>
        <p:txBody>
          <a:bodyPr wrap="square" rtlCol="0">
            <a:spAutoFit/>
          </a:bodyPr>
          <a:lstStyle/>
          <a:p>
            <a:r>
              <a:rPr lang="en-US" sz="1200" b="1" dirty="0" smtClean="0">
                <a:solidFill>
                  <a:prstClr val="black"/>
                </a:solidFill>
              </a:rPr>
              <a:t>Numbers 20:21(ESV) </a:t>
            </a:r>
            <a:r>
              <a:rPr lang="en-US" sz="1200" dirty="0" smtClean="0">
                <a:solidFill>
                  <a:prstClr val="black"/>
                </a:solidFill>
              </a:rPr>
              <a:t/>
            </a:r>
            <a:br>
              <a:rPr lang="en-US" sz="1200" dirty="0" smtClean="0">
                <a:solidFill>
                  <a:prstClr val="black"/>
                </a:solidFill>
              </a:rPr>
            </a:br>
            <a:r>
              <a:rPr lang="en-US" sz="1200" baseline="30000" dirty="0" smtClean="0">
                <a:solidFill>
                  <a:prstClr val="black"/>
                </a:solidFill>
              </a:rPr>
              <a:t>21</a:t>
            </a:r>
            <a:r>
              <a:rPr lang="en-US" sz="1200" dirty="0" smtClean="0">
                <a:solidFill>
                  <a:prstClr val="black"/>
                </a:solidFill>
              </a:rPr>
              <a:t>Thus Edom refused to give Israel passage through his territory, so Israel turned away from him. </a:t>
            </a:r>
            <a:endParaRPr lang="en-US" sz="1200" dirty="0">
              <a:solidFill>
                <a:prstClr val="black"/>
              </a:solidFill>
            </a:endParaRPr>
          </a:p>
        </p:txBody>
      </p:sp>
      <p:sp>
        <p:nvSpPr>
          <p:cNvPr id="5" name="Rectangle 4"/>
          <p:cNvSpPr/>
          <p:nvPr/>
        </p:nvSpPr>
        <p:spPr>
          <a:xfrm>
            <a:off x="3124863" y="4042408"/>
            <a:ext cx="2082150" cy="1200329"/>
          </a:xfrm>
          <a:prstGeom prst="rect">
            <a:avLst/>
          </a:prstGeom>
        </p:spPr>
        <p:txBody>
          <a:bodyPr wrap="square">
            <a:spAutoFit/>
          </a:bodyPr>
          <a:lstStyle/>
          <a:p>
            <a:r>
              <a:rPr lang="en-US" sz="1200" b="1" dirty="0" smtClean="0">
                <a:solidFill>
                  <a:prstClr val="black"/>
                </a:solidFill>
              </a:rPr>
              <a:t>Numbers </a:t>
            </a:r>
            <a:r>
              <a:rPr lang="en-US" sz="1200" b="1" dirty="0">
                <a:solidFill>
                  <a:prstClr val="black"/>
                </a:solidFill>
              </a:rPr>
              <a:t>21:11(ESV) </a:t>
            </a:r>
            <a:r>
              <a:rPr lang="en-US" sz="1200" dirty="0">
                <a:solidFill>
                  <a:prstClr val="black"/>
                </a:solidFill>
              </a:rPr>
              <a:t/>
            </a:r>
            <a:br>
              <a:rPr lang="en-US" sz="1200" dirty="0">
                <a:solidFill>
                  <a:prstClr val="black"/>
                </a:solidFill>
              </a:rPr>
            </a:br>
            <a:r>
              <a:rPr lang="en-US" sz="1200" baseline="30000" dirty="0">
                <a:solidFill>
                  <a:prstClr val="black"/>
                </a:solidFill>
              </a:rPr>
              <a:t>11</a:t>
            </a:r>
            <a:r>
              <a:rPr lang="en-US" sz="1200" dirty="0">
                <a:solidFill>
                  <a:prstClr val="black"/>
                </a:solidFill>
              </a:rPr>
              <a:t>And they set out from </a:t>
            </a:r>
            <a:r>
              <a:rPr lang="en-US" sz="1200" dirty="0" err="1">
                <a:solidFill>
                  <a:prstClr val="black"/>
                </a:solidFill>
              </a:rPr>
              <a:t>Oboth</a:t>
            </a:r>
            <a:r>
              <a:rPr lang="en-US" sz="1200" dirty="0">
                <a:solidFill>
                  <a:prstClr val="black"/>
                </a:solidFill>
              </a:rPr>
              <a:t> and camped at </a:t>
            </a:r>
            <a:r>
              <a:rPr lang="en-US" sz="1200" dirty="0" err="1">
                <a:solidFill>
                  <a:prstClr val="black"/>
                </a:solidFill>
              </a:rPr>
              <a:t>Iye-abarim</a:t>
            </a:r>
            <a:r>
              <a:rPr lang="en-US" sz="1200" dirty="0">
                <a:solidFill>
                  <a:prstClr val="black"/>
                </a:solidFill>
              </a:rPr>
              <a:t>, in the wilderness that is opposite Moab, toward the sunrise.  </a:t>
            </a:r>
          </a:p>
        </p:txBody>
      </p:sp>
      <p:sp>
        <p:nvSpPr>
          <p:cNvPr id="6" name="Rectangle 5"/>
          <p:cNvSpPr/>
          <p:nvPr/>
        </p:nvSpPr>
        <p:spPr>
          <a:xfrm>
            <a:off x="3323643" y="1878309"/>
            <a:ext cx="1946978" cy="2123658"/>
          </a:xfrm>
          <a:prstGeom prst="rect">
            <a:avLst/>
          </a:prstGeom>
        </p:spPr>
        <p:txBody>
          <a:bodyPr wrap="square">
            <a:spAutoFit/>
          </a:bodyPr>
          <a:lstStyle/>
          <a:p>
            <a:r>
              <a:rPr lang="en-US" sz="1200" b="1" dirty="0" smtClean="0">
                <a:solidFill>
                  <a:prstClr val="black"/>
                </a:solidFill>
              </a:rPr>
              <a:t>Numbers </a:t>
            </a:r>
            <a:r>
              <a:rPr lang="en-US" sz="1200" b="1" dirty="0">
                <a:solidFill>
                  <a:prstClr val="black"/>
                </a:solidFill>
              </a:rPr>
              <a:t>21:24(ESV) </a:t>
            </a:r>
            <a:r>
              <a:rPr lang="en-US" sz="1200" dirty="0">
                <a:solidFill>
                  <a:prstClr val="black"/>
                </a:solidFill>
              </a:rPr>
              <a:t/>
            </a:r>
            <a:br>
              <a:rPr lang="en-US" sz="1200" dirty="0">
                <a:solidFill>
                  <a:prstClr val="black"/>
                </a:solidFill>
              </a:rPr>
            </a:br>
            <a:r>
              <a:rPr lang="en-US" sz="1200" baseline="30000" dirty="0">
                <a:solidFill>
                  <a:prstClr val="black"/>
                </a:solidFill>
              </a:rPr>
              <a:t>24</a:t>
            </a:r>
            <a:r>
              <a:rPr lang="en-US" sz="1200" dirty="0">
                <a:solidFill>
                  <a:prstClr val="black"/>
                </a:solidFill>
              </a:rPr>
              <a:t>And Israel defeated him (</a:t>
            </a:r>
            <a:r>
              <a:rPr lang="en-US" sz="1200" dirty="0" err="1">
                <a:solidFill>
                  <a:prstClr val="black"/>
                </a:solidFill>
              </a:rPr>
              <a:t>Sihon</a:t>
            </a:r>
            <a:r>
              <a:rPr lang="en-US" sz="1200" dirty="0">
                <a:solidFill>
                  <a:prstClr val="black"/>
                </a:solidFill>
              </a:rPr>
              <a:t> king of the </a:t>
            </a:r>
            <a:r>
              <a:rPr lang="en-US" sz="1200" dirty="0" smtClean="0">
                <a:solidFill>
                  <a:prstClr val="black"/>
                </a:solidFill>
              </a:rPr>
              <a:t>Amorites) with </a:t>
            </a:r>
            <a:r>
              <a:rPr lang="en-US" sz="1200" dirty="0">
                <a:solidFill>
                  <a:prstClr val="black"/>
                </a:solidFill>
              </a:rPr>
              <a:t>the edge of the sword and took possession of his land from the </a:t>
            </a:r>
            <a:r>
              <a:rPr lang="en-US" sz="1200" dirty="0" err="1">
                <a:solidFill>
                  <a:prstClr val="black"/>
                </a:solidFill>
              </a:rPr>
              <a:t>Arnon</a:t>
            </a:r>
            <a:r>
              <a:rPr lang="en-US" sz="1200" dirty="0">
                <a:solidFill>
                  <a:prstClr val="black"/>
                </a:solidFill>
              </a:rPr>
              <a:t> to the Jabbok, as far as to the Ammonites, for the border of the Ammonites was strong.  </a:t>
            </a:r>
          </a:p>
        </p:txBody>
      </p:sp>
      <p:sp>
        <p:nvSpPr>
          <p:cNvPr id="7" name="TextBox 6"/>
          <p:cNvSpPr txBox="1"/>
          <p:nvPr/>
        </p:nvSpPr>
        <p:spPr>
          <a:xfrm>
            <a:off x="3260035" y="190831"/>
            <a:ext cx="1946978" cy="1569660"/>
          </a:xfrm>
          <a:prstGeom prst="rect">
            <a:avLst/>
          </a:prstGeom>
          <a:noFill/>
        </p:spPr>
        <p:txBody>
          <a:bodyPr wrap="square" rtlCol="0">
            <a:spAutoFit/>
          </a:bodyPr>
          <a:lstStyle/>
          <a:p>
            <a:r>
              <a:rPr lang="en-US" sz="1200" b="1" dirty="0" smtClean="0">
                <a:solidFill>
                  <a:prstClr val="black"/>
                </a:solidFill>
              </a:rPr>
              <a:t>Numbers 21:33 (ESV</a:t>
            </a:r>
            <a:r>
              <a:rPr lang="en-US" sz="1200" b="1" dirty="0">
                <a:solidFill>
                  <a:prstClr val="black"/>
                </a:solidFill>
              </a:rPr>
              <a:t>) </a:t>
            </a:r>
            <a:r>
              <a:rPr lang="en-US" sz="1200" dirty="0">
                <a:solidFill>
                  <a:prstClr val="black"/>
                </a:solidFill>
              </a:rPr>
              <a:t/>
            </a:r>
            <a:br>
              <a:rPr lang="en-US" sz="1200" dirty="0">
                <a:solidFill>
                  <a:prstClr val="black"/>
                </a:solidFill>
              </a:rPr>
            </a:br>
            <a:r>
              <a:rPr lang="en-US" sz="1200" baseline="30000" dirty="0">
                <a:solidFill>
                  <a:prstClr val="black"/>
                </a:solidFill>
              </a:rPr>
              <a:t>33</a:t>
            </a:r>
            <a:r>
              <a:rPr lang="en-US" sz="1200" dirty="0">
                <a:solidFill>
                  <a:prstClr val="black"/>
                </a:solidFill>
              </a:rPr>
              <a:t>Then they turned and went up by the way to Bashan. And </a:t>
            </a:r>
            <a:r>
              <a:rPr lang="en-US" sz="1200" dirty="0" err="1">
                <a:solidFill>
                  <a:prstClr val="black"/>
                </a:solidFill>
              </a:rPr>
              <a:t>Og</a:t>
            </a:r>
            <a:r>
              <a:rPr lang="en-US" sz="1200" dirty="0">
                <a:solidFill>
                  <a:prstClr val="black"/>
                </a:solidFill>
              </a:rPr>
              <a:t> the king of Bashan came out against them, he and all his people, to battle at </a:t>
            </a:r>
            <a:r>
              <a:rPr lang="en-US" sz="1200" dirty="0" err="1">
                <a:solidFill>
                  <a:prstClr val="black"/>
                </a:solidFill>
              </a:rPr>
              <a:t>Edrei</a:t>
            </a:r>
            <a:r>
              <a:rPr lang="en-US" sz="1200" dirty="0">
                <a:solidFill>
                  <a:prstClr val="black"/>
                </a:solidFill>
              </a:rPr>
              <a:t>. </a:t>
            </a:r>
          </a:p>
        </p:txBody>
      </p:sp>
      <p:sp>
        <p:nvSpPr>
          <p:cNvPr id="8" name="Freeform 7"/>
          <p:cNvSpPr/>
          <p:nvPr/>
        </p:nvSpPr>
        <p:spPr>
          <a:xfrm>
            <a:off x="7752522" y="2114365"/>
            <a:ext cx="715617" cy="80195"/>
          </a:xfrm>
          <a:custGeom>
            <a:avLst/>
            <a:gdLst>
              <a:gd name="connsiteX0" fmla="*/ 715617 w 715617"/>
              <a:gd name="connsiteY0" fmla="*/ 80195 h 80195"/>
              <a:gd name="connsiteX1" fmla="*/ 485029 w 715617"/>
              <a:gd name="connsiteY1" fmla="*/ 682 h 80195"/>
              <a:gd name="connsiteX2" fmla="*/ 0 w 715617"/>
              <a:gd name="connsiteY2" fmla="*/ 48390 h 80195"/>
            </a:gdLst>
            <a:ahLst/>
            <a:cxnLst>
              <a:cxn ang="0">
                <a:pos x="connsiteX0" y="connsiteY0"/>
              </a:cxn>
              <a:cxn ang="0">
                <a:pos x="connsiteX1" y="connsiteY1"/>
              </a:cxn>
              <a:cxn ang="0">
                <a:pos x="connsiteX2" y="connsiteY2"/>
              </a:cxn>
            </a:cxnLst>
            <a:rect l="l" t="t" r="r" b="b"/>
            <a:pathLst>
              <a:path w="715617" h="80195">
                <a:moveTo>
                  <a:pt x="715617" y="80195"/>
                </a:moveTo>
                <a:cubicBezTo>
                  <a:pt x="659957" y="43089"/>
                  <a:pt x="604298" y="5983"/>
                  <a:pt x="485029" y="682"/>
                </a:cubicBezTo>
                <a:cubicBezTo>
                  <a:pt x="365759" y="-4619"/>
                  <a:pt x="182879" y="21885"/>
                  <a:pt x="0" y="48390"/>
                </a:cubicBezTo>
              </a:path>
            </a:pathLst>
          </a:cu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7832035" y="190831"/>
            <a:ext cx="787768" cy="254442"/>
          </a:xfrm>
          <a:custGeom>
            <a:avLst/>
            <a:gdLst>
              <a:gd name="connsiteX0" fmla="*/ 0 w 787768"/>
              <a:gd name="connsiteY0" fmla="*/ 254442 h 254442"/>
              <a:gd name="connsiteX1" fmla="*/ 318052 w 787768"/>
              <a:gd name="connsiteY1" fmla="*/ 206734 h 254442"/>
              <a:gd name="connsiteX2" fmla="*/ 755374 w 787768"/>
              <a:gd name="connsiteY2" fmla="*/ 63611 h 254442"/>
              <a:gd name="connsiteX3" fmla="*/ 755374 w 787768"/>
              <a:gd name="connsiteY3" fmla="*/ 0 h 254442"/>
            </a:gdLst>
            <a:ahLst/>
            <a:cxnLst>
              <a:cxn ang="0">
                <a:pos x="connsiteX0" y="connsiteY0"/>
              </a:cxn>
              <a:cxn ang="0">
                <a:pos x="connsiteX1" y="connsiteY1"/>
              </a:cxn>
              <a:cxn ang="0">
                <a:pos x="connsiteX2" y="connsiteY2"/>
              </a:cxn>
              <a:cxn ang="0">
                <a:pos x="connsiteX3" y="connsiteY3"/>
              </a:cxn>
            </a:cxnLst>
            <a:rect l="l" t="t" r="r" b="b"/>
            <a:pathLst>
              <a:path w="787768" h="254442">
                <a:moveTo>
                  <a:pt x="0" y="254442"/>
                </a:moveTo>
                <a:cubicBezTo>
                  <a:pt x="96078" y="246490"/>
                  <a:pt x="192156" y="238539"/>
                  <a:pt x="318052" y="206734"/>
                </a:cubicBezTo>
                <a:cubicBezTo>
                  <a:pt x="443948" y="174929"/>
                  <a:pt x="682487" y="98067"/>
                  <a:pt x="755374" y="63611"/>
                </a:cubicBezTo>
                <a:cubicBezTo>
                  <a:pt x="828261" y="29155"/>
                  <a:pt x="755374" y="0"/>
                  <a:pt x="755374" y="0"/>
                </a:cubicBezTo>
              </a:path>
            </a:pathLst>
          </a:cu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91121" y="232327"/>
            <a:ext cx="3157732" cy="3416320"/>
          </a:xfrm>
          <a:prstGeom prst="rect">
            <a:avLst/>
          </a:prstGeom>
          <a:solidFill>
            <a:srgbClr val="FFFF00"/>
          </a:solidFill>
        </p:spPr>
        <p:txBody>
          <a:bodyPr wrap="square" rtlCol="0">
            <a:spAutoFit/>
          </a:bodyPr>
          <a:lstStyle/>
          <a:p>
            <a:r>
              <a:rPr lang="en-US" sz="1200" b="1" dirty="0" smtClean="0"/>
              <a:t>Judges </a:t>
            </a:r>
            <a:r>
              <a:rPr lang="en-US" sz="1200" b="1" dirty="0"/>
              <a:t>11:26-28(ESV) </a:t>
            </a:r>
            <a:r>
              <a:rPr lang="en-US" sz="1200" dirty="0"/>
              <a:t/>
            </a:r>
            <a:br>
              <a:rPr lang="en-US" sz="1200" dirty="0"/>
            </a:br>
            <a:r>
              <a:rPr lang="en-US" sz="1200" baseline="30000" dirty="0"/>
              <a:t>26</a:t>
            </a:r>
            <a:r>
              <a:rPr lang="en-US" sz="1200" dirty="0"/>
              <a:t>While Israel lived in </a:t>
            </a:r>
            <a:r>
              <a:rPr lang="en-US" sz="1200" dirty="0" err="1"/>
              <a:t>Heshbon</a:t>
            </a:r>
            <a:r>
              <a:rPr lang="en-US" sz="1200" dirty="0"/>
              <a:t> and its villages, and in </a:t>
            </a:r>
            <a:r>
              <a:rPr lang="en-US" sz="1200" dirty="0" err="1"/>
              <a:t>Aroer</a:t>
            </a:r>
            <a:r>
              <a:rPr lang="en-US" sz="1200" dirty="0"/>
              <a:t> and its villages, and in all the cities that are on the banks of the </a:t>
            </a:r>
            <a:r>
              <a:rPr lang="en-US" sz="1200" dirty="0" err="1"/>
              <a:t>Arnon</a:t>
            </a:r>
            <a:r>
              <a:rPr lang="en-US" sz="1200" dirty="0"/>
              <a:t>, 300 years, why did you not deliver them within that time?  </a:t>
            </a:r>
            <a:endParaRPr lang="en-US" sz="1200" dirty="0" smtClean="0"/>
          </a:p>
          <a:p>
            <a:r>
              <a:rPr lang="en-US" sz="1200" dirty="0"/>
              <a:t/>
            </a:r>
            <a:br>
              <a:rPr lang="en-US" sz="1200" dirty="0"/>
            </a:br>
            <a:r>
              <a:rPr lang="en-US" sz="1200" baseline="30000" dirty="0"/>
              <a:t>27</a:t>
            </a:r>
            <a:r>
              <a:rPr lang="en-US" sz="1200" dirty="0"/>
              <a:t>I therefore have not sinned against you, and you do me wrong by making war on me. </a:t>
            </a:r>
            <a:endParaRPr lang="en-US" sz="1200" dirty="0" smtClean="0"/>
          </a:p>
          <a:p>
            <a:endParaRPr lang="en-US" sz="1200" dirty="0"/>
          </a:p>
          <a:p>
            <a:r>
              <a:rPr lang="en-US" sz="1200" b="1" u="sng" dirty="0" smtClean="0"/>
              <a:t>The</a:t>
            </a:r>
            <a:r>
              <a:rPr lang="en-US" sz="1200" b="1" u="sng" dirty="0"/>
              <a:t> Lord, the Judge, decide this day between the people of Israel and the people of Ammon.”</a:t>
            </a:r>
            <a:r>
              <a:rPr lang="en-US" sz="1200" dirty="0"/>
              <a:t>  </a:t>
            </a:r>
            <a:br>
              <a:rPr lang="en-US" sz="1200" dirty="0"/>
            </a:br>
            <a:endParaRPr lang="en-US" sz="1200" dirty="0" smtClean="0"/>
          </a:p>
          <a:p>
            <a:r>
              <a:rPr lang="en-US" sz="1200" baseline="30000" dirty="0" smtClean="0"/>
              <a:t>28</a:t>
            </a:r>
            <a:r>
              <a:rPr lang="en-US" sz="1200" dirty="0" smtClean="0"/>
              <a:t>But </a:t>
            </a:r>
            <a:r>
              <a:rPr lang="en-US" sz="1200" dirty="0"/>
              <a:t>the king of the Ammonites did not listen to the words of Jephthah that he sent to him. </a:t>
            </a:r>
            <a:endParaRPr lang="en-US" sz="1200" dirty="0">
              <a:solidFill>
                <a:prstClr val="black"/>
              </a:solidFill>
            </a:endParaRPr>
          </a:p>
        </p:txBody>
      </p:sp>
    </p:spTree>
    <p:extLst>
      <p:ext uri="{BB962C8B-B14F-4D97-AF65-F5344CB8AC3E}">
        <p14:creationId xmlns:p14="http://schemas.microsoft.com/office/powerpoint/2010/main" val="2707444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238" y="1944993"/>
            <a:ext cx="9228494" cy="3799643"/>
          </a:xfrm>
        </p:spPr>
        <p:txBody>
          <a:bodyPr>
            <a:noAutofit/>
          </a:bodyPr>
          <a:lstStyle/>
          <a:p>
            <a:pPr lvl="0"/>
            <a:r>
              <a:rPr lang="en-US" sz="2400" dirty="0" smtClean="0"/>
              <a:t>Explain </a:t>
            </a:r>
            <a:r>
              <a:rPr lang="en-US" sz="2400" dirty="0"/>
              <a:t>the geographical relationship of Jephthah and Samson </a:t>
            </a:r>
            <a:r>
              <a:rPr lang="en-US" sz="2400" dirty="0" smtClean="0"/>
              <a:t> (</a:t>
            </a:r>
            <a:r>
              <a:rPr lang="en-US" sz="2400" dirty="0"/>
              <a:t>and their enemies).</a:t>
            </a:r>
          </a:p>
          <a:p>
            <a:pPr lvl="0"/>
            <a:r>
              <a:rPr lang="en-US" sz="2400" dirty="0" smtClean="0"/>
              <a:t>Name </a:t>
            </a:r>
            <a:r>
              <a:rPr lang="en-US" sz="2400" dirty="0"/>
              <a:t>the tribe and describe the family background of Jephthah.</a:t>
            </a:r>
          </a:p>
          <a:p>
            <a:pPr lvl="0"/>
            <a:r>
              <a:rPr lang="en-US" sz="2400" dirty="0" smtClean="0"/>
              <a:t>Describe </a:t>
            </a:r>
            <a:r>
              <a:rPr lang="en-US" sz="2400" dirty="0"/>
              <a:t>the history of the territory in dispute between Ammon and Israel.</a:t>
            </a:r>
          </a:p>
          <a:p>
            <a:pPr lvl="0"/>
            <a:r>
              <a:rPr lang="en-US" sz="2400" dirty="0" smtClean="0"/>
              <a:t>Give </a:t>
            </a:r>
            <a:r>
              <a:rPr lang="en-US" sz="2400" dirty="0"/>
              <a:t>two examples of the conciliatory character of Jephthah.</a:t>
            </a:r>
          </a:p>
          <a:p>
            <a:pPr lvl="0"/>
            <a:r>
              <a:rPr lang="en-US" sz="2400" dirty="0" smtClean="0"/>
              <a:t>Describe </a:t>
            </a:r>
            <a:r>
              <a:rPr lang="en-US" sz="2400" dirty="0"/>
              <a:t>the dispute with Ephraim and how it was resolved.</a:t>
            </a:r>
          </a:p>
          <a:p>
            <a:pPr lvl="0"/>
            <a:r>
              <a:rPr lang="en-US" sz="2400" dirty="0" smtClean="0"/>
              <a:t>Tell </a:t>
            </a:r>
            <a:r>
              <a:rPr lang="en-US" sz="2400" dirty="0"/>
              <a:t>the story of Jephthah’s vow and it’s result.</a:t>
            </a:r>
          </a:p>
        </p:txBody>
      </p:sp>
      <p:sp>
        <p:nvSpPr>
          <p:cNvPr id="3" name="Title 2"/>
          <p:cNvSpPr>
            <a:spLocks noGrp="1"/>
          </p:cNvSpPr>
          <p:nvPr>
            <p:ph type="title"/>
          </p:nvPr>
        </p:nvSpPr>
        <p:spPr>
          <a:xfrm>
            <a:off x="241084" y="390618"/>
            <a:ext cx="8902916" cy="730276"/>
          </a:xfrm>
        </p:spPr>
        <p:txBody>
          <a:bodyPr/>
          <a:lstStyle/>
          <a:p>
            <a:pPr lvl="0"/>
            <a:r>
              <a:rPr lang="en-US" dirty="0"/>
              <a:t>Objectives – Lesson </a:t>
            </a:r>
            <a:r>
              <a:rPr lang="en-US" dirty="0" smtClean="0"/>
              <a:t>8</a:t>
            </a:r>
            <a:r>
              <a:rPr lang="en-US" dirty="0"/>
              <a:t/>
            </a:r>
            <a:br>
              <a:rPr lang="en-US" dirty="0"/>
            </a:br>
            <a:r>
              <a:rPr lang="en-US" altLang="en-US" sz="3600" b="1" i="1" dirty="0" smtClean="0">
                <a:solidFill>
                  <a:schemeClr val="tx1"/>
                </a:solidFill>
                <a:latin typeface="Arial" panose="020B0604020202020204" pitchFamily="34" charset="0"/>
                <a:ea typeface="Times New Roman" panose="02020603050405020304" pitchFamily="18" charset="0"/>
              </a:rPr>
              <a:t>Jephthah, </a:t>
            </a:r>
            <a:r>
              <a:rPr lang="en-US" altLang="en-US" sz="3600" b="1" i="1" dirty="0">
                <a:solidFill>
                  <a:schemeClr val="tx1"/>
                </a:solidFill>
                <a:latin typeface="Arial" panose="020B0604020202020204" pitchFamily="34" charset="0"/>
                <a:ea typeface="Times New Roman" panose="02020603050405020304" pitchFamily="18" charset="0"/>
              </a:rPr>
              <a:t>Ibzan, Elon &amp; Abdon  </a:t>
            </a:r>
            <a:r>
              <a:rPr lang="en-US" altLang="en-US" sz="3600" b="1" i="1" dirty="0">
                <a:solidFill>
                  <a:schemeClr val="tx1"/>
                </a:solidFill>
                <a:latin typeface="Arial" panose="020B0604020202020204" pitchFamily="34" charset="0"/>
                <a:ea typeface="Times New Roman" panose="02020603050405020304" pitchFamily="18" charset="0"/>
              </a:rPr>
              <a:t>(Judges </a:t>
            </a:r>
            <a:r>
              <a:rPr lang="en-US" altLang="en-US" sz="3600" b="1" i="1" dirty="0">
                <a:solidFill>
                  <a:schemeClr val="tx1"/>
                </a:solidFill>
                <a:latin typeface="Arial" panose="020B0604020202020204" pitchFamily="34" charset="0"/>
                <a:ea typeface="Times New Roman" panose="02020603050405020304" pitchFamily="18" charset="0"/>
              </a:rPr>
              <a:t>10:6-12:15)</a:t>
            </a:r>
            <a:endParaRPr lang="en-US" sz="3600" dirty="0"/>
          </a:p>
        </p:txBody>
      </p:sp>
    </p:spTree>
    <p:extLst>
      <p:ext uri="{BB962C8B-B14F-4D97-AF65-F5344CB8AC3E}">
        <p14:creationId xmlns:p14="http://schemas.microsoft.com/office/powerpoint/2010/main" val="1514918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hidden="1"/>
          <p:cNvSpPr>
            <a:spLocks noGrp="1" noChangeArrowheads="1"/>
          </p:cNvSpPr>
          <p:nvPr>
            <p:ph type="title"/>
          </p:nvPr>
        </p:nvSpPr>
        <p:spPr/>
        <p:txBody>
          <a:bodyPr/>
          <a:lstStyle/>
          <a:p>
            <a:pPr eaLnBrk="1" hangingPunct="1"/>
            <a:endParaRPr lang="en-US" dirty="0" smtClean="0"/>
          </a:p>
        </p:txBody>
      </p:sp>
      <p:pic>
        <p:nvPicPr>
          <p:cNvPr id="16386" name="Picture 3" descr="Arnon River view to southeast2"/>
          <p:cNvPicPr preferRelativeResize="0">
            <a:picLocks noChangeAspect="1" noChangeArrowheads="1"/>
          </p:cNvPicPr>
          <p:nvPr>
            <p:custDataLst>
              <p:tags r:id="rId1"/>
            </p:custDataLst>
          </p:nvPr>
        </p:nvPicPr>
        <p:blipFill>
          <a:blip r:embed="rId4" cstate="print"/>
          <a:srcRect/>
          <a:stretch>
            <a:fillRect/>
          </a:stretch>
        </p:blipFill>
        <p:spPr bwMode="auto">
          <a:xfrm>
            <a:off x="0" y="0"/>
            <a:ext cx="9144000" cy="6858000"/>
          </a:xfrm>
          <a:prstGeom prst="rect">
            <a:avLst/>
          </a:prstGeom>
          <a:noFill/>
          <a:ln w="101600" cmpd="thinThick">
            <a:noFill/>
            <a:miter lim="800000"/>
            <a:headEnd/>
            <a:tailEnd/>
          </a:ln>
        </p:spPr>
      </p:pic>
      <p:sp>
        <p:nvSpPr>
          <p:cNvPr id="4100" name="Text Box 4"/>
          <p:cNvSpPr txBox="1">
            <a:spLocks noChangeArrowheads="1"/>
          </p:cNvSpPr>
          <p:nvPr/>
        </p:nvSpPr>
        <p:spPr bwMode="auto">
          <a:xfrm>
            <a:off x="-11113" y="6400800"/>
            <a:ext cx="9155113" cy="485775"/>
          </a:xfrm>
          <a:prstGeom prst="rect">
            <a:avLst/>
          </a:prstGeom>
          <a:noFill/>
          <a:ln w="9525">
            <a:noFill/>
            <a:miter lim="800000"/>
            <a:headEnd/>
            <a:tailEnd/>
          </a:ln>
        </p:spPr>
        <p:txBody>
          <a:bodyPr/>
          <a:lstStyle/>
          <a:p>
            <a:pPr algn="ctr" fontAlgn="base">
              <a:spcBef>
                <a:spcPct val="0"/>
              </a:spcBef>
              <a:spcAft>
                <a:spcPct val="0"/>
              </a:spcAft>
              <a:defRPr/>
            </a:pPr>
            <a:r>
              <a:rPr lang="en-US" sz="2200">
                <a:solidFill>
                  <a:srgbClr val="FFFFFF"/>
                </a:solidFill>
                <a:effectLst>
                  <a:glow rad="76200">
                    <a:srgbClr val="000000">
                      <a:alpha val="60000"/>
                    </a:srgbClr>
                  </a:glow>
                </a:effectLst>
                <a:latin typeface="Calibri" pitchFamily="34" charset="0"/>
                <a:cs typeface="Calibri" pitchFamily="34" charset="0"/>
              </a:rPr>
              <a:t>Arnon Valley view to southeast</a:t>
            </a:r>
          </a:p>
        </p:txBody>
      </p:sp>
      <p:pic>
        <p:nvPicPr>
          <p:cNvPr id="11266" name="Picture 2" descr="https://ferrelljenkins.files.wordpress.com/2014/02/arnon_river-bible-atlas-map-t.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3429000"/>
            <a:ext cx="3413796" cy="272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479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p:cNvGrpSpPr>
            <a:grpSpLocks noGrp="1" noUngrp="1" noChangeAspect="1"/>
          </p:cNvGrpSpPr>
          <p:nvPr/>
        </p:nvGrpSpPr>
        <p:grpSpPr bwMode="auto">
          <a:xfrm>
            <a:off x="0" y="0"/>
            <a:ext cx="9144000" cy="6529388"/>
            <a:chOff x="685800" y="844550"/>
            <a:chExt cx="7772400" cy="5549900"/>
          </a:xfrm>
        </p:grpSpPr>
        <p:pic>
          <p:nvPicPr>
            <p:cNvPr id="18434" name="Picture 1" descr="Arnon Valley view southeast from Aroer"/>
            <p:cNvPicPr>
              <a:picLocks noRot="1" noChangeAspect="1" noMove="1" noResize="1"/>
            </p:cNvPicPr>
            <p:nvPr isPhoto="1"/>
          </p:nvPicPr>
          <p:blipFill>
            <a:blip r:embed="rId3" cstate="print"/>
            <a:srcRect/>
            <a:stretch>
              <a:fillRect/>
            </a:stretch>
          </p:blipFill>
          <p:spPr bwMode="auto">
            <a:xfrm>
              <a:off x="685800" y="844550"/>
              <a:ext cx="7772400" cy="5168900"/>
            </a:xfrm>
            <a:prstGeom prst="rect">
              <a:avLst/>
            </a:prstGeom>
            <a:noFill/>
            <a:ln w="9525">
              <a:noFill/>
              <a:miter lim="800000"/>
              <a:headEnd/>
              <a:tailEnd/>
            </a:ln>
          </p:spPr>
        </p:pic>
        <p:sp>
          <p:nvSpPr>
            <p:cNvPr id="3" name="Rectangle 2"/>
            <p:cNvSpPr/>
            <p:nvPr/>
          </p:nvSpPr>
          <p:spPr>
            <a:xfrm>
              <a:off x="685800" y="6051714"/>
              <a:ext cx="7772400" cy="342736"/>
            </a:xfrm>
            <a:prstGeom prst="rect">
              <a:avLst/>
            </a:prstGeom>
            <a:noFill/>
            <a:ln>
              <a:noFill/>
            </a:ln>
          </p:spPr>
          <p:txBody>
            <a:bodyPr anchor="ctr">
              <a:noAutofit/>
            </a:bodyPr>
            <a:lstStyle/>
            <a:p>
              <a:pPr algn="ctr" fontAlgn="base">
                <a:spcBef>
                  <a:spcPct val="0"/>
                </a:spcBef>
                <a:spcAft>
                  <a:spcPct val="0"/>
                </a:spcAft>
                <a:defRPr/>
              </a:pPr>
              <a:r>
                <a:rPr lang="en-US" sz="2200" dirty="0" err="1">
                  <a:solidFill>
                    <a:srgbClr val="000000"/>
                  </a:solidFill>
                  <a:latin typeface="Calibri"/>
                  <a:cs typeface="Calibri" pitchFamily="34" charset="0"/>
                </a:rPr>
                <a:t>Arnon</a:t>
              </a:r>
              <a:r>
                <a:rPr lang="en-US" sz="2200" dirty="0">
                  <a:solidFill>
                    <a:srgbClr val="000000"/>
                  </a:solidFill>
                  <a:latin typeface="Calibri"/>
                  <a:cs typeface="Calibri" pitchFamily="34" charset="0"/>
                </a:rPr>
                <a:t> Valley view southeast from </a:t>
              </a:r>
              <a:r>
                <a:rPr lang="en-US" sz="2200" dirty="0" err="1">
                  <a:solidFill>
                    <a:srgbClr val="000000"/>
                  </a:solidFill>
                  <a:latin typeface="Calibri"/>
                  <a:cs typeface="Calibri" pitchFamily="34" charset="0"/>
                </a:rPr>
                <a:t>Aroer</a:t>
              </a:r>
              <a:endParaRPr lang="en-US" sz="2200" dirty="0">
                <a:solidFill>
                  <a:srgbClr val="000000"/>
                </a:solidFill>
                <a:latin typeface="Calibri"/>
                <a:cs typeface="Calibri" pitchFamily="34" charset="0"/>
              </a:endParaRPr>
            </a:p>
          </p:txBody>
        </p:sp>
      </p:grpSp>
    </p:spTree>
    <p:extLst>
      <p:ext uri="{BB962C8B-B14F-4D97-AF65-F5344CB8AC3E}">
        <p14:creationId xmlns:p14="http://schemas.microsoft.com/office/powerpoint/2010/main" val="3817869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3"/>
          <p:cNvGrpSpPr>
            <a:grpSpLocks noGrp="1" noUngrp="1" noChangeAspect="1"/>
          </p:cNvGrpSpPr>
          <p:nvPr/>
        </p:nvGrpSpPr>
        <p:grpSpPr bwMode="auto">
          <a:xfrm>
            <a:off x="0" y="0"/>
            <a:ext cx="9144000" cy="6529388"/>
            <a:chOff x="685800" y="844550"/>
            <a:chExt cx="7772400" cy="5549900"/>
          </a:xfrm>
        </p:grpSpPr>
        <p:pic>
          <p:nvPicPr>
            <p:cNvPr id="20482" name="Picture 1" descr="Arnon Valley view southwest from Lehun"/>
            <p:cNvPicPr>
              <a:picLocks noRot="1" noChangeAspect="1" noMove="1" noResize="1"/>
            </p:cNvPicPr>
            <p:nvPr isPhoto="1"/>
          </p:nvPicPr>
          <p:blipFill>
            <a:blip r:embed="rId3" cstate="print"/>
            <a:srcRect/>
            <a:stretch>
              <a:fillRect/>
            </a:stretch>
          </p:blipFill>
          <p:spPr bwMode="auto">
            <a:xfrm>
              <a:off x="685800" y="844550"/>
              <a:ext cx="7772400" cy="5168900"/>
            </a:xfrm>
            <a:prstGeom prst="rect">
              <a:avLst/>
            </a:prstGeom>
            <a:noFill/>
            <a:ln w="9525">
              <a:noFill/>
              <a:miter lim="800000"/>
              <a:headEnd/>
              <a:tailEnd/>
            </a:ln>
          </p:spPr>
        </p:pic>
        <p:sp>
          <p:nvSpPr>
            <p:cNvPr id="3" name="Rectangle 2"/>
            <p:cNvSpPr/>
            <p:nvPr/>
          </p:nvSpPr>
          <p:spPr>
            <a:xfrm>
              <a:off x="685800" y="6051714"/>
              <a:ext cx="7772400" cy="342736"/>
            </a:xfrm>
            <a:prstGeom prst="rect">
              <a:avLst/>
            </a:prstGeom>
            <a:noFill/>
            <a:ln>
              <a:noFill/>
            </a:ln>
          </p:spPr>
          <p:txBody>
            <a:bodyPr anchor="ctr">
              <a:noAutofit/>
            </a:bodyPr>
            <a:lstStyle/>
            <a:p>
              <a:pPr algn="ctr" fontAlgn="base">
                <a:spcBef>
                  <a:spcPct val="0"/>
                </a:spcBef>
                <a:spcAft>
                  <a:spcPct val="0"/>
                </a:spcAft>
                <a:defRPr/>
              </a:pPr>
              <a:r>
                <a:rPr lang="en-US" sz="2200" dirty="0" err="1">
                  <a:solidFill>
                    <a:srgbClr val="000000"/>
                  </a:solidFill>
                  <a:latin typeface="Calibri"/>
                  <a:cs typeface="Calibri" pitchFamily="34" charset="0"/>
                </a:rPr>
                <a:t>Arnon</a:t>
              </a:r>
              <a:r>
                <a:rPr lang="en-US" sz="2200" dirty="0">
                  <a:solidFill>
                    <a:srgbClr val="000000"/>
                  </a:solidFill>
                  <a:latin typeface="Calibri"/>
                  <a:cs typeface="Calibri" pitchFamily="34" charset="0"/>
                </a:rPr>
                <a:t> Valley view southwest from </a:t>
              </a:r>
              <a:r>
                <a:rPr lang="en-US" sz="2200" dirty="0" err="1">
                  <a:solidFill>
                    <a:srgbClr val="000000"/>
                  </a:solidFill>
                  <a:latin typeface="Calibri"/>
                  <a:cs typeface="Calibri" pitchFamily="34" charset="0"/>
                </a:rPr>
                <a:t>Lehun</a:t>
              </a:r>
              <a:endParaRPr lang="en-US" sz="2200" dirty="0">
                <a:solidFill>
                  <a:srgbClr val="000000"/>
                </a:solidFill>
                <a:latin typeface="Calibri"/>
                <a:cs typeface="Calibri" pitchFamily="34" charset="0"/>
              </a:endParaRPr>
            </a:p>
          </p:txBody>
        </p:sp>
      </p:grpSp>
    </p:spTree>
    <p:extLst>
      <p:ext uri="{BB962C8B-B14F-4D97-AF65-F5344CB8AC3E}">
        <p14:creationId xmlns:p14="http://schemas.microsoft.com/office/powerpoint/2010/main" val="2119184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3"/>
          <p:cNvGrpSpPr>
            <a:grpSpLocks noGrp="1" noUngrp="1" noChangeAspect="1"/>
          </p:cNvGrpSpPr>
          <p:nvPr/>
        </p:nvGrpSpPr>
        <p:grpSpPr bwMode="auto">
          <a:xfrm>
            <a:off x="0" y="0"/>
            <a:ext cx="9144000" cy="6529388"/>
            <a:chOff x="685800" y="844550"/>
            <a:chExt cx="7772400" cy="5549900"/>
          </a:xfrm>
        </p:grpSpPr>
        <p:pic>
          <p:nvPicPr>
            <p:cNvPr id="22530" name="Picture 1" descr="Arnon Valley view southwest from Aroer"/>
            <p:cNvPicPr>
              <a:picLocks noRot="1" noChangeAspect="1" noMove="1" noResize="1"/>
            </p:cNvPicPr>
            <p:nvPr isPhoto="1"/>
          </p:nvPicPr>
          <p:blipFill>
            <a:blip r:embed="rId3" cstate="print"/>
            <a:srcRect/>
            <a:stretch>
              <a:fillRect/>
            </a:stretch>
          </p:blipFill>
          <p:spPr bwMode="auto">
            <a:xfrm>
              <a:off x="685800" y="844550"/>
              <a:ext cx="7772400" cy="5168900"/>
            </a:xfrm>
            <a:prstGeom prst="rect">
              <a:avLst/>
            </a:prstGeom>
            <a:noFill/>
            <a:ln w="9525">
              <a:noFill/>
              <a:miter lim="800000"/>
              <a:headEnd/>
              <a:tailEnd/>
            </a:ln>
          </p:spPr>
        </p:pic>
        <p:sp>
          <p:nvSpPr>
            <p:cNvPr id="3" name="Rectangle 2"/>
            <p:cNvSpPr/>
            <p:nvPr/>
          </p:nvSpPr>
          <p:spPr>
            <a:xfrm>
              <a:off x="685800" y="6051714"/>
              <a:ext cx="7772400" cy="342736"/>
            </a:xfrm>
            <a:prstGeom prst="rect">
              <a:avLst/>
            </a:prstGeom>
            <a:noFill/>
            <a:ln>
              <a:noFill/>
            </a:ln>
          </p:spPr>
          <p:txBody>
            <a:bodyPr anchor="ctr">
              <a:noAutofit/>
            </a:bodyPr>
            <a:lstStyle/>
            <a:p>
              <a:pPr algn="ctr" fontAlgn="base">
                <a:spcBef>
                  <a:spcPct val="0"/>
                </a:spcBef>
                <a:spcAft>
                  <a:spcPct val="0"/>
                </a:spcAft>
                <a:defRPr/>
              </a:pPr>
              <a:r>
                <a:rPr lang="en-US" sz="2200" dirty="0" err="1">
                  <a:solidFill>
                    <a:srgbClr val="000000"/>
                  </a:solidFill>
                  <a:latin typeface="Calibri"/>
                  <a:cs typeface="Calibri" pitchFamily="34" charset="0"/>
                </a:rPr>
                <a:t>Arnon</a:t>
              </a:r>
              <a:r>
                <a:rPr lang="en-US" sz="2200" dirty="0">
                  <a:solidFill>
                    <a:srgbClr val="000000"/>
                  </a:solidFill>
                  <a:latin typeface="Calibri"/>
                  <a:cs typeface="Calibri" pitchFamily="34" charset="0"/>
                </a:rPr>
                <a:t> Valley view southwest from </a:t>
              </a:r>
              <a:r>
                <a:rPr lang="en-US" sz="2200" dirty="0" err="1">
                  <a:solidFill>
                    <a:srgbClr val="000000"/>
                  </a:solidFill>
                  <a:latin typeface="Calibri"/>
                  <a:cs typeface="Calibri" pitchFamily="34" charset="0"/>
                </a:rPr>
                <a:t>Aroer</a:t>
              </a:r>
              <a:endParaRPr lang="en-US" sz="2200" dirty="0">
                <a:solidFill>
                  <a:srgbClr val="000000"/>
                </a:solidFill>
                <a:latin typeface="Calibri"/>
                <a:cs typeface="Calibri" pitchFamily="34" charset="0"/>
              </a:endParaRPr>
            </a:p>
          </p:txBody>
        </p:sp>
      </p:grpSp>
    </p:spTree>
    <p:extLst>
      <p:ext uri="{BB962C8B-B14F-4D97-AF65-F5344CB8AC3E}">
        <p14:creationId xmlns:p14="http://schemas.microsoft.com/office/powerpoint/2010/main" val="2653650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hidden="1"/>
          <p:cNvSpPr>
            <a:spLocks noGrp="1" noChangeArrowheads="1"/>
          </p:cNvSpPr>
          <p:nvPr>
            <p:ph type="title"/>
          </p:nvPr>
        </p:nvSpPr>
        <p:spPr/>
        <p:txBody>
          <a:bodyPr/>
          <a:lstStyle/>
          <a:p>
            <a:pPr eaLnBrk="1" hangingPunct="1"/>
            <a:endParaRPr lang="en-US" dirty="0" smtClean="0"/>
          </a:p>
        </p:txBody>
      </p:sp>
      <p:pic>
        <p:nvPicPr>
          <p:cNvPr id="28674" name="Picture 3" descr="Jabbok River with Penuel"/>
          <p:cNvPicPr preferRelativeResize="0">
            <a:picLocks noChangeAspect="1" noChangeArrowheads="1"/>
          </p:cNvPicPr>
          <p:nvPr>
            <p:custDataLst>
              <p:tags r:id="rId1"/>
            </p:custDataLst>
          </p:nvPr>
        </p:nvPicPr>
        <p:blipFill>
          <a:blip r:embed="rId4" cstate="print"/>
          <a:srcRect/>
          <a:stretch>
            <a:fillRect/>
          </a:stretch>
        </p:blipFill>
        <p:spPr bwMode="auto">
          <a:xfrm>
            <a:off x="0" y="-1588"/>
            <a:ext cx="9144000" cy="6861176"/>
          </a:xfrm>
          <a:prstGeom prst="rect">
            <a:avLst/>
          </a:prstGeom>
          <a:noFill/>
          <a:ln w="9525">
            <a:noFill/>
            <a:miter lim="800000"/>
            <a:headEnd/>
            <a:tailEnd/>
          </a:ln>
        </p:spPr>
      </p:pic>
      <p:sp>
        <p:nvSpPr>
          <p:cNvPr id="8196" name="Text Box 4"/>
          <p:cNvSpPr txBox="1">
            <a:spLocks noChangeArrowheads="1"/>
          </p:cNvSpPr>
          <p:nvPr/>
        </p:nvSpPr>
        <p:spPr bwMode="auto">
          <a:xfrm>
            <a:off x="0" y="6400800"/>
            <a:ext cx="9144000" cy="457200"/>
          </a:xfrm>
          <a:prstGeom prst="rect">
            <a:avLst/>
          </a:prstGeom>
          <a:noFill/>
          <a:ln w="9525">
            <a:noFill/>
            <a:miter lim="800000"/>
            <a:headEnd/>
            <a:tailEnd/>
          </a:ln>
        </p:spPr>
        <p:txBody>
          <a:bodyPr/>
          <a:lstStyle>
            <a:defPPr>
              <a:defRPr lang="en-US"/>
            </a:defPPr>
            <a:lvl1pPr algn="ctr">
              <a:defRPr sz="2200">
                <a:solidFill>
                  <a:schemeClr val="bg1"/>
                </a:solidFill>
                <a:effectLst>
                  <a:glow rad="76200">
                    <a:schemeClr val="tx1">
                      <a:alpha val="60000"/>
                    </a:schemeClr>
                  </a:glow>
                </a:effectLst>
                <a:latin typeface="Calibri" pitchFamily="34" charset="0"/>
                <a:cs typeface="Calibri" pitchFamily="34" charset="0"/>
              </a:defRPr>
            </a:lvl1pPr>
          </a:lstStyle>
          <a:p>
            <a:pPr fontAlgn="base">
              <a:spcBef>
                <a:spcPct val="0"/>
              </a:spcBef>
              <a:spcAft>
                <a:spcPct val="0"/>
              </a:spcAft>
              <a:defRPr/>
            </a:pPr>
            <a:r>
              <a:rPr lang="en-US">
                <a:solidFill>
                  <a:srgbClr val="FFFFFF"/>
                </a:solidFill>
                <a:effectLst>
                  <a:glow rad="76200">
                    <a:srgbClr val="000000">
                      <a:alpha val="60000"/>
                    </a:srgbClr>
                  </a:glow>
                </a:effectLst>
              </a:rPr>
              <a:t>Jabbok River with Penuel</a:t>
            </a:r>
          </a:p>
        </p:txBody>
      </p:sp>
      <p:sp>
        <p:nvSpPr>
          <p:cNvPr id="5" name="Oval 4"/>
          <p:cNvSpPr/>
          <p:nvPr/>
        </p:nvSpPr>
        <p:spPr>
          <a:xfrm>
            <a:off x="2133600" y="2362200"/>
            <a:ext cx="1981200" cy="1295400"/>
          </a:xfrm>
          <a:prstGeom prst="ellips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fontAlgn="base">
              <a:spcBef>
                <a:spcPct val="0"/>
              </a:spcBef>
              <a:spcAft>
                <a:spcPct val="0"/>
              </a:spcAft>
              <a:defRPr/>
            </a:pPr>
            <a:endParaRPr lang="en-US" sz="2400" dirty="0">
              <a:solidFill>
                <a:srgbClr val="000000"/>
              </a:solidFill>
              <a:latin typeface="Calibri" pitchFamily="34" charset="0"/>
            </a:endParaRPr>
          </a:p>
        </p:txBody>
      </p:sp>
    </p:spTree>
    <p:extLst>
      <p:ext uri="{BB962C8B-B14F-4D97-AF65-F5344CB8AC3E}">
        <p14:creationId xmlns:p14="http://schemas.microsoft.com/office/powerpoint/2010/main" val="817575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hidden="1"/>
          <p:cNvSpPr>
            <a:spLocks noGrp="1" noChangeArrowheads="1"/>
          </p:cNvSpPr>
          <p:nvPr>
            <p:ph type="title"/>
          </p:nvPr>
        </p:nvSpPr>
        <p:spPr/>
        <p:txBody>
          <a:bodyPr/>
          <a:lstStyle/>
          <a:p>
            <a:pPr eaLnBrk="1" hangingPunct="1"/>
            <a:endParaRPr lang="en-US" dirty="0" smtClean="0"/>
          </a:p>
        </p:txBody>
      </p:sp>
      <p:pic>
        <p:nvPicPr>
          <p:cNvPr id="53250" name="Picture 3" descr="Penuel and fords of Jabbok from south"/>
          <p:cNvPicPr preferRelativeResize="0">
            <a:picLocks noChangeAspect="1" noChangeArrowheads="1"/>
          </p:cNvPicPr>
          <p:nvPr>
            <p:custDataLst>
              <p:tags r:id="rId1"/>
            </p:custDataLst>
          </p:nvPr>
        </p:nvPicPr>
        <p:blipFill>
          <a:blip r:embed="rId4" cstate="print"/>
          <a:srcRect/>
          <a:stretch>
            <a:fillRect/>
          </a:stretch>
        </p:blipFill>
        <p:spPr bwMode="auto">
          <a:xfrm>
            <a:off x="0" y="0"/>
            <a:ext cx="9144000" cy="6858000"/>
          </a:xfrm>
          <a:prstGeom prst="rect">
            <a:avLst/>
          </a:prstGeom>
          <a:noFill/>
          <a:ln w="101600" cmpd="thinThick">
            <a:noFill/>
            <a:miter lim="800000"/>
            <a:headEnd/>
            <a:tailEnd/>
          </a:ln>
        </p:spPr>
      </p:pic>
      <p:sp>
        <p:nvSpPr>
          <p:cNvPr id="18436" name="Text Box 4"/>
          <p:cNvSpPr txBox="1">
            <a:spLocks noChangeArrowheads="1"/>
          </p:cNvSpPr>
          <p:nvPr/>
        </p:nvSpPr>
        <p:spPr bwMode="auto">
          <a:xfrm>
            <a:off x="-7938" y="6400800"/>
            <a:ext cx="9151938" cy="457200"/>
          </a:xfrm>
          <a:prstGeom prst="rect">
            <a:avLst/>
          </a:prstGeom>
          <a:noFill/>
          <a:ln w="9525">
            <a:noFill/>
            <a:miter lim="800000"/>
            <a:headEnd/>
            <a:tailEnd/>
          </a:ln>
        </p:spPr>
        <p:txBody>
          <a:bodyPr/>
          <a:lstStyle/>
          <a:p>
            <a:pPr algn="ctr" fontAlgn="base">
              <a:spcBef>
                <a:spcPct val="0"/>
              </a:spcBef>
              <a:spcAft>
                <a:spcPct val="0"/>
              </a:spcAft>
              <a:defRPr/>
            </a:pPr>
            <a:r>
              <a:rPr lang="en-US" sz="2200" dirty="0" err="1">
                <a:solidFill>
                  <a:srgbClr val="FFFFFF"/>
                </a:solidFill>
                <a:effectLst>
                  <a:glow rad="76200">
                    <a:srgbClr val="000000">
                      <a:alpha val="60000"/>
                    </a:srgbClr>
                  </a:glow>
                </a:effectLst>
                <a:latin typeface="Calibri" pitchFamily="34" charset="0"/>
                <a:cs typeface="Calibri" pitchFamily="34" charset="0"/>
              </a:rPr>
              <a:t>Penuel</a:t>
            </a:r>
            <a:r>
              <a:rPr lang="en-US" sz="2200" dirty="0">
                <a:solidFill>
                  <a:srgbClr val="FFFFFF"/>
                </a:solidFill>
                <a:effectLst>
                  <a:glow rad="76200">
                    <a:srgbClr val="000000">
                      <a:alpha val="60000"/>
                    </a:srgbClr>
                  </a:glow>
                </a:effectLst>
                <a:latin typeface="Calibri" pitchFamily="34" charset="0"/>
                <a:cs typeface="Calibri" pitchFamily="34" charset="0"/>
              </a:rPr>
              <a:t> and fords of </a:t>
            </a:r>
            <a:r>
              <a:rPr lang="en-US" sz="2200" dirty="0" err="1">
                <a:solidFill>
                  <a:srgbClr val="FFFFFF"/>
                </a:solidFill>
                <a:effectLst>
                  <a:glow rad="76200">
                    <a:srgbClr val="000000">
                      <a:alpha val="60000"/>
                    </a:srgbClr>
                  </a:glow>
                </a:effectLst>
                <a:latin typeface="Calibri" pitchFamily="34" charset="0"/>
                <a:cs typeface="Calibri" pitchFamily="34" charset="0"/>
              </a:rPr>
              <a:t>Jabbok</a:t>
            </a:r>
            <a:r>
              <a:rPr lang="en-US" sz="2200" dirty="0">
                <a:solidFill>
                  <a:srgbClr val="FFFFFF"/>
                </a:solidFill>
                <a:effectLst>
                  <a:glow rad="76200">
                    <a:srgbClr val="000000">
                      <a:alpha val="60000"/>
                    </a:srgbClr>
                  </a:glow>
                </a:effectLst>
                <a:latin typeface="Calibri" pitchFamily="34" charset="0"/>
                <a:cs typeface="Calibri" pitchFamily="34" charset="0"/>
              </a:rPr>
              <a:t> from south</a:t>
            </a:r>
          </a:p>
        </p:txBody>
      </p:sp>
    </p:spTree>
    <p:extLst>
      <p:ext uri="{BB962C8B-B14F-4D97-AF65-F5344CB8AC3E}">
        <p14:creationId xmlns:p14="http://schemas.microsoft.com/office/powerpoint/2010/main" val="4202707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hidden="1"/>
          <p:cNvSpPr>
            <a:spLocks noGrp="1" noChangeArrowheads="1"/>
          </p:cNvSpPr>
          <p:nvPr>
            <p:ph type="title"/>
          </p:nvPr>
        </p:nvSpPr>
        <p:spPr/>
        <p:txBody>
          <a:bodyPr/>
          <a:lstStyle/>
          <a:p>
            <a:pPr eaLnBrk="1" hangingPunct="1"/>
            <a:endParaRPr lang="en-US" dirty="0" smtClean="0">
              <a:solidFill>
                <a:schemeClr val="bg1"/>
              </a:solidFill>
            </a:endParaRPr>
          </a:p>
        </p:txBody>
      </p:sp>
      <p:pic>
        <p:nvPicPr>
          <p:cNvPr id="55298" name="Picture 3" descr="Jabbok River east of Mahanaim"/>
          <p:cNvPicPr preferRelativeResize="0">
            <a:picLocks noChangeAspect="1" noChangeArrowheads="1"/>
          </p:cNvPicPr>
          <p:nvPr>
            <p:custDataLst>
              <p:tags r:id="rId1"/>
            </p:custDataLst>
          </p:nvPr>
        </p:nvPicPr>
        <p:blipFill>
          <a:blip r:embed="rId4" cstate="print"/>
          <a:srcRect/>
          <a:stretch>
            <a:fillRect/>
          </a:stretch>
        </p:blipFill>
        <p:spPr bwMode="auto">
          <a:xfrm>
            <a:off x="0" y="-1588"/>
            <a:ext cx="9144000" cy="6861176"/>
          </a:xfrm>
          <a:prstGeom prst="rect">
            <a:avLst/>
          </a:prstGeom>
          <a:noFill/>
          <a:ln w="9525">
            <a:noFill/>
            <a:miter lim="800000"/>
            <a:headEnd/>
            <a:tailEnd/>
          </a:ln>
        </p:spPr>
      </p:pic>
      <p:sp>
        <p:nvSpPr>
          <p:cNvPr id="19460" name="Text Box 4"/>
          <p:cNvSpPr txBox="1">
            <a:spLocks noChangeArrowheads="1"/>
          </p:cNvSpPr>
          <p:nvPr/>
        </p:nvSpPr>
        <p:spPr bwMode="auto">
          <a:xfrm>
            <a:off x="0" y="6400800"/>
            <a:ext cx="9144000" cy="457200"/>
          </a:xfrm>
          <a:prstGeom prst="rect">
            <a:avLst/>
          </a:prstGeom>
          <a:noFill/>
          <a:ln w="9525">
            <a:noFill/>
            <a:miter lim="800000"/>
            <a:headEnd/>
            <a:tailEnd/>
          </a:ln>
        </p:spPr>
        <p:txBody>
          <a:bodyPr/>
          <a:lstStyle/>
          <a:p>
            <a:pPr algn="ctr" fontAlgn="base">
              <a:spcBef>
                <a:spcPct val="0"/>
              </a:spcBef>
              <a:spcAft>
                <a:spcPct val="0"/>
              </a:spcAft>
              <a:defRPr/>
            </a:pPr>
            <a:r>
              <a:rPr lang="en-US" sz="2200">
                <a:solidFill>
                  <a:srgbClr val="FFFFFF"/>
                </a:solidFill>
                <a:effectLst>
                  <a:glow rad="76200">
                    <a:srgbClr val="000000">
                      <a:alpha val="60000"/>
                    </a:srgbClr>
                  </a:glow>
                </a:effectLst>
                <a:latin typeface="Calibri" pitchFamily="34" charset="0"/>
                <a:cs typeface="Calibri" pitchFamily="34" charset="0"/>
              </a:rPr>
              <a:t>Jabbok River east of Mahanaim</a:t>
            </a:r>
          </a:p>
        </p:txBody>
      </p:sp>
    </p:spTree>
    <p:extLst>
      <p:ext uri="{BB962C8B-B14F-4D97-AF65-F5344CB8AC3E}">
        <p14:creationId xmlns:p14="http://schemas.microsoft.com/office/powerpoint/2010/main" val="3430920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33350"/>
            <a:ext cx="4122611" cy="841248"/>
          </a:xfrm>
        </p:spPr>
        <p:txBody>
          <a:bodyPr/>
          <a:lstStyle/>
          <a:p>
            <a:r>
              <a:rPr lang="en-US" sz="2800" dirty="0" smtClean="0"/>
              <a:t>Israel</a:t>
            </a:r>
            <a:endParaRPr lang="en-US" sz="2800" dirty="0"/>
          </a:p>
        </p:txBody>
      </p:sp>
      <p:sp>
        <p:nvSpPr>
          <p:cNvPr id="3" name="TextBox 2"/>
          <p:cNvSpPr txBox="1"/>
          <p:nvPr/>
        </p:nvSpPr>
        <p:spPr>
          <a:xfrm>
            <a:off x="238125" y="841248"/>
            <a:ext cx="4186238" cy="5909310"/>
          </a:xfrm>
          <a:prstGeom prst="rect">
            <a:avLst/>
          </a:prstGeom>
          <a:noFill/>
        </p:spPr>
        <p:txBody>
          <a:bodyPr wrap="square" rtlCol="0">
            <a:spAutoFit/>
          </a:bodyPr>
          <a:lstStyle/>
          <a:p>
            <a:r>
              <a:rPr lang="en-US" b="1" dirty="0" smtClean="0"/>
              <a:t>Judges </a:t>
            </a:r>
            <a:r>
              <a:rPr lang="en-US" b="1" dirty="0"/>
              <a:t>10:9-16(ESV) </a:t>
            </a:r>
            <a:r>
              <a:rPr lang="en-US" dirty="0"/>
              <a:t/>
            </a:r>
            <a:br>
              <a:rPr lang="en-US" dirty="0"/>
            </a:br>
            <a:r>
              <a:rPr lang="en-US" baseline="30000" dirty="0" smtClean="0"/>
              <a:t>9</a:t>
            </a:r>
            <a:r>
              <a:rPr lang="en-US" dirty="0" smtClean="0"/>
              <a:t>…so </a:t>
            </a:r>
            <a:r>
              <a:rPr lang="en-US" dirty="0"/>
              <a:t>that Israel was severely distressed. </a:t>
            </a:r>
            <a:endParaRPr lang="en-US" dirty="0" smtClean="0"/>
          </a:p>
          <a:p>
            <a:r>
              <a:rPr lang="en-US" dirty="0"/>
              <a:t/>
            </a:r>
            <a:br>
              <a:rPr lang="en-US" dirty="0"/>
            </a:br>
            <a:r>
              <a:rPr lang="en-US" baseline="30000" dirty="0"/>
              <a:t>10</a:t>
            </a:r>
            <a:r>
              <a:rPr lang="en-US" dirty="0"/>
              <a:t>And the people of Israel cried out to the Lord, saying, “We have sinned against you, because we have forsaken our God and have served the </a:t>
            </a:r>
            <a:r>
              <a:rPr lang="en-US" dirty="0" err="1"/>
              <a:t>Baals</a:t>
            </a:r>
            <a:r>
              <a:rPr lang="en-US" dirty="0"/>
              <a:t>.”  </a:t>
            </a:r>
            <a:br>
              <a:rPr lang="en-US" dirty="0"/>
            </a:br>
            <a:endParaRPr lang="en-US" dirty="0" smtClean="0"/>
          </a:p>
          <a:p>
            <a:endParaRPr lang="en-US" dirty="0"/>
          </a:p>
          <a:p>
            <a:endParaRPr lang="en-US" dirty="0" smtClean="0"/>
          </a:p>
          <a:p>
            <a:endParaRPr lang="en-US" dirty="0"/>
          </a:p>
          <a:p>
            <a:r>
              <a:rPr lang="en-US" dirty="0"/>
              <a:t>  </a:t>
            </a:r>
            <a:br>
              <a:rPr lang="en-US" dirty="0"/>
            </a:br>
            <a:r>
              <a:rPr lang="en-US" baseline="30000" dirty="0"/>
              <a:t>15</a:t>
            </a:r>
            <a:r>
              <a:rPr lang="en-US" dirty="0"/>
              <a:t>And the people of Israel said to the Lord, “We have sinned; do to us whatever seems good to you. Only please deliver us this day.”  </a:t>
            </a:r>
            <a:br>
              <a:rPr lang="en-US" dirty="0"/>
            </a:br>
            <a:r>
              <a:rPr lang="en-US" baseline="30000" dirty="0"/>
              <a:t>16</a:t>
            </a:r>
            <a:r>
              <a:rPr lang="en-US" dirty="0"/>
              <a:t>So they put away the foreign gods from among them and served the </a:t>
            </a:r>
            <a:r>
              <a:rPr lang="en-US" dirty="0" smtClean="0"/>
              <a:t>Lord…</a:t>
            </a:r>
            <a:endParaRPr lang="en-US" dirty="0"/>
          </a:p>
        </p:txBody>
      </p:sp>
      <p:sp>
        <p:nvSpPr>
          <p:cNvPr id="4" name="Title 1"/>
          <p:cNvSpPr txBox="1">
            <a:spLocks/>
          </p:cNvSpPr>
          <p:nvPr/>
        </p:nvSpPr>
        <p:spPr>
          <a:xfrm>
            <a:off x="4424363" y="0"/>
            <a:ext cx="4122611" cy="841248"/>
          </a:xfrm>
          <a:prstGeom prst="rect">
            <a:avLst/>
          </a:prstGeom>
        </p:spPr>
        <p:txBody>
          <a:bodyPr vert="horz" anchor="ctr">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5400" dirty="0" smtClean="0"/>
              <a:t>god</a:t>
            </a:r>
            <a:endParaRPr lang="en-US" sz="5400" dirty="0"/>
          </a:p>
        </p:txBody>
      </p:sp>
      <p:sp>
        <p:nvSpPr>
          <p:cNvPr id="5" name="TextBox 4"/>
          <p:cNvSpPr txBox="1"/>
          <p:nvPr/>
        </p:nvSpPr>
        <p:spPr>
          <a:xfrm>
            <a:off x="4819650" y="758571"/>
            <a:ext cx="4324350" cy="5632311"/>
          </a:xfrm>
          <a:prstGeom prst="rect">
            <a:avLst/>
          </a:prstGeom>
          <a:noFill/>
        </p:spPr>
        <p:txBody>
          <a:bodyPr wrap="square" rtlCol="0">
            <a:spAutoFit/>
          </a:bodyPr>
          <a:lstStyle/>
          <a:p>
            <a:r>
              <a:rPr lang="en-US" b="1" dirty="0" smtClean="0"/>
              <a:t>Judges </a:t>
            </a:r>
            <a:r>
              <a:rPr lang="en-US" b="1" dirty="0"/>
              <a:t>10:9-16(ESV) </a:t>
            </a:r>
            <a:r>
              <a:rPr lang="en-US" dirty="0"/>
              <a:t/>
            </a:r>
            <a:br>
              <a:rPr lang="en-US" dirty="0"/>
            </a:br>
            <a:r>
              <a:rPr lang="en-US" baseline="30000" dirty="0" smtClean="0"/>
              <a:t>11</a:t>
            </a:r>
            <a:r>
              <a:rPr lang="en-US" dirty="0" smtClean="0"/>
              <a:t>And </a:t>
            </a:r>
            <a:r>
              <a:rPr lang="en-US" dirty="0"/>
              <a:t>the Lord said to the people of Israel, “Did I not save you from the Egyptians and from the Amorites, from the Ammonites and from the Philistines?  </a:t>
            </a:r>
            <a:br>
              <a:rPr lang="en-US" dirty="0"/>
            </a:br>
            <a:r>
              <a:rPr lang="en-US" baseline="30000" dirty="0"/>
              <a:t>12</a:t>
            </a:r>
            <a:r>
              <a:rPr lang="en-US" dirty="0"/>
              <a:t>The </a:t>
            </a:r>
            <a:r>
              <a:rPr lang="en-US" dirty="0" err="1"/>
              <a:t>Sidonians</a:t>
            </a:r>
            <a:r>
              <a:rPr lang="en-US" dirty="0"/>
              <a:t> also, and the Amalekites and the </a:t>
            </a:r>
            <a:r>
              <a:rPr lang="en-US" dirty="0" err="1"/>
              <a:t>Maonites</a:t>
            </a:r>
            <a:r>
              <a:rPr lang="en-US" dirty="0"/>
              <a:t> </a:t>
            </a:r>
            <a:r>
              <a:rPr lang="en-US" dirty="0" smtClean="0">
                <a:solidFill>
                  <a:srgbClr val="7030A0"/>
                </a:solidFill>
              </a:rPr>
              <a:t>(</a:t>
            </a:r>
            <a:r>
              <a:rPr lang="en-US" dirty="0">
                <a:solidFill>
                  <a:srgbClr val="7030A0"/>
                </a:solidFill>
              </a:rPr>
              <a:t>dwelt in Mt. </a:t>
            </a:r>
            <a:r>
              <a:rPr lang="en-US" dirty="0" err="1">
                <a:solidFill>
                  <a:srgbClr val="7030A0"/>
                </a:solidFill>
              </a:rPr>
              <a:t>Seir</a:t>
            </a:r>
            <a:r>
              <a:rPr lang="en-US" dirty="0">
                <a:solidFill>
                  <a:srgbClr val="7030A0"/>
                </a:solidFill>
              </a:rPr>
              <a:t>, south of the Dead </a:t>
            </a:r>
            <a:r>
              <a:rPr lang="en-US" dirty="0" smtClean="0">
                <a:solidFill>
                  <a:srgbClr val="7030A0"/>
                </a:solidFill>
              </a:rPr>
              <a:t>Sea) </a:t>
            </a:r>
            <a:r>
              <a:rPr lang="en-US" dirty="0" smtClean="0"/>
              <a:t>oppressed </a:t>
            </a:r>
            <a:r>
              <a:rPr lang="en-US" dirty="0"/>
              <a:t>you, and you cried out to me, and I saved you out of their hand.  </a:t>
            </a:r>
            <a:br>
              <a:rPr lang="en-US" dirty="0"/>
            </a:br>
            <a:r>
              <a:rPr lang="en-US" baseline="30000" dirty="0"/>
              <a:t>13</a:t>
            </a:r>
            <a:r>
              <a:rPr lang="en-US" dirty="0"/>
              <a:t>Yet you have forsaken me and served other gods; therefore I will save you no more.  </a:t>
            </a:r>
            <a:br>
              <a:rPr lang="en-US" dirty="0"/>
            </a:br>
            <a:r>
              <a:rPr lang="en-US" baseline="30000" dirty="0"/>
              <a:t>14</a:t>
            </a:r>
            <a:r>
              <a:rPr lang="en-US" dirty="0"/>
              <a:t>Go and cry out to the gods whom you have chosen; let them save you in the time of your distress.”  </a:t>
            </a:r>
            <a:br>
              <a:rPr lang="en-US" dirty="0"/>
            </a:br>
            <a:r>
              <a:rPr lang="en-US" dirty="0" smtClean="0"/>
              <a:t> </a:t>
            </a:r>
            <a:r>
              <a:rPr lang="en-US" dirty="0"/>
              <a:t/>
            </a:r>
            <a:br>
              <a:rPr lang="en-US" dirty="0"/>
            </a:br>
            <a:r>
              <a:rPr lang="en-US" baseline="30000" dirty="0" smtClean="0"/>
              <a:t>16</a:t>
            </a:r>
            <a:r>
              <a:rPr lang="en-US" dirty="0" smtClean="0"/>
              <a:t>…and </a:t>
            </a:r>
            <a:r>
              <a:rPr lang="en-US" dirty="0"/>
              <a:t>he became impatient over the misery of Israel. </a:t>
            </a:r>
          </a:p>
        </p:txBody>
      </p:sp>
    </p:spTree>
    <p:extLst>
      <p:ext uri="{BB962C8B-B14F-4D97-AF65-F5344CB8AC3E}">
        <p14:creationId xmlns:p14="http://schemas.microsoft.com/office/powerpoint/2010/main" val="740530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27" y="0"/>
            <a:ext cx="8686800" cy="841248"/>
          </a:xfrm>
        </p:spPr>
        <p:txBody>
          <a:bodyPr/>
          <a:lstStyle/>
          <a:p>
            <a:r>
              <a:rPr lang="en-US" dirty="0" smtClean="0"/>
              <a:t>Jephthah</a:t>
            </a:r>
            <a:endParaRPr lang="en-US" dirty="0"/>
          </a:p>
        </p:txBody>
      </p:sp>
      <p:pic>
        <p:nvPicPr>
          <p:cNvPr id="3074" name="Picture 2" descr="O:\Battles of the Bible\Warriors\Israelite-cle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657" y="228600"/>
            <a:ext cx="3216267" cy="638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7174" y="999172"/>
            <a:ext cx="6638925" cy="1200329"/>
          </a:xfrm>
          <a:prstGeom prst="rect">
            <a:avLst/>
          </a:prstGeom>
          <a:noFill/>
        </p:spPr>
        <p:txBody>
          <a:bodyPr wrap="square" rtlCol="0">
            <a:spAutoFit/>
          </a:bodyPr>
          <a:lstStyle/>
          <a:p>
            <a:r>
              <a:rPr lang="en-US" b="1" dirty="0" smtClean="0"/>
              <a:t>Judges </a:t>
            </a:r>
            <a:r>
              <a:rPr lang="en-US" b="1" dirty="0"/>
              <a:t>10:18(ESV) </a:t>
            </a:r>
            <a:r>
              <a:rPr lang="en-US" dirty="0"/>
              <a:t/>
            </a:r>
            <a:br>
              <a:rPr lang="en-US" dirty="0"/>
            </a:br>
            <a:r>
              <a:rPr lang="en-US" baseline="30000" dirty="0"/>
              <a:t>18</a:t>
            </a:r>
            <a:r>
              <a:rPr lang="en-US" dirty="0"/>
              <a:t>And the people, the leaders of Gilead, said one to another, “Who is the man who will begin to fight against the Ammonites? He shall be head over all the inhabitants of Gilead.”</a:t>
            </a:r>
          </a:p>
        </p:txBody>
      </p:sp>
      <p:sp>
        <p:nvSpPr>
          <p:cNvPr id="4" name="TextBox 3"/>
          <p:cNvSpPr txBox="1"/>
          <p:nvPr/>
        </p:nvSpPr>
        <p:spPr>
          <a:xfrm>
            <a:off x="257173" y="2400300"/>
            <a:ext cx="6638925" cy="923330"/>
          </a:xfrm>
          <a:prstGeom prst="rect">
            <a:avLst/>
          </a:prstGeom>
          <a:noFill/>
        </p:spPr>
        <p:txBody>
          <a:bodyPr wrap="square" rtlCol="0">
            <a:spAutoFit/>
          </a:bodyPr>
          <a:lstStyle/>
          <a:p>
            <a:r>
              <a:rPr lang="en-US" b="1" dirty="0" smtClean="0"/>
              <a:t>Judges </a:t>
            </a:r>
            <a:r>
              <a:rPr lang="en-US" b="1" dirty="0"/>
              <a:t>11:1(ESV) </a:t>
            </a:r>
            <a:r>
              <a:rPr lang="en-US" dirty="0"/>
              <a:t/>
            </a:r>
            <a:br>
              <a:rPr lang="en-US" dirty="0"/>
            </a:br>
            <a:r>
              <a:rPr lang="en-US" baseline="30000" dirty="0"/>
              <a:t>1</a:t>
            </a:r>
            <a:r>
              <a:rPr lang="en-US" dirty="0"/>
              <a:t>Now Jephthah the </a:t>
            </a:r>
            <a:r>
              <a:rPr lang="en-US" dirty="0" err="1"/>
              <a:t>Gileadite</a:t>
            </a:r>
            <a:r>
              <a:rPr lang="en-US" dirty="0"/>
              <a:t> was a mighty warrior, but he was the son of a prostitute. Gilead was the father of Jephthah. </a:t>
            </a:r>
          </a:p>
        </p:txBody>
      </p:sp>
      <p:sp>
        <p:nvSpPr>
          <p:cNvPr id="5" name="TextBox 4"/>
          <p:cNvSpPr txBox="1"/>
          <p:nvPr/>
        </p:nvSpPr>
        <p:spPr>
          <a:xfrm>
            <a:off x="323849" y="3419475"/>
            <a:ext cx="6505573" cy="1477328"/>
          </a:xfrm>
          <a:prstGeom prst="rect">
            <a:avLst/>
          </a:prstGeom>
          <a:noFill/>
        </p:spPr>
        <p:txBody>
          <a:bodyPr wrap="square" rtlCol="0">
            <a:spAutoFit/>
          </a:bodyPr>
          <a:lstStyle/>
          <a:p>
            <a:r>
              <a:rPr lang="en-US" b="1" dirty="0" smtClean="0"/>
              <a:t>Judges </a:t>
            </a:r>
            <a:r>
              <a:rPr lang="en-US" b="1" dirty="0"/>
              <a:t>11:2(ESV) </a:t>
            </a:r>
            <a:r>
              <a:rPr lang="en-US" dirty="0"/>
              <a:t/>
            </a:r>
            <a:br>
              <a:rPr lang="en-US" dirty="0"/>
            </a:br>
            <a:r>
              <a:rPr lang="en-US" baseline="30000" dirty="0"/>
              <a:t>2</a:t>
            </a:r>
            <a:r>
              <a:rPr lang="en-US" dirty="0"/>
              <a:t>And Gilead’s wife also bore him sons. </a:t>
            </a:r>
            <a:r>
              <a:rPr lang="en-US" u="sng" dirty="0"/>
              <a:t>And when his wife’s sons grew up, they drove Jephthah out and said to him,</a:t>
            </a:r>
            <a:r>
              <a:rPr lang="en-US" dirty="0"/>
              <a:t> “You shall not have an inheritance in our father’s house, for you are the son of another woman.” </a:t>
            </a:r>
          </a:p>
        </p:txBody>
      </p:sp>
      <p:sp>
        <p:nvSpPr>
          <p:cNvPr id="6" name="TextBox 5"/>
          <p:cNvSpPr txBox="1"/>
          <p:nvPr/>
        </p:nvSpPr>
        <p:spPr>
          <a:xfrm>
            <a:off x="438150" y="5038725"/>
            <a:ext cx="6391272" cy="1200329"/>
          </a:xfrm>
          <a:prstGeom prst="rect">
            <a:avLst/>
          </a:prstGeom>
          <a:noFill/>
        </p:spPr>
        <p:txBody>
          <a:bodyPr wrap="square" rtlCol="0">
            <a:spAutoFit/>
          </a:bodyPr>
          <a:lstStyle/>
          <a:p>
            <a:r>
              <a:rPr lang="en-US" b="1" dirty="0" smtClean="0"/>
              <a:t>Judges </a:t>
            </a:r>
            <a:r>
              <a:rPr lang="en-US" b="1" dirty="0"/>
              <a:t>11:3(ESV) </a:t>
            </a:r>
            <a:r>
              <a:rPr lang="en-US" dirty="0"/>
              <a:t/>
            </a:r>
            <a:br>
              <a:rPr lang="en-US" dirty="0"/>
            </a:br>
            <a:r>
              <a:rPr lang="en-US" baseline="30000" dirty="0"/>
              <a:t>3</a:t>
            </a:r>
            <a:r>
              <a:rPr lang="en-US" dirty="0"/>
              <a:t>Then Jephthah fled from his brothers and lived in the land of </a:t>
            </a:r>
            <a:r>
              <a:rPr lang="en-US" dirty="0" err="1"/>
              <a:t>Tob</a:t>
            </a:r>
            <a:r>
              <a:rPr lang="en-US" dirty="0"/>
              <a:t>, and worthless fellows collected around Jephthah and went out with him.</a:t>
            </a:r>
          </a:p>
        </p:txBody>
      </p:sp>
    </p:spTree>
    <p:extLst>
      <p:ext uri="{BB962C8B-B14F-4D97-AF65-F5344CB8AC3E}">
        <p14:creationId xmlns:p14="http://schemas.microsoft.com/office/powerpoint/2010/main" val="2036874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686800" cy="841248"/>
          </a:xfrm>
        </p:spPr>
        <p:txBody>
          <a:bodyPr/>
          <a:lstStyle/>
          <a:p>
            <a:r>
              <a:rPr lang="en-US" dirty="0" smtClean="0"/>
              <a:t>Jephthah, the judge</a:t>
            </a:r>
            <a:endParaRPr lang="en-US" dirty="0"/>
          </a:p>
        </p:txBody>
      </p:sp>
      <p:sp>
        <p:nvSpPr>
          <p:cNvPr id="3" name="TextBox 2"/>
          <p:cNvSpPr txBox="1"/>
          <p:nvPr/>
        </p:nvSpPr>
        <p:spPr>
          <a:xfrm>
            <a:off x="314325" y="1000125"/>
            <a:ext cx="6477000" cy="5632311"/>
          </a:xfrm>
          <a:prstGeom prst="rect">
            <a:avLst/>
          </a:prstGeom>
          <a:noFill/>
        </p:spPr>
        <p:txBody>
          <a:bodyPr wrap="square" rtlCol="0">
            <a:spAutoFit/>
          </a:bodyPr>
          <a:lstStyle/>
          <a:p>
            <a:r>
              <a:rPr lang="en-US" b="1" dirty="0" smtClean="0"/>
              <a:t>Judges 11:5-11(ESV</a:t>
            </a:r>
            <a:r>
              <a:rPr lang="en-US" b="1" dirty="0"/>
              <a:t>) </a:t>
            </a:r>
            <a:r>
              <a:rPr lang="en-US" dirty="0"/>
              <a:t/>
            </a:r>
            <a:br>
              <a:rPr lang="en-US" dirty="0"/>
            </a:br>
            <a:r>
              <a:rPr lang="en-US" baseline="30000" dirty="0" smtClean="0">
                <a:solidFill>
                  <a:srgbClr val="7030A0"/>
                </a:solidFill>
              </a:rPr>
              <a:t>5</a:t>
            </a:r>
            <a:r>
              <a:rPr lang="en-US" dirty="0" smtClean="0">
                <a:solidFill>
                  <a:srgbClr val="7030A0"/>
                </a:solidFill>
              </a:rPr>
              <a:t>And </a:t>
            </a:r>
            <a:r>
              <a:rPr lang="en-US" dirty="0">
                <a:solidFill>
                  <a:srgbClr val="7030A0"/>
                </a:solidFill>
              </a:rPr>
              <a:t>when the Ammonites made war against Israel, the elders of Gilead went to bring Jephthah from the land of </a:t>
            </a:r>
            <a:r>
              <a:rPr lang="en-US" dirty="0" err="1">
                <a:solidFill>
                  <a:srgbClr val="7030A0"/>
                </a:solidFill>
              </a:rPr>
              <a:t>Tob</a:t>
            </a:r>
            <a:r>
              <a:rPr lang="en-US" dirty="0">
                <a:solidFill>
                  <a:srgbClr val="7030A0"/>
                </a:solidFill>
              </a:rPr>
              <a:t>.  </a:t>
            </a:r>
            <a:br>
              <a:rPr lang="en-US" dirty="0">
                <a:solidFill>
                  <a:srgbClr val="7030A0"/>
                </a:solidFill>
              </a:rPr>
            </a:br>
            <a:r>
              <a:rPr lang="en-US" baseline="30000" dirty="0">
                <a:solidFill>
                  <a:srgbClr val="7030A0"/>
                </a:solidFill>
              </a:rPr>
              <a:t>6</a:t>
            </a:r>
            <a:r>
              <a:rPr lang="en-US" dirty="0">
                <a:solidFill>
                  <a:srgbClr val="7030A0"/>
                </a:solidFill>
              </a:rPr>
              <a:t>And they said to Jephthah, “Come and be our leader, that we may fight with the Ammonites.”</a:t>
            </a:r>
            <a:r>
              <a:rPr lang="en-US" dirty="0"/>
              <a:t>  </a:t>
            </a:r>
            <a:br>
              <a:rPr lang="en-US" dirty="0"/>
            </a:br>
            <a:r>
              <a:rPr lang="en-US" baseline="30000" dirty="0"/>
              <a:t>7</a:t>
            </a:r>
            <a:r>
              <a:rPr lang="en-US" dirty="0"/>
              <a:t>But Jephthah said to the elders of Gilead, </a:t>
            </a:r>
            <a:endParaRPr lang="en-US" dirty="0" smtClean="0"/>
          </a:p>
          <a:p>
            <a:r>
              <a:rPr lang="en-US" u="sng" dirty="0" smtClean="0"/>
              <a:t>“</a:t>
            </a:r>
            <a:r>
              <a:rPr lang="en-US" u="sng" dirty="0"/>
              <a:t>Did you not hate me and drive me out of my father’s house? </a:t>
            </a:r>
            <a:endParaRPr lang="en-US" u="sng" dirty="0" smtClean="0"/>
          </a:p>
          <a:p>
            <a:r>
              <a:rPr lang="en-US" u="sng" dirty="0" smtClean="0"/>
              <a:t>Why </a:t>
            </a:r>
            <a:r>
              <a:rPr lang="en-US" u="sng" dirty="0"/>
              <a:t>have you come to me now when you are in distress?” </a:t>
            </a:r>
            <a:r>
              <a:rPr lang="en-US" dirty="0"/>
              <a:t> </a:t>
            </a:r>
            <a:br>
              <a:rPr lang="en-US" dirty="0"/>
            </a:br>
            <a:r>
              <a:rPr lang="en-US" baseline="30000" dirty="0">
                <a:solidFill>
                  <a:srgbClr val="7030A0"/>
                </a:solidFill>
              </a:rPr>
              <a:t>8</a:t>
            </a:r>
            <a:r>
              <a:rPr lang="en-US" dirty="0">
                <a:solidFill>
                  <a:srgbClr val="7030A0"/>
                </a:solidFill>
              </a:rPr>
              <a:t>And the elders of Gilead said to Jephthah, “That is why we have turned to you now, that you may go with us and fight with the Ammonites and be our head over all the inhabitants of Gilead.”</a:t>
            </a:r>
            <a:r>
              <a:rPr lang="en-US" dirty="0"/>
              <a:t>  </a:t>
            </a:r>
            <a:br>
              <a:rPr lang="en-US" dirty="0"/>
            </a:br>
            <a:r>
              <a:rPr lang="en-US" baseline="30000" dirty="0"/>
              <a:t>9</a:t>
            </a:r>
            <a:r>
              <a:rPr lang="en-US" dirty="0"/>
              <a:t>Jephthah said to the elders of Gilead, “If you bring me home again to fight with the Ammonites, and </a:t>
            </a:r>
            <a:r>
              <a:rPr lang="en-US" b="1" u="sng" dirty="0"/>
              <a:t>the Lord gives them over to me, I will be your head.”  </a:t>
            </a:r>
            <a:r>
              <a:rPr lang="en-US" dirty="0"/>
              <a:t/>
            </a:r>
            <a:br>
              <a:rPr lang="en-US" dirty="0"/>
            </a:br>
            <a:r>
              <a:rPr lang="en-US" baseline="30000" dirty="0">
                <a:solidFill>
                  <a:srgbClr val="7030A0"/>
                </a:solidFill>
              </a:rPr>
              <a:t>10</a:t>
            </a:r>
            <a:r>
              <a:rPr lang="en-US" dirty="0">
                <a:solidFill>
                  <a:srgbClr val="7030A0"/>
                </a:solidFill>
              </a:rPr>
              <a:t>And the elders of Gilead said to Jephthah, “</a:t>
            </a:r>
            <a:r>
              <a:rPr lang="en-US" b="1" u="sng" dirty="0">
                <a:solidFill>
                  <a:srgbClr val="7030A0"/>
                </a:solidFill>
              </a:rPr>
              <a:t>The Lord will be witness between us</a:t>
            </a:r>
            <a:r>
              <a:rPr lang="en-US" dirty="0">
                <a:solidFill>
                  <a:srgbClr val="7030A0"/>
                </a:solidFill>
              </a:rPr>
              <a:t>, if we do not do as you say.”</a:t>
            </a:r>
            <a:r>
              <a:rPr lang="en-US" dirty="0"/>
              <a:t>  </a:t>
            </a:r>
            <a:br>
              <a:rPr lang="en-US" dirty="0"/>
            </a:br>
            <a:r>
              <a:rPr lang="en-US" baseline="30000" dirty="0"/>
              <a:t>11</a:t>
            </a:r>
            <a:r>
              <a:rPr lang="en-US" dirty="0"/>
              <a:t>So Jephthah went with the elders of Gilead, and the people made him head and leader over them. </a:t>
            </a:r>
            <a:r>
              <a:rPr lang="en-US" b="1" u="sng" dirty="0"/>
              <a:t>And Jephthah spoke all his words before the Lord at </a:t>
            </a:r>
            <a:r>
              <a:rPr lang="en-US" b="1" u="sng" dirty="0" err="1"/>
              <a:t>Mizpah</a:t>
            </a:r>
            <a:r>
              <a:rPr lang="en-US" b="1" u="sng" dirty="0"/>
              <a:t>. </a:t>
            </a:r>
          </a:p>
        </p:txBody>
      </p:sp>
      <p:pic>
        <p:nvPicPr>
          <p:cNvPr id="4" name="Picture 2" descr="O:\Battles of the Bible\Warriors\Israelite-cle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657" y="476250"/>
            <a:ext cx="3216267" cy="638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858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3344" y="929223"/>
            <a:ext cx="6751674" cy="1508105"/>
          </a:xfrm>
          <a:prstGeom prst="rect">
            <a:avLst/>
          </a:prstGeom>
        </p:spPr>
        <p:txBody>
          <a:bodyPr wrap="square">
            <a:spAutoFit/>
          </a:bodyPr>
          <a:lstStyle/>
          <a:p>
            <a:r>
              <a:rPr lang="en-US" sz="2400" dirty="0">
                <a:solidFill>
                  <a:prstClr val="black"/>
                </a:solidFill>
              </a:rPr>
              <a:t>I. </a:t>
            </a:r>
            <a:r>
              <a:rPr lang="en-US" sz="2400" b="1" dirty="0">
                <a:solidFill>
                  <a:prstClr val="black"/>
                </a:solidFill>
              </a:rPr>
              <a:t>Conditions in Israel </a:t>
            </a:r>
            <a:r>
              <a:rPr lang="en-US" sz="2400" dirty="0">
                <a:solidFill>
                  <a:prstClr val="black"/>
                </a:solidFill>
              </a:rPr>
              <a:t>(1:1-3:6) </a:t>
            </a:r>
          </a:p>
          <a:p>
            <a:pPr>
              <a:spcBef>
                <a:spcPts val="1200"/>
              </a:spcBef>
            </a:pPr>
            <a:r>
              <a:rPr lang="en-US" sz="2400" dirty="0">
                <a:solidFill>
                  <a:prstClr val="black"/>
                </a:solidFill>
              </a:rPr>
              <a:t>II. </a:t>
            </a:r>
            <a:r>
              <a:rPr lang="en-US" sz="2400" b="1" dirty="0">
                <a:solidFill>
                  <a:prstClr val="black"/>
                </a:solidFill>
              </a:rPr>
              <a:t>The Judges </a:t>
            </a:r>
            <a:r>
              <a:rPr lang="en-US" sz="2400" dirty="0">
                <a:solidFill>
                  <a:prstClr val="black"/>
                </a:solidFill>
              </a:rPr>
              <a:t>(3:7-16:31) </a:t>
            </a:r>
          </a:p>
          <a:p>
            <a:pPr>
              <a:spcBef>
                <a:spcPts val="1200"/>
              </a:spcBef>
            </a:pPr>
            <a:r>
              <a:rPr lang="en-US" sz="2400" dirty="0">
                <a:solidFill>
                  <a:prstClr val="black"/>
                </a:solidFill>
              </a:rPr>
              <a:t>III. </a:t>
            </a:r>
            <a:r>
              <a:rPr lang="en-US" sz="2400" b="1" dirty="0">
                <a:solidFill>
                  <a:prstClr val="black"/>
                </a:solidFill>
              </a:rPr>
              <a:t>Cultural Decline </a:t>
            </a:r>
            <a:r>
              <a:rPr lang="en-US" sz="2400" dirty="0">
                <a:solidFill>
                  <a:prstClr val="black"/>
                </a:solidFill>
              </a:rPr>
              <a:t>(17:1-21:25)  </a:t>
            </a:r>
          </a:p>
        </p:txBody>
      </p:sp>
      <p:sp>
        <p:nvSpPr>
          <p:cNvPr id="4" name="Title 1"/>
          <p:cNvSpPr txBox="1">
            <a:spLocks/>
          </p:cNvSpPr>
          <p:nvPr/>
        </p:nvSpPr>
        <p:spPr>
          <a:xfrm rot="16200000">
            <a:off x="-2676925" y="3003590"/>
            <a:ext cx="6629400" cy="926275"/>
          </a:xfrm>
          <a:prstGeom prst="rect">
            <a:avLst/>
          </a:prstGeom>
        </p:spPr>
        <p:txBody>
          <a:bodyPr vert="horz" anchor="ctr">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defRPr/>
            </a:pPr>
            <a:r>
              <a:rPr lang="en-US" dirty="0">
                <a:solidFill>
                  <a:srgbClr val="4E3B30"/>
                </a:solidFill>
                <a:latin typeface="Franklin Gothic Medium"/>
              </a:rPr>
              <a:t>Outline of judges</a:t>
            </a:r>
          </a:p>
        </p:txBody>
      </p:sp>
    </p:spTree>
    <p:extLst>
      <p:ext uri="{BB962C8B-B14F-4D97-AF65-F5344CB8AC3E}">
        <p14:creationId xmlns:p14="http://schemas.microsoft.com/office/powerpoint/2010/main" val="3100393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03" y="226612"/>
            <a:ext cx="3705705" cy="841248"/>
          </a:xfrm>
        </p:spPr>
        <p:txBody>
          <a:bodyPr/>
          <a:lstStyle/>
          <a:p>
            <a:r>
              <a:rPr lang="en-US" dirty="0" smtClean="0"/>
              <a:t>Locate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067" y="0"/>
            <a:ext cx="4844933" cy="6858000"/>
          </a:xfrm>
          <a:prstGeom prst="rect">
            <a:avLst/>
          </a:prstGeom>
        </p:spPr>
      </p:pic>
      <p:sp>
        <p:nvSpPr>
          <p:cNvPr id="4" name="TextBox 3"/>
          <p:cNvSpPr txBox="1"/>
          <p:nvPr/>
        </p:nvSpPr>
        <p:spPr>
          <a:xfrm>
            <a:off x="476250" y="1409700"/>
            <a:ext cx="3822817" cy="3693319"/>
          </a:xfrm>
          <a:prstGeom prst="rect">
            <a:avLst/>
          </a:prstGeom>
          <a:noFill/>
        </p:spPr>
        <p:txBody>
          <a:bodyPr wrap="square" rtlCol="0">
            <a:spAutoFit/>
          </a:bodyPr>
          <a:lstStyle/>
          <a:p>
            <a:r>
              <a:rPr lang="en-US" b="1" dirty="0" smtClean="0"/>
              <a:t>Judges </a:t>
            </a:r>
            <a:r>
              <a:rPr lang="en-US" b="1" dirty="0"/>
              <a:t>11:32-33(ESV) </a:t>
            </a:r>
            <a:r>
              <a:rPr lang="en-US" dirty="0"/>
              <a:t/>
            </a:r>
            <a:br>
              <a:rPr lang="en-US" dirty="0"/>
            </a:br>
            <a:r>
              <a:rPr lang="en-US" baseline="30000" dirty="0"/>
              <a:t>32</a:t>
            </a:r>
            <a:r>
              <a:rPr lang="en-US" dirty="0"/>
              <a:t>So Jephthah crossed over to the Ammonites to fight against them, and the Lord gave them into his hand.  </a:t>
            </a:r>
            <a:br>
              <a:rPr lang="en-US" dirty="0"/>
            </a:br>
            <a:r>
              <a:rPr lang="en-US" baseline="30000" dirty="0"/>
              <a:t>33</a:t>
            </a:r>
            <a:r>
              <a:rPr lang="en-US" dirty="0"/>
              <a:t>And he struck </a:t>
            </a:r>
            <a:r>
              <a:rPr lang="en-US" dirty="0" smtClean="0"/>
              <a:t>them</a:t>
            </a:r>
          </a:p>
          <a:p>
            <a:r>
              <a:rPr lang="en-US" dirty="0" smtClean="0"/>
              <a:t> </a:t>
            </a:r>
            <a:r>
              <a:rPr lang="en-US" dirty="0"/>
              <a:t>from </a:t>
            </a:r>
            <a:r>
              <a:rPr lang="en-US" dirty="0" err="1"/>
              <a:t>Aroer</a:t>
            </a:r>
            <a:r>
              <a:rPr lang="en-US" dirty="0"/>
              <a:t> </a:t>
            </a:r>
            <a:endParaRPr lang="en-US" dirty="0" smtClean="0"/>
          </a:p>
          <a:p>
            <a:r>
              <a:rPr lang="en-US" dirty="0" smtClean="0"/>
              <a:t>to </a:t>
            </a:r>
            <a:r>
              <a:rPr lang="en-US" dirty="0"/>
              <a:t>the neighborhood of </a:t>
            </a:r>
            <a:r>
              <a:rPr lang="en-US" dirty="0" err="1"/>
              <a:t>Minnith</a:t>
            </a:r>
            <a:r>
              <a:rPr lang="en-US" dirty="0"/>
              <a:t>, twenty cities, and as far as Abel-</a:t>
            </a:r>
            <a:r>
              <a:rPr lang="en-US" dirty="0" err="1"/>
              <a:t>keramim</a:t>
            </a:r>
            <a:r>
              <a:rPr lang="en-US" dirty="0"/>
              <a:t>, with a great blow. </a:t>
            </a:r>
            <a:endParaRPr lang="en-US" dirty="0" smtClean="0"/>
          </a:p>
          <a:p>
            <a:endParaRPr lang="en-US" dirty="0"/>
          </a:p>
          <a:p>
            <a:r>
              <a:rPr lang="en-US" dirty="0" smtClean="0"/>
              <a:t>So </a:t>
            </a:r>
            <a:r>
              <a:rPr lang="en-US" dirty="0"/>
              <a:t>the Ammonites were subdued before the people of Israel. </a:t>
            </a:r>
          </a:p>
        </p:txBody>
      </p:sp>
      <p:cxnSp>
        <p:nvCxnSpPr>
          <p:cNvPr id="6" name="Straight Connector 5"/>
          <p:cNvCxnSpPr/>
          <p:nvPr/>
        </p:nvCxnSpPr>
        <p:spPr>
          <a:xfrm>
            <a:off x="7622438" y="6247182"/>
            <a:ext cx="24140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716316" y="3151633"/>
            <a:ext cx="24140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11568" y="3853893"/>
            <a:ext cx="24140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566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179"/>
            <a:ext cx="9144000" cy="841248"/>
          </a:xfrm>
        </p:spPr>
        <p:txBody>
          <a:bodyPr/>
          <a:lstStyle/>
          <a:p>
            <a:r>
              <a:rPr lang="en-US" dirty="0" smtClean="0"/>
              <a:t> Jephthah’s vow</a:t>
            </a:r>
            <a:endParaRPr lang="en-US" dirty="0"/>
          </a:p>
        </p:txBody>
      </p:sp>
      <p:pic>
        <p:nvPicPr>
          <p:cNvPr id="3" name="Picture 2" descr="O:\Battles of the Bible\Warriors\Israelite-cle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657" y="228600"/>
            <a:ext cx="3216267" cy="6381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8988" y="1250899"/>
            <a:ext cx="6386169" cy="2554545"/>
          </a:xfrm>
          <a:prstGeom prst="rect">
            <a:avLst/>
          </a:prstGeom>
          <a:noFill/>
        </p:spPr>
        <p:txBody>
          <a:bodyPr wrap="square" rtlCol="0">
            <a:spAutoFit/>
          </a:bodyPr>
          <a:lstStyle/>
          <a:p>
            <a:r>
              <a:rPr lang="en-US" sz="1600" b="1" dirty="0" smtClean="0"/>
              <a:t>Judges </a:t>
            </a:r>
            <a:r>
              <a:rPr lang="en-US" sz="1600" b="1" dirty="0"/>
              <a:t>11:29-32(ESV) </a:t>
            </a:r>
            <a:r>
              <a:rPr lang="en-US" sz="1600" dirty="0"/>
              <a:t/>
            </a:r>
            <a:br>
              <a:rPr lang="en-US" sz="1600" dirty="0"/>
            </a:br>
            <a:r>
              <a:rPr lang="en-US" sz="1600" b="1" u="sng" baseline="30000" dirty="0"/>
              <a:t>29</a:t>
            </a:r>
            <a:r>
              <a:rPr lang="en-US" sz="1600" b="1" u="sng" dirty="0"/>
              <a:t>Then the Spirit of the Lord was upon Jephthah</a:t>
            </a:r>
            <a:r>
              <a:rPr lang="en-US" sz="1600" dirty="0"/>
              <a:t>, and he passed through Gilead and Manasseh and passed on to </a:t>
            </a:r>
            <a:r>
              <a:rPr lang="en-US" sz="1600" dirty="0" err="1"/>
              <a:t>Mizpah</a:t>
            </a:r>
            <a:r>
              <a:rPr lang="en-US" sz="1600" dirty="0"/>
              <a:t> of Gilead, and from </a:t>
            </a:r>
            <a:r>
              <a:rPr lang="en-US" sz="1600" dirty="0" err="1"/>
              <a:t>Mizpah</a:t>
            </a:r>
            <a:r>
              <a:rPr lang="en-US" sz="1600" dirty="0"/>
              <a:t> of Gilead he passed on to the Ammonites.  </a:t>
            </a:r>
            <a:br>
              <a:rPr lang="en-US" sz="1600" dirty="0"/>
            </a:br>
            <a:r>
              <a:rPr lang="en-US" sz="1600" baseline="30000" dirty="0"/>
              <a:t>30</a:t>
            </a:r>
            <a:r>
              <a:rPr lang="en-US" sz="1600" dirty="0"/>
              <a:t>And Jephthah made a vow to the Lord and said, </a:t>
            </a:r>
            <a:r>
              <a:rPr lang="en-US" sz="1600" dirty="0">
                <a:solidFill>
                  <a:srgbClr val="7030A0"/>
                </a:solidFill>
              </a:rPr>
              <a:t>“If you will give the Ammonites into my hand, </a:t>
            </a:r>
            <a:r>
              <a:rPr lang="en-US" sz="1600" baseline="30000" dirty="0" smtClean="0">
                <a:solidFill>
                  <a:srgbClr val="7030A0"/>
                </a:solidFill>
              </a:rPr>
              <a:t>31</a:t>
            </a:r>
            <a:r>
              <a:rPr lang="en-US" sz="1600" dirty="0" smtClean="0">
                <a:solidFill>
                  <a:srgbClr val="7030A0"/>
                </a:solidFill>
              </a:rPr>
              <a:t>then whatever </a:t>
            </a:r>
            <a:r>
              <a:rPr lang="en-US" sz="1600" dirty="0">
                <a:solidFill>
                  <a:srgbClr val="7030A0"/>
                </a:solidFill>
              </a:rPr>
              <a:t>comes out from the doors of my house to meet me when I return in peace from the Ammonites shall be the Lord’s, and I will offer </a:t>
            </a:r>
            <a:r>
              <a:rPr lang="en-US" sz="1600" dirty="0" smtClean="0">
                <a:solidFill>
                  <a:srgbClr val="7030A0"/>
                </a:solidFill>
              </a:rPr>
              <a:t>it </a:t>
            </a:r>
            <a:r>
              <a:rPr lang="en-US" sz="1600" dirty="0">
                <a:solidFill>
                  <a:srgbClr val="7030A0"/>
                </a:solidFill>
              </a:rPr>
              <a:t>up for a burnt offering.” </a:t>
            </a:r>
            <a:r>
              <a:rPr lang="en-US" sz="1600" dirty="0"/>
              <a:t> </a:t>
            </a:r>
            <a:br>
              <a:rPr lang="en-US" sz="1600" dirty="0"/>
            </a:br>
            <a:r>
              <a:rPr lang="en-US" sz="1600" baseline="30000" dirty="0"/>
              <a:t>32</a:t>
            </a:r>
            <a:r>
              <a:rPr lang="en-US" sz="1600" dirty="0"/>
              <a:t>So Jephthah crossed over to the Ammonites to fight against them, and </a:t>
            </a:r>
            <a:r>
              <a:rPr lang="en-US" sz="1600" b="1" u="sng" dirty="0"/>
              <a:t>the Lord gave them into his hand. </a:t>
            </a:r>
            <a:r>
              <a:rPr lang="en-US" sz="1600" dirty="0"/>
              <a:t> </a:t>
            </a:r>
          </a:p>
        </p:txBody>
      </p:sp>
      <p:sp>
        <p:nvSpPr>
          <p:cNvPr id="5" name="TextBox 4"/>
          <p:cNvSpPr txBox="1"/>
          <p:nvPr/>
        </p:nvSpPr>
        <p:spPr>
          <a:xfrm>
            <a:off x="138988" y="4071668"/>
            <a:ext cx="6832122" cy="1754326"/>
          </a:xfrm>
          <a:prstGeom prst="rect">
            <a:avLst/>
          </a:prstGeom>
          <a:noFill/>
        </p:spPr>
        <p:txBody>
          <a:bodyPr wrap="square" rtlCol="0">
            <a:spAutoFit/>
          </a:bodyPr>
          <a:lstStyle/>
          <a:p>
            <a:r>
              <a:rPr lang="en-US" b="1" dirty="0" smtClean="0"/>
              <a:t>Judges </a:t>
            </a:r>
            <a:r>
              <a:rPr lang="en-US" b="1" dirty="0"/>
              <a:t>11:35(ESV) </a:t>
            </a:r>
            <a:r>
              <a:rPr lang="en-US" dirty="0"/>
              <a:t/>
            </a:r>
            <a:br>
              <a:rPr lang="en-US" dirty="0"/>
            </a:br>
            <a:r>
              <a:rPr lang="en-US" baseline="30000" dirty="0"/>
              <a:t>35</a:t>
            </a:r>
            <a:r>
              <a:rPr lang="en-US" dirty="0"/>
              <a:t>And as soon as he saw her, he tore his clothes and said, “Alas, my daughter! You have brought me very low, and you have become the cause of great trouble to me. </a:t>
            </a:r>
            <a:endParaRPr lang="en-US" dirty="0" smtClean="0"/>
          </a:p>
          <a:p>
            <a:r>
              <a:rPr lang="en-US" b="1" u="sng" dirty="0" smtClean="0"/>
              <a:t>For </a:t>
            </a:r>
            <a:r>
              <a:rPr lang="en-US" b="1" u="sng" dirty="0"/>
              <a:t>I have opened my mouth to the Lord, and I cannot take back my vow.”</a:t>
            </a:r>
            <a:r>
              <a:rPr lang="en-US" dirty="0"/>
              <a:t>  </a:t>
            </a:r>
          </a:p>
        </p:txBody>
      </p:sp>
    </p:spTree>
    <p:extLst>
      <p:ext uri="{BB962C8B-B14F-4D97-AF65-F5344CB8AC3E}">
        <p14:creationId xmlns:p14="http://schemas.microsoft.com/office/powerpoint/2010/main" val="1020895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179"/>
            <a:ext cx="9144000" cy="841248"/>
          </a:xfrm>
        </p:spPr>
        <p:txBody>
          <a:bodyPr/>
          <a:lstStyle/>
          <a:p>
            <a:r>
              <a:rPr lang="en-US" dirty="0" smtClean="0"/>
              <a:t> Jephthah’s vow</a:t>
            </a:r>
            <a:endParaRPr lang="en-US" dirty="0"/>
          </a:p>
        </p:txBody>
      </p:sp>
      <p:pic>
        <p:nvPicPr>
          <p:cNvPr id="3" name="Picture 2" descr="O:\Battles of the Bible\Warriors\Israelite-cle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657" y="228600"/>
            <a:ext cx="3216267" cy="6381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8988" y="1250899"/>
            <a:ext cx="6386169" cy="2062103"/>
          </a:xfrm>
          <a:prstGeom prst="rect">
            <a:avLst/>
          </a:prstGeom>
          <a:noFill/>
        </p:spPr>
        <p:txBody>
          <a:bodyPr wrap="square" rtlCol="0">
            <a:spAutoFit/>
          </a:bodyPr>
          <a:lstStyle/>
          <a:p>
            <a:r>
              <a:rPr lang="en-US" sz="1600" b="1" dirty="0" smtClean="0"/>
              <a:t>Judges </a:t>
            </a:r>
            <a:r>
              <a:rPr lang="en-US" sz="1600" b="1" dirty="0"/>
              <a:t>11:36-37(ESV) </a:t>
            </a:r>
            <a:r>
              <a:rPr lang="en-US" sz="1600" dirty="0"/>
              <a:t/>
            </a:r>
            <a:br>
              <a:rPr lang="en-US" sz="1600" dirty="0"/>
            </a:br>
            <a:r>
              <a:rPr lang="en-US" sz="1600" baseline="30000" dirty="0"/>
              <a:t>36</a:t>
            </a:r>
            <a:r>
              <a:rPr lang="en-US" sz="1600" dirty="0"/>
              <a:t>And she said to him, </a:t>
            </a:r>
            <a:r>
              <a:rPr lang="en-US" sz="1600" dirty="0">
                <a:solidFill>
                  <a:schemeClr val="accent6">
                    <a:lumMod val="75000"/>
                  </a:schemeClr>
                </a:solidFill>
              </a:rPr>
              <a:t>“My father, you have opened your mouth to the Lord; do to me according to what has gone out of your mouth, now that the Lord has avenged you on your enemies, on the Ammonites.”  </a:t>
            </a:r>
            <a:r>
              <a:rPr lang="en-US" sz="1600" dirty="0"/>
              <a:t/>
            </a:r>
            <a:br>
              <a:rPr lang="en-US" sz="1600" dirty="0"/>
            </a:br>
            <a:r>
              <a:rPr lang="en-US" sz="1600" baseline="30000" dirty="0"/>
              <a:t>37</a:t>
            </a:r>
            <a:r>
              <a:rPr lang="en-US" sz="1600" dirty="0"/>
              <a:t>So she said to her father, “Let this thing be done for me: leave me alone two months, that I may go up and down on the mountains and weep for my virginity, I and my companions.”  </a:t>
            </a:r>
            <a:endParaRPr lang="en-US" sz="1600" dirty="0">
              <a:solidFill>
                <a:prstClr val="black"/>
              </a:solidFill>
            </a:endParaRPr>
          </a:p>
        </p:txBody>
      </p:sp>
      <p:sp>
        <p:nvSpPr>
          <p:cNvPr id="5" name="TextBox 4"/>
          <p:cNvSpPr txBox="1"/>
          <p:nvPr/>
        </p:nvSpPr>
        <p:spPr>
          <a:xfrm>
            <a:off x="138988" y="4071668"/>
            <a:ext cx="6832122" cy="1754326"/>
          </a:xfrm>
          <a:prstGeom prst="rect">
            <a:avLst/>
          </a:prstGeom>
          <a:noFill/>
        </p:spPr>
        <p:txBody>
          <a:bodyPr wrap="square" rtlCol="0">
            <a:spAutoFit/>
          </a:bodyPr>
          <a:lstStyle/>
          <a:p>
            <a:r>
              <a:rPr lang="en-US" b="1" dirty="0" smtClean="0"/>
              <a:t>Judges </a:t>
            </a:r>
            <a:r>
              <a:rPr lang="en-US" b="1" dirty="0"/>
              <a:t>11:39-40(ESV) </a:t>
            </a:r>
            <a:r>
              <a:rPr lang="en-US" dirty="0"/>
              <a:t/>
            </a:r>
            <a:br>
              <a:rPr lang="en-US" dirty="0"/>
            </a:br>
            <a:r>
              <a:rPr lang="en-US" baseline="30000" dirty="0"/>
              <a:t>39</a:t>
            </a:r>
            <a:r>
              <a:rPr lang="en-US" dirty="0"/>
              <a:t>And at the end of two months, she returned to her father, </a:t>
            </a:r>
            <a:r>
              <a:rPr lang="en-US" u="sng" dirty="0"/>
              <a:t>who did with her according to his vow that he had made.</a:t>
            </a:r>
            <a:r>
              <a:rPr lang="en-US" dirty="0"/>
              <a:t> She had never known a man, and it became a custom in Israel  </a:t>
            </a:r>
            <a:br>
              <a:rPr lang="en-US" dirty="0"/>
            </a:br>
            <a:r>
              <a:rPr lang="en-US" baseline="30000" dirty="0"/>
              <a:t>40</a:t>
            </a:r>
            <a:r>
              <a:rPr lang="en-US" dirty="0"/>
              <a:t>that the daughters of Israel went year by year to lament the daughter of Jephthah the </a:t>
            </a:r>
            <a:r>
              <a:rPr lang="en-US" dirty="0" err="1"/>
              <a:t>Gileadite</a:t>
            </a:r>
            <a:r>
              <a:rPr lang="en-US" dirty="0"/>
              <a:t> four days in the year. </a:t>
            </a:r>
            <a:endParaRPr lang="en-US" dirty="0">
              <a:solidFill>
                <a:prstClr val="black"/>
              </a:solidFill>
            </a:endParaRPr>
          </a:p>
        </p:txBody>
      </p:sp>
    </p:spTree>
    <p:extLst>
      <p:ext uri="{BB962C8B-B14F-4D97-AF65-F5344CB8AC3E}">
        <p14:creationId xmlns:p14="http://schemas.microsoft.com/office/powerpoint/2010/main" val="148189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179"/>
            <a:ext cx="9144000" cy="841248"/>
          </a:xfrm>
        </p:spPr>
        <p:txBody>
          <a:bodyPr/>
          <a:lstStyle/>
          <a:p>
            <a:r>
              <a:rPr lang="en-US" dirty="0" smtClean="0"/>
              <a:t> Jephthah the judge</a:t>
            </a:r>
            <a:endParaRPr lang="en-US" dirty="0"/>
          </a:p>
        </p:txBody>
      </p:sp>
      <p:pic>
        <p:nvPicPr>
          <p:cNvPr id="3" name="Picture 2" descr="O:\Battles of the Bible\Warriors\Israelite-cle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657" y="228600"/>
            <a:ext cx="3216267" cy="6381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8988" y="1250899"/>
            <a:ext cx="6386169" cy="2862322"/>
          </a:xfrm>
          <a:prstGeom prst="rect">
            <a:avLst/>
          </a:prstGeom>
          <a:noFill/>
        </p:spPr>
        <p:txBody>
          <a:bodyPr wrap="square" rtlCol="0">
            <a:spAutoFit/>
          </a:bodyPr>
          <a:lstStyle/>
          <a:p>
            <a:pPr lvl="0"/>
            <a:r>
              <a:rPr lang="en-US" sz="1600" dirty="0"/>
              <a:t>Jephthah, more than any other character in Judges, lived and spoke always “before Jehovah” (e.g. 11:11). What is there in his life that might have produced this godliness? </a:t>
            </a:r>
            <a:endParaRPr lang="en-US" sz="1600" dirty="0" smtClean="0"/>
          </a:p>
          <a:p>
            <a:pPr lvl="0"/>
            <a:endParaRPr lang="en-US" sz="1600" dirty="0"/>
          </a:p>
          <a:p>
            <a:r>
              <a:rPr lang="en-US" sz="1600" dirty="0" smtClean="0"/>
              <a:t>What </a:t>
            </a:r>
            <a:r>
              <a:rPr lang="en-US" sz="1600" dirty="0"/>
              <a:t>examples of temperance, patience and forgiveness do you see in Jephthah’s life? </a:t>
            </a:r>
          </a:p>
          <a:p>
            <a:pPr lvl="0"/>
            <a:endParaRPr lang="en-US" sz="1600" dirty="0" smtClean="0"/>
          </a:p>
          <a:p>
            <a:pPr lvl="0"/>
            <a:endParaRPr lang="en-US" sz="1600" dirty="0"/>
          </a:p>
          <a:p>
            <a:pPr lvl="0"/>
            <a:r>
              <a:rPr lang="en-US" sz="1600" dirty="0"/>
              <a:t>How do you reconcile Jephthah’s sacrifice of his daughter with an otherwise faithful life? </a:t>
            </a:r>
          </a:p>
          <a:p>
            <a:r>
              <a:rPr lang="en-US" sz="1600" dirty="0" smtClean="0">
                <a:solidFill>
                  <a:prstClr val="black"/>
                </a:solidFill>
              </a:rPr>
              <a:t> </a:t>
            </a:r>
            <a:endParaRPr lang="en-US" sz="1600" dirty="0">
              <a:solidFill>
                <a:prstClr val="black"/>
              </a:solidFill>
            </a:endParaRPr>
          </a:p>
        </p:txBody>
      </p:sp>
      <p:sp>
        <p:nvSpPr>
          <p:cNvPr id="5" name="TextBox 4"/>
          <p:cNvSpPr txBox="1"/>
          <p:nvPr/>
        </p:nvSpPr>
        <p:spPr>
          <a:xfrm>
            <a:off x="138988" y="4520241"/>
            <a:ext cx="6832122" cy="1200329"/>
          </a:xfrm>
          <a:prstGeom prst="rect">
            <a:avLst/>
          </a:prstGeom>
          <a:noFill/>
        </p:spPr>
        <p:txBody>
          <a:bodyPr wrap="square" rtlCol="0">
            <a:spAutoFit/>
          </a:bodyPr>
          <a:lstStyle/>
          <a:p>
            <a:r>
              <a:rPr lang="en-US" b="1" dirty="0" smtClean="0"/>
              <a:t>Judges </a:t>
            </a:r>
            <a:r>
              <a:rPr lang="en-US" b="1" dirty="0"/>
              <a:t>11:11(ESV) </a:t>
            </a:r>
            <a:r>
              <a:rPr lang="en-US" dirty="0"/>
              <a:t/>
            </a:r>
            <a:br>
              <a:rPr lang="en-US" dirty="0"/>
            </a:br>
            <a:r>
              <a:rPr lang="en-US" baseline="30000" dirty="0"/>
              <a:t>11</a:t>
            </a:r>
            <a:r>
              <a:rPr lang="en-US" dirty="0"/>
              <a:t>So Jephthah went with the elders of Gilead, and the people made him head and leader over them. And Jephthah spoke all his words before the Lord at </a:t>
            </a:r>
            <a:r>
              <a:rPr lang="en-US" dirty="0" err="1"/>
              <a:t>Mizpah</a:t>
            </a:r>
            <a:r>
              <a:rPr lang="en-US" dirty="0"/>
              <a:t>. </a:t>
            </a:r>
            <a:endParaRPr lang="en-US" dirty="0">
              <a:solidFill>
                <a:prstClr val="black"/>
              </a:solidFill>
            </a:endParaRPr>
          </a:p>
        </p:txBody>
      </p:sp>
      <p:sp>
        <p:nvSpPr>
          <p:cNvPr id="6" name="TextBox 5"/>
          <p:cNvSpPr txBox="1"/>
          <p:nvPr/>
        </p:nvSpPr>
        <p:spPr>
          <a:xfrm>
            <a:off x="138988" y="5729196"/>
            <a:ext cx="6447519" cy="923330"/>
          </a:xfrm>
          <a:prstGeom prst="rect">
            <a:avLst/>
          </a:prstGeom>
          <a:noFill/>
        </p:spPr>
        <p:txBody>
          <a:bodyPr wrap="square" rtlCol="0">
            <a:spAutoFit/>
          </a:bodyPr>
          <a:lstStyle/>
          <a:p>
            <a:r>
              <a:rPr lang="en-US" b="1" dirty="0" smtClean="0"/>
              <a:t>Judges </a:t>
            </a:r>
            <a:r>
              <a:rPr lang="en-US" b="1" dirty="0"/>
              <a:t>12:7(ESV) </a:t>
            </a:r>
            <a:r>
              <a:rPr lang="en-US" dirty="0"/>
              <a:t/>
            </a:r>
            <a:br>
              <a:rPr lang="en-US" dirty="0"/>
            </a:br>
            <a:r>
              <a:rPr lang="en-US" baseline="30000" dirty="0"/>
              <a:t>7</a:t>
            </a:r>
            <a:r>
              <a:rPr lang="en-US" dirty="0"/>
              <a:t>Jephthah judged Israel six years. Then Jephthah the </a:t>
            </a:r>
            <a:r>
              <a:rPr lang="en-US" dirty="0" err="1"/>
              <a:t>Gileadite</a:t>
            </a:r>
            <a:r>
              <a:rPr lang="en-US" dirty="0"/>
              <a:t> died and was buried in his city in Gilead</a:t>
            </a:r>
            <a:r>
              <a:rPr lang="en-US" dirty="0" smtClean="0"/>
              <a:t>.</a:t>
            </a:r>
            <a:endParaRPr lang="en-US" dirty="0"/>
          </a:p>
        </p:txBody>
      </p:sp>
    </p:spTree>
    <p:extLst>
      <p:ext uri="{BB962C8B-B14F-4D97-AF65-F5344CB8AC3E}">
        <p14:creationId xmlns:p14="http://schemas.microsoft.com/office/powerpoint/2010/main" val="2868671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686800" cy="841248"/>
          </a:xfrm>
        </p:spPr>
        <p:txBody>
          <a:bodyPr/>
          <a:lstStyle/>
          <a:p>
            <a:r>
              <a:rPr lang="en-US" dirty="0" smtClean="0"/>
              <a:t>Ephraim</a:t>
            </a:r>
            <a:endParaRPr lang="en-US" dirty="0"/>
          </a:p>
        </p:txBody>
      </p:sp>
      <p:sp>
        <p:nvSpPr>
          <p:cNvPr id="3" name="TextBox 2"/>
          <p:cNvSpPr txBox="1"/>
          <p:nvPr/>
        </p:nvSpPr>
        <p:spPr>
          <a:xfrm>
            <a:off x="422198" y="940280"/>
            <a:ext cx="7884543" cy="646331"/>
          </a:xfrm>
          <a:prstGeom prst="rect">
            <a:avLst/>
          </a:prstGeom>
          <a:noFill/>
        </p:spPr>
        <p:txBody>
          <a:bodyPr wrap="square" rtlCol="0">
            <a:spAutoFit/>
          </a:bodyPr>
          <a:lstStyle/>
          <a:p>
            <a:r>
              <a:rPr lang="en-US" dirty="0" smtClean="0"/>
              <a:t>Judges 1 </a:t>
            </a:r>
            <a:r>
              <a:rPr lang="en-US" baseline="30000" dirty="0" smtClean="0"/>
              <a:t>29</a:t>
            </a:r>
            <a:r>
              <a:rPr lang="en-US" dirty="0" smtClean="0"/>
              <a:t>And</a:t>
            </a:r>
            <a:r>
              <a:rPr lang="en-US" dirty="0"/>
              <a:t> Ephraim did not drive out the Canaanites who lived in Gezer, so the Canaanites lived in Gezer among them.</a:t>
            </a:r>
            <a:endParaRPr lang="en-US" dirty="0"/>
          </a:p>
        </p:txBody>
      </p:sp>
      <p:sp>
        <p:nvSpPr>
          <p:cNvPr id="4" name="TextBox 3"/>
          <p:cNvSpPr txBox="1"/>
          <p:nvPr/>
        </p:nvSpPr>
        <p:spPr>
          <a:xfrm>
            <a:off x="422198" y="1629743"/>
            <a:ext cx="8721802" cy="923330"/>
          </a:xfrm>
          <a:prstGeom prst="rect">
            <a:avLst/>
          </a:prstGeom>
          <a:noFill/>
        </p:spPr>
        <p:txBody>
          <a:bodyPr wrap="square" rtlCol="0">
            <a:spAutoFit/>
          </a:bodyPr>
          <a:lstStyle/>
          <a:p>
            <a:r>
              <a:rPr lang="en-US" dirty="0" smtClean="0"/>
              <a:t>Judges 2</a:t>
            </a:r>
            <a:r>
              <a:rPr lang="en-US" dirty="0"/>
              <a:t> </a:t>
            </a:r>
            <a:r>
              <a:rPr lang="en-US" baseline="30000" dirty="0"/>
              <a:t>8</a:t>
            </a:r>
            <a:r>
              <a:rPr lang="en-US" dirty="0"/>
              <a:t>And Joshua the son of Nun, the servant of the </a:t>
            </a:r>
            <a:r>
              <a:rPr lang="en-US" cap="small" dirty="0"/>
              <a:t>Lord</a:t>
            </a:r>
            <a:r>
              <a:rPr lang="en-US" dirty="0"/>
              <a:t>, died at the age of 110 </a:t>
            </a:r>
            <a:r>
              <a:rPr lang="en-US" dirty="0" smtClean="0"/>
              <a:t>years. </a:t>
            </a:r>
            <a:r>
              <a:rPr lang="en-US" baseline="30000" dirty="0" smtClean="0"/>
              <a:t>9</a:t>
            </a:r>
            <a:r>
              <a:rPr lang="en-US" dirty="0" smtClean="0"/>
              <a:t>And </a:t>
            </a:r>
            <a:r>
              <a:rPr lang="en-US" dirty="0"/>
              <a:t>they buried him within the boundaries of his inheritance in </a:t>
            </a:r>
            <a:r>
              <a:rPr lang="en-US" dirty="0" err="1"/>
              <a:t>Timnath-heres</a:t>
            </a:r>
            <a:r>
              <a:rPr lang="en-US" dirty="0"/>
              <a:t>, in the hill country of Ephraim, north of the mountain of </a:t>
            </a:r>
            <a:r>
              <a:rPr lang="en-US" dirty="0" err="1"/>
              <a:t>Gaash</a:t>
            </a:r>
            <a:r>
              <a:rPr lang="en-US" dirty="0"/>
              <a:t>.</a:t>
            </a:r>
            <a:endParaRPr lang="en-US" dirty="0"/>
          </a:p>
        </p:txBody>
      </p:sp>
      <p:sp>
        <p:nvSpPr>
          <p:cNvPr id="5" name="TextBox 4"/>
          <p:cNvSpPr txBox="1"/>
          <p:nvPr/>
        </p:nvSpPr>
        <p:spPr>
          <a:xfrm>
            <a:off x="300936" y="2609850"/>
            <a:ext cx="8644655" cy="1200329"/>
          </a:xfrm>
          <a:prstGeom prst="rect">
            <a:avLst/>
          </a:prstGeom>
          <a:noFill/>
        </p:spPr>
        <p:txBody>
          <a:bodyPr wrap="square" rtlCol="0">
            <a:spAutoFit/>
          </a:bodyPr>
          <a:lstStyle/>
          <a:p>
            <a:r>
              <a:rPr lang="en-US" dirty="0" smtClean="0"/>
              <a:t>Judges 3 </a:t>
            </a:r>
            <a:r>
              <a:rPr lang="en-US" baseline="30000" dirty="0"/>
              <a:t>26</a:t>
            </a:r>
            <a:r>
              <a:rPr lang="en-US" b="1" u="sng" dirty="0"/>
              <a:t>Ehud</a:t>
            </a:r>
            <a:r>
              <a:rPr lang="en-US" dirty="0"/>
              <a:t> escaped while they delayed, and he passed beyond the idols and escaped to </a:t>
            </a:r>
            <a:r>
              <a:rPr lang="en-US" dirty="0" err="1"/>
              <a:t>Seirah</a:t>
            </a:r>
            <a:r>
              <a:rPr lang="en-US" dirty="0"/>
              <a:t>.   </a:t>
            </a:r>
            <a:r>
              <a:rPr lang="en-US" baseline="30000" dirty="0"/>
              <a:t>27</a:t>
            </a:r>
            <a:r>
              <a:rPr lang="en-US" dirty="0"/>
              <a:t>When he arrived, he sounded the trumpet in the hill country of Ephraim. Then the people of Israel went down with him from the hill country, and he was their leader. </a:t>
            </a:r>
            <a:endParaRPr lang="en-US" dirty="0"/>
          </a:p>
        </p:txBody>
      </p:sp>
      <p:sp>
        <p:nvSpPr>
          <p:cNvPr id="6" name="TextBox 5"/>
          <p:cNvSpPr txBox="1"/>
          <p:nvPr/>
        </p:nvSpPr>
        <p:spPr>
          <a:xfrm>
            <a:off x="300936" y="3873261"/>
            <a:ext cx="8721802" cy="369332"/>
          </a:xfrm>
          <a:prstGeom prst="rect">
            <a:avLst/>
          </a:prstGeom>
          <a:noFill/>
        </p:spPr>
        <p:txBody>
          <a:bodyPr wrap="square" rtlCol="0">
            <a:spAutoFit/>
          </a:bodyPr>
          <a:lstStyle/>
          <a:p>
            <a:r>
              <a:rPr lang="en-US" dirty="0" smtClean="0"/>
              <a:t>Judges 5 (</a:t>
            </a:r>
            <a:r>
              <a:rPr lang="en-US" b="1" dirty="0" smtClean="0"/>
              <a:t>Deborah</a:t>
            </a:r>
            <a:r>
              <a:rPr lang="en-US" dirty="0" smtClean="0"/>
              <a:t>) </a:t>
            </a:r>
            <a:r>
              <a:rPr lang="en-US" baseline="30000" dirty="0"/>
              <a:t>14</a:t>
            </a:r>
            <a:r>
              <a:rPr lang="en-US" dirty="0"/>
              <a:t>    From Ephraim their root they marched down into the valley</a:t>
            </a:r>
            <a:r>
              <a:rPr lang="en-US" dirty="0" smtClean="0"/>
              <a:t>,</a:t>
            </a:r>
            <a:endParaRPr lang="en-US" dirty="0"/>
          </a:p>
        </p:txBody>
      </p:sp>
      <p:sp>
        <p:nvSpPr>
          <p:cNvPr id="7" name="TextBox 6"/>
          <p:cNvSpPr txBox="1"/>
          <p:nvPr/>
        </p:nvSpPr>
        <p:spPr>
          <a:xfrm>
            <a:off x="300936" y="4408098"/>
            <a:ext cx="8367623" cy="2308324"/>
          </a:xfrm>
          <a:prstGeom prst="rect">
            <a:avLst/>
          </a:prstGeom>
          <a:noFill/>
        </p:spPr>
        <p:txBody>
          <a:bodyPr wrap="square" rtlCol="0">
            <a:spAutoFit/>
          </a:bodyPr>
          <a:lstStyle/>
          <a:p>
            <a:r>
              <a:rPr lang="en-US" dirty="0" smtClean="0"/>
              <a:t>Judges 8 (</a:t>
            </a:r>
            <a:r>
              <a:rPr lang="en-US" b="1" dirty="0" smtClean="0"/>
              <a:t>Gideon</a:t>
            </a:r>
            <a:r>
              <a:rPr lang="en-US" dirty="0" smtClean="0"/>
              <a:t>) </a:t>
            </a:r>
            <a:r>
              <a:rPr lang="en-US" baseline="30000" dirty="0"/>
              <a:t>1</a:t>
            </a:r>
            <a:r>
              <a:rPr lang="en-US" dirty="0"/>
              <a:t>Then the men of Ephraim said to him, “What is this that you have done to us, not to call us when you went to fight with Midian?” And they accused him fiercely.   </a:t>
            </a:r>
            <a:r>
              <a:rPr lang="en-US" baseline="30000" dirty="0"/>
              <a:t>2</a:t>
            </a:r>
            <a:r>
              <a:rPr lang="en-US" dirty="0"/>
              <a:t>And he said to them, “What have I done now in comparison with you? Is not the gleaning of the grapes of Ephraim better than the grape harvest of </a:t>
            </a:r>
            <a:r>
              <a:rPr lang="en-US" dirty="0" err="1"/>
              <a:t>Abiezer</a:t>
            </a:r>
            <a:r>
              <a:rPr lang="en-US" dirty="0"/>
              <a:t>?   </a:t>
            </a:r>
            <a:r>
              <a:rPr lang="en-US" baseline="30000" dirty="0"/>
              <a:t>3</a:t>
            </a:r>
            <a:r>
              <a:rPr lang="en-US" dirty="0"/>
              <a:t>God has given into your hands the princes of Midian, </a:t>
            </a:r>
            <a:r>
              <a:rPr lang="en-US" dirty="0" err="1"/>
              <a:t>Oreb</a:t>
            </a:r>
            <a:r>
              <a:rPr lang="en-US" dirty="0"/>
              <a:t> and </a:t>
            </a:r>
            <a:r>
              <a:rPr lang="en-US" dirty="0" err="1"/>
              <a:t>Zeeb</a:t>
            </a:r>
            <a:r>
              <a:rPr lang="en-US" dirty="0"/>
              <a:t>. What have I been able to do in comparison with you?” Then their anger</a:t>
            </a:r>
            <a:r>
              <a:rPr lang="en-US" dirty="0">
                <a:hlinkClick r:id="rId2" action="ppaction://hlinkfile"/>
              </a:rPr>
              <a:t> </a:t>
            </a:r>
            <a:r>
              <a:rPr lang="en-US" baseline="30000" dirty="0">
                <a:hlinkClick r:id="rId2" action="ppaction://hlinkfile"/>
              </a:rPr>
              <a:t>£</a:t>
            </a:r>
            <a:r>
              <a:rPr lang="en-US" dirty="0"/>
              <a:t> against him subsided when he said this.</a:t>
            </a:r>
            <a:endParaRPr lang="en-US" dirty="0"/>
          </a:p>
          <a:p>
            <a:endParaRPr lang="en-US" dirty="0"/>
          </a:p>
        </p:txBody>
      </p:sp>
    </p:spTree>
    <p:extLst>
      <p:ext uri="{BB962C8B-B14F-4D97-AF65-F5344CB8AC3E}">
        <p14:creationId xmlns:p14="http://schemas.microsoft.com/office/powerpoint/2010/main" val="26493018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686800" cy="841248"/>
          </a:xfrm>
        </p:spPr>
        <p:txBody>
          <a:bodyPr/>
          <a:lstStyle/>
          <a:p>
            <a:r>
              <a:rPr lang="en-US" dirty="0" smtClean="0"/>
              <a:t>Ephraim</a:t>
            </a:r>
            <a:endParaRPr lang="en-US" dirty="0"/>
          </a:p>
        </p:txBody>
      </p:sp>
      <p:sp>
        <p:nvSpPr>
          <p:cNvPr id="3" name="TextBox 2"/>
          <p:cNvSpPr txBox="1"/>
          <p:nvPr/>
        </p:nvSpPr>
        <p:spPr>
          <a:xfrm>
            <a:off x="422198" y="940280"/>
            <a:ext cx="8342240" cy="4524315"/>
          </a:xfrm>
          <a:prstGeom prst="rect">
            <a:avLst/>
          </a:prstGeom>
          <a:noFill/>
        </p:spPr>
        <p:txBody>
          <a:bodyPr wrap="square" rtlCol="0">
            <a:spAutoFit/>
          </a:bodyPr>
          <a:lstStyle/>
          <a:p>
            <a:r>
              <a:rPr lang="en-US" b="1" dirty="0" smtClean="0"/>
              <a:t>Judges </a:t>
            </a:r>
            <a:r>
              <a:rPr lang="en-US" b="1" dirty="0"/>
              <a:t>12:1-6(ESV) </a:t>
            </a:r>
            <a:r>
              <a:rPr lang="en-US" dirty="0"/>
              <a:t/>
            </a:r>
            <a:br>
              <a:rPr lang="en-US" dirty="0"/>
            </a:br>
            <a:r>
              <a:rPr lang="en-US" baseline="30000" dirty="0"/>
              <a:t>1</a:t>
            </a:r>
            <a:r>
              <a:rPr lang="en-US" dirty="0"/>
              <a:t>The men of Ephraim were called to arms, and they crossed to </a:t>
            </a:r>
            <a:r>
              <a:rPr lang="en-US" dirty="0" err="1"/>
              <a:t>Zaphon</a:t>
            </a:r>
            <a:r>
              <a:rPr lang="en-US" dirty="0"/>
              <a:t> and said to Jephthah, “Why did you cross over to fight against the Ammonites and did not call us to go with you? We will burn your house over you with fire.”  </a:t>
            </a:r>
            <a:br>
              <a:rPr lang="en-US" dirty="0"/>
            </a:br>
            <a:r>
              <a:rPr lang="en-US" baseline="30000" dirty="0"/>
              <a:t>2</a:t>
            </a:r>
            <a:r>
              <a:rPr lang="en-US" dirty="0"/>
              <a:t>And Jephthah said to them, “I and my people had a great dispute with the Ammonites, and when I called you, you did not save me from their hand.  </a:t>
            </a:r>
            <a:br>
              <a:rPr lang="en-US" dirty="0"/>
            </a:br>
            <a:r>
              <a:rPr lang="en-US" baseline="30000" dirty="0"/>
              <a:t>3</a:t>
            </a:r>
            <a:r>
              <a:rPr lang="en-US" dirty="0"/>
              <a:t>And when I saw that you would not save me, I took my life in my hand and crossed over against the Ammonites, and the Lord gave them into my hand. Why then have you come up to me this day to fight against me?”  </a:t>
            </a:r>
            <a:br>
              <a:rPr lang="en-US" dirty="0"/>
            </a:br>
            <a:r>
              <a:rPr lang="en-US" baseline="30000" dirty="0"/>
              <a:t>4</a:t>
            </a:r>
            <a:r>
              <a:rPr lang="en-US" dirty="0"/>
              <a:t>Then Jephthah gathered all the men of Gilead and fought with Ephraim. And the men of Gilead struck Ephraim, </a:t>
            </a:r>
            <a:endParaRPr lang="en-US" dirty="0" smtClean="0"/>
          </a:p>
          <a:p>
            <a:endParaRPr lang="en-US" dirty="0"/>
          </a:p>
          <a:p>
            <a:r>
              <a:rPr lang="en-US" dirty="0" smtClean="0"/>
              <a:t>because </a:t>
            </a:r>
            <a:r>
              <a:rPr lang="en-US" dirty="0"/>
              <a:t>they said, </a:t>
            </a:r>
            <a:endParaRPr lang="en-US" dirty="0" smtClean="0"/>
          </a:p>
          <a:p>
            <a:r>
              <a:rPr lang="en-US" b="1" u="sng" dirty="0" smtClean="0"/>
              <a:t>“</a:t>
            </a:r>
            <a:r>
              <a:rPr lang="en-US" b="1" u="sng" dirty="0"/>
              <a:t>You are fugitives of Ephraim, you </a:t>
            </a:r>
            <a:r>
              <a:rPr lang="en-US" b="1" u="sng" dirty="0" err="1"/>
              <a:t>Gileadites</a:t>
            </a:r>
            <a:r>
              <a:rPr lang="en-US" b="1" u="sng" dirty="0"/>
              <a:t>, in the midst of Ephraim and Manasseh.”</a:t>
            </a:r>
            <a:r>
              <a:rPr lang="en-US" dirty="0"/>
              <a:t>  </a:t>
            </a:r>
            <a:br>
              <a:rPr lang="en-US" dirty="0"/>
            </a:br>
            <a:endParaRPr lang="en-US" dirty="0">
              <a:solidFill>
                <a:prstClr val="black"/>
              </a:solidFill>
            </a:endParaRPr>
          </a:p>
        </p:txBody>
      </p:sp>
    </p:spTree>
    <p:extLst>
      <p:ext uri="{BB962C8B-B14F-4D97-AF65-F5344CB8AC3E}">
        <p14:creationId xmlns:p14="http://schemas.microsoft.com/office/powerpoint/2010/main" val="3393647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46" y="47273"/>
            <a:ext cx="8686800" cy="841248"/>
          </a:xfrm>
        </p:spPr>
        <p:txBody>
          <a:bodyPr/>
          <a:lstStyle/>
          <a:p>
            <a:r>
              <a:rPr lang="en-US" dirty="0" err="1" smtClean="0"/>
              <a:t>ephraim</a:t>
            </a:r>
            <a:endParaRPr lang="en-US" dirty="0"/>
          </a:p>
        </p:txBody>
      </p:sp>
      <p:pic>
        <p:nvPicPr>
          <p:cNvPr id="4098" name="Picture 2" descr="https://upload.wikimedia.org/wikipedia/commons/f/f6/The_Ford_of_River_Jord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6" y="888521"/>
            <a:ext cx="9227085" cy="59694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594" y="2257129"/>
            <a:ext cx="3723534" cy="4247317"/>
          </a:xfrm>
          <a:prstGeom prst="rect">
            <a:avLst/>
          </a:prstGeom>
          <a:solidFill>
            <a:schemeClr val="bg1">
              <a:alpha val="52000"/>
            </a:schemeClr>
          </a:solidFill>
        </p:spPr>
        <p:txBody>
          <a:bodyPr wrap="square" rtlCol="0">
            <a:spAutoFit/>
          </a:bodyPr>
          <a:lstStyle/>
          <a:p>
            <a:r>
              <a:rPr lang="en-US" b="1" dirty="0" smtClean="0"/>
              <a:t>Judges 12:5-6(ESV</a:t>
            </a:r>
            <a:r>
              <a:rPr lang="en-US" b="1" dirty="0"/>
              <a:t>) </a:t>
            </a:r>
            <a:r>
              <a:rPr lang="en-US" dirty="0"/>
              <a:t/>
            </a:r>
            <a:br>
              <a:rPr lang="en-US" dirty="0"/>
            </a:br>
            <a:r>
              <a:rPr lang="en-US" baseline="30000" dirty="0"/>
              <a:t>5</a:t>
            </a:r>
            <a:r>
              <a:rPr lang="en-US" dirty="0"/>
              <a:t>And the </a:t>
            </a:r>
            <a:r>
              <a:rPr lang="en-US" dirty="0" err="1"/>
              <a:t>Gileadites</a:t>
            </a:r>
            <a:r>
              <a:rPr lang="en-US" dirty="0"/>
              <a:t> captured the fords of the Jordan against the </a:t>
            </a:r>
            <a:r>
              <a:rPr lang="en-US" dirty="0" err="1"/>
              <a:t>Ephraimites</a:t>
            </a:r>
            <a:r>
              <a:rPr lang="en-US" dirty="0"/>
              <a:t>. And when any of the fugitives of Ephraim said, “Let me go over,” the men of Gilead said to him, “Are you an </a:t>
            </a:r>
            <a:r>
              <a:rPr lang="en-US" dirty="0" err="1"/>
              <a:t>Ephraimite</a:t>
            </a:r>
            <a:r>
              <a:rPr lang="en-US" dirty="0"/>
              <a:t>?” When he said, “No,”  </a:t>
            </a:r>
            <a:br>
              <a:rPr lang="en-US" dirty="0"/>
            </a:br>
            <a:r>
              <a:rPr lang="en-US" baseline="30000" dirty="0"/>
              <a:t>6</a:t>
            </a:r>
            <a:r>
              <a:rPr lang="en-US" dirty="0"/>
              <a:t>they said to him, “Then say Shibboleth,” and he said, “</a:t>
            </a:r>
            <a:r>
              <a:rPr lang="en-US" dirty="0" err="1"/>
              <a:t>Sibboleth</a:t>
            </a:r>
            <a:r>
              <a:rPr lang="en-US" dirty="0"/>
              <a:t>,” for he could not pronounce it right. Then they seized him and slaughtered him at the fords of the Jordan. At that time 42,000 of the </a:t>
            </a:r>
            <a:r>
              <a:rPr lang="en-US" dirty="0" err="1"/>
              <a:t>Ephraimites</a:t>
            </a:r>
            <a:r>
              <a:rPr lang="en-US" dirty="0"/>
              <a:t> fell. </a:t>
            </a:r>
            <a:endParaRPr lang="en-US" dirty="0">
              <a:solidFill>
                <a:prstClr val="black"/>
              </a:solidFill>
            </a:endParaRPr>
          </a:p>
        </p:txBody>
      </p:sp>
    </p:spTree>
    <p:extLst>
      <p:ext uri="{BB962C8B-B14F-4D97-AF65-F5344CB8AC3E}">
        <p14:creationId xmlns:p14="http://schemas.microsoft.com/office/powerpoint/2010/main" val="1514869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9098" b="-1703"/>
          <a:stretch/>
        </p:blipFill>
        <p:spPr>
          <a:xfrm>
            <a:off x="0" y="1005840"/>
            <a:ext cx="9144000" cy="5486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099" y="922077"/>
            <a:ext cx="1026667" cy="8844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910" y="594780"/>
            <a:ext cx="991111" cy="82666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0580" y="230334"/>
            <a:ext cx="1008889" cy="77777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0154" y="1904535"/>
            <a:ext cx="1053333" cy="91111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7992" y="1582949"/>
            <a:ext cx="1057778" cy="85333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0125" y="2146268"/>
            <a:ext cx="968889" cy="96444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6810" y="1141842"/>
            <a:ext cx="1443977" cy="961201"/>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9593" y="2259948"/>
            <a:ext cx="1075556" cy="888889"/>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85713" y="1746333"/>
            <a:ext cx="973334" cy="68000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1468" y="4163732"/>
            <a:ext cx="1248889" cy="466667"/>
          </a:xfrm>
          <a:prstGeom prst="rect">
            <a:avLst/>
          </a:prstGeom>
        </p:spPr>
      </p:pic>
      <p:sp>
        <p:nvSpPr>
          <p:cNvPr id="14" name="Rectangle 13"/>
          <p:cNvSpPr/>
          <p:nvPr/>
        </p:nvSpPr>
        <p:spPr>
          <a:xfrm>
            <a:off x="3530387" y="4267200"/>
            <a:ext cx="1825423" cy="363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79190" y="3148816"/>
            <a:ext cx="1978143" cy="147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90096" y="4677827"/>
            <a:ext cx="2619628" cy="276999"/>
          </a:xfrm>
          <a:prstGeom prst="rect">
            <a:avLst/>
          </a:prstGeom>
          <a:solidFill>
            <a:schemeClr val="bg1"/>
          </a:solidFill>
        </p:spPr>
        <p:txBody>
          <a:bodyPr wrap="none" rtlCol="0">
            <a:spAutoFit/>
          </a:bodyPr>
          <a:lstStyle/>
          <a:p>
            <a:r>
              <a:rPr lang="en-US" sz="1200" dirty="0">
                <a:solidFill>
                  <a:prstClr val="black"/>
                </a:solidFill>
                <a:latin typeface="Arial" panose="020B0604020202020204" pitchFamily="34" charset="0"/>
                <a:cs typeface="Arial" panose="020B0604020202020204" pitchFamily="34" charset="0"/>
              </a:rPr>
              <a:t>DISOBEDIENCE &amp; DELIVERANCE</a:t>
            </a:r>
          </a:p>
        </p:txBody>
      </p:sp>
      <p:sp>
        <p:nvSpPr>
          <p:cNvPr id="15" name="TextBox 14"/>
          <p:cNvSpPr txBox="1"/>
          <p:nvPr/>
        </p:nvSpPr>
        <p:spPr>
          <a:xfrm>
            <a:off x="6425042" y="6148001"/>
            <a:ext cx="744114" cy="276999"/>
          </a:xfrm>
          <a:prstGeom prst="rect">
            <a:avLst/>
          </a:prstGeom>
          <a:noFill/>
        </p:spPr>
        <p:txBody>
          <a:bodyPr wrap="none" rtlCol="0">
            <a:spAutoFit/>
          </a:bodyPr>
          <a:lstStyle/>
          <a:p>
            <a:r>
              <a:rPr lang="en-US" sz="1200" dirty="0">
                <a:solidFill>
                  <a:prstClr val="black"/>
                </a:solidFill>
              </a:rPr>
              <a:t>modified</a:t>
            </a:r>
          </a:p>
        </p:txBody>
      </p:sp>
    </p:spTree>
    <p:extLst>
      <p:ext uri="{BB962C8B-B14F-4D97-AF65-F5344CB8AC3E}">
        <p14:creationId xmlns:p14="http://schemas.microsoft.com/office/powerpoint/2010/main" val="1439529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679924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3163" y="4341341"/>
            <a:ext cx="6315959" cy="7236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933703" y="472000"/>
            <a:ext cx="6751674" cy="6309420"/>
          </a:xfrm>
          <a:prstGeom prst="rect">
            <a:avLst/>
          </a:prstGeom>
        </p:spPr>
        <p:txBody>
          <a:bodyPr wrap="square">
            <a:spAutoFit/>
          </a:bodyPr>
          <a:lstStyle/>
          <a:p>
            <a:r>
              <a:rPr lang="en-US" sz="2400" dirty="0"/>
              <a:t>I. </a:t>
            </a:r>
            <a:r>
              <a:rPr lang="en-US" sz="2400" b="1" dirty="0"/>
              <a:t>Conditions in Israel </a:t>
            </a:r>
            <a:r>
              <a:rPr lang="en-US" sz="2400" dirty="0"/>
              <a:t>(1:1-3:6) </a:t>
            </a:r>
          </a:p>
          <a:p>
            <a:pPr lvl="1"/>
            <a:r>
              <a:rPr lang="en-US" sz="2400" dirty="0"/>
              <a:t>- Unoccupied Areas (1:1-2:5) </a:t>
            </a:r>
          </a:p>
          <a:p>
            <a:pPr lvl="1"/>
            <a:r>
              <a:rPr lang="en-US" sz="2400" dirty="0"/>
              <a:t>- Religious/Political Cycles (2:6-3:6) </a:t>
            </a:r>
          </a:p>
          <a:p>
            <a:pPr>
              <a:spcBef>
                <a:spcPts val="1200"/>
              </a:spcBef>
            </a:pPr>
            <a:r>
              <a:rPr lang="en-US" sz="2400" dirty="0"/>
              <a:t>II. </a:t>
            </a:r>
            <a:r>
              <a:rPr lang="en-US" sz="2400" b="1" dirty="0"/>
              <a:t>The Judges </a:t>
            </a:r>
            <a:r>
              <a:rPr lang="en-US" sz="2400" dirty="0"/>
              <a:t>(3:7-16:31) </a:t>
            </a:r>
          </a:p>
          <a:p>
            <a:pPr lvl="1"/>
            <a:r>
              <a:rPr lang="en-US" sz="2400" dirty="0"/>
              <a:t>- Othniel* (3:7-11) </a:t>
            </a:r>
          </a:p>
          <a:p>
            <a:pPr lvl="1"/>
            <a:r>
              <a:rPr lang="en-US" sz="2400" dirty="0"/>
              <a:t>- Ehud* (3:12-30) </a:t>
            </a:r>
          </a:p>
          <a:p>
            <a:pPr lvl="1"/>
            <a:r>
              <a:rPr lang="en-US" sz="2400" dirty="0"/>
              <a:t>- Shamgar* (3:31) </a:t>
            </a:r>
          </a:p>
          <a:p>
            <a:pPr lvl="1"/>
            <a:r>
              <a:rPr lang="en-US" sz="2400" dirty="0"/>
              <a:t>- Deborah* and Barak (4:1-5:31) </a:t>
            </a:r>
          </a:p>
          <a:p>
            <a:pPr lvl="1"/>
            <a:r>
              <a:rPr lang="en-US" sz="2400" dirty="0"/>
              <a:t>- Gideon* (6:1-8:35) </a:t>
            </a:r>
          </a:p>
          <a:p>
            <a:pPr lvl="1"/>
            <a:r>
              <a:rPr lang="en-US" sz="2400" dirty="0"/>
              <a:t>- Abimelech, </a:t>
            </a:r>
            <a:r>
              <a:rPr lang="en-US" sz="2400" dirty="0" err="1"/>
              <a:t>Tola</a:t>
            </a:r>
            <a:r>
              <a:rPr lang="en-US" sz="2400" dirty="0"/>
              <a:t>, Jair (9:1-10:5) </a:t>
            </a:r>
          </a:p>
          <a:p>
            <a:pPr lvl="1"/>
            <a:r>
              <a:rPr lang="en-US" sz="2400" dirty="0"/>
              <a:t>- Jephthah* (10:6-12:7) </a:t>
            </a:r>
          </a:p>
          <a:p>
            <a:pPr lvl="1"/>
            <a:r>
              <a:rPr lang="en-US" sz="2400" dirty="0"/>
              <a:t>- Ibzan, Elon, Abdon (12:8-15) </a:t>
            </a:r>
          </a:p>
          <a:p>
            <a:pPr lvl="1"/>
            <a:r>
              <a:rPr lang="en-US" sz="2400" dirty="0"/>
              <a:t>- Samson* (13:1-16:31) </a:t>
            </a:r>
          </a:p>
          <a:p>
            <a:pPr>
              <a:spcBef>
                <a:spcPts val="1200"/>
              </a:spcBef>
            </a:pPr>
            <a:r>
              <a:rPr lang="en-US" sz="2400" dirty="0"/>
              <a:t>III. </a:t>
            </a:r>
            <a:r>
              <a:rPr lang="en-US" sz="2400" b="1" dirty="0"/>
              <a:t>Cultural Decline </a:t>
            </a:r>
            <a:r>
              <a:rPr lang="en-US" sz="2400" dirty="0"/>
              <a:t>(17:1-21:25) </a:t>
            </a:r>
          </a:p>
          <a:p>
            <a:pPr lvl="1"/>
            <a:r>
              <a:rPr lang="en-US" sz="2400" dirty="0"/>
              <a:t>- Micah and the </a:t>
            </a:r>
            <a:r>
              <a:rPr lang="en-US" sz="2400" dirty="0" err="1"/>
              <a:t>Danites</a:t>
            </a:r>
            <a:r>
              <a:rPr lang="en-US" sz="2400" dirty="0"/>
              <a:t> (17:1-18:31) </a:t>
            </a:r>
          </a:p>
          <a:p>
            <a:pPr lvl="1"/>
            <a:r>
              <a:rPr lang="en-US" sz="2400" dirty="0"/>
              <a:t>- Crime and Civil War (19:1-21:25) </a:t>
            </a:r>
          </a:p>
        </p:txBody>
      </p:sp>
      <p:sp>
        <p:nvSpPr>
          <p:cNvPr id="4" name="Title 1"/>
          <p:cNvSpPr txBox="1">
            <a:spLocks/>
          </p:cNvSpPr>
          <p:nvPr/>
        </p:nvSpPr>
        <p:spPr>
          <a:xfrm rot="16200000">
            <a:off x="-2676925" y="3003590"/>
            <a:ext cx="6629400" cy="926275"/>
          </a:xfrm>
          <a:prstGeom prst="rect">
            <a:avLst/>
          </a:prstGeom>
        </p:spPr>
        <p:txBody>
          <a:bodyPr vert="horz" anchor="ctr">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Franklin Gothic Medium"/>
                <a:ea typeface="+mj-ea"/>
                <a:cs typeface="+mj-cs"/>
              </a:rPr>
              <a:t>Outline of judges</a:t>
            </a:r>
          </a:p>
        </p:txBody>
      </p:sp>
    </p:spTree>
    <p:extLst>
      <p:ext uri="{BB962C8B-B14F-4D97-AF65-F5344CB8AC3E}">
        <p14:creationId xmlns:p14="http://schemas.microsoft.com/office/powerpoint/2010/main" val="2867858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904" y="0"/>
            <a:ext cx="5288096" cy="6858000"/>
          </a:xfrm>
          <a:prstGeom prst="rect">
            <a:avLst/>
          </a:prstGeom>
        </p:spPr>
      </p:pic>
      <p:sp>
        <p:nvSpPr>
          <p:cNvPr id="3" name="Title 2"/>
          <p:cNvSpPr>
            <a:spLocks noGrp="1"/>
          </p:cNvSpPr>
          <p:nvPr>
            <p:ph type="title"/>
          </p:nvPr>
        </p:nvSpPr>
        <p:spPr>
          <a:xfrm>
            <a:off x="269858" y="1063256"/>
            <a:ext cx="2893071" cy="841248"/>
          </a:xfrm>
        </p:spPr>
        <p:txBody>
          <a:bodyPr/>
          <a:lstStyle/>
          <a:p>
            <a:r>
              <a:rPr lang="en-US" dirty="0"/>
              <a:t>Placing the judges &amp; tribes</a:t>
            </a:r>
          </a:p>
        </p:txBody>
      </p:sp>
      <p:sp>
        <p:nvSpPr>
          <p:cNvPr id="4" name="TextBox 3"/>
          <p:cNvSpPr txBox="1"/>
          <p:nvPr/>
        </p:nvSpPr>
        <p:spPr>
          <a:xfrm>
            <a:off x="5610395" y="4254286"/>
            <a:ext cx="60144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Judah</a:t>
            </a:r>
          </a:p>
        </p:txBody>
      </p:sp>
      <p:sp>
        <p:nvSpPr>
          <p:cNvPr id="5" name="TextBox 4"/>
          <p:cNvSpPr txBox="1"/>
          <p:nvPr/>
        </p:nvSpPr>
        <p:spPr>
          <a:xfrm>
            <a:off x="5610402" y="5213585"/>
            <a:ext cx="70403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Simeon</a:t>
            </a:r>
          </a:p>
        </p:txBody>
      </p:sp>
      <p:sp>
        <p:nvSpPr>
          <p:cNvPr id="6" name="TextBox 5"/>
          <p:cNvSpPr txBox="1"/>
          <p:nvPr/>
        </p:nvSpPr>
        <p:spPr>
          <a:xfrm>
            <a:off x="7312623" y="3887495"/>
            <a:ext cx="72006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Reuben</a:t>
            </a:r>
          </a:p>
        </p:txBody>
      </p:sp>
      <p:sp>
        <p:nvSpPr>
          <p:cNvPr id="7" name="TextBox 6"/>
          <p:cNvSpPr txBox="1"/>
          <p:nvPr/>
        </p:nvSpPr>
        <p:spPr>
          <a:xfrm>
            <a:off x="7404252" y="2831027"/>
            <a:ext cx="47481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Gad</a:t>
            </a:r>
          </a:p>
        </p:txBody>
      </p:sp>
      <p:sp>
        <p:nvSpPr>
          <p:cNvPr id="8" name="TextBox 7"/>
          <p:cNvSpPr txBox="1"/>
          <p:nvPr/>
        </p:nvSpPr>
        <p:spPr>
          <a:xfrm>
            <a:off x="6219588" y="3579503"/>
            <a:ext cx="82266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Benjamin</a:t>
            </a:r>
          </a:p>
        </p:txBody>
      </p:sp>
      <p:sp>
        <p:nvSpPr>
          <p:cNvPr id="9" name="TextBox 8"/>
          <p:cNvSpPr txBox="1"/>
          <p:nvPr/>
        </p:nvSpPr>
        <p:spPr>
          <a:xfrm>
            <a:off x="7844745" y="795607"/>
            <a:ext cx="891591" cy="461665"/>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Manasseh</a:t>
            </a:r>
          </a:p>
          <a:p>
            <a:r>
              <a:rPr lang="en-US" sz="1200" dirty="0">
                <a:latin typeface="Arial" panose="020B0604020202020204" pitchFamily="34" charset="0"/>
                <a:cs typeface="Arial" panose="020B0604020202020204" pitchFamily="34" charset="0"/>
              </a:rPr>
              <a:t>East</a:t>
            </a:r>
          </a:p>
        </p:txBody>
      </p:sp>
      <p:sp>
        <p:nvSpPr>
          <p:cNvPr id="10" name="TextBox 9"/>
          <p:cNvSpPr txBox="1"/>
          <p:nvPr/>
        </p:nvSpPr>
        <p:spPr>
          <a:xfrm>
            <a:off x="5884139" y="2451340"/>
            <a:ext cx="835485" cy="430887"/>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Manasseh</a:t>
            </a:r>
          </a:p>
          <a:p>
            <a:r>
              <a:rPr lang="en-US" sz="1100" dirty="0">
                <a:latin typeface="Arial" panose="020B0604020202020204" pitchFamily="34" charset="0"/>
                <a:cs typeface="Arial" panose="020B0604020202020204" pitchFamily="34" charset="0"/>
              </a:rPr>
              <a:t>West</a:t>
            </a:r>
          </a:p>
        </p:txBody>
      </p:sp>
      <p:sp>
        <p:nvSpPr>
          <p:cNvPr id="11" name="TextBox 10"/>
          <p:cNvSpPr txBox="1"/>
          <p:nvPr/>
        </p:nvSpPr>
        <p:spPr>
          <a:xfrm>
            <a:off x="6129243" y="3083180"/>
            <a:ext cx="710451"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Ephraim</a:t>
            </a:r>
          </a:p>
        </p:txBody>
      </p:sp>
      <p:sp>
        <p:nvSpPr>
          <p:cNvPr id="13" name="TextBox 12"/>
          <p:cNvSpPr txBox="1"/>
          <p:nvPr/>
        </p:nvSpPr>
        <p:spPr>
          <a:xfrm>
            <a:off x="5688934" y="3295253"/>
            <a:ext cx="444352"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Dan</a:t>
            </a:r>
          </a:p>
        </p:txBody>
      </p:sp>
      <p:sp>
        <p:nvSpPr>
          <p:cNvPr id="14" name="TextBox 13"/>
          <p:cNvSpPr txBox="1"/>
          <p:nvPr/>
        </p:nvSpPr>
        <p:spPr>
          <a:xfrm>
            <a:off x="6105991" y="1187508"/>
            <a:ext cx="553357"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Asher</a:t>
            </a:r>
          </a:p>
        </p:txBody>
      </p:sp>
      <p:sp>
        <p:nvSpPr>
          <p:cNvPr id="15" name="TextBox 14"/>
          <p:cNvSpPr txBox="1"/>
          <p:nvPr/>
        </p:nvSpPr>
        <p:spPr>
          <a:xfrm>
            <a:off x="6492221" y="2003465"/>
            <a:ext cx="716863"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Issachar</a:t>
            </a:r>
          </a:p>
        </p:txBody>
      </p:sp>
      <p:sp>
        <p:nvSpPr>
          <p:cNvPr id="16" name="TextBox 15"/>
          <p:cNvSpPr txBox="1"/>
          <p:nvPr/>
        </p:nvSpPr>
        <p:spPr>
          <a:xfrm>
            <a:off x="6231867" y="1784783"/>
            <a:ext cx="696024"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Zebulun</a:t>
            </a:r>
          </a:p>
        </p:txBody>
      </p:sp>
      <p:sp>
        <p:nvSpPr>
          <p:cNvPr id="17" name="TextBox 16"/>
          <p:cNvSpPr txBox="1"/>
          <p:nvPr/>
        </p:nvSpPr>
        <p:spPr>
          <a:xfrm>
            <a:off x="6537151" y="1069620"/>
            <a:ext cx="704039"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Naphtali</a:t>
            </a:r>
          </a:p>
        </p:txBody>
      </p:sp>
      <p:sp>
        <p:nvSpPr>
          <p:cNvPr id="20" name="TextBox 19"/>
          <p:cNvSpPr txBox="1"/>
          <p:nvPr/>
        </p:nvSpPr>
        <p:spPr>
          <a:xfrm>
            <a:off x="8183145" y="2451346"/>
            <a:ext cx="902811" cy="646331"/>
          </a:xfrm>
          <a:prstGeom prst="rect">
            <a:avLst/>
          </a:prstGeom>
          <a:solidFill>
            <a:srgbClr val="FFFF00"/>
          </a:solidFill>
        </p:spPr>
        <p:txBody>
          <a:bodyPr wrap="none" rtlCol="0">
            <a:spAutoFit/>
          </a:bodyPr>
          <a:lstStyle/>
          <a:p>
            <a:r>
              <a:rPr lang="en-US" dirty="0"/>
              <a:t>East of</a:t>
            </a:r>
          </a:p>
          <a:p>
            <a:r>
              <a:rPr lang="en-US" dirty="0"/>
              <a:t>Jordan</a:t>
            </a:r>
          </a:p>
        </p:txBody>
      </p:sp>
      <p:sp>
        <p:nvSpPr>
          <p:cNvPr id="21" name="TextBox 20"/>
          <p:cNvSpPr txBox="1"/>
          <p:nvPr/>
        </p:nvSpPr>
        <p:spPr>
          <a:xfrm>
            <a:off x="3972957" y="2429744"/>
            <a:ext cx="962764" cy="646331"/>
          </a:xfrm>
          <a:prstGeom prst="rect">
            <a:avLst/>
          </a:prstGeom>
          <a:solidFill>
            <a:srgbClr val="FFFF00"/>
          </a:solidFill>
        </p:spPr>
        <p:txBody>
          <a:bodyPr wrap="none" rtlCol="0">
            <a:spAutoFit/>
          </a:bodyPr>
          <a:lstStyle/>
          <a:p>
            <a:r>
              <a:rPr lang="en-US" dirty="0"/>
              <a:t>West of</a:t>
            </a:r>
          </a:p>
          <a:p>
            <a:r>
              <a:rPr lang="en-US" dirty="0"/>
              <a:t>Jordan</a:t>
            </a:r>
          </a:p>
        </p:txBody>
      </p:sp>
      <p:cxnSp>
        <p:nvCxnSpPr>
          <p:cNvPr id="23" name="Straight Connector 22"/>
          <p:cNvCxnSpPr/>
          <p:nvPr/>
        </p:nvCxnSpPr>
        <p:spPr>
          <a:xfrm flipH="1">
            <a:off x="4454341" y="3856498"/>
            <a:ext cx="2710929" cy="0"/>
          </a:xfrm>
          <a:prstGeom prst="line">
            <a:avLst/>
          </a:prstGeom>
          <a:ln w="38100">
            <a:solidFill>
              <a:srgbClr val="0000CC"/>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71153" y="5167444"/>
            <a:ext cx="813043" cy="646331"/>
          </a:xfrm>
          <a:prstGeom prst="rect">
            <a:avLst/>
          </a:prstGeom>
          <a:solidFill>
            <a:srgbClr val="FFFF00"/>
          </a:solidFill>
        </p:spPr>
        <p:txBody>
          <a:bodyPr wrap="none" rtlCol="0">
            <a:spAutoFit/>
          </a:bodyPr>
          <a:lstStyle/>
          <a:p>
            <a:r>
              <a:rPr lang="en-US" dirty="0"/>
              <a:t>Judah</a:t>
            </a:r>
          </a:p>
          <a:p>
            <a:r>
              <a:rPr lang="en-US" dirty="0"/>
              <a:t>South</a:t>
            </a:r>
          </a:p>
        </p:txBody>
      </p:sp>
      <p:sp>
        <p:nvSpPr>
          <p:cNvPr id="25" name="TextBox 24"/>
          <p:cNvSpPr txBox="1"/>
          <p:nvPr/>
        </p:nvSpPr>
        <p:spPr>
          <a:xfrm>
            <a:off x="4046419" y="193729"/>
            <a:ext cx="631904"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Othniel</a:t>
            </a:r>
          </a:p>
        </p:txBody>
      </p:sp>
      <p:sp>
        <p:nvSpPr>
          <p:cNvPr id="26" name="TextBox 25"/>
          <p:cNvSpPr txBox="1"/>
          <p:nvPr/>
        </p:nvSpPr>
        <p:spPr>
          <a:xfrm>
            <a:off x="4066223" y="367781"/>
            <a:ext cx="514885"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Ehud</a:t>
            </a:r>
          </a:p>
        </p:txBody>
      </p:sp>
      <p:sp>
        <p:nvSpPr>
          <p:cNvPr id="27" name="TextBox 26"/>
          <p:cNvSpPr txBox="1"/>
          <p:nvPr/>
        </p:nvSpPr>
        <p:spPr>
          <a:xfrm>
            <a:off x="4150505" y="572748"/>
            <a:ext cx="572273" cy="169277"/>
          </a:xfrm>
          <a:prstGeom prst="rect">
            <a:avLst/>
          </a:prstGeom>
          <a:solidFill>
            <a:schemeClr val="bg1"/>
          </a:solidFill>
        </p:spPr>
        <p:txBody>
          <a:bodyPr wrap="none" lIns="0" tIns="0" rIns="0" bIns="0" rtlCol="0">
            <a:spAutoFit/>
          </a:bodyPr>
          <a:lstStyle/>
          <a:p>
            <a:r>
              <a:rPr lang="en-US" sz="1100" dirty="0">
                <a:latin typeface="Arial" panose="020B0604020202020204" pitchFamily="34" charset="0"/>
                <a:cs typeface="Arial" panose="020B0604020202020204" pitchFamily="34" charset="0"/>
              </a:rPr>
              <a:t>Shamgar</a:t>
            </a:r>
          </a:p>
        </p:txBody>
      </p:sp>
      <p:grpSp>
        <p:nvGrpSpPr>
          <p:cNvPr id="30" name="Group 29"/>
          <p:cNvGrpSpPr/>
          <p:nvPr/>
        </p:nvGrpSpPr>
        <p:grpSpPr>
          <a:xfrm>
            <a:off x="6174941" y="4321567"/>
            <a:ext cx="263471" cy="261610"/>
            <a:chOff x="1503336" y="3829943"/>
            <a:chExt cx="263471" cy="261610"/>
          </a:xfrm>
        </p:grpSpPr>
        <p:sp>
          <p:nvSpPr>
            <p:cNvPr id="28" name="Octagon 27"/>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503593" y="3829943"/>
              <a:ext cx="263214"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1</a:t>
              </a:r>
            </a:p>
          </p:txBody>
        </p:sp>
      </p:grpSp>
      <p:grpSp>
        <p:nvGrpSpPr>
          <p:cNvPr id="31" name="Group 30"/>
          <p:cNvGrpSpPr/>
          <p:nvPr/>
        </p:nvGrpSpPr>
        <p:grpSpPr>
          <a:xfrm>
            <a:off x="6839686" y="3345494"/>
            <a:ext cx="263471" cy="261610"/>
            <a:chOff x="1503336" y="3829943"/>
            <a:chExt cx="263471" cy="261610"/>
          </a:xfrm>
        </p:grpSpPr>
        <p:sp>
          <p:nvSpPr>
            <p:cNvPr id="32" name="Octagon 31"/>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503593" y="3829943"/>
              <a:ext cx="263214"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2</a:t>
              </a:r>
            </a:p>
          </p:txBody>
        </p:sp>
      </p:grpSp>
      <p:grpSp>
        <p:nvGrpSpPr>
          <p:cNvPr id="45" name="Group 44"/>
          <p:cNvGrpSpPr/>
          <p:nvPr/>
        </p:nvGrpSpPr>
        <p:grpSpPr>
          <a:xfrm>
            <a:off x="7136969" y="201478"/>
            <a:ext cx="86246" cy="4626244"/>
            <a:chOff x="7136969" y="201478"/>
            <a:chExt cx="86246" cy="4626244"/>
          </a:xfrm>
        </p:grpSpPr>
        <p:cxnSp>
          <p:nvCxnSpPr>
            <p:cNvPr id="19" name="Straight Connector 18"/>
            <p:cNvCxnSpPr/>
            <p:nvPr/>
          </p:nvCxnSpPr>
          <p:spPr>
            <a:xfrm>
              <a:off x="7136969" y="201478"/>
              <a:ext cx="28299" cy="2063597"/>
            </a:xfrm>
            <a:prstGeom prst="line">
              <a:avLst/>
            </a:prstGeom>
            <a:ln w="38100">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94916" y="3726907"/>
              <a:ext cx="28299" cy="1100815"/>
            </a:xfrm>
            <a:prstGeom prst="line">
              <a:avLst/>
            </a:prstGeom>
            <a:ln w="38100">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65268" y="2666760"/>
              <a:ext cx="14149" cy="809419"/>
            </a:xfrm>
            <a:prstGeom prst="line">
              <a:avLst/>
            </a:prstGeom>
            <a:ln w="38100">
              <a:solidFill>
                <a:srgbClr val="0000CC"/>
              </a:solidFill>
              <a:prstDash val="dash"/>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492243" y="809189"/>
            <a:ext cx="263471" cy="261610"/>
            <a:chOff x="1503336" y="3829943"/>
            <a:chExt cx="263471" cy="261610"/>
          </a:xfrm>
        </p:grpSpPr>
        <p:sp>
          <p:nvSpPr>
            <p:cNvPr id="42" name="Octagon 41"/>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503593" y="3829943"/>
              <a:ext cx="263214"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3</a:t>
              </a:r>
            </a:p>
          </p:txBody>
        </p:sp>
      </p:grpSp>
      <p:sp>
        <p:nvSpPr>
          <p:cNvPr id="39" name="TextBox 38"/>
          <p:cNvSpPr txBox="1"/>
          <p:nvPr/>
        </p:nvSpPr>
        <p:spPr>
          <a:xfrm>
            <a:off x="4159043" y="741512"/>
            <a:ext cx="1019510" cy="169277"/>
          </a:xfrm>
          <a:prstGeom prst="rect">
            <a:avLst/>
          </a:prstGeom>
          <a:solidFill>
            <a:schemeClr val="bg1"/>
          </a:solidFill>
        </p:spPr>
        <p:txBody>
          <a:bodyPr wrap="none" lIns="0" tIns="0" rIns="0" bIns="0" rtlCol="0">
            <a:spAutoFit/>
          </a:bodyPr>
          <a:lstStyle/>
          <a:p>
            <a:r>
              <a:rPr lang="en-US" sz="1100" dirty="0">
                <a:latin typeface="Arial" panose="020B0604020202020204" pitchFamily="34" charset="0"/>
                <a:cs typeface="Arial" panose="020B0604020202020204" pitchFamily="34" charset="0"/>
              </a:rPr>
              <a:t>Deborah/Barack</a:t>
            </a:r>
          </a:p>
        </p:txBody>
      </p:sp>
      <p:grpSp>
        <p:nvGrpSpPr>
          <p:cNvPr id="40" name="Group 39"/>
          <p:cNvGrpSpPr/>
          <p:nvPr/>
        </p:nvGrpSpPr>
        <p:grpSpPr>
          <a:xfrm>
            <a:off x="6576219" y="3214691"/>
            <a:ext cx="263471" cy="261610"/>
            <a:chOff x="1503336" y="3829943"/>
            <a:chExt cx="263471" cy="261610"/>
          </a:xfrm>
        </p:grpSpPr>
        <p:sp>
          <p:nvSpPr>
            <p:cNvPr id="46" name="Octagon 45"/>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503593" y="3829943"/>
              <a:ext cx="263214"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4</a:t>
              </a:r>
            </a:p>
          </p:txBody>
        </p:sp>
      </p:grpSp>
      <p:sp>
        <p:nvSpPr>
          <p:cNvPr id="48" name="TextBox 47"/>
          <p:cNvSpPr txBox="1"/>
          <p:nvPr/>
        </p:nvSpPr>
        <p:spPr>
          <a:xfrm>
            <a:off x="4167083" y="923518"/>
            <a:ext cx="455253" cy="169277"/>
          </a:xfrm>
          <a:prstGeom prst="rect">
            <a:avLst/>
          </a:prstGeom>
          <a:solidFill>
            <a:schemeClr val="bg1"/>
          </a:solidFill>
        </p:spPr>
        <p:txBody>
          <a:bodyPr wrap="none" lIns="0" tIns="0" rIns="0" bIns="0" rtlCol="0">
            <a:spAutoFit/>
          </a:bodyPr>
          <a:lstStyle/>
          <a:p>
            <a:r>
              <a:rPr lang="en-US" sz="1100" dirty="0">
                <a:latin typeface="Arial" panose="020B0604020202020204" pitchFamily="34" charset="0"/>
                <a:cs typeface="Arial" panose="020B0604020202020204" pitchFamily="34" charset="0"/>
              </a:rPr>
              <a:t>Gideon</a:t>
            </a:r>
          </a:p>
        </p:txBody>
      </p:sp>
      <p:grpSp>
        <p:nvGrpSpPr>
          <p:cNvPr id="49" name="Group 48"/>
          <p:cNvGrpSpPr/>
          <p:nvPr/>
        </p:nvGrpSpPr>
        <p:grpSpPr>
          <a:xfrm>
            <a:off x="6945624" y="2134361"/>
            <a:ext cx="263471" cy="261610"/>
            <a:chOff x="1503336" y="3829943"/>
            <a:chExt cx="263471" cy="261610"/>
          </a:xfrm>
        </p:grpSpPr>
        <p:sp>
          <p:nvSpPr>
            <p:cNvPr id="50" name="Octagon 49"/>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503593" y="3829943"/>
              <a:ext cx="263214"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5</a:t>
              </a:r>
            </a:p>
          </p:txBody>
        </p:sp>
      </p:grpSp>
      <p:grpSp>
        <p:nvGrpSpPr>
          <p:cNvPr id="52" name="Group 51"/>
          <p:cNvGrpSpPr/>
          <p:nvPr/>
        </p:nvGrpSpPr>
        <p:grpSpPr>
          <a:xfrm>
            <a:off x="6746920" y="1390148"/>
            <a:ext cx="263471" cy="261610"/>
            <a:chOff x="1503336" y="3829943"/>
            <a:chExt cx="263471" cy="261610"/>
          </a:xfrm>
        </p:grpSpPr>
        <p:sp>
          <p:nvSpPr>
            <p:cNvPr id="53" name="Octagon 52"/>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503593" y="3829943"/>
              <a:ext cx="263214"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4</a:t>
              </a:r>
            </a:p>
          </p:txBody>
        </p:sp>
      </p:grpSp>
      <p:sp>
        <p:nvSpPr>
          <p:cNvPr id="55" name="TextBox 54"/>
          <p:cNvSpPr txBox="1"/>
          <p:nvPr/>
        </p:nvSpPr>
        <p:spPr>
          <a:xfrm>
            <a:off x="4191324" y="1093932"/>
            <a:ext cx="275717" cy="169277"/>
          </a:xfrm>
          <a:prstGeom prst="rect">
            <a:avLst/>
          </a:prstGeom>
          <a:solidFill>
            <a:schemeClr val="bg1"/>
          </a:solidFill>
        </p:spPr>
        <p:txBody>
          <a:bodyPr wrap="none" lIns="0" tIns="0" rIns="0" bIns="0" rtlCol="0">
            <a:spAutoFit/>
          </a:bodyPr>
          <a:lstStyle/>
          <a:p>
            <a:r>
              <a:rPr lang="en-US" sz="1100" dirty="0" err="1" smtClean="0">
                <a:latin typeface="Arial" panose="020B0604020202020204" pitchFamily="34" charset="0"/>
                <a:cs typeface="Arial" panose="020B0604020202020204" pitchFamily="34" charset="0"/>
              </a:rPr>
              <a:t>Tola</a:t>
            </a:r>
            <a:endParaRPr lang="en-US" sz="1100" dirty="0">
              <a:latin typeface="Arial" panose="020B0604020202020204" pitchFamily="34" charset="0"/>
              <a:cs typeface="Arial" panose="020B0604020202020204" pitchFamily="34" charset="0"/>
            </a:endParaRPr>
          </a:p>
        </p:txBody>
      </p:sp>
      <p:sp>
        <p:nvSpPr>
          <p:cNvPr id="56" name="TextBox 55"/>
          <p:cNvSpPr txBox="1"/>
          <p:nvPr/>
        </p:nvSpPr>
        <p:spPr>
          <a:xfrm>
            <a:off x="4180309" y="1241643"/>
            <a:ext cx="227626" cy="169277"/>
          </a:xfrm>
          <a:prstGeom prst="rect">
            <a:avLst/>
          </a:prstGeom>
          <a:solidFill>
            <a:schemeClr val="bg1"/>
          </a:solidFill>
        </p:spPr>
        <p:txBody>
          <a:bodyPr wrap="none" lIns="0" tIns="0" rIns="0" bIns="0" rtlCol="0">
            <a:spAutoFit/>
          </a:bodyPr>
          <a:lstStyle/>
          <a:p>
            <a:r>
              <a:rPr lang="en-US" sz="1100" dirty="0" smtClean="0">
                <a:latin typeface="Arial" panose="020B0604020202020204" pitchFamily="34" charset="0"/>
                <a:cs typeface="Arial" panose="020B0604020202020204" pitchFamily="34" charset="0"/>
              </a:rPr>
              <a:t>Jair</a:t>
            </a:r>
            <a:endParaRPr lang="en-US" sz="1100" dirty="0">
              <a:latin typeface="Arial" panose="020B0604020202020204" pitchFamily="34" charset="0"/>
              <a:cs typeface="Arial" panose="020B0604020202020204" pitchFamily="34" charset="0"/>
            </a:endParaRPr>
          </a:p>
        </p:txBody>
      </p:sp>
      <p:grpSp>
        <p:nvGrpSpPr>
          <p:cNvPr id="57" name="Group 56"/>
          <p:cNvGrpSpPr/>
          <p:nvPr/>
        </p:nvGrpSpPr>
        <p:grpSpPr>
          <a:xfrm>
            <a:off x="6555012" y="2666855"/>
            <a:ext cx="263471" cy="261610"/>
            <a:chOff x="1503336" y="3829943"/>
            <a:chExt cx="263471" cy="261610"/>
          </a:xfrm>
        </p:grpSpPr>
        <p:sp>
          <p:nvSpPr>
            <p:cNvPr id="58" name="Octagon 57"/>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503593" y="3829943"/>
              <a:ext cx="263214"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6</a:t>
              </a:r>
              <a:endParaRPr lang="en-US" sz="1100" b="1" dirty="0">
                <a:latin typeface="Arial" panose="020B0604020202020204" pitchFamily="34" charset="0"/>
                <a:cs typeface="Arial" panose="020B0604020202020204" pitchFamily="34" charset="0"/>
              </a:endParaRPr>
            </a:p>
          </p:txBody>
        </p:sp>
      </p:grpSp>
      <p:grpSp>
        <p:nvGrpSpPr>
          <p:cNvPr id="60" name="Group 59"/>
          <p:cNvGrpSpPr/>
          <p:nvPr/>
        </p:nvGrpSpPr>
        <p:grpSpPr>
          <a:xfrm>
            <a:off x="8037708" y="1545791"/>
            <a:ext cx="263471" cy="261610"/>
            <a:chOff x="1503336" y="3829943"/>
            <a:chExt cx="263471" cy="261610"/>
          </a:xfrm>
        </p:grpSpPr>
        <p:sp>
          <p:nvSpPr>
            <p:cNvPr id="61" name="Octagon 60"/>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503593" y="3829943"/>
              <a:ext cx="263214"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7</a:t>
              </a:r>
              <a:endParaRPr lang="en-US" sz="1100" b="1" dirty="0">
                <a:latin typeface="Arial" panose="020B0604020202020204" pitchFamily="34" charset="0"/>
                <a:cs typeface="Arial" panose="020B0604020202020204" pitchFamily="34" charset="0"/>
              </a:endParaRPr>
            </a:p>
          </p:txBody>
        </p:sp>
      </p:grpSp>
      <p:sp>
        <p:nvSpPr>
          <p:cNvPr id="63" name="TextBox 62"/>
          <p:cNvSpPr txBox="1"/>
          <p:nvPr/>
        </p:nvSpPr>
        <p:spPr>
          <a:xfrm>
            <a:off x="4159043" y="1418871"/>
            <a:ext cx="580287" cy="169277"/>
          </a:xfrm>
          <a:prstGeom prst="rect">
            <a:avLst/>
          </a:prstGeom>
          <a:solidFill>
            <a:schemeClr val="bg1"/>
          </a:solidFill>
        </p:spPr>
        <p:txBody>
          <a:bodyPr wrap="none" lIns="0" tIns="0" rIns="0" bIns="0" rtlCol="0">
            <a:spAutoFit/>
          </a:bodyPr>
          <a:lstStyle/>
          <a:p>
            <a:r>
              <a:rPr lang="en-US" sz="1100" dirty="0" smtClean="0">
                <a:latin typeface="Arial" panose="020B0604020202020204" pitchFamily="34" charset="0"/>
                <a:cs typeface="Arial" panose="020B0604020202020204" pitchFamily="34" charset="0"/>
              </a:rPr>
              <a:t>Jephthah</a:t>
            </a:r>
            <a:endParaRPr lang="en-US" sz="1100" dirty="0">
              <a:latin typeface="Arial" panose="020B0604020202020204" pitchFamily="34" charset="0"/>
              <a:cs typeface="Arial" panose="020B0604020202020204" pitchFamily="34" charset="0"/>
            </a:endParaRPr>
          </a:p>
        </p:txBody>
      </p:sp>
      <p:grpSp>
        <p:nvGrpSpPr>
          <p:cNvPr id="64" name="Group 63"/>
          <p:cNvGrpSpPr/>
          <p:nvPr/>
        </p:nvGrpSpPr>
        <p:grpSpPr>
          <a:xfrm>
            <a:off x="8158804" y="1943635"/>
            <a:ext cx="263471" cy="261610"/>
            <a:chOff x="1503336" y="3829943"/>
            <a:chExt cx="263471" cy="261610"/>
          </a:xfrm>
        </p:grpSpPr>
        <p:sp>
          <p:nvSpPr>
            <p:cNvPr id="65" name="Octagon 64"/>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1503593" y="3829943"/>
              <a:ext cx="263214"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8</a:t>
              </a:r>
              <a:endParaRPr lang="en-US" sz="1100" b="1" dirty="0">
                <a:latin typeface="Arial" panose="020B0604020202020204" pitchFamily="34" charset="0"/>
                <a:cs typeface="Arial" panose="020B0604020202020204" pitchFamily="34" charset="0"/>
              </a:endParaRPr>
            </a:p>
          </p:txBody>
        </p:sp>
      </p:grpSp>
      <p:sp>
        <p:nvSpPr>
          <p:cNvPr id="67" name="TextBox 66"/>
          <p:cNvSpPr txBox="1"/>
          <p:nvPr/>
        </p:nvSpPr>
        <p:spPr>
          <a:xfrm>
            <a:off x="4159043" y="1615506"/>
            <a:ext cx="344646" cy="169277"/>
          </a:xfrm>
          <a:prstGeom prst="rect">
            <a:avLst/>
          </a:prstGeom>
          <a:solidFill>
            <a:schemeClr val="bg1"/>
          </a:solidFill>
        </p:spPr>
        <p:txBody>
          <a:bodyPr wrap="none" lIns="0" tIns="0" rIns="0" bIns="0" rtlCol="0">
            <a:spAutoFit/>
          </a:bodyPr>
          <a:lstStyle/>
          <a:p>
            <a:r>
              <a:rPr lang="en-US" sz="1100" dirty="0" smtClean="0">
                <a:latin typeface="Arial" panose="020B0604020202020204" pitchFamily="34" charset="0"/>
                <a:cs typeface="Arial" panose="020B0604020202020204" pitchFamily="34" charset="0"/>
              </a:rPr>
              <a:t>Ibzan</a:t>
            </a:r>
            <a:endParaRPr lang="en-US" sz="1100" dirty="0">
              <a:latin typeface="Arial" panose="020B0604020202020204" pitchFamily="34" charset="0"/>
              <a:cs typeface="Arial" panose="020B0604020202020204" pitchFamily="34" charset="0"/>
            </a:endParaRPr>
          </a:p>
        </p:txBody>
      </p:sp>
      <p:grpSp>
        <p:nvGrpSpPr>
          <p:cNvPr id="68" name="Group 67"/>
          <p:cNvGrpSpPr/>
          <p:nvPr/>
        </p:nvGrpSpPr>
        <p:grpSpPr>
          <a:xfrm>
            <a:off x="6615184" y="3976510"/>
            <a:ext cx="263471" cy="261610"/>
            <a:chOff x="1503336" y="3829943"/>
            <a:chExt cx="263471" cy="261610"/>
          </a:xfrm>
        </p:grpSpPr>
        <p:sp>
          <p:nvSpPr>
            <p:cNvPr id="69" name="Octagon 68"/>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503593" y="3829943"/>
              <a:ext cx="263214"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9</a:t>
              </a:r>
              <a:endParaRPr lang="en-US" sz="1100" b="1" dirty="0">
                <a:latin typeface="Arial" panose="020B0604020202020204" pitchFamily="34" charset="0"/>
                <a:cs typeface="Arial" panose="020B0604020202020204" pitchFamily="34" charset="0"/>
              </a:endParaRPr>
            </a:p>
          </p:txBody>
        </p:sp>
      </p:grpSp>
      <p:sp>
        <p:nvSpPr>
          <p:cNvPr id="71" name="TextBox 70"/>
          <p:cNvSpPr txBox="1"/>
          <p:nvPr/>
        </p:nvSpPr>
        <p:spPr>
          <a:xfrm>
            <a:off x="4151661" y="1774358"/>
            <a:ext cx="283732" cy="169277"/>
          </a:xfrm>
          <a:prstGeom prst="rect">
            <a:avLst/>
          </a:prstGeom>
          <a:solidFill>
            <a:schemeClr val="bg1"/>
          </a:solidFill>
        </p:spPr>
        <p:txBody>
          <a:bodyPr wrap="none" lIns="0" tIns="0" rIns="0" bIns="0" rtlCol="0">
            <a:spAutoFit/>
          </a:bodyPr>
          <a:lstStyle/>
          <a:p>
            <a:r>
              <a:rPr lang="en-US" sz="1100" dirty="0" smtClean="0">
                <a:latin typeface="Arial" panose="020B0604020202020204" pitchFamily="34" charset="0"/>
                <a:cs typeface="Arial" panose="020B0604020202020204" pitchFamily="34" charset="0"/>
              </a:rPr>
              <a:t>Elon</a:t>
            </a:r>
            <a:endParaRPr lang="en-US" sz="1100" dirty="0">
              <a:latin typeface="Arial" panose="020B0604020202020204" pitchFamily="34" charset="0"/>
              <a:cs typeface="Arial" panose="020B0604020202020204" pitchFamily="34" charset="0"/>
            </a:endParaRPr>
          </a:p>
        </p:txBody>
      </p:sp>
      <p:grpSp>
        <p:nvGrpSpPr>
          <p:cNvPr id="72" name="Group 71"/>
          <p:cNvGrpSpPr/>
          <p:nvPr/>
        </p:nvGrpSpPr>
        <p:grpSpPr>
          <a:xfrm>
            <a:off x="6435999" y="1597386"/>
            <a:ext cx="341760" cy="261610"/>
            <a:chOff x="1455887" y="3829943"/>
            <a:chExt cx="341760" cy="261610"/>
          </a:xfrm>
        </p:grpSpPr>
        <p:sp>
          <p:nvSpPr>
            <p:cNvPr id="73" name="Octagon 72"/>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1455887" y="3829943"/>
              <a:ext cx="341760"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10</a:t>
              </a:r>
              <a:endParaRPr lang="en-US" sz="1100" b="1" dirty="0">
                <a:latin typeface="Arial" panose="020B0604020202020204" pitchFamily="34" charset="0"/>
                <a:cs typeface="Arial" panose="020B0604020202020204" pitchFamily="34" charset="0"/>
              </a:endParaRPr>
            </a:p>
          </p:txBody>
        </p:sp>
      </p:grpSp>
      <p:sp>
        <p:nvSpPr>
          <p:cNvPr id="78" name="TextBox 77"/>
          <p:cNvSpPr txBox="1"/>
          <p:nvPr/>
        </p:nvSpPr>
        <p:spPr>
          <a:xfrm>
            <a:off x="4162195" y="1918826"/>
            <a:ext cx="408766" cy="169277"/>
          </a:xfrm>
          <a:prstGeom prst="rect">
            <a:avLst/>
          </a:prstGeom>
          <a:solidFill>
            <a:schemeClr val="bg1"/>
          </a:solidFill>
        </p:spPr>
        <p:txBody>
          <a:bodyPr wrap="none" lIns="0" tIns="0" rIns="0" bIns="0" rtlCol="0">
            <a:spAutoFit/>
          </a:bodyPr>
          <a:lstStyle/>
          <a:p>
            <a:r>
              <a:rPr lang="en-US" sz="1100" dirty="0" smtClean="0">
                <a:latin typeface="Arial" panose="020B0604020202020204" pitchFamily="34" charset="0"/>
                <a:cs typeface="Arial" panose="020B0604020202020204" pitchFamily="34" charset="0"/>
              </a:rPr>
              <a:t>Abdon</a:t>
            </a:r>
            <a:endParaRPr lang="en-US" sz="1100" dirty="0">
              <a:latin typeface="Arial" panose="020B0604020202020204" pitchFamily="34" charset="0"/>
              <a:cs typeface="Arial" panose="020B0604020202020204" pitchFamily="34" charset="0"/>
            </a:endParaRPr>
          </a:p>
        </p:txBody>
      </p:sp>
      <p:grpSp>
        <p:nvGrpSpPr>
          <p:cNvPr id="79" name="Group 78"/>
          <p:cNvGrpSpPr/>
          <p:nvPr/>
        </p:nvGrpSpPr>
        <p:grpSpPr>
          <a:xfrm>
            <a:off x="6337036" y="2932661"/>
            <a:ext cx="341760" cy="261610"/>
            <a:chOff x="1455887" y="3829943"/>
            <a:chExt cx="341760" cy="261610"/>
          </a:xfrm>
        </p:grpSpPr>
        <p:sp>
          <p:nvSpPr>
            <p:cNvPr id="80" name="Octagon 79"/>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455887" y="3829943"/>
              <a:ext cx="341760"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11</a:t>
              </a:r>
              <a:endParaRPr lang="en-US" sz="11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8250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500"/>
                                        <p:tgtEl>
                                          <p:spTgt spid="64"/>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500"/>
                                        <p:tgtEl>
                                          <p:spTgt spid="72"/>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78"/>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79"/>
                                        </p:tgtEl>
                                        <p:attrNameLst>
                                          <p:attrName>style.visibility</p:attrName>
                                        </p:attrNameLst>
                                      </p:cBhvr>
                                      <p:to>
                                        <p:strVal val="visible"/>
                                      </p:to>
                                    </p:set>
                                    <p:animEffect transition="in" filter="fade">
                                      <p:cBhvr>
                                        <p:cTn id="10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P spid="39" grpId="0" animBg="1"/>
      <p:bldP spid="48" grpId="0" animBg="1"/>
      <p:bldP spid="55" grpId="0" animBg="1"/>
      <p:bldP spid="56" grpId="0" animBg="1"/>
      <p:bldP spid="63" grpId="0" animBg="1"/>
      <p:bldP spid="67" grpId="0" animBg="1"/>
      <p:bldP spid="71" grpId="0" animBg="1"/>
      <p:bldP spid="7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408" y="629587"/>
            <a:ext cx="8866682" cy="6228413"/>
          </a:xfrm>
        </p:spPr>
        <p:txBody>
          <a:bodyPr>
            <a:normAutofit/>
          </a:bodyPr>
          <a:lstStyle/>
          <a:p>
            <a:pPr>
              <a:spcBef>
                <a:spcPct val="0"/>
              </a:spcBef>
            </a:pPr>
            <a:r>
              <a:rPr lang="en-US" sz="2000" b="1" dirty="0">
                <a:latin typeface="Calibri" charset="0"/>
                <a:cs typeface="Calibri" charset="0"/>
              </a:rPr>
              <a:t>Unified &amp; guided by God, not men.</a:t>
            </a:r>
          </a:p>
          <a:p>
            <a:pPr lvl="1">
              <a:spcBef>
                <a:spcPct val="0"/>
              </a:spcBef>
            </a:pPr>
            <a:r>
              <a:rPr lang="en-US" sz="2000" dirty="0">
                <a:latin typeface="Calibri" charset="0"/>
                <a:cs typeface="Calibri" charset="0"/>
              </a:rPr>
              <a:t>No central governmental organization</a:t>
            </a:r>
          </a:p>
          <a:p>
            <a:pPr lvl="1">
              <a:spcBef>
                <a:spcPct val="0"/>
              </a:spcBef>
            </a:pPr>
            <a:r>
              <a:rPr lang="en-US" sz="2000" dirty="0">
                <a:latin typeface="Calibri" charset="0"/>
                <a:cs typeface="Calibri" charset="0"/>
              </a:rPr>
              <a:t>Led, locally, by faith-filled people, as needed</a:t>
            </a:r>
          </a:p>
          <a:p>
            <a:pPr lvl="1">
              <a:spcBef>
                <a:spcPct val="0"/>
              </a:spcBef>
            </a:pPr>
            <a:r>
              <a:rPr lang="en-US" sz="2000" dirty="0">
                <a:latin typeface="Calibri" charset="0"/>
                <a:cs typeface="Calibri" charset="0"/>
              </a:rPr>
              <a:t>No competition for power/leadership (see </a:t>
            </a:r>
            <a:r>
              <a:rPr lang="en-US" sz="2000" dirty="0" err="1">
                <a:latin typeface="Calibri" charset="0"/>
                <a:cs typeface="Calibri" charset="0"/>
              </a:rPr>
              <a:t>Num</a:t>
            </a:r>
            <a:r>
              <a:rPr lang="en-US" sz="2000" dirty="0">
                <a:latin typeface="Calibri" charset="0"/>
                <a:cs typeface="Calibri" charset="0"/>
              </a:rPr>
              <a:t> 11:25-29)</a:t>
            </a:r>
          </a:p>
          <a:p>
            <a:pPr lvl="1">
              <a:spcBef>
                <a:spcPct val="0"/>
              </a:spcBef>
            </a:pPr>
            <a:r>
              <a:rPr lang="en-US" sz="2000" dirty="0">
                <a:latin typeface="Calibri" charset="0"/>
                <a:cs typeface="Calibri" charset="0"/>
              </a:rPr>
              <a:t>“No King…everyone did that which was right </a:t>
            </a:r>
            <a:r>
              <a:rPr lang="en-US" sz="2000" u="sng" dirty="0">
                <a:latin typeface="Calibri" charset="0"/>
                <a:cs typeface="Calibri" charset="0"/>
              </a:rPr>
              <a:t>in God’s eyes</a:t>
            </a:r>
            <a:r>
              <a:rPr lang="en-US" sz="2000" dirty="0">
                <a:latin typeface="Calibri" charset="0"/>
                <a:cs typeface="Calibri" charset="0"/>
              </a:rPr>
              <a:t>.”</a:t>
            </a:r>
          </a:p>
          <a:p>
            <a:pPr>
              <a:spcBef>
                <a:spcPts val="600"/>
              </a:spcBef>
            </a:pPr>
            <a:r>
              <a:rPr lang="en-US" sz="2000" b="1" dirty="0">
                <a:latin typeface="Calibri" charset="0"/>
                <a:cs typeface="Calibri" charset="0"/>
              </a:rPr>
              <a:t>Intensely separated from the non-believing world </a:t>
            </a:r>
          </a:p>
          <a:p>
            <a:pPr lvl="1">
              <a:spcBef>
                <a:spcPct val="0"/>
              </a:spcBef>
            </a:pPr>
            <a:r>
              <a:rPr lang="en-US" sz="2000" dirty="0">
                <a:latin typeface="Calibri" charset="0"/>
                <a:cs typeface="Calibri" charset="0"/>
              </a:rPr>
              <a:t>Purged idolatry and immorality (even from own families)</a:t>
            </a:r>
          </a:p>
          <a:p>
            <a:pPr lvl="1">
              <a:spcBef>
                <a:spcPct val="0"/>
              </a:spcBef>
            </a:pPr>
            <a:r>
              <a:rPr lang="en-US" sz="2000" dirty="0">
                <a:latin typeface="Calibri" charset="0"/>
                <a:cs typeface="Calibri" charset="0"/>
              </a:rPr>
              <a:t>Formed no alliances, covenants, intermarriages, except with faithful people</a:t>
            </a:r>
          </a:p>
          <a:p>
            <a:pPr lvl="1">
              <a:spcBef>
                <a:spcPct val="0"/>
              </a:spcBef>
            </a:pPr>
            <a:r>
              <a:rPr lang="en-US" sz="2000" dirty="0">
                <a:latin typeface="Calibri" charset="0"/>
                <a:cs typeface="Calibri" charset="0"/>
              </a:rPr>
              <a:t>Their purity &amp; obedience were examples to the nations around</a:t>
            </a:r>
          </a:p>
          <a:p>
            <a:pPr>
              <a:spcBef>
                <a:spcPts val="600"/>
              </a:spcBef>
            </a:pPr>
            <a:r>
              <a:rPr lang="en-US" sz="2000" b="1" dirty="0">
                <a:latin typeface="Calibri" charset="0"/>
                <a:cs typeface="Calibri" charset="0"/>
              </a:rPr>
              <a:t>Carefully obedient to the written Word</a:t>
            </a:r>
          </a:p>
          <a:p>
            <a:pPr lvl="1">
              <a:spcBef>
                <a:spcPct val="0"/>
              </a:spcBef>
            </a:pPr>
            <a:r>
              <a:rPr lang="en-US" sz="2000" dirty="0">
                <a:latin typeface="Calibri" charset="0"/>
                <a:cs typeface="Calibri" charset="0"/>
              </a:rPr>
              <a:t>Every generation </a:t>
            </a:r>
            <a:r>
              <a:rPr lang="en-US" sz="2000" dirty="0">
                <a:solidFill>
                  <a:srgbClr val="0000CC"/>
                </a:solidFill>
                <a:latin typeface="Calibri" charset="0"/>
                <a:cs typeface="Calibri" charset="0"/>
              </a:rPr>
              <a:t>knew the Lord (</a:t>
            </a:r>
            <a:r>
              <a:rPr lang="en-US" sz="2000" dirty="0" err="1">
                <a:solidFill>
                  <a:srgbClr val="0000CC"/>
                </a:solidFill>
                <a:latin typeface="Calibri" charset="0"/>
                <a:cs typeface="Calibri" charset="0"/>
              </a:rPr>
              <a:t>Jg</a:t>
            </a:r>
            <a:r>
              <a:rPr lang="en-US" sz="2000" dirty="0">
                <a:solidFill>
                  <a:srgbClr val="0000CC"/>
                </a:solidFill>
                <a:latin typeface="Calibri" charset="0"/>
                <a:cs typeface="Calibri" charset="0"/>
              </a:rPr>
              <a:t> 2:10)</a:t>
            </a:r>
          </a:p>
          <a:p>
            <a:pPr lvl="1">
              <a:spcBef>
                <a:spcPct val="0"/>
              </a:spcBef>
            </a:pPr>
            <a:r>
              <a:rPr lang="en-US" sz="2000" dirty="0">
                <a:latin typeface="Calibri" charset="0"/>
                <a:cs typeface="Calibri" charset="0"/>
              </a:rPr>
              <a:t>Remembered  (carried out) the consequences of obedience &amp; disobedience</a:t>
            </a:r>
          </a:p>
          <a:p>
            <a:pPr lvl="1">
              <a:spcBef>
                <a:spcPct val="0"/>
              </a:spcBef>
            </a:pPr>
            <a:r>
              <a:rPr lang="en-US" sz="2000" dirty="0">
                <a:latin typeface="Calibri" charset="0"/>
                <a:cs typeface="Calibri" charset="0"/>
              </a:rPr>
              <a:t>The Word filled their lives (Levites, family study – Dt 6)</a:t>
            </a:r>
          </a:p>
          <a:p>
            <a:pPr lvl="1">
              <a:spcBef>
                <a:spcPct val="0"/>
              </a:spcBef>
            </a:pPr>
            <a:r>
              <a:rPr lang="en-US" sz="2000" dirty="0">
                <a:latin typeface="Calibri" charset="0"/>
                <a:cs typeface="Calibri" charset="0"/>
              </a:rPr>
              <a:t>They worshiped as God instructed</a:t>
            </a:r>
          </a:p>
          <a:p>
            <a:pPr>
              <a:spcBef>
                <a:spcPts val="600"/>
              </a:spcBef>
            </a:pPr>
            <a:r>
              <a:rPr lang="en-US" sz="2000" b="1" dirty="0">
                <a:latin typeface="Calibri" charset="0"/>
                <a:cs typeface="Calibri" charset="0"/>
              </a:rPr>
              <a:t>Trusted in God’s care (</a:t>
            </a:r>
            <a:r>
              <a:rPr lang="en-US" sz="2000" b="1" dirty="0" err="1">
                <a:latin typeface="Calibri" charset="0"/>
                <a:cs typeface="Calibri" charset="0"/>
              </a:rPr>
              <a:t>Jg</a:t>
            </a:r>
            <a:r>
              <a:rPr lang="en-US" sz="2000" b="1" dirty="0">
                <a:latin typeface="Calibri" charset="0"/>
                <a:cs typeface="Calibri" charset="0"/>
              </a:rPr>
              <a:t> 2:7)</a:t>
            </a:r>
          </a:p>
          <a:p>
            <a:pPr lvl="1">
              <a:spcBef>
                <a:spcPct val="0"/>
              </a:spcBef>
            </a:pPr>
            <a:r>
              <a:rPr lang="en-US" sz="2000" dirty="0">
                <a:latin typeface="Calibri" charset="0"/>
                <a:cs typeface="Calibri" charset="0"/>
              </a:rPr>
              <a:t>Content with the blessing in the land.</a:t>
            </a:r>
          </a:p>
          <a:p>
            <a:pPr lvl="1">
              <a:spcBef>
                <a:spcPct val="0"/>
              </a:spcBef>
            </a:pPr>
            <a:r>
              <a:rPr lang="en-US" sz="2000" dirty="0">
                <a:latin typeface="Calibri" charset="0"/>
                <a:cs typeface="Calibri" charset="0"/>
              </a:rPr>
              <a:t>Not afraid to face enemies of God.</a:t>
            </a:r>
          </a:p>
          <a:p>
            <a:pPr lvl="1">
              <a:spcBef>
                <a:spcPct val="0"/>
              </a:spcBef>
            </a:pPr>
            <a:r>
              <a:rPr lang="en-US" sz="2000" dirty="0">
                <a:latin typeface="Calibri" charset="0"/>
                <a:cs typeface="Calibri" charset="0"/>
              </a:rPr>
              <a:t>Did not depend on worldly measures of strength</a:t>
            </a:r>
          </a:p>
          <a:p>
            <a:pPr lvl="1">
              <a:spcBef>
                <a:spcPct val="0"/>
              </a:spcBef>
            </a:pPr>
            <a:r>
              <a:rPr lang="en-US" sz="2000" dirty="0">
                <a:latin typeface="Calibri" charset="0"/>
                <a:cs typeface="Calibri" charset="0"/>
              </a:rPr>
              <a:t>Were strengthened by their repeated victories</a:t>
            </a:r>
          </a:p>
        </p:txBody>
      </p:sp>
      <p:sp>
        <p:nvSpPr>
          <p:cNvPr id="8" name="Title 7"/>
          <p:cNvSpPr>
            <a:spLocks noGrp="1"/>
          </p:cNvSpPr>
          <p:nvPr>
            <p:ph type="title"/>
          </p:nvPr>
        </p:nvSpPr>
        <p:spPr>
          <a:xfrm>
            <a:off x="0" y="43907"/>
            <a:ext cx="9144000" cy="442120"/>
          </a:xfrm>
        </p:spPr>
        <p:txBody>
          <a:bodyPr>
            <a:normAutofit fontScale="90000"/>
          </a:bodyPr>
          <a:lstStyle/>
          <a:p>
            <a:r>
              <a:rPr lang="en-US" b="1" dirty="0"/>
              <a:t>Israel in the Promised Land – The Ideal</a:t>
            </a:r>
          </a:p>
        </p:txBody>
      </p:sp>
    </p:spTree>
    <p:extLst>
      <p:ext uri="{BB962C8B-B14F-4D97-AF65-F5344CB8AC3E}">
        <p14:creationId xmlns:p14="http://schemas.microsoft.com/office/powerpoint/2010/main" val="491800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0066"/>
          </a:xfrm>
        </p:spPr>
        <p:txBody>
          <a:bodyPr>
            <a:normAutofit fontScale="90000"/>
          </a:bodyPr>
          <a:lstStyle/>
          <a:p>
            <a:r>
              <a:rPr lang="en-US" dirty="0"/>
              <a:t>Sins of Israelites</a:t>
            </a:r>
          </a:p>
        </p:txBody>
      </p:sp>
      <p:sp>
        <p:nvSpPr>
          <p:cNvPr id="3" name="Content Placeholder 2"/>
          <p:cNvSpPr>
            <a:spLocks noGrp="1"/>
          </p:cNvSpPr>
          <p:nvPr>
            <p:ph idx="1"/>
          </p:nvPr>
        </p:nvSpPr>
        <p:spPr>
          <a:xfrm>
            <a:off x="412812" y="803429"/>
            <a:ext cx="8731188" cy="4181954"/>
          </a:xfrm>
        </p:spPr>
        <p:txBody>
          <a:bodyPr/>
          <a:lstStyle/>
          <a:p>
            <a:pPr marL="514350" indent="-514350">
              <a:buFont typeface="+mj-lt"/>
              <a:buAutoNum type="arabicPeriod"/>
            </a:pPr>
            <a:r>
              <a:rPr lang="en-US" dirty="0"/>
              <a:t>Did not know Jehovah or His works (2:10)</a:t>
            </a:r>
          </a:p>
          <a:p>
            <a:pPr marL="514350" indent="-514350">
              <a:buFont typeface="+mj-lt"/>
              <a:buAutoNum type="arabicPeriod"/>
            </a:pPr>
            <a:r>
              <a:rPr lang="en-US" b="1" dirty="0"/>
              <a:t>Served </a:t>
            </a:r>
            <a:r>
              <a:rPr lang="en-US" b="1" dirty="0" err="1"/>
              <a:t>Baals</a:t>
            </a:r>
            <a:r>
              <a:rPr lang="en-US" b="1" dirty="0"/>
              <a:t> and </a:t>
            </a:r>
            <a:r>
              <a:rPr lang="en-US" b="1" dirty="0" err="1"/>
              <a:t>Ashtoreths</a:t>
            </a:r>
            <a:r>
              <a:rPr lang="en-US" b="1" dirty="0"/>
              <a:t> (2:11-13)</a:t>
            </a:r>
          </a:p>
          <a:p>
            <a:pPr marL="514350" indent="-514350">
              <a:buFont typeface="+mj-lt"/>
              <a:buAutoNum type="arabicPeriod"/>
            </a:pPr>
            <a:r>
              <a:rPr lang="en-US" b="1" dirty="0"/>
              <a:t>Did not drive out the Canaanites (1:28)</a:t>
            </a:r>
          </a:p>
          <a:p>
            <a:pPr marL="514350" indent="-514350">
              <a:buFont typeface="+mj-lt"/>
              <a:buAutoNum type="arabicPeriod"/>
            </a:pPr>
            <a:r>
              <a:rPr lang="en-US" dirty="0"/>
              <a:t>Did not obey Jehovah, as their fathers (2:17b)</a:t>
            </a:r>
          </a:p>
          <a:p>
            <a:pPr marL="514350" indent="-514350">
              <a:buFont typeface="+mj-lt"/>
              <a:buAutoNum type="arabicPeriod"/>
            </a:pPr>
            <a:r>
              <a:rPr lang="en-US" b="1" dirty="0"/>
              <a:t>Gave &amp; took daughters &amp; sons in marriage (3:5)</a:t>
            </a:r>
            <a:br>
              <a:rPr lang="en-US" b="1" dirty="0"/>
            </a:br>
            <a:r>
              <a:rPr lang="en-US" b="1" dirty="0"/>
              <a:t>(made covenants, 2:2)</a:t>
            </a:r>
          </a:p>
        </p:txBody>
      </p:sp>
      <p:sp>
        <p:nvSpPr>
          <p:cNvPr id="4" name="TextBox 3"/>
          <p:cNvSpPr txBox="1"/>
          <p:nvPr/>
        </p:nvSpPr>
        <p:spPr>
          <a:xfrm>
            <a:off x="536043" y="4619321"/>
            <a:ext cx="8481849" cy="1323439"/>
          </a:xfrm>
          <a:prstGeom prst="rect">
            <a:avLst/>
          </a:prstGeom>
          <a:noFill/>
          <a:ln>
            <a:solidFill>
              <a:schemeClr val="tx1"/>
            </a:solidFill>
          </a:ln>
        </p:spPr>
        <p:txBody>
          <a:bodyPr wrap="square" rtlCol="0">
            <a:spAutoFit/>
          </a:bodyPr>
          <a:lstStyle/>
          <a:p>
            <a:r>
              <a:rPr lang="en-US" sz="2000" b="1" dirty="0"/>
              <a:t>Judges 3:7 (ESV) </a:t>
            </a:r>
            <a:r>
              <a:rPr lang="en-US" sz="2000" dirty="0"/>
              <a:t/>
            </a:r>
            <a:br>
              <a:rPr lang="en-US" sz="2000" dirty="0"/>
            </a:br>
            <a:r>
              <a:rPr lang="en-US" sz="2000" baseline="30000" dirty="0"/>
              <a:t>7 </a:t>
            </a:r>
            <a:r>
              <a:rPr lang="en-US" sz="2000" dirty="0"/>
              <a:t> And the people of Israel did what was evil in the sight of the </a:t>
            </a:r>
            <a:r>
              <a:rPr lang="en-US" sz="2000" cap="small" dirty="0"/>
              <a:t>LORD</a:t>
            </a:r>
            <a:r>
              <a:rPr lang="en-US" sz="2000" dirty="0"/>
              <a:t>.  (4?)</a:t>
            </a:r>
          </a:p>
          <a:p>
            <a:r>
              <a:rPr lang="en-US" sz="2000" dirty="0"/>
              <a:t>They forgot the </a:t>
            </a:r>
            <a:r>
              <a:rPr lang="en-US" sz="2000" cap="small" dirty="0"/>
              <a:t>LORD</a:t>
            </a:r>
            <a:r>
              <a:rPr lang="en-US" sz="2000" dirty="0"/>
              <a:t> their God (1)</a:t>
            </a:r>
          </a:p>
          <a:p>
            <a:r>
              <a:rPr lang="en-US" sz="2000" dirty="0"/>
              <a:t>and served the </a:t>
            </a:r>
            <a:r>
              <a:rPr lang="en-US" sz="2000" dirty="0" err="1"/>
              <a:t>Baals</a:t>
            </a:r>
            <a:r>
              <a:rPr lang="en-US" sz="2000" dirty="0"/>
              <a:t> and the </a:t>
            </a:r>
            <a:r>
              <a:rPr lang="en-US" sz="2000" dirty="0" err="1"/>
              <a:t>Asheroth</a:t>
            </a:r>
            <a:r>
              <a:rPr lang="en-US" sz="2000" dirty="0"/>
              <a:t>. (2)</a:t>
            </a:r>
          </a:p>
        </p:txBody>
      </p:sp>
    </p:spTree>
    <p:extLst>
      <p:ext uri="{BB962C8B-B14F-4D97-AF65-F5344CB8AC3E}">
        <p14:creationId xmlns:p14="http://schemas.microsoft.com/office/powerpoint/2010/main" val="139451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20" b="-1020"/>
          <a:stretch/>
        </p:blipFill>
        <p:spPr bwMode="auto">
          <a:xfrm>
            <a:off x="405724" y="134647"/>
            <a:ext cx="8407225" cy="6723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609313" y="867105"/>
            <a:ext cx="3855763" cy="551387"/>
            <a:chOff x="4609311" y="867102"/>
            <a:chExt cx="3855763" cy="551384"/>
          </a:xfrm>
        </p:grpSpPr>
        <p:sp>
          <p:nvSpPr>
            <p:cNvPr id="2" name="TextBox 1"/>
            <p:cNvSpPr txBox="1"/>
            <p:nvPr/>
          </p:nvSpPr>
          <p:spPr>
            <a:xfrm>
              <a:off x="4609311" y="882866"/>
              <a:ext cx="923682" cy="523217"/>
            </a:xfrm>
            <a:prstGeom prst="rect">
              <a:avLst/>
            </a:prstGeom>
            <a:noFill/>
          </p:spPr>
          <p:txBody>
            <a:bodyPr wrap="square" rtlCol="0">
              <a:spAutoFit/>
            </a:bodyPr>
            <a:lstStyle/>
            <a:p>
              <a:r>
                <a:rPr lang="en-US" sz="1400" dirty="0">
                  <a:solidFill>
                    <a:prstClr val="black"/>
                  </a:solidFill>
                </a:rPr>
                <a:t>Judah/</a:t>
              </a:r>
            </a:p>
            <a:p>
              <a:r>
                <a:rPr lang="en-US" sz="1400" dirty="0" err="1">
                  <a:solidFill>
                    <a:prstClr val="black"/>
                  </a:solidFill>
                </a:rPr>
                <a:t>Debir</a:t>
              </a:r>
              <a:endParaRPr lang="en-US" sz="1400" dirty="0">
                <a:solidFill>
                  <a:prstClr val="black"/>
                </a:solidFill>
              </a:endParaRPr>
            </a:p>
          </p:txBody>
        </p:sp>
        <p:sp>
          <p:nvSpPr>
            <p:cNvPr id="3" name="TextBox 2"/>
            <p:cNvSpPr txBox="1"/>
            <p:nvPr/>
          </p:nvSpPr>
          <p:spPr>
            <a:xfrm>
              <a:off x="7677807" y="867102"/>
              <a:ext cx="787267" cy="523217"/>
            </a:xfrm>
            <a:prstGeom prst="rect">
              <a:avLst/>
            </a:prstGeom>
            <a:noFill/>
          </p:spPr>
          <p:txBody>
            <a:bodyPr wrap="none" rtlCol="0">
              <a:spAutoFit/>
            </a:bodyPr>
            <a:lstStyle/>
            <a:p>
              <a:r>
                <a:rPr lang="en-US" sz="1400" dirty="0">
                  <a:solidFill>
                    <a:prstClr val="black"/>
                  </a:solidFill>
                </a:rPr>
                <a:t>Related </a:t>
              </a:r>
            </a:p>
            <a:p>
              <a:r>
                <a:rPr lang="en-US" sz="1400" dirty="0">
                  <a:solidFill>
                    <a:prstClr val="black"/>
                  </a:solidFill>
                </a:rPr>
                <a:t>to Caleb</a:t>
              </a:r>
            </a:p>
          </p:txBody>
        </p:sp>
        <p:sp>
          <p:nvSpPr>
            <p:cNvPr id="4" name="Rectangle 3"/>
            <p:cNvSpPr/>
            <p:nvPr/>
          </p:nvSpPr>
          <p:spPr>
            <a:xfrm>
              <a:off x="5679082" y="895269"/>
              <a:ext cx="1052793" cy="523217"/>
            </a:xfrm>
            <a:prstGeom prst="rect">
              <a:avLst/>
            </a:prstGeom>
          </p:spPr>
          <p:txBody>
            <a:bodyPr wrap="square">
              <a:spAutoFit/>
            </a:bodyPr>
            <a:lstStyle/>
            <a:p>
              <a:r>
                <a:rPr lang="en-US" sz="1400" dirty="0" err="1">
                  <a:solidFill>
                    <a:prstClr val="black"/>
                  </a:solidFill>
                </a:rPr>
                <a:t>Cushan-rishathaim</a:t>
              </a:r>
              <a:endParaRPr lang="en-US" sz="1400" dirty="0">
                <a:solidFill>
                  <a:prstClr val="black"/>
                </a:solidFill>
              </a:endParaRPr>
            </a:p>
          </p:txBody>
        </p:sp>
        <p:sp>
          <p:nvSpPr>
            <p:cNvPr id="5" name="Rectangle 4"/>
            <p:cNvSpPr/>
            <p:nvPr/>
          </p:nvSpPr>
          <p:spPr>
            <a:xfrm>
              <a:off x="6942165" y="895269"/>
              <a:ext cx="418704" cy="369330"/>
            </a:xfrm>
            <a:prstGeom prst="rect">
              <a:avLst/>
            </a:prstGeom>
          </p:spPr>
          <p:txBody>
            <a:bodyPr wrap="none">
              <a:spAutoFit/>
            </a:bodyPr>
            <a:lstStyle/>
            <a:p>
              <a:r>
                <a:rPr lang="en-US" dirty="0">
                  <a:solidFill>
                    <a:prstClr val="black"/>
                  </a:solidFill>
                </a:rPr>
                <a:t>40</a:t>
              </a:r>
            </a:p>
          </p:txBody>
        </p:sp>
      </p:grpSp>
      <p:grpSp>
        <p:nvGrpSpPr>
          <p:cNvPr id="8" name="Group 7"/>
          <p:cNvGrpSpPr/>
          <p:nvPr/>
        </p:nvGrpSpPr>
        <p:grpSpPr>
          <a:xfrm>
            <a:off x="4609321" y="1318809"/>
            <a:ext cx="3964874" cy="387974"/>
            <a:chOff x="4609311" y="876627"/>
            <a:chExt cx="3964874" cy="387972"/>
          </a:xfrm>
        </p:grpSpPr>
        <p:sp>
          <p:nvSpPr>
            <p:cNvPr id="9" name="TextBox 8"/>
            <p:cNvSpPr txBox="1"/>
            <p:nvPr/>
          </p:nvSpPr>
          <p:spPr>
            <a:xfrm>
              <a:off x="4609311" y="882866"/>
              <a:ext cx="923682" cy="307776"/>
            </a:xfrm>
            <a:prstGeom prst="rect">
              <a:avLst/>
            </a:prstGeom>
            <a:noFill/>
          </p:spPr>
          <p:txBody>
            <a:bodyPr wrap="square" rtlCol="0">
              <a:spAutoFit/>
            </a:bodyPr>
            <a:lstStyle/>
            <a:p>
              <a:r>
                <a:rPr lang="en-US" sz="1400" dirty="0">
                  <a:solidFill>
                    <a:prstClr val="black"/>
                  </a:solidFill>
                </a:rPr>
                <a:t>Benjamin</a:t>
              </a:r>
            </a:p>
          </p:txBody>
        </p:sp>
        <p:sp>
          <p:nvSpPr>
            <p:cNvPr id="10" name="TextBox 9"/>
            <p:cNvSpPr txBox="1"/>
            <p:nvPr/>
          </p:nvSpPr>
          <p:spPr>
            <a:xfrm>
              <a:off x="7515882" y="876627"/>
              <a:ext cx="1058303" cy="307776"/>
            </a:xfrm>
            <a:prstGeom prst="rect">
              <a:avLst/>
            </a:prstGeom>
            <a:noFill/>
          </p:spPr>
          <p:txBody>
            <a:bodyPr wrap="none" rtlCol="0">
              <a:spAutoFit/>
            </a:bodyPr>
            <a:lstStyle/>
            <a:p>
              <a:r>
                <a:rPr lang="en-US" sz="1400" dirty="0">
                  <a:solidFill>
                    <a:prstClr val="black"/>
                  </a:solidFill>
                </a:rPr>
                <a:t>Left handed</a:t>
              </a:r>
            </a:p>
          </p:txBody>
        </p:sp>
        <p:sp>
          <p:nvSpPr>
            <p:cNvPr id="11" name="Rectangle 10"/>
            <p:cNvSpPr/>
            <p:nvPr/>
          </p:nvSpPr>
          <p:spPr>
            <a:xfrm>
              <a:off x="5602882" y="895269"/>
              <a:ext cx="1263075" cy="276998"/>
            </a:xfrm>
            <a:prstGeom prst="rect">
              <a:avLst/>
            </a:prstGeom>
          </p:spPr>
          <p:txBody>
            <a:bodyPr wrap="square">
              <a:spAutoFit/>
            </a:bodyPr>
            <a:lstStyle/>
            <a:p>
              <a:r>
                <a:rPr lang="en-US" sz="1200" dirty="0" err="1">
                  <a:solidFill>
                    <a:prstClr val="black"/>
                  </a:solidFill>
                </a:rPr>
                <a:t>Eglon</a:t>
              </a:r>
              <a:r>
                <a:rPr lang="en-US" sz="1200" dirty="0">
                  <a:solidFill>
                    <a:prstClr val="black"/>
                  </a:solidFill>
                </a:rPr>
                <a:t>/Moab++</a:t>
              </a:r>
            </a:p>
          </p:txBody>
        </p:sp>
        <p:sp>
          <p:nvSpPr>
            <p:cNvPr id="12" name="Rectangle 11"/>
            <p:cNvSpPr/>
            <p:nvPr/>
          </p:nvSpPr>
          <p:spPr>
            <a:xfrm>
              <a:off x="6942165" y="895269"/>
              <a:ext cx="418704" cy="369330"/>
            </a:xfrm>
            <a:prstGeom prst="rect">
              <a:avLst/>
            </a:prstGeom>
          </p:spPr>
          <p:txBody>
            <a:bodyPr wrap="none">
              <a:spAutoFit/>
            </a:bodyPr>
            <a:lstStyle/>
            <a:p>
              <a:r>
                <a:rPr lang="en-US" dirty="0">
                  <a:solidFill>
                    <a:prstClr val="black"/>
                  </a:solidFill>
                </a:rPr>
                <a:t>80</a:t>
              </a:r>
            </a:p>
          </p:txBody>
        </p:sp>
      </p:grpSp>
      <p:grpSp>
        <p:nvGrpSpPr>
          <p:cNvPr id="7" name="Group 6"/>
          <p:cNvGrpSpPr/>
          <p:nvPr/>
        </p:nvGrpSpPr>
        <p:grpSpPr>
          <a:xfrm>
            <a:off x="4448198" y="1962840"/>
            <a:ext cx="4336185" cy="471885"/>
            <a:chOff x="4448174" y="1962840"/>
            <a:chExt cx="4336185" cy="471886"/>
          </a:xfrm>
        </p:grpSpPr>
        <p:sp>
          <p:nvSpPr>
            <p:cNvPr id="14" name="Rectangle 13"/>
            <p:cNvSpPr/>
            <p:nvPr/>
          </p:nvSpPr>
          <p:spPr>
            <a:xfrm>
              <a:off x="5650134" y="1973060"/>
              <a:ext cx="1263091" cy="461666"/>
            </a:xfrm>
            <a:prstGeom prst="rect">
              <a:avLst/>
            </a:prstGeom>
          </p:spPr>
          <p:txBody>
            <a:bodyPr wrap="square">
              <a:spAutoFit/>
            </a:bodyPr>
            <a:lstStyle/>
            <a:p>
              <a:r>
                <a:rPr lang="en-US" sz="1200" dirty="0" err="1">
                  <a:solidFill>
                    <a:prstClr val="black"/>
                  </a:solidFill>
                </a:rPr>
                <a:t>Jabin</a:t>
              </a:r>
              <a:r>
                <a:rPr lang="en-US" sz="1200" dirty="0">
                  <a:solidFill>
                    <a:prstClr val="black"/>
                  </a:solidFill>
                </a:rPr>
                <a:t> of </a:t>
              </a:r>
              <a:r>
                <a:rPr lang="en-US" sz="1200" dirty="0" err="1">
                  <a:solidFill>
                    <a:prstClr val="black"/>
                  </a:solidFill>
                </a:rPr>
                <a:t>Hazor</a:t>
              </a:r>
              <a:r>
                <a:rPr lang="en-US" sz="1200" dirty="0">
                  <a:solidFill>
                    <a:prstClr val="black"/>
                  </a:solidFill>
                </a:rPr>
                <a:t> </a:t>
              </a:r>
            </a:p>
            <a:p>
              <a:r>
                <a:rPr lang="en-US" sz="1200" dirty="0">
                  <a:solidFill>
                    <a:prstClr val="black"/>
                  </a:solidFill>
                </a:rPr>
                <a:t>&amp; </a:t>
              </a:r>
              <a:r>
                <a:rPr lang="en-US" sz="1200" dirty="0" err="1">
                  <a:solidFill>
                    <a:prstClr val="black"/>
                  </a:solidFill>
                </a:rPr>
                <a:t>Sisera</a:t>
              </a:r>
              <a:endParaRPr lang="en-US" sz="1200" dirty="0">
                <a:solidFill>
                  <a:prstClr val="black"/>
                </a:solidFill>
              </a:endParaRPr>
            </a:p>
          </p:txBody>
        </p:sp>
        <p:sp>
          <p:nvSpPr>
            <p:cNvPr id="15" name="Rectangle 14"/>
            <p:cNvSpPr/>
            <p:nvPr/>
          </p:nvSpPr>
          <p:spPr>
            <a:xfrm>
              <a:off x="6921171" y="2019227"/>
              <a:ext cx="418704" cy="369333"/>
            </a:xfrm>
            <a:prstGeom prst="rect">
              <a:avLst/>
            </a:prstGeom>
          </p:spPr>
          <p:txBody>
            <a:bodyPr wrap="none">
              <a:spAutoFit/>
            </a:bodyPr>
            <a:lstStyle/>
            <a:p>
              <a:r>
                <a:rPr lang="en-US" dirty="0">
                  <a:solidFill>
                    <a:prstClr val="black"/>
                  </a:solidFill>
                </a:rPr>
                <a:t>40</a:t>
              </a:r>
            </a:p>
          </p:txBody>
        </p:sp>
        <p:sp>
          <p:nvSpPr>
            <p:cNvPr id="16" name="TextBox 15"/>
            <p:cNvSpPr txBox="1"/>
            <p:nvPr/>
          </p:nvSpPr>
          <p:spPr>
            <a:xfrm>
              <a:off x="4448174" y="1962840"/>
              <a:ext cx="1352551" cy="461666"/>
            </a:xfrm>
            <a:prstGeom prst="rect">
              <a:avLst/>
            </a:prstGeom>
            <a:noFill/>
          </p:spPr>
          <p:txBody>
            <a:bodyPr wrap="square" rtlCol="0">
              <a:spAutoFit/>
            </a:bodyPr>
            <a:lstStyle/>
            <a:p>
              <a:r>
                <a:rPr lang="en-US" sz="1200" dirty="0">
                  <a:solidFill>
                    <a:prstClr val="black"/>
                  </a:solidFill>
                </a:rPr>
                <a:t>Bethel-Ephraim /</a:t>
              </a:r>
              <a:r>
                <a:rPr lang="en-US" sz="1200" dirty="0" err="1">
                  <a:solidFill>
                    <a:prstClr val="black"/>
                  </a:solidFill>
                </a:rPr>
                <a:t>Kedesh</a:t>
              </a:r>
              <a:r>
                <a:rPr lang="en-US" sz="1200" dirty="0">
                  <a:solidFill>
                    <a:prstClr val="black"/>
                  </a:solidFill>
                </a:rPr>
                <a:t>-Naphtali</a:t>
              </a:r>
            </a:p>
          </p:txBody>
        </p:sp>
        <p:sp>
          <p:nvSpPr>
            <p:cNvPr id="17" name="TextBox 16"/>
            <p:cNvSpPr txBox="1"/>
            <p:nvPr/>
          </p:nvSpPr>
          <p:spPr>
            <a:xfrm>
              <a:off x="7487317" y="1996361"/>
              <a:ext cx="1297042" cy="400111"/>
            </a:xfrm>
            <a:prstGeom prst="rect">
              <a:avLst/>
            </a:prstGeom>
            <a:noFill/>
          </p:spPr>
          <p:txBody>
            <a:bodyPr wrap="square" rtlCol="0">
              <a:spAutoFit/>
            </a:bodyPr>
            <a:lstStyle/>
            <a:p>
              <a:r>
                <a:rPr lang="en-US" sz="1000" dirty="0">
                  <a:solidFill>
                    <a:prstClr val="black"/>
                  </a:solidFill>
                </a:rPr>
                <a:t>900 iron chariots</a:t>
              </a:r>
            </a:p>
            <a:p>
              <a:r>
                <a:rPr lang="en-US" sz="1000" dirty="0">
                  <a:solidFill>
                    <a:prstClr val="black"/>
                  </a:solidFill>
                </a:rPr>
                <a:t>Death by woman</a:t>
              </a:r>
            </a:p>
          </p:txBody>
        </p:sp>
      </p:grpSp>
      <p:grpSp>
        <p:nvGrpSpPr>
          <p:cNvPr id="18" name="Group 17"/>
          <p:cNvGrpSpPr/>
          <p:nvPr/>
        </p:nvGrpSpPr>
        <p:grpSpPr>
          <a:xfrm>
            <a:off x="5679084" y="1624813"/>
            <a:ext cx="3095750" cy="400110"/>
            <a:chOff x="5679084" y="1624813"/>
            <a:chExt cx="3095750" cy="400110"/>
          </a:xfrm>
        </p:grpSpPr>
        <p:sp>
          <p:nvSpPr>
            <p:cNvPr id="13" name="Rectangle 12"/>
            <p:cNvSpPr/>
            <p:nvPr/>
          </p:nvSpPr>
          <p:spPr>
            <a:xfrm>
              <a:off x="5679084" y="1714417"/>
              <a:ext cx="902691" cy="276999"/>
            </a:xfrm>
            <a:prstGeom prst="rect">
              <a:avLst/>
            </a:prstGeom>
          </p:spPr>
          <p:txBody>
            <a:bodyPr wrap="square">
              <a:spAutoFit/>
            </a:bodyPr>
            <a:lstStyle/>
            <a:p>
              <a:r>
                <a:rPr lang="en-US" sz="1200" dirty="0">
                  <a:solidFill>
                    <a:prstClr val="black"/>
                  </a:solidFill>
                </a:rPr>
                <a:t>Philistines</a:t>
              </a:r>
            </a:p>
          </p:txBody>
        </p:sp>
        <p:sp>
          <p:nvSpPr>
            <p:cNvPr id="19" name="TextBox 18"/>
            <p:cNvSpPr txBox="1"/>
            <p:nvPr/>
          </p:nvSpPr>
          <p:spPr>
            <a:xfrm>
              <a:off x="7477792" y="1624813"/>
              <a:ext cx="1297042" cy="400110"/>
            </a:xfrm>
            <a:prstGeom prst="rect">
              <a:avLst/>
            </a:prstGeom>
            <a:noFill/>
          </p:spPr>
          <p:txBody>
            <a:bodyPr wrap="square" rtlCol="0">
              <a:spAutoFit/>
            </a:bodyPr>
            <a:lstStyle/>
            <a:p>
              <a:r>
                <a:rPr lang="en-US" sz="1000" dirty="0">
                  <a:solidFill>
                    <a:prstClr val="black"/>
                  </a:solidFill>
                </a:rPr>
                <a:t>Kills 600 Philistines with Ox Prod</a:t>
              </a:r>
            </a:p>
          </p:txBody>
        </p:sp>
      </p:grpSp>
      <p:grpSp>
        <p:nvGrpSpPr>
          <p:cNvPr id="21" name="Group 20"/>
          <p:cNvGrpSpPr/>
          <p:nvPr/>
        </p:nvGrpSpPr>
        <p:grpSpPr>
          <a:xfrm>
            <a:off x="4448198" y="2295904"/>
            <a:ext cx="4336185" cy="479798"/>
            <a:chOff x="4448174" y="1916673"/>
            <a:chExt cx="4336185" cy="479798"/>
          </a:xfrm>
        </p:grpSpPr>
        <p:sp>
          <p:nvSpPr>
            <p:cNvPr id="22" name="Rectangle 21"/>
            <p:cNvSpPr/>
            <p:nvPr/>
          </p:nvSpPr>
          <p:spPr>
            <a:xfrm>
              <a:off x="5629153" y="1916673"/>
              <a:ext cx="1263091" cy="461665"/>
            </a:xfrm>
            <a:prstGeom prst="rect">
              <a:avLst/>
            </a:prstGeom>
          </p:spPr>
          <p:txBody>
            <a:bodyPr wrap="square">
              <a:spAutoFit/>
            </a:bodyPr>
            <a:lstStyle/>
            <a:p>
              <a:r>
                <a:rPr lang="en-US" sz="1200" dirty="0" err="1">
                  <a:solidFill>
                    <a:prstClr val="black"/>
                  </a:solidFill>
                </a:rPr>
                <a:t>Midainites</a:t>
              </a:r>
              <a:r>
                <a:rPr lang="en-US" sz="1200" dirty="0">
                  <a:solidFill>
                    <a:prstClr val="black"/>
                  </a:solidFill>
                </a:rPr>
                <a:t>, Amalekites, East</a:t>
              </a:r>
            </a:p>
          </p:txBody>
        </p:sp>
        <p:sp>
          <p:nvSpPr>
            <p:cNvPr id="23" name="Rectangle 22"/>
            <p:cNvSpPr/>
            <p:nvPr/>
          </p:nvSpPr>
          <p:spPr>
            <a:xfrm>
              <a:off x="6921171" y="2019227"/>
              <a:ext cx="418704" cy="369332"/>
            </a:xfrm>
            <a:prstGeom prst="rect">
              <a:avLst/>
            </a:prstGeom>
          </p:spPr>
          <p:txBody>
            <a:bodyPr wrap="none">
              <a:spAutoFit/>
            </a:bodyPr>
            <a:lstStyle/>
            <a:p>
              <a:r>
                <a:rPr lang="en-US" dirty="0">
                  <a:solidFill>
                    <a:prstClr val="black"/>
                  </a:solidFill>
                </a:rPr>
                <a:t>40</a:t>
              </a:r>
            </a:p>
          </p:txBody>
        </p:sp>
        <p:sp>
          <p:nvSpPr>
            <p:cNvPr id="24" name="TextBox 23"/>
            <p:cNvSpPr txBox="1"/>
            <p:nvPr/>
          </p:nvSpPr>
          <p:spPr>
            <a:xfrm>
              <a:off x="4448174" y="1962841"/>
              <a:ext cx="1352551" cy="276999"/>
            </a:xfrm>
            <a:prstGeom prst="rect">
              <a:avLst/>
            </a:prstGeom>
            <a:noFill/>
          </p:spPr>
          <p:txBody>
            <a:bodyPr wrap="square" rtlCol="0">
              <a:spAutoFit/>
            </a:bodyPr>
            <a:lstStyle/>
            <a:p>
              <a:r>
                <a:rPr lang="en-US" sz="1200" dirty="0">
                  <a:solidFill>
                    <a:prstClr val="black"/>
                  </a:solidFill>
                </a:rPr>
                <a:t>Oprah/Manasseh</a:t>
              </a:r>
            </a:p>
          </p:txBody>
        </p:sp>
        <p:sp>
          <p:nvSpPr>
            <p:cNvPr id="25" name="TextBox 24"/>
            <p:cNvSpPr txBox="1"/>
            <p:nvPr/>
          </p:nvSpPr>
          <p:spPr>
            <a:xfrm>
              <a:off x="7487317" y="1996361"/>
              <a:ext cx="1297042" cy="400110"/>
            </a:xfrm>
            <a:prstGeom prst="rect">
              <a:avLst/>
            </a:prstGeom>
            <a:noFill/>
          </p:spPr>
          <p:txBody>
            <a:bodyPr wrap="square" rtlCol="0">
              <a:spAutoFit/>
            </a:bodyPr>
            <a:lstStyle/>
            <a:p>
              <a:r>
                <a:rPr lang="en-US" sz="1000" dirty="0">
                  <a:solidFill>
                    <a:prstClr val="black"/>
                  </a:solidFill>
                </a:rPr>
                <a:t>From 32000 to 300 </a:t>
              </a:r>
              <a:r>
                <a:rPr lang="en-US" sz="1000" dirty="0" smtClean="0">
                  <a:solidFill>
                    <a:prstClr val="black"/>
                  </a:solidFill>
                </a:rPr>
                <a:t>men, signs</a:t>
              </a:r>
              <a:endParaRPr lang="en-US" sz="1000" dirty="0">
                <a:solidFill>
                  <a:prstClr val="black"/>
                </a:solidFill>
              </a:endParaRPr>
            </a:p>
          </p:txBody>
        </p:sp>
      </p:grpSp>
      <p:grpSp>
        <p:nvGrpSpPr>
          <p:cNvPr id="26" name="Group 25"/>
          <p:cNvGrpSpPr/>
          <p:nvPr/>
        </p:nvGrpSpPr>
        <p:grpSpPr>
          <a:xfrm>
            <a:off x="4441107" y="2671610"/>
            <a:ext cx="4336185" cy="471886"/>
            <a:chOff x="4448174" y="1916673"/>
            <a:chExt cx="4336185" cy="471886"/>
          </a:xfrm>
        </p:grpSpPr>
        <p:sp>
          <p:nvSpPr>
            <p:cNvPr id="27" name="Rectangle 26"/>
            <p:cNvSpPr/>
            <p:nvPr/>
          </p:nvSpPr>
          <p:spPr>
            <a:xfrm>
              <a:off x="5629153" y="1916673"/>
              <a:ext cx="1263091" cy="276999"/>
            </a:xfrm>
            <a:prstGeom prst="rect">
              <a:avLst/>
            </a:prstGeom>
          </p:spPr>
          <p:txBody>
            <a:bodyPr wrap="square">
              <a:spAutoFit/>
            </a:bodyPr>
            <a:lstStyle/>
            <a:p>
              <a:r>
                <a:rPr lang="en-US" sz="1200" dirty="0" smtClean="0">
                  <a:solidFill>
                    <a:prstClr val="black"/>
                  </a:solidFill>
                </a:rPr>
                <a:t>Civil war</a:t>
              </a:r>
              <a:endParaRPr lang="en-US" sz="1200" dirty="0">
                <a:solidFill>
                  <a:prstClr val="black"/>
                </a:solidFill>
              </a:endParaRPr>
            </a:p>
          </p:txBody>
        </p:sp>
        <p:sp>
          <p:nvSpPr>
            <p:cNvPr id="28" name="Rectangle 27"/>
            <p:cNvSpPr/>
            <p:nvPr/>
          </p:nvSpPr>
          <p:spPr>
            <a:xfrm>
              <a:off x="6921171" y="2019227"/>
              <a:ext cx="184731" cy="369332"/>
            </a:xfrm>
            <a:prstGeom prst="rect">
              <a:avLst/>
            </a:prstGeom>
          </p:spPr>
          <p:txBody>
            <a:bodyPr wrap="none">
              <a:spAutoFit/>
            </a:bodyPr>
            <a:lstStyle/>
            <a:p>
              <a:endParaRPr lang="en-US" dirty="0">
                <a:solidFill>
                  <a:prstClr val="black"/>
                </a:solidFill>
              </a:endParaRPr>
            </a:p>
          </p:txBody>
        </p:sp>
        <p:sp>
          <p:nvSpPr>
            <p:cNvPr id="29" name="TextBox 28"/>
            <p:cNvSpPr txBox="1"/>
            <p:nvPr/>
          </p:nvSpPr>
          <p:spPr>
            <a:xfrm>
              <a:off x="4448174" y="1920309"/>
              <a:ext cx="1352551" cy="461665"/>
            </a:xfrm>
            <a:prstGeom prst="rect">
              <a:avLst/>
            </a:prstGeom>
            <a:noFill/>
          </p:spPr>
          <p:txBody>
            <a:bodyPr wrap="square" rtlCol="0">
              <a:spAutoFit/>
            </a:bodyPr>
            <a:lstStyle/>
            <a:p>
              <a:r>
                <a:rPr lang="en-US" sz="1200" dirty="0" smtClean="0">
                  <a:solidFill>
                    <a:prstClr val="black"/>
                  </a:solidFill>
                </a:rPr>
                <a:t>Shechem</a:t>
              </a:r>
            </a:p>
            <a:p>
              <a:r>
                <a:rPr lang="en-US" sz="1200" dirty="0" smtClean="0">
                  <a:solidFill>
                    <a:prstClr val="black"/>
                  </a:solidFill>
                </a:rPr>
                <a:t>/Manasseh</a:t>
              </a:r>
              <a:endParaRPr lang="en-US" sz="1200" dirty="0">
                <a:solidFill>
                  <a:prstClr val="black"/>
                </a:solidFill>
              </a:endParaRPr>
            </a:p>
          </p:txBody>
        </p:sp>
        <p:sp>
          <p:nvSpPr>
            <p:cNvPr id="30" name="TextBox 29"/>
            <p:cNvSpPr txBox="1"/>
            <p:nvPr/>
          </p:nvSpPr>
          <p:spPr>
            <a:xfrm>
              <a:off x="7487317" y="1996361"/>
              <a:ext cx="1297042" cy="246221"/>
            </a:xfrm>
            <a:prstGeom prst="rect">
              <a:avLst/>
            </a:prstGeom>
            <a:noFill/>
          </p:spPr>
          <p:txBody>
            <a:bodyPr wrap="square" rtlCol="0">
              <a:spAutoFit/>
            </a:bodyPr>
            <a:lstStyle/>
            <a:p>
              <a:r>
                <a:rPr lang="en-US" sz="1000" dirty="0" smtClean="0">
                  <a:solidFill>
                    <a:prstClr val="black"/>
                  </a:solidFill>
                </a:rPr>
                <a:t>Parable of the trees</a:t>
              </a:r>
              <a:endParaRPr lang="en-US" sz="1000" dirty="0">
                <a:solidFill>
                  <a:prstClr val="black"/>
                </a:solidFill>
              </a:endParaRPr>
            </a:p>
          </p:txBody>
        </p:sp>
      </p:grpSp>
      <p:grpSp>
        <p:nvGrpSpPr>
          <p:cNvPr id="41" name="Group 40"/>
          <p:cNvGrpSpPr/>
          <p:nvPr/>
        </p:nvGrpSpPr>
        <p:grpSpPr>
          <a:xfrm>
            <a:off x="4506133" y="2983753"/>
            <a:ext cx="4336185" cy="507833"/>
            <a:chOff x="4448174" y="1916673"/>
            <a:chExt cx="4336185" cy="507833"/>
          </a:xfrm>
        </p:grpSpPr>
        <p:sp>
          <p:nvSpPr>
            <p:cNvPr id="42" name="Rectangle 41"/>
            <p:cNvSpPr/>
            <p:nvPr/>
          </p:nvSpPr>
          <p:spPr>
            <a:xfrm>
              <a:off x="5629153" y="1916673"/>
              <a:ext cx="1263091" cy="276999"/>
            </a:xfrm>
            <a:prstGeom prst="rect">
              <a:avLst/>
            </a:prstGeom>
          </p:spPr>
          <p:txBody>
            <a:bodyPr wrap="square">
              <a:spAutoFit/>
            </a:bodyPr>
            <a:lstStyle/>
            <a:p>
              <a:endParaRPr lang="en-US" sz="1200" dirty="0">
                <a:solidFill>
                  <a:prstClr val="black"/>
                </a:solidFill>
              </a:endParaRPr>
            </a:p>
          </p:txBody>
        </p:sp>
        <p:sp>
          <p:nvSpPr>
            <p:cNvPr id="43" name="Rectangle 42"/>
            <p:cNvSpPr/>
            <p:nvPr/>
          </p:nvSpPr>
          <p:spPr>
            <a:xfrm>
              <a:off x="6921171" y="2019227"/>
              <a:ext cx="418704" cy="369332"/>
            </a:xfrm>
            <a:prstGeom prst="rect">
              <a:avLst/>
            </a:prstGeom>
          </p:spPr>
          <p:txBody>
            <a:bodyPr wrap="none">
              <a:spAutoFit/>
            </a:bodyPr>
            <a:lstStyle/>
            <a:p>
              <a:r>
                <a:rPr lang="en-US" dirty="0" smtClean="0">
                  <a:solidFill>
                    <a:prstClr val="black"/>
                  </a:solidFill>
                </a:rPr>
                <a:t>23</a:t>
              </a:r>
              <a:endParaRPr lang="en-US" dirty="0">
                <a:solidFill>
                  <a:prstClr val="black"/>
                </a:solidFill>
              </a:endParaRPr>
            </a:p>
          </p:txBody>
        </p:sp>
        <p:sp>
          <p:nvSpPr>
            <p:cNvPr id="44" name="TextBox 43"/>
            <p:cNvSpPr txBox="1"/>
            <p:nvPr/>
          </p:nvSpPr>
          <p:spPr>
            <a:xfrm>
              <a:off x="4448174" y="1962841"/>
              <a:ext cx="1352551" cy="461665"/>
            </a:xfrm>
            <a:prstGeom prst="rect">
              <a:avLst/>
            </a:prstGeom>
            <a:noFill/>
          </p:spPr>
          <p:txBody>
            <a:bodyPr wrap="square" rtlCol="0">
              <a:spAutoFit/>
            </a:bodyPr>
            <a:lstStyle/>
            <a:p>
              <a:r>
                <a:rPr lang="en-US" sz="1200" dirty="0" smtClean="0">
                  <a:solidFill>
                    <a:prstClr val="black"/>
                  </a:solidFill>
                </a:rPr>
                <a:t>Ephraim</a:t>
              </a:r>
            </a:p>
            <a:p>
              <a:r>
                <a:rPr lang="en-US" sz="1200" dirty="0" smtClean="0">
                  <a:solidFill>
                    <a:prstClr val="black"/>
                  </a:solidFill>
                </a:rPr>
                <a:t>Issachar</a:t>
              </a:r>
              <a:endParaRPr lang="en-US" sz="1200" dirty="0">
                <a:solidFill>
                  <a:prstClr val="black"/>
                </a:solidFill>
              </a:endParaRPr>
            </a:p>
          </p:txBody>
        </p:sp>
        <p:sp>
          <p:nvSpPr>
            <p:cNvPr id="45" name="TextBox 44"/>
            <p:cNvSpPr txBox="1"/>
            <p:nvPr/>
          </p:nvSpPr>
          <p:spPr>
            <a:xfrm>
              <a:off x="7487317" y="1996361"/>
              <a:ext cx="1297042" cy="246221"/>
            </a:xfrm>
            <a:prstGeom prst="rect">
              <a:avLst/>
            </a:prstGeom>
            <a:noFill/>
          </p:spPr>
          <p:txBody>
            <a:bodyPr wrap="square" rtlCol="0">
              <a:spAutoFit/>
            </a:bodyPr>
            <a:lstStyle/>
            <a:p>
              <a:endParaRPr lang="en-US" sz="1000" dirty="0">
                <a:solidFill>
                  <a:prstClr val="black"/>
                </a:solidFill>
              </a:endParaRPr>
            </a:p>
          </p:txBody>
        </p:sp>
      </p:grpSp>
      <p:grpSp>
        <p:nvGrpSpPr>
          <p:cNvPr id="46" name="Group 45"/>
          <p:cNvGrpSpPr/>
          <p:nvPr/>
        </p:nvGrpSpPr>
        <p:grpSpPr>
          <a:xfrm>
            <a:off x="4441243" y="3349318"/>
            <a:ext cx="4336185" cy="479799"/>
            <a:chOff x="4448174" y="1916673"/>
            <a:chExt cx="4336185" cy="479797"/>
          </a:xfrm>
        </p:grpSpPr>
        <p:sp>
          <p:nvSpPr>
            <p:cNvPr id="47" name="Rectangle 46"/>
            <p:cNvSpPr/>
            <p:nvPr/>
          </p:nvSpPr>
          <p:spPr>
            <a:xfrm>
              <a:off x="5629153" y="1916673"/>
              <a:ext cx="1263091" cy="276998"/>
            </a:xfrm>
            <a:prstGeom prst="rect">
              <a:avLst/>
            </a:prstGeom>
          </p:spPr>
          <p:txBody>
            <a:bodyPr wrap="square">
              <a:spAutoFit/>
            </a:bodyPr>
            <a:lstStyle/>
            <a:p>
              <a:endParaRPr lang="en-US" sz="1200" dirty="0">
                <a:solidFill>
                  <a:prstClr val="black"/>
                </a:solidFill>
              </a:endParaRPr>
            </a:p>
          </p:txBody>
        </p:sp>
        <p:sp>
          <p:nvSpPr>
            <p:cNvPr id="48" name="Rectangle 47"/>
            <p:cNvSpPr/>
            <p:nvPr/>
          </p:nvSpPr>
          <p:spPr>
            <a:xfrm>
              <a:off x="6921171" y="2019227"/>
              <a:ext cx="418704" cy="369331"/>
            </a:xfrm>
            <a:prstGeom prst="rect">
              <a:avLst/>
            </a:prstGeom>
          </p:spPr>
          <p:txBody>
            <a:bodyPr wrap="none">
              <a:spAutoFit/>
            </a:bodyPr>
            <a:lstStyle/>
            <a:p>
              <a:r>
                <a:rPr lang="en-US" dirty="0" smtClean="0">
                  <a:solidFill>
                    <a:prstClr val="black"/>
                  </a:solidFill>
                </a:rPr>
                <a:t>22</a:t>
              </a:r>
              <a:endParaRPr lang="en-US" dirty="0">
                <a:solidFill>
                  <a:prstClr val="black"/>
                </a:solidFill>
              </a:endParaRPr>
            </a:p>
          </p:txBody>
        </p:sp>
        <p:sp>
          <p:nvSpPr>
            <p:cNvPr id="49" name="TextBox 48"/>
            <p:cNvSpPr txBox="1"/>
            <p:nvPr/>
          </p:nvSpPr>
          <p:spPr>
            <a:xfrm>
              <a:off x="4448174" y="2016006"/>
              <a:ext cx="1352551" cy="276998"/>
            </a:xfrm>
            <a:prstGeom prst="rect">
              <a:avLst/>
            </a:prstGeom>
            <a:noFill/>
          </p:spPr>
          <p:txBody>
            <a:bodyPr wrap="square" rtlCol="0">
              <a:spAutoFit/>
            </a:bodyPr>
            <a:lstStyle/>
            <a:p>
              <a:r>
                <a:rPr lang="en-US" sz="1200" dirty="0" smtClean="0">
                  <a:solidFill>
                    <a:prstClr val="black"/>
                  </a:solidFill>
                </a:rPr>
                <a:t>Gilead/Manasseh</a:t>
              </a:r>
              <a:endParaRPr lang="en-US" sz="1200" dirty="0">
                <a:solidFill>
                  <a:prstClr val="black"/>
                </a:solidFill>
              </a:endParaRPr>
            </a:p>
          </p:txBody>
        </p:sp>
        <p:sp>
          <p:nvSpPr>
            <p:cNvPr id="50" name="TextBox 49"/>
            <p:cNvSpPr txBox="1"/>
            <p:nvPr/>
          </p:nvSpPr>
          <p:spPr>
            <a:xfrm>
              <a:off x="7487317" y="1996361"/>
              <a:ext cx="1297042" cy="400109"/>
            </a:xfrm>
            <a:prstGeom prst="rect">
              <a:avLst/>
            </a:prstGeom>
            <a:noFill/>
          </p:spPr>
          <p:txBody>
            <a:bodyPr wrap="square" rtlCol="0">
              <a:spAutoFit/>
            </a:bodyPr>
            <a:lstStyle/>
            <a:p>
              <a:r>
                <a:rPr lang="en-US" sz="1000" dirty="0" smtClean="0">
                  <a:solidFill>
                    <a:prstClr val="black"/>
                  </a:solidFill>
                </a:rPr>
                <a:t>30 sons, donkeys, cities</a:t>
              </a:r>
              <a:endParaRPr lang="en-US" sz="1000" dirty="0">
                <a:solidFill>
                  <a:prstClr val="black"/>
                </a:solidFill>
              </a:endParaRPr>
            </a:p>
          </p:txBody>
        </p:sp>
      </p:grpSp>
      <p:grpSp>
        <p:nvGrpSpPr>
          <p:cNvPr id="56" name="Group 55"/>
          <p:cNvGrpSpPr/>
          <p:nvPr/>
        </p:nvGrpSpPr>
        <p:grpSpPr>
          <a:xfrm>
            <a:off x="4450476" y="3686371"/>
            <a:ext cx="4336185" cy="523220"/>
            <a:chOff x="4448174" y="1867429"/>
            <a:chExt cx="4336185" cy="523220"/>
          </a:xfrm>
        </p:grpSpPr>
        <p:sp>
          <p:nvSpPr>
            <p:cNvPr id="57" name="Rectangle 56"/>
            <p:cNvSpPr/>
            <p:nvPr/>
          </p:nvSpPr>
          <p:spPr>
            <a:xfrm>
              <a:off x="5629153" y="1884869"/>
              <a:ext cx="1263091" cy="461665"/>
            </a:xfrm>
            <a:prstGeom prst="rect">
              <a:avLst/>
            </a:prstGeom>
          </p:spPr>
          <p:txBody>
            <a:bodyPr wrap="square">
              <a:spAutoFit/>
            </a:bodyPr>
            <a:lstStyle/>
            <a:p>
              <a:r>
                <a:rPr lang="en-US" sz="1200" dirty="0" smtClean="0">
                  <a:solidFill>
                    <a:prstClr val="black"/>
                  </a:solidFill>
                </a:rPr>
                <a:t>Philistines &amp;</a:t>
              </a:r>
            </a:p>
            <a:p>
              <a:r>
                <a:rPr lang="en-US" sz="1200" dirty="0" smtClean="0">
                  <a:solidFill>
                    <a:prstClr val="black"/>
                  </a:solidFill>
                </a:rPr>
                <a:t>Ammonites</a:t>
              </a:r>
              <a:endParaRPr lang="en-US" sz="1200" dirty="0">
                <a:solidFill>
                  <a:prstClr val="black"/>
                </a:solidFill>
              </a:endParaRPr>
            </a:p>
          </p:txBody>
        </p:sp>
        <p:sp>
          <p:nvSpPr>
            <p:cNvPr id="58" name="Rectangle 57"/>
            <p:cNvSpPr/>
            <p:nvPr/>
          </p:nvSpPr>
          <p:spPr>
            <a:xfrm>
              <a:off x="6660971" y="1867429"/>
              <a:ext cx="739433" cy="523220"/>
            </a:xfrm>
            <a:prstGeom prst="rect">
              <a:avLst/>
            </a:prstGeom>
          </p:spPr>
          <p:txBody>
            <a:bodyPr wrap="none">
              <a:spAutoFit/>
            </a:bodyPr>
            <a:lstStyle/>
            <a:p>
              <a:r>
                <a:rPr lang="en-US" sz="1400" dirty="0" smtClean="0">
                  <a:solidFill>
                    <a:prstClr val="black"/>
                  </a:solidFill>
                </a:rPr>
                <a:t>Judged </a:t>
              </a:r>
            </a:p>
            <a:p>
              <a:r>
                <a:rPr lang="en-US" sz="1400" dirty="0" smtClean="0">
                  <a:solidFill>
                    <a:prstClr val="black"/>
                  </a:solidFill>
                </a:rPr>
                <a:t>6 </a:t>
              </a:r>
              <a:r>
                <a:rPr lang="en-US" sz="1400" dirty="0" err="1" smtClean="0">
                  <a:solidFill>
                    <a:prstClr val="black"/>
                  </a:solidFill>
                </a:rPr>
                <a:t>yrs</a:t>
              </a:r>
              <a:endParaRPr lang="en-US" sz="1400" dirty="0">
                <a:solidFill>
                  <a:prstClr val="black"/>
                </a:solidFill>
              </a:endParaRPr>
            </a:p>
          </p:txBody>
        </p:sp>
        <p:sp>
          <p:nvSpPr>
            <p:cNvPr id="59" name="TextBox 58"/>
            <p:cNvSpPr txBox="1"/>
            <p:nvPr/>
          </p:nvSpPr>
          <p:spPr>
            <a:xfrm>
              <a:off x="4448174" y="1962841"/>
              <a:ext cx="1352551" cy="276999"/>
            </a:xfrm>
            <a:prstGeom prst="rect">
              <a:avLst/>
            </a:prstGeom>
            <a:noFill/>
          </p:spPr>
          <p:txBody>
            <a:bodyPr wrap="square" rtlCol="0">
              <a:spAutoFit/>
            </a:bodyPr>
            <a:lstStyle/>
            <a:p>
              <a:r>
                <a:rPr lang="en-US" sz="1200" dirty="0">
                  <a:solidFill>
                    <a:prstClr val="black"/>
                  </a:solidFill>
                </a:rPr>
                <a:t>Gilead/Manasseh</a:t>
              </a:r>
              <a:endParaRPr lang="en-US" sz="1200" dirty="0">
                <a:solidFill>
                  <a:prstClr val="black"/>
                </a:solidFill>
              </a:endParaRPr>
            </a:p>
          </p:txBody>
        </p:sp>
        <p:sp>
          <p:nvSpPr>
            <p:cNvPr id="60" name="TextBox 59"/>
            <p:cNvSpPr txBox="1"/>
            <p:nvPr/>
          </p:nvSpPr>
          <p:spPr>
            <a:xfrm>
              <a:off x="7487317" y="1996361"/>
              <a:ext cx="1297042" cy="246221"/>
            </a:xfrm>
            <a:prstGeom prst="rect">
              <a:avLst/>
            </a:prstGeom>
            <a:noFill/>
          </p:spPr>
          <p:txBody>
            <a:bodyPr wrap="square" rtlCol="0">
              <a:spAutoFit/>
            </a:bodyPr>
            <a:lstStyle/>
            <a:p>
              <a:r>
                <a:rPr lang="en-US" sz="1000" dirty="0" smtClean="0">
                  <a:solidFill>
                    <a:prstClr val="black"/>
                  </a:solidFill>
                </a:rPr>
                <a:t>Rash/Tragic vow</a:t>
              </a:r>
              <a:endParaRPr lang="en-US" sz="1000" dirty="0">
                <a:solidFill>
                  <a:prstClr val="black"/>
                </a:solidFill>
              </a:endParaRPr>
            </a:p>
          </p:txBody>
        </p:sp>
      </p:grpSp>
      <p:grpSp>
        <p:nvGrpSpPr>
          <p:cNvPr id="61" name="Group 60"/>
          <p:cNvGrpSpPr/>
          <p:nvPr/>
        </p:nvGrpSpPr>
        <p:grpSpPr>
          <a:xfrm>
            <a:off x="4506133" y="4090122"/>
            <a:ext cx="4280528" cy="412421"/>
            <a:chOff x="4448174" y="1884869"/>
            <a:chExt cx="4280528" cy="412421"/>
          </a:xfrm>
        </p:grpSpPr>
        <p:sp>
          <p:nvSpPr>
            <p:cNvPr id="62" name="Rectangle 61"/>
            <p:cNvSpPr/>
            <p:nvPr/>
          </p:nvSpPr>
          <p:spPr>
            <a:xfrm>
              <a:off x="5629153" y="1884869"/>
              <a:ext cx="1263091" cy="276999"/>
            </a:xfrm>
            <a:prstGeom prst="rect">
              <a:avLst/>
            </a:prstGeom>
          </p:spPr>
          <p:txBody>
            <a:bodyPr wrap="square">
              <a:spAutoFit/>
            </a:bodyPr>
            <a:lstStyle/>
            <a:p>
              <a:endParaRPr lang="en-US" sz="1200" dirty="0">
                <a:solidFill>
                  <a:prstClr val="black"/>
                </a:solidFill>
              </a:endParaRPr>
            </a:p>
          </p:txBody>
        </p:sp>
        <p:sp>
          <p:nvSpPr>
            <p:cNvPr id="63" name="Rectangle 62"/>
            <p:cNvSpPr/>
            <p:nvPr/>
          </p:nvSpPr>
          <p:spPr>
            <a:xfrm>
              <a:off x="6523816" y="1913400"/>
              <a:ext cx="934117" cy="276999"/>
            </a:xfrm>
            <a:prstGeom prst="rect">
              <a:avLst/>
            </a:prstGeom>
          </p:spPr>
          <p:txBody>
            <a:bodyPr wrap="square">
              <a:spAutoFit/>
            </a:bodyPr>
            <a:lstStyle/>
            <a:p>
              <a:r>
                <a:rPr lang="en-US" sz="1200" dirty="0" smtClean="0">
                  <a:solidFill>
                    <a:prstClr val="black"/>
                  </a:solidFill>
                </a:rPr>
                <a:t>Judged 7yrs</a:t>
              </a:r>
              <a:endParaRPr lang="en-US" sz="1200" dirty="0">
                <a:solidFill>
                  <a:prstClr val="black"/>
                </a:solidFill>
              </a:endParaRPr>
            </a:p>
          </p:txBody>
        </p:sp>
        <p:sp>
          <p:nvSpPr>
            <p:cNvPr id="64" name="TextBox 63"/>
            <p:cNvSpPr txBox="1"/>
            <p:nvPr/>
          </p:nvSpPr>
          <p:spPr>
            <a:xfrm>
              <a:off x="4448174" y="1962841"/>
              <a:ext cx="1352551" cy="276999"/>
            </a:xfrm>
            <a:prstGeom prst="rect">
              <a:avLst/>
            </a:prstGeom>
            <a:noFill/>
          </p:spPr>
          <p:txBody>
            <a:bodyPr wrap="square" rtlCol="0">
              <a:spAutoFit/>
            </a:bodyPr>
            <a:lstStyle/>
            <a:p>
              <a:r>
                <a:rPr lang="en-US" sz="1200" dirty="0" smtClean="0">
                  <a:solidFill>
                    <a:prstClr val="black"/>
                  </a:solidFill>
                </a:rPr>
                <a:t>Bethlehem/Judah</a:t>
              </a:r>
              <a:endParaRPr lang="en-US" sz="1200" dirty="0">
                <a:solidFill>
                  <a:prstClr val="black"/>
                </a:solidFill>
              </a:endParaRPr>
            </a:p>
          </p:txBody>
        </p:sp>
        <p:sp>
          <p:nvSpPr>
            <p:cNvPr id="65" name="TextBox 64"/>
            <p:cNvSpPr txBox="1"/>
            <p:nvPr/>
          </p:nvSpPr>
          <p:spPr>
            <a:xfrm>
              <a:off x="7431660" y="1897180"/>
              <a:ext cx="1297042" cy="400110"/>
            </a:xfrm>
            <a:prstGeom prst="rect">
              <a:avLst/>
            </a:prstGeom>
            <a:noFill/>
          </p:spPr>
          <p:txBody>
            <a:bodyPr wrap="square" rtlCol="0">
              <a:spAutoFit/>
            </a:bodyPr>
            <a:lstStyle/>
            <a:p>
              <a:r>
                <a:rPr lang="en-US" sz="1000" dirty="0" smtClean="0">
                  <a:solidFill>
                    <a:prstClr val="black"/>
                  </a:solidFill>
                </a:rPr>
                <a:t>30 sons + </a:t>
              </a:r>
            </a:p>
            <a:p>
              <a:r>
                <a:rPr lang="en-US" sz="1000" dirty="0" smtClean="0">
                  <a:solidFill>
                    <a:prstClr val="black"/>
                  </a:solidFill>
                </a:rPr>
                <a:t>30 daughters</a:t>
              </a:r>
              <a:endParaRPr lang="en-US" sz="1000" dirty="0">
                <a:solidFill>
                  <a:prstClr val="black"/>
                </a:solidFill>
              </a:endParaRPr>
            </a:p>
          </p:txBody>
        </p:sp>
      </p:grpSp>
      <p:grpSp>
        <p:nvGrpSpPr>
          <p:cNvPr id="66" name="Group 65"/>
          <p:cNvGrpSpPr/>
          <p:nvPr/>
        </p:nvGrpSpPr>
        <p:grpSpPr>
          <a:xfrm>
            <a:off x="4506133" y="4442113"/>
            <a:ext cx="4280528" cy="372411"/>
            <a:chOff x="4448174" y="1867429"/>
            <a:chExt cx="4280528" cy="372411"/>
          </a:xfrm>
        </p:grpSpPr>
        <p:sp>
          <p:nvSpPr>
            <p:cNvPr id="67" name="Rectangle 66"/>
            <p:cNvSpPr/>
            <p:nvPr/>
          </p:nvSpPr>
          <p:spPr>
            <a:xfrm>
              <a:off x="5629153" y="1884869"/>
              <a:ext cx="1263091" cy="276999"/>
            </a:xfrm>
            <a:prstGeom prst="rect">
              <a:avLst/>
            </a:prstGeom>
          </p:spPr>
          <p:txBody>
            <a:bodyPr wrap="square">
              <a:spAutoFit/>
            </a:bodyPr>
            <a:lstStyle/>
            <a:p>
              <a:endParaRPr lang="en-US" sz="1200" dirty="0">
                <a:solidFill>
                  <a:prstClr val="black"/>
                </a:solidFill>
              </a:endParaRPr>
            </a:p>
          </p:txBody>
        </p:sp>
        <p:sp>
          <p:nvSpPr>
            <p:cNvPr id="68" name="Rectangle 67"/>
            <p:cNvSpPr/>
            <p:nvPr/>
          </p:nvSpPr>
          <p:spPr>
            <a:xfrm>
              <a:off x="6499963" y="1867429"/>
              <a:ext cx="1035575" cy="276999"/>
            </a:xfrm>
            <a:prstGeom prst="rect">
              <a:avLst/>
            </a:prstGeom>
          </p:spPr>
          <p:txBody>
            <a:bodyPr wrap="square">
              <a:spAutoFit/>
            </a:bodyPr>
            <a:lstStyle/>
            <a:p>
              <a:r>
                <a:rPr lang="en-US" sz="1200" dirty="0" smtClean="0">
                  <a:solidFill>
                    <a:prstClr val="black"/>
                  </a:solidFill>
                </a:rPr>
                <a:t>Judged 10yrs</a:t>
              </a:r>
              <a:endParaRPr lang="en-US" sz="1200" dirty="0">
                <a:solidFill>
                  <a:prstClr val="black"/>
                </a:solidFill>
              </a:endParaRPr>
            </a:p>
          </p:txBody>
        </p:sp>
        <p:sp>
          <p:nvSpPr>
            <p:cNvPr id="69" name="TextBox 68"/>
            <p:cNvSpPr txBox="1"/>
            <p:nvPr/>
          </p:nvSpPr>
          <p:spPr>
            <a:xfrm>
              <a:off x="4448174" y="1962841"/>
              <a:ext cx="1352551" cy="276999"/>
            </a:xfrm>
            <a:prstGeom prst="rect">
              <a:avLst/>
            </a:prstGeom>
            <a:noFill/>
          </p:spPr>
          <p:txBody>
            <a:bodyPr wrap="square" rtlCol="0">
              <a:spAutoFit/>
            </a:bodyPr>
            <a:lstStyle/>
            <a:p>
              <a:r>
                <a:rPr lang="en-US" sz="1200" dirty="0" err="1" smtClean="0">
                  <a:solidFill>
                    <a:prstClr val="black"/>
                  </a:solidFill>
                </a:rPr>
                <a:t>Aijalon</a:t>
              </a:r>
              <a:r>
                <a:rPr lang="en-US" sz="1200" dirty="0" smtClean="0">
                  <a:solidFill>
                    <a:prstClr val="black"/>
                  </a:solidFill>
                </a:rPr>
                <a:t>/Zebulun</a:t>
              </a:r>
              <a:endParaRPr lang="en-US" sz="1200" dirty="0">
                <a:solidFill>
                  <a:prstClr val="black"/>
                </a:solidFill>
              </a:endParaRPr>
            </a:p>
          </p:txBody>
        </p:sp>
        <p:sp>
          <p:nvSpPr>
            <p:cNvPr id="70" name="TextBox 69"/>
            <p:cNvSpPr txBox="1"/>
            <p:nvPr/>
          </p:nvSpPr>
          <p:spPr>
            <a:xfrm>
              <a:off x="7431660" y="1897180"/>
              <a:ext cx="1297042" cy="246221"/>
            </a:xfrm>
            <a:prstGeom prst="rect">
              <a:avLst/>
            </a:prstGeom>
            <a:noFill/>
          </p:spPr>
          <p:txBody>
            <a:bodyPr wrap="square" rtlCol="0">
              <a:spAutoFit/>
            </a:bodyPr>
            <a:lstStyle/>
            <a:p>
              <a:endParaRPr lang="en-US" sz="1000" dirty="0">
                <a:solidFill>
                  <a:prstClr val="black"/>
                </a:solidFill>
              </a:endParaRPr>
            </a:p>
          </p:txBody>
        </p:sp>
      </p:grpSp>
      <p:grpSp>
        <p:nvGrpSpPr>
          <p:cNvPr id="71" name="Group 70"/>
          <p:cNvGrpSpPr/>
          <p:nvPr/>
        </p:nvGrpSpPr>
        <p:grpSpPr>
          <a:xfrm>
            <a:off x="4388053" y="4779785"/>
            <a:ext cx="4374755" cy="400110"/>
            <a:chOff x="4448174" y="1865376"/>
            <a:chExt cx="4257314" cy="400110"/>
          </a:xfrm>
        </p:grpSpPr>
        <p:sp>
          <p:nvSpPr>
            <p:cNvPr id="72" name="Rectangle 71"/>
            <p:cNvSpPr/>
            <p:nvPr/>
          </p:nvSpPr>
          <p:spPr>
            <a:xfrm>
              <a:off x="5629153" y="1884869"/>
              <a:ext cx="1263091" cy="276999"/>
            </a:xfrm>
            <a:prstGeom prst="rect">
              <a:avLst/>
            </a:prstGeom>
          </p:spPr>
          <p:txBody>
            <a:bodyPr wrap="square">
              <a:spAutoFit/>
            </a:bodyPr>
            <a:lstStyle/>
            <a:p>
              <a:endParaRPr lang="en-US" sz="1200" dirty="0">
                <a:solidFill>
                  <a:prstClr val="black"/>
                </a:solidFill>
              </a:endParaRPr>
            </a:p>
          </p:txBody>
        </p:sp>
        <p:sp>
          <p:nvSpPr>
            <p:cNvPr id="73" name="Rectangle 72"/>
            <p:cNvSpPr/>
            <p:nvPr/>
          </p:nvSpPr>
          <p:spPr>
            <a:xfrm>
              <a:off x="6587424" y="1913400"/>
              <a:ext cx="934117" cy="276999"/>
            </a:xfrm>
            <a:prstGeom prst="rect">
              <a:avLst/>
            </a:prstGeom>
          </p:spPr>
          <p:txBody>
            <a:bodyPr wrap="square">
              <a:spAutoFit/>
            </a:bodyPr>
            <a:lstStyle/>
            <a:p>
              <a:r>
                <a:rPr lang="en-US" sz="1200" dirty="0" smtClean="0">
                  <a:solidFill>
                    <a:prstClr val="black"/>
                  </a:solidFill>
                </a:rPr>
                <a:t>Judged 8yrs</a:t>
              </a:r>
              <a:endParaRPr lang="en-US" sz="1200" dirty="0">
                <a:solidFill>
                  <a:prstClr val="black"/>
                </a:solidFill>
              </a:endParaRPr>
            </a:p>
          </p:txBody>
        </p:sp>
        <p:sp>
          <p:nvSpPr>
            <p:cNvPr id="74" name="TextBox 73"/>
            <p:cNvSpPr txBox="1"/>
            <p:nvPr/>
          </p:nvSpPr>
          <p:spPr>
            <a:xfrm>
              <a:off x="4448174" y="1962841"/>
              <a:ext cx="1352551" cy="276999"/>
            </a:xfrm>
            <a:prstGeom prst="rect">
              <a:avLst/>
            </a:prstGeom>
            <a:noFill/>
          </p:spPr>
          <p:txBody>
            <a:bodyPr wrap="square" rtlCol="0">
              <a:spAutoFit/>
            </a:bodyPr>
            <a:lstStyle/>
            <a:p>
              <a:r>
                <a:rPr lang="en-US" sz="1200" dirty="0" err="1" smtClean="0">
                  <a:solidFill>
                    <a:prstClr val="black"/>
                  </a:solidFill>
                </a:rPr>
                <a:t>Pirathon</a:t>
              </a:r>
              <a:r>
                <a:rPr lang="en-US" sz="1200" dirty="0" smtClean="0">
                  <a:solidFill>
                    <a:prstClr val="black"/>
                  </a:solidFill>
                </a:rPr>
                <a:t>/Ephraim</a:t>
              </a:r>
              <a:endParaRPr lang="en-US" sz="1200" dirty="0">
                <a:solidFill>
                  <a:prstClr val="black"/>
                </a:solidFill>
              </a:endParaRPr>
            </a:p>
          </p:txBody>
        </p:sp>
        <p:sp>
          <p:nvSpPr>
            <p:cNvPr id="75" name="TextBox 74"/>
            <p:cNvSpPr txBox="1"/>
            <p:nvPr/>
          </p:nvSpPr>
          <p:spPr>
            <a:xfrm>
              <a:off x="7408446" y="1865376"/>
              <a:ext cx="1297042" cy="400110"/>
            </a:xfrm>
            <a:prstGeom prst="rect">
              <a:avLst/>
            </a:prstGeom>
            <a:noFill/>
          </p:spPr>
          <p:txBody>
            <a:bodyPr wrap="square" rtlCol="0">
              <a:spAutoFit/>
            </a:bodyPr>
            <a:lstStyle/>
            <a:p>
              <a:r>
                <a:rPr lang="en-US" sz="1000" dirty="0" smtClean="0">
                  <a:solidFill>
                    <a:prstClr val="black"/>
                  </a:solidFill>
                </a:rPr>
                <a:t>40 sons + 30 grandsons w/donkeys</a:t>
              </a:r>
              <a:endParaRPr lang="en-US" sz="1000" dirty="0">
                <a:solidFill>
                  <a:prstClr val="black"/>
                </a:solidFill>
              </a:endParaRPr>
            </a:p>
          </p:txBody>
        </p:sp>
      </p:grpSp>
    </p:spTree>
    <p:extLst>
      <p:ext uri="{BB962C8B-B14F-4D97-AF65-F5344CB8AC3E}">
        <p14:creationId xmlns:p14="http://schemas.microsoft.com/office/powerpoint/2010/main" val="45268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500" fill="hold"/>
                                        <p:tgtEl>
                                          <p:spTgt spid="71"/>
                                        </p:tgtEl>
                                        <p:attrNameLst>
                                          <p:attrName>ppt_x</p:attrName>
                                        </p:attrNameLst>
                                      </p:cBhvr>
                                      <p:tavLst>
                                        <p:tav tm="0">
                                          <p:val>
                                            <p:strVal val="#ppt_x"/>
                                          </p:val>
                                        </p:tav>
                                        <p:tav tm="100000">
                                          <p:val>
                                            <p:strVal val="#ppt_x"/>
                                          </p:val>
                                        </p:tav>
                                      </p:tavLst>
                                    </p:anim>
                                    <p:anim calcmode="lin" valueType="num">
                                      <p:cBhvr additive="base">
                                        <p:cTn id="2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363" y="0"/>
            <a:ext cx="4537817" cy="6858000"/>
          </a:xfrm>
          <a:prstGeom prst="rect">
            <a:avLst/>
          </a:prstGeom>
        </p:spPr>
      </p:pic>
      <p:sp>
        <p:nvSpPr>
          <p:cNvPr id="4" name="TextBox 3"/>
          <p:cNvSpPr txBox="1"/>
          <p:nvPr/>
        </p:nvSpPr>
        <p:spPr>
          <a:xfrm>
            <a:off x="6755130" y="4460784"/>
            <a:ext cx="748923" cy="369332"/>
          </a:xfrm>
          <a:prstGeom prst="rect">
            <a:avLst/>
          </a:prstGeom>
          <a:solidFill>
            <a:srgbClr val="FFFF00"/>
          </a:solidFill>
        </p:spPr>
        <p:txBody>
          <a:bodyPr wrap="none" rtlCol="0">
            <a:spAutoFit/>
          </a:bodyPr>
          <a:lstStyle/>
          <a:p>
            <a:r>
              <a:rPr lang="en-US" dirty="0" smtClean="0">
                <a:solidFill>
                  <a:prstClr val="black"/>
                </a:solidFill>
              </a:rPr>
              <a:t>Ibzan</a:t>
            </a:r>
            <a:endParaRPr lang="en-US" dirty="0">
              <a:solidFill>
                <a:prstClr val="black"/>
              </a:solidFill>
            </a:endParaRPr>
          </a:p>
        </p:txBody>
      </p:sp>
      <p:sp>
        <p:nvSpPr>
          <p:cNvPr id="5" name="Right Arrow 4"/>
          <p:cNvSpPr/>
          <p:nvPr/>
        </p:nvSpPr>
        <p:spPr>
          <a:xfrm rot="7864811">
            <a:off x="6303657" y="2781993"/>
            <a:ext cx="779228" cy="1828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611596" y="1916567"/>
            <a:ext cx="556563" cy="369332"/>
          </a:xfrm>
          <a:prstGeom prst="rect">
            <a:avLst/>
          </a:prstGeom>
          <a:solidFill>
            <a:srgbClr val="FFFF00"/>
          </a:solidFill>
        </p:spPr>
        <p:txBody>
          <a:bodyPr wrap="none" rtlCol="0">
            <a:spAutoFit/>
          </a:bodyPr>
          <a:lstStyle/>
          <a:p>
            <a:r>
              <a:rPr lang="en-US" dirty="0" smtClean="0">
                <a:solidFill>
                  <a:prstClr val="black"/>
                </a:solidFill>
              </a:rPr>
              <a:t>Jair</a:t>
            </a:r>
            <a:endParaRPr lang="en-US" dirty="0">
              <a:solidFill>
                <a:prstClr val="black"/>
              </a:solidFill>
            </a:endParaRPr>
          </a:p>
        </p:txBody>
      </p:sp>
    </p:spTree>
    <p:extLst>
      <p:ext uri="{BB962C8B-B14F-4D97-AF65-F5344CB8AC3E}">
        <p14:creationId xmlns:p14="http://schemas.microsoft.com/office/powerpoint/2010/main" val="2723142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Todd Sites\0 Jordan sr\Moab and Edom\Arnon River view to southeast2.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D:\0Images\00Jordan adds\Jabbok, Penuel and Mahanaim\sr\Jabbok River with Penuel.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E:\Todd Sites\0 Jordan sr\Jabbok, Penuel and Mahanaim\Penuel and fords of Jabbok from south.jpg"/>
</p:tagLst>
</file>

<file path=ppt/tags/tag4.xml><?xml version="1.0" encoding="utf-8"?>
<p:tagLst xmlns:a="http://schemas.openxmlformats.org/drawingml/2006/main" xmlns:r="http://schemas.openxmlformats.org/officeDocument/2006/relationships" xmlns:p="http://schemas.openxmlformats.org/presentationml/2006/main">
  <p:tag name="PHOTO" val="TRUE"/>
  <p:tag name="FILENAME" val="E:\0Adds 2004\06 Jordan\1024\Other\Jabbok River east of Mahanaim.jpg"/>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Grid</Template>
  <TotalTime>3708</TotalTime>
  <Words>2979</Words>
  <Application>Microsoft Office PowerPoint</Application>
  <PresentationFormat>On-screen Show (4:3)</PresentationFormat>
  <Paragraphs>450</Paragraphs>
  <Slides>38</Slides>
  <Notes>10</Notes>
  <HiddenSlides>5</HiddenSlides>
  <MMClips>0</MMClips>
  <ScaleCrop>false</ScaleCrop>
  <HeadingPairs>
    <vt:vector size="4" baseType="variant">
      <vt:variant>
        <vt:lpstr>Theme</vt:lpstr>
      </vt:variant>
      <vt:variant>
        <vt:i4>9</vt:i4>
      </vt:variant>
      <vt:variant>
        <vt:lpstr>Slide Titles</vt:lpstr>
      </vt:variant>
      <vt:variant>
        <vt:i4>38</vt:i4>
      </vt:variant>
    </vt:vector>
  </HeadingPairs>
  <TitlesOfParts>
    <vt:vector size="47" baseType="lpstr">
      <vt:lpstr>Trek</vt:lpstr>
      <vt:lpstr>1_Office Theme</vt:lpstr>
      <vt:lpstr>2_Office Theme</vt:lpstr>
      <vt:lpstr>1_Trek</vt:lpstr>
      <vt:lpstr>2_Trek</vt:lpstr>
      <vt:lpstr>White</vt:lpstr>
      <vt:lpstr>1_White</vt:lpstr>
      <vt:lpstr>2_White</vt:lpstr>
      <vt:lpstr>3_White</vt:lpstr>
      <vt:lpstr>PowerPoint Presentation</vt:lpstr>
      <vt:lpstr>Objectives – Lesson 8 Jephthah, Ibzan, Elon &amp; Abdon  (Judges 10:6-12:15)</vt:lpstr>
      <vt:lpstr>PowerPoint Presentation</vt:lpstr>
      <vt:lpstr>PowerPoint Presentation</vt:lpstr>
      <vt:lpstr>Placing the judges &amp; tribes</vt:lpstr>
      <vt:lpstr>Israel in the Promised Land – The Ideal</vt:lpstr>
      <vt:lpstr>Sins of Israelites</vt:lpstr>
      <vt:lpstr>PowerPoint Presentation</vt:lpstr>
      <vt:lpstr>PowerPoint Presentation</vt:lpstr>
      <vt:lpstr>PowerPoint Presentation</vt:lpstr>
      <vt:lpstr>PowerPoint Presentation</vt:lpstr>
      <vt:lpstr>Major Judges</vt:lpstr>
      <vt:lpstr>People again did evil</vt:lpstr>
      <vt:lpstr>Cycle of Decline</vt:lpstr>
      <vt:lpstr>PowerPoint Presentation</vt:lpstr>
      <vt:lpstr>locate</vt:lpstr>
      <vt:lpstr>Locate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Israel</vt:lpstr>
      <vt:lpstr>Jephthah</vt:lpstr>
      <vt:lpstr>Jephthah, the judge</vt:lpstr>
      <vt:lpstr>Locate</vt:lpstr>
      <vt:lpstr> Jephthah’s vow</vt:lpstr>
      <vt:lpstr> Jephthah’s vow</vt:lpstr>
      <vt:lpstr> Jephthah the judge</vt:lpstr>
      <vt:lpstr>Ephraim</vt:lpstr>
      <vt:lpstr>Ephraim</vt:lpstr>
      <vt:lpstr>ephraim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Haynes</dc:creator>
  <cp:lastModifiedBy>Danny Haynes</cp:lastModifiedBy>
  <cp:revision>207</cp:revision>
  <cp:lastPrinted>2016-07-24T10:39:21Z</cp:lastPrinted>
  <dcterms:created xsi:type="dcterms:W3CDTF">2016-07-17T02:01:03Z</dcterms:created>
  <dcterms:modified xsi:type="dcterms:W3CDTF">2016-08-10T22:58:14Z</dcterms:modified>
</cp:coreProperties>
</file>