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0" r:id="rId2"/>
    <p:sldId id="286" r:id="rId3"/>
    <p:sldId id="278" r:id="rId4"/>
    <p:sldId id="284" r:id="rId5"/>
    <p:sldId id="285" r:id="rId6"/>
    <p:sldId id="287" r:id="rId7"/>
    <p:sldId id="279" r:id="rId8"/>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4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250" autoAdjust="0"/>
  </p:normalViewPr>
  <p:slideViewPr>
    <p:cSldViewPr>
      <p:cViewPr varScale="1">
        <p:scale>
          <a:sx n="102" d="100"/>
          <a:sy n="102" d="100"/>
        </p:scale>
        <p:origin x="1806" y="96"/>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C296E-A6AF-4AB9-B4CE-E7FD36CB5C73}" type="datetimeFigureOut">
              <a:rPr lang="en-US" smtClean="0"/>
              <a:t>7/31/2016</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A18886-F6AF-4EE3-9823-7F22A2BBC8F6}" type="slidenum">
              <a:rPr lang="en-US" smtClean="0"/>
              <a:t>‹#›</a:t>
            </a:fld>
            <a:endParaRPr lang="en-US"/>
          </a:p>
        </p:txBody>
      </p:sp>
    </p:spTree>
    <p:extLst>
      <p:ext uri="{BB962C8B-B14F-4D97-AF65-F5344CB8AC3E}">
        <p14:creationId xmlns:p14="http://schemas.microsoft.com/office/powerpoint/2010/main" val="1471799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7:35</a:t>
            </a:r>
          </a:p>
        </p:txBody>
      </p:sp>
      <p:sp>
        <p:nvSpPr>
          <p:cNvPr id="4" name="Slide Number Placeholder 3"/>
          <p:cNvSpPr>
            <a:spLocks noGrp="1"/>
          </p:cNvSpPr>
          <p:nvPr>
            <p:ph type="sldNum" sz="quarter" idx="10"/>
          </p:nvPr>
        </p:nvSpPr>
        <p:spPr/>
        <p:txBody>
          <a:bodyPr/>
          <a:lstStyle/>
          <a:p>
            <a:fld id="{27A18886-F6AF-4EE3-9823-7F22A2BBC8F6}" type="slidenum">
              <a:rPr lang="en-US" smtClean="0"/>
              <a:t>1</a:t>
            </a:fld>
            <a:endParaRPr lang="en-US"/>
          </a:p>
        </p:txBody>
      </p:sp>
    </p:spTree>
    <p:extLst>
      <p:ext uri="{BB962C8B-B14F-4D97-AF65-F5344CB8AC3E}">
        <p14:creationId xmlns:p14="http://schemas.microsoft.com/office/powerpoint/2010/main" val="322674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7:58</a:t>
            </a:r>
          </a:p>
          <a:p>
            <a:r>
              <a:rPr lang="en-US" dirty="0"/>
              <a:t>Discuss as a group</a:t>
            </a:r>
          </a:p>
        </p:txBody>
      </p:sp>
      <p:sp>
        <p:nvSpPr>
          <p:cNvPr id="4" name="Slide Number Placeholder 3"/>
          <p:cNvSpPr>
            <a:spLocks noGrp="1"/>
          </p:cNvSpPr>
          <p:nvPr>
            <p:ph type="sldNum" sz="quarter" idx="10"/>
          </p:nvPr>
        </p:nvSpPr>
        <p:spPr/>
        <p:txBody>
          <a:bodyPr/>
          <a:lstStyle/>
          <a:p>
            <a:fld id="{27A18886-F6AF-4EE3-9823-7F22A2BBC8F6}" type="slidenum">
              <a:rPr lang="en-US" smtClean="0"/>
              <a:t>2</a:t>
            </a:fld>
            <a:endParaRPr lang="en-US"/>
          </a:p>
        </p:txBody>
      </p:sp>
    </p:spTree>
    <p:extLst>
      <p:ext uri="{BB962C8B-B14F-4D97-AF65-F5344CB8AC3E}">
        <p14:creationId xmlns:p14="http://schemas.microsoft.com/office/powerpoint/2010/main" val="1995351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7:38</a:t>
            </a:r>
          </a:p>
          <a:p>
            <a:r>
              <a:rPr lang="en-US" dirty="0"/>
              <a:t>Assign reader for</a:t>
            </a:r>
            <a:r>
              <a:rPr lang="en-US" baseline="0" dirty="0"/>
              <a:t> JESUS part</a:t>
            </a:r>
          </a:p>
          <a:p>
            <a:r>
              <a:rPr lang="en-US" baseline="0" dirty="0"/>
              <a:t>Assign reader for SAMARITAN WOMAN part</a:t>
            </a: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3</a:t>
            </a:fld>
            <a:endParaRPr lang="en-US"/>
          </a:p>
        </p:txBody>
      </p:sp>
    </p:spTree>
    <p:extLst>
      <p:ext uri="{BB962C8B-B14F-4D97-AF65-F5344CB8AC3E}">
        <p14:creationId xmlns:p14="http://schemas.microsoft.com/office/powerpoint/2010/main" val="4256739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r>
              <a:rPr lang="en-US" dirty="0"/>
              <a:t>8:05</a:t>
            </a:r>
          </a:p>
          <a:p>
            <a:pPr marL="0" indent="0">
              <a:buFont typeface="+mj-lt"/>
              <a:buNone/>
            </a:pPr>
            <a:r>
              <a:rPr lang="en-US" dirty="0"/>
              <a:t>Teacher lecture + open for comments / applications</a:t>
            </a:r>
          </a:p>
          <a:p>
            <a:pPr marL="0" indent="0">
              <a:buFont typeface="+mj-lt"/>
              <a:buNone/>
            </a:pPr>
            <a:r>
              <a:rPr lang="en-US" dirty="0"/>
              <a:t>Most likely only cove</a:t>
            </a:r>
            <a:r>
              <a:rPr lang="en-US" baseline="0" dirty="0"/>
              <a:t>r #1-3 possibly 4</a:t>
            </a:r>
          </a:p>
          <a:p>
            <a:pPr marL="0" indent="0">
              <a:buFont typeface="+mj-lt"/>
              <a:buNone/>
            </a:pPr>
            <a:endParaRPr lang="en-US" dirty="0"/>
          </a:p>
          <a:p>
            <a:pPr marL="228600" indent="-228600">
              <a:buFont typeface="+mj-lt"/>
              <a:buAutoNum type="arabicPeriod"/>
            </a:pPr>
            <a:r>
              <a:rPr lang="en-US" dirty="0"/>
              <a:t>What are some ‘places’ that create discomfort for us? (geographically, socially, relationally) What</a:t>
            </a:r>
            <a:r>
              <a:rPr lang="en-US" baseline="0" dirty="0"/>
              <a:t> does it mean that Jesus ‘had to’ go and what does that mean for us?</a:t>
            </a:r>
            <a:endParaRPr lang="en-US" dirty="0"/>
          </a:p>
          <a:p>
            <a:pPr marL="228600" indent="-228600">
              <a:buFont typeface="+mj-lt"/>
              <a:buAutoNum type="arabicPeriod"/>
            </a:pPr>
            <a:r>
              <a:rPr lang="en-US" dirty="0"/>
              <a:t>What racial and social barriers are most challenging to overcome? Why are these barriers so difficult to deal with like</a:t>
            </a:r>
            <a:r>
              <a:rPr lang="en-US" baseline="0" dirty="0"/>
              <a:t> Christ did? What can we learn from him for our own ministry?</a:t>
            </a:r>
          </a:p>
          <a:p>
            <a:pPr marL="228600" indent="-228600">
              <a:buFont typeface="+mj-lt"/>
              <a:buAutoNum type="arabicPeriod"/>
            </a:pPr>
            <a:r>
              <a:rPr lang="en-US" dirty="0"/>
              <a:t>What are some of the most common, ordinary, daily conversation topics? How can we turn those into spiritual-Scriptural conversations?</a:t>
            </a:r>
          </a:p>
          <a:p>
            <a:pPr marL="228600" indent="-228600">
              <a:buFont typeface="+mj-lt"/>
              <a:buAutoNum type="arabicPeriod"/>
            </a:pPr>
            <a:r>
              <a:rPr lang="en-US" dirty="0"/>
              <a:t>What are some of the ways that people search for happiness? What are some of the most important desires to most people you know? How do these desires point down to deeper needs that the Gospel fulfills? How might</a:t>
            </a:r>
            <a:r>
              <a:rPr lang="en-US" baseline="0" dirty="0"/>
              <a:t> you appeal to the deeper realities of the desires of those whom you know and meet?</a:t>
            </a:r>
          </a:p>
          <a:p>
            <a:pPr marL="228600" indent="-228600">
              <a:buFont typeface="+mj-lt"/>
              <a:buAutoNum type="arabicPeriod"/>
            </a:pPr>
            <a:r>
              <a:rPr lang="en-US" baseline="0" dirty="0"/>
              <a:t>What are the sins with which most of your friends and neighbors are engaged? What makes it complicated to discuss these things? (</a:t>
            </a:r>
            <a:r>
              <a:rPr lang="en-US" i="1" baseline="0" dirty="0"/>
              <a:t>some too timid to point out sin, others too harsh and condemnatory</a:t>
            </a:r>
            <a:r>
              <a:rPr lang="en-US" i="0" baseline="0" dirty="0"/>
              <a:t>)</a:t>
            </a:r>
          </a:p>
          <a:p>
            <a:pPr marL="228600" indent="-228600">
              <a:buFont typeface="+mj-lt"/>
              <a:buAutoNum type="arabicPeriod"/>
            </a:pPr>
            <a:r>
              <a:rPr lang="en-US" i="0" baseline="0" dirty="0"/>
              <a:t>______________________</a:t>
            </a:r>
          </a:p>
          <a:p>
            <a:pPr marL="228600" indent="-228600">
              <a:buFont typeface="+mj-lt"/>
              <a:buAutoNum type="arabicPeriod"/>
            </a:pPr>
            <a:r>
              <a:rPr lang="en-US" i="0" baseline="0" dirty="0"/>
              <a:t>What religious debates are some of the most likely / common for you to face in your conversations with people? Why is it sometimes difficult to discuss these things?</a:t>
            </a:r>
          </a:p>
          <a:p>
            <a:pPr marL="228600" indent="-228600">
              <a:buFont typeface="+mj-lt"/>
              <a:buAutoNum type="arabicPeriod"/>
            </a:pPr>
            <a:r>
              <a:rPr lang="en-US" i="0" baseline="0" dirty="0"/>
              <a:t>______________________</a:t>
            </a:r>
          </a:p>
          <a:p>
            <a:pPr marL="228600" indent="-228600">
              <a:buFont typeface="+mj-lt"/>
              <a:buAutoNum type="arabicPeriod"/>
            </a:pPr>
            <a:r>
              <a:rPr lang="en-US" dirty="0"/>
              <a:t>______________________</a:t>
            </a:r>
          </a:p>
          <a:p>
            <a:pPr marL="228600" indent="-228600">
              <a:buFont typeface="+mj-lt"/>
              <a:buAutoNum type="arabicPeriod"/>
            </a:pPr>
            <a:r>
              <a:rPr lang="en-US" dirty="0"/>
              <a:t>What</a:t>
            </a:r>
            <a:r>
              <a:rPr lang="en-US" baseline="0" dirty="0"/>
              <a:t> are some other things we might fall into the trap of pointing people to instead of a life devoted to worshipping the Father in Spirit and Truth? (</a:t>
            </a:r>
            <a:r>
              <a:rPr lang="en-US" i="1" baseline="0" dirty="0"/>
              <a:t>“Church Of Christ”, Embry Hills, doctrinal concepts in isolation, moralism, etc.</a:t>
            </a:r>
            <a:r>
              <a:rPr lang="en-US" i="0" baseline="0" dirty="0"/>
              <a:t>)</a:t>
            </a:r>
          </a:p>
          <a:p>
            <a:pPr marL="228600" indent="-228600">
              <a:buFont typeface="+mj-lt"/>
              <a:buAutoNum type="arabicPeriod"/>
            </a:pPr>
            <a:r>
              <a:rPr lang="en-US" i="0" baseline="0" dirty="0"/>
              <a:t>What are some wrong goals we might have in our discussions with people? (</a:t>
            </a:r>
            <a:r>
              <a:rPr lang="en-US" i="1" baseline="0" dirty="0"/>
              <a:t>get credit for myself, baptize them</a:t>
            </a:r>
            <a:r>
              <a:rPr lang="en-US" i="0" baseline="0" dirty="0"/>
              <a:t>)</a:t>
            </a:r>
            <a:endParaRPr lang="en-US" dirty="0"/>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4</a:t>
            </a:fld>
            <a:endParaRPr lang="en-US"/>
          </a:p>
        </p:txBody>
      </p:sp>
    </p:spTree>
    <p:extLst>
      <p:ext uri="{BB962C8B-B14F-4D97-AF65-F5344CB8AC3E}">
        <p14:creationId xmlns:p14="http://schemas.microsoft.com/office/powerpoint/2010/main" val="127183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A18886-F6AF-4EE3-9823-7F22A2BBC8F6}" type="slidenum">
              <a:rPr lang="en-US" smtClean="0"/>
              <a:t>7</a:t>
            </a:fld>
            <a:endParaRPr lang="en-US"/>
          </a:p>
        </p:txBody>
      </p:sp>
    </p:spTree>
    <p:extLst>
      <p:ext uri="{BB962C8B-B14F-4D97-AF65-F5344CB8AC3E}">
        <p14:creationId xmlns:p14="http://schemas.microsoft.com/office/powerpoint/2010/main" val="2975109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C9E7F1-E532-4650-B5D6-6908C5094CE4}"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C9E7F1-E532-4650-B5D6-6908C5094CE4}"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C9E7F1-E532-4650-B5D6-6908C5094CE4}"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60744-48C9-4909-AD5E-0A7877EB4E2F}"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C9E7F1-E532-4650-B5D6-6908C5094CE4}"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C9E7F1-E532-4650-B5D6-6908C5094CE4}"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60744-48C9-4909-AD5E-0A7877EB4E2F}"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C9E7F1-E532-4650-B5D6-6908C5094CE4}"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C9E7F1-E532-4650-B5D6-6908C5094CE4}"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C9E7F1-E532-4650-B5D6-6908C5094CE4}"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60744-48C9-4909-AD5E-0A7877EB4E2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1CC9E7F1-E532-4650-B5D6-6908C5094CE4}" type="datetimeFigureOut">
              <a:rPr lang="en-US" smtClean="0"/>
              <a:t>7/31/2016</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2CB60744-48C9-4909-AD5E-0A7877EB4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a:t>Jesus and </a:t>
            </a:r>
            <a:r>
              <a:rPr lang="en-US" sz="5500" b="1" dirty="0">
                <a:solidFill>
                  <a:schemeClr val="accent4">
                    <a:lumMod val="60000"/>
                    <a:lumOff val="40000"/>
                  </a:schemeClr>
                </a:solidFill>
              </a:rPr>
              <a:t>the Thirsty</a:t>
            </a:r>
          </a:p>
        </p:txBody>
      </p:sp>
      <p:sp>
        <p:nvSpPr>
          <p:cNvPr id="3" name="Subtitle 2"/>
          <p:cNvSpPr>
            <a:spLocks noGrp="1"/>
          </p:cNvSpPr>
          <p:nvPr>
            <p:ph type="subTitle" idx="1"/>
          </p:nvPr>
        </p:nvSpPr>
        <p:spPr>
          <a:xfrm>
            <a:off x="685800" y="2921000"/>
            <a:ext cx="7772400" cy="1460500"/>
          </a:xfrm>
        </p:spPr>
        <p:txBody>
          <a:bodyPr/>
          <a:lstStyle/>
          <a:p>
            <a:r>
              <a:rPr lang="en-US" dirty="0" err="1">
                <a:solidFill>
                  <a:schemeClr val="tx1">
                    <a:lumMod val="50000"/>
                    <a:lumOff val="50000"/>
                  </a:schemeClr>
                </a:solidFill>
              </a:rPr>
              <a:t>Christlike</a:t>
            </a:r>
            <a:r>
              <a:rPr lang="en-US" dirty="0">
                <a:solidFill>
                  <a:schemeClr val="tx1">
                    <a:lumMod val="50000"/>
                    <a:lumOff val="50000"/>
                  </a:schemeClr>
                </a:solidFill>
              </a:rPr>
              <a:t> Conversations</a:t>
            </a:r>
          </a:p>
          <a:p>
            <a:r>
              <a:rPr lang="en-US" dirty="0">
                <a:solidFill>
                  <a:schemeClr val="tx1">
                    <a:lumMod val="50000"/>
                    <a:lumOff val="50000"/>
                  </a:schemeClr>
                </a:solidFill>
              </a:rPr>
              <a:t>Lesson #4</a:t>
            </a:r>
          </a:p>
          <a:p>
            <a:endParaRPr lang="en-US" dirty="0"/>
          </a:p>
        </p:txBody>
      </p:sp>
    </p:spTree>
    <p:extLst>
      <p:ext uri="{BB962C8B-B14F-4D97-AF65-F5344CB8AC3E}">
        <p14:creationId xmlns:p14="http://schemas.microsoft.com/office/powerpoint/2010/main" val="269477835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Profile of the Samaritan Woman</a:t>
            </a:r>
          </a:p>
        </p:txBody>
      </p:sp>
      <p:sp>
        <p:nvSpPr>
          <p:cNvPr id="3" name="Content Placeholder 2"/>
          <p:cNvSpPr>
            <a:spLocks noGrp="1"/>
          </p:cNvSpPr>
          <p:nvPr>
            <p:ph idx="1"/>
          </p:nvPr>
        </p:nvSpPr>
        <p:spPr>
          <a:xfrm>
            <a:off x="838200" y="1333500"/>
            <a:ext cx="7391400" cy="4064000"/>
          </a:xfrm>
        </p:spPr>
        <p:txBody>
          <a:bodyPr>
            <a:normAutofit/>
          </a:bodyPr>
          <a:lstStyle/>
          <a:p>
            <a:pPr marL="0" indent="0">
              <a:buNone/>
            </a:pPr>
            <a:endParaRPr lang="en-US" sz="3000" b="1" i="1" dirty="0">
              <a:solidFill>
                <a:schemeClr val="accent6"/>
              </a:solidFill>
            </a:endParaRPr>
          </a:p>
          <a:p>
            <a:pPr marL="0" indent="0">
              <a:buNone/>
            </a:pPr>
            <a:r>
              <a:rPr lang="en-US" sz="3500" b="1" i="1" dirty="0">
                <a:solidFill>
                  <a:schemeClr val="accent6"/>
                </a:solidFill>
              </a:rPr>
              <a:t>How did this Woman wrongly pursue satisfaction for the ‘thirst’ of her soul?</a:t>
            </a:r>
          </a:p>
          <a:p>
            <a:pPr marL="0" indent="0">
              <a:buNone/>
            </a:pPr>
            <a:endParaRPr lang="en-US" sz="3000" b="1" i="1" dirty="0">
              <a:solidFill>
                <a:schemeClr val="accent6"/>
              </a:solidFill>
            </a:endParaRPr>
          </a:p>
          <a:p>
            <a:pPr marL="0" indent="0">
              <a:buNone/>
            </a:pPr>
            <a:endParaRPr lang="en-US" sz="3000" b="1" i="1" dirty="0">
              <a:solidFill>
                <a:schemeClr val="accent6"/>
              </a:solidFill>
            </a:endParaRPr>
          </a:p>
          <a:p>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12855320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40404"/>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8390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Jesus Spoke with the Thirsty</a:t>
            </a:r>
          </a:p>
        </p:txBody>
      </p:sp>
      <p:sp>
        <p:nvSpPr>
          <p:cNvPr id="3" name="Content Placeholder 2"/>
          <p:cNvSpPr>
            <a:spLocks noGrp="1"/>
          </p:cNvSpPr>
          <p:nvPr>
            <p:ph idx="1"/>
          </p:nvPr>
        </p:nvSpPr>
        <p:spPr>
          <a:xfrm>
            <a:off x="228600" y="1409700"/>
            <a:ext cx="8839200" cy="4191000"/>
          </a:xfrm>
        </p:spPr>
        <p:txBody>
          <a:bodyPr>
            <a:normAutofit fontScale="62500" lnSpcReduction="20000"/>
          </a:bodyPr>
          <a:lstStyle/>
          <a:p>
            <a:pPr marL="385763" indent="-385763">
              <a:buFont typeface="+mj-lt"/>
              <a:buAutoNum type="arabicPeriod"/>
            </a:pPr>
            <a:r>
              <a:rPr lang="en-US" sz="3400" dirty="0"/>
              <a:t>He “had to go” into the (uncomfortable) place where she was (4)</a:t>
            </a:r>
          </a:p>
          <a:p>
            <a:pPr marL="385763" indent="-385763">
              <a:buFont typeface="+mj-lt"/>
              <a:buAutoNum type="arabicPeriod"/>
            </a:pPr>
            <a:r>
              <a:rPr lang="en-US" sz="3400" dirty="0"/>
              <a:t>Disregarded racial and social barriers (9)</a:t>
            </a:r>
          </a:p>
          <a:p>
            <a:pPr marL="385763" indent="-385763">
              <a:buFont typeface="+mj-lt"/>
              <a:buAutoNum type="arabicPeriod"/>
            </a:pPr>
            <a:r>
              <a:rPr lang="en-US" sz="3400" dirty="0"/>
              <a:t>Used ordinary object to talk about spiritual &amp; Scriptural concepts (10)</a:t>
            </a:r>
          </a:p>
          <a:p>
            <a:pPr marL="385763" indent="-385763">
              <a:buFont typeface="+mj-lt"/>
              <a:buAutoNum type="arabicPeriod"/>
            </a:pPr>
            <a:r>
              <a:rPr lang="en-US" sz="3400" dirty="0"/>
              <a:t>Discerned natural desires and appealed to their deeper reality (10-15)</a:t>
            </a:r>
          </a:p>
          <a:p>
            <a:pPr marL="385763" indent="-385763">
              <a:buFont typeface="+mj-lt"/>
              <a:buAutoNum type="arabicPeriod"/>
            </a:pPr>
            <a:r>
              <a:rPr lang="en-US" sz="3400" dirty="0"/>
              <a:t>Kindly yet directly exposed personal sins (16-18)</a:t>
            </a:r>
          </a:p>
          <a:p>
            <a:pPr marL="385763" indent="-385763">
              <a:buFont typeface="+mj-lt"/>
              <a:buAutoNum type="arabicPeriod"/>
            </a:pPr>
            <a:r>
              <a:rPr lang="en-US" sz="3400" dirty="0"/>
              <a:t>Allowed her to (somewhat) dictate the conversation (19-26)</a:t>
            </a:r>
          </a:p>
          <a:p>
            <a:pPr marL="385763" indent="-385763">
              <a:buFont typeface="+mj-lt"/>
              <a:buAutoNum type="arabicPeriod"/>
            </a:pPr>
            <a:r>
              <a:rPr lang="en-US" sz="3400" dirty="0"/>
              <a:t>Unafraid to openly discuss matters of religious debate (21-24)</a:t>
            </a:r>
          </a:p>
          <a:p>
            <a:pPr marL="385763" indent="-385763">
              <a:buFont typeface="+mj-lt"/>
              <a:buAutoNum type="arabicPeriod"/>
            </a:pPr>
            <a:r>
              <a:rPr lang="en-US" sz="3400" dirty="0"/>
              <a:t>Answered dichotomous religious propositions with independent truth (21)</a:t>
            </a:r>
          </a:p>
          <a:p>
            <a:pPr marL="385763" indent="-385763">
              <a:buFont typeface="+mj-lt"/>
              <a:buAutoNum type="arabicPeriod"/>
            </a:pPr>
            <a:r>
              <a:rPr lang="en-US" sz="3400" dirty="0"/>
              <a:t>Directly pointed out and corrected religious failure and false doctrine (22)</a:t>
            </a:r>
          </a:p>
          <a:p>
            <a:pPr marL="385763" indent="-385763">
              <a:buFont typeface="+mj-lt"/>
              <a:buAutoNum type="arabicPeriod"/>
            </a:pPr>
            <a:r>
              <a:rPr lang="en-US" sz="3400" dirty="0"/>
              <a:t>Focus on the Father and genuine relationship with him (23-24)</a:t>
            </a:r>
          </a:p>
          <a:p>
            <a:pPr marL="385763" indent="-385763">
              <a:buFont typeface="+mj-lt"/>
              <a:buAutoNum type="arabicPeriod"/>
            </a:pPr>
            <a:r>
              <a:rPr lang="en-US" sz="3400" dirty="0"/>
              <a:t>Goal of leading to the source of the satisfaction she sought (26)</a:t>
            </a:r>
          </a:p>
          <a:p>
            <a:endParaRPr lang="en-US" dirty="0"/>
          </a:p>
          <a:p>
            <a:endParaRPr lang="en-US" dirty="0"/>
          </a:p>
        </p:txBody>
      </p:sp>
    </p:spTree>
    <p:extLst>
      <p:ext uri="{BB962C8B-B14F-4D97-AF65-F5344CB8AC3E}">
        <p14:creationId xmlns:p14="http://schemas.microsoft.com/office/powerpoint/2010/main" val="146479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Learning to Work the Harvest (4.27-45)</a:t>
            </a:r>
          </a:p>
        </p:txBody>
      </p:sp>
      <p:sp>
        <p:nvSpPr>
          <p:cNvPr id="3" name="Content Placeholder 2"/>
          <p:cNvSpPr>
            <a:spLocks noGrp="1"/>
          </p:cNvSpPr>
          <p:nvPr>
            <p:ph idx="1"/>
          </p:nvPr>
        </p:nvSpPr>
        <p:spPr/>
        <p:txBody>
          <a:bodyPr>
            <a:normAutofit/>
          </a:bodyPr>
          <a:lstStyle/>
          <a:p>
            <a:pPr marL="0" indent="0" algn="ctr">
              <a:lnSpc>
                <a:spcPct val="200000"/>
              </a:lnSpc>
              <a:buNone/>
            </a:pPr>
            <a:r>
              <a:rPr lang="en-US" sz="3800" b="1" dirty="0"/>
              <a:t>The Woman</a:t>
            </a:r>
          </a:p>
          <a:p>
            <a:pPr marL="0" indent="0" algn="ctr">
              <a:lnSpc>
                <a:spcPct val="200000"/>
              </a:lnSpc>
              <a:buNone/>
            </a:pPr>
            <a:r>
              <a:rPr lang="en-US" sz="3800" b="1" dirty="0"/>
              <a:t>The Disciples</a:t>
            </a:r>
          </a:p>
          <a:p>
            <a:pPr marL="0" indent="0" algn="ctr">
              <a:lnSpc>
                <a:spcPct val="200000"/>
              </a:lnSpc>
              <a:buNone/>
            </a:pPr>
            <a:r>
              <a:rPr lang="en-US" sz="3800" b="1" dirty="0"/>
              <a:t>The Christ</a:t>
            </a:r>
          </a:p>
        </p:txBody>
      </p:sp>
    </p:spTree>
    <p:extLst>
      <p:ext uri="{BB962C8B-B14F-4D97-AF65-F5344CB8AC3E}">
        <p14:creationId xmlns:p14="http://schemas.microsoft.com/office/powerpoint/2010/main" val="25482992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a:xfrm>
            <a:off x="838200" y="1333500"/>
            <a:ext cx="7391400" cy="4064000"/>
          </a:xfrm>
        </p:spPr>
        <p:txBody>
          <a:bodyPr>
            <a:normAutofit/>
          </a:bodyPr>
          <a:lstStyle/>
          <a:p>
            <a:pPr marL="0" indent="0">
              <a:buNone/>
            </a:pPr>
            <a:endParaRPr lang="en-US" sz="3000" b="1" i="1" dirty="0">
              <a:solidFill>
                <a:schemeClr val="accent6"/>
              </a:solidFill>
            </a:endParaRPr>
          </a:p>
          <a:p>
            <a:pPr marL="0" indent="0">
              <a:buNone/>
            </a:pPr>
            <a:r>
              <a:rPr lang="en-US" sz="4500" b="1" i="1" dirty="0">
                <a:solidFill>
                  <a:schemeClr val="accent6"/>
                </a:solidFill>
              </a:rPr>
              <a:t>Did the Woman come to faith in the Christ?</a:t>
            </a:r>
          </a:p>
          <a:p>
            <a:endParaRPr lang="en-US" dirty="0">
              <a:solidFill>
                <a:schemeClr val="tx1"/>
              </a:solidFill>
            </a:endParaRPr>
          </a:p>
          <a:p>
            <a:pPr marL="0" indent="0">
              <a:buNone/>
            </a:pPr>
            <a:endParaRPr lang="en-US" dirty="0"/>
          </a:p>
        </p:txBody>
      </p:sp>
    </p:spTree>
    <p:extLst>
      <p:ext uri="{BB962C8B-B14F-4D97-AF65-F5344CB8AC3E}">
        <p14:creationId xmlns:p14="http://schemas.microsoft.com/office/powerpoint/2010/main" val="304473773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00"/>
            <a:ext cx="8229600" cy="825500"/>
          </a:xfrm>
        </p:spPr>
        <p:txBody>
          <a:bodyPr>
            <a:normAutofit fontScale="90000"/>
          </a:bodyPr>
          <a:lstStyle/>
          <a:p>
            <a:r>
              <a:rPr lang="en-US" b="1" dirty="0"/>
              <a:t>The Ambassador’s Prayer List</a:t>
            </a:r>
            <a:br>
              <a:rPr lang="en-US" dirty="0"/>
            </a:br>
            <a:r>
              <a:rPr lang="en-US" i="1" dirty="0"/>
              <a:t>The Thirsty</a:t>
            </a:r>
            <a:endParaRPr lang="en-US" dirty="0"/>
          </a:p>
        </p:txBody>
      </p:sp>
      <p:sp>
        <p:nvSpPr>
          <p:cNvPr id="3" name="Content Placeholder 2"/>
          <p:cNvSpPr>
            <a:spLocks noGrp="1"/>
          </p:cNvSpPr>
          <p:nvPr>
            <p:ph idx="1"/>
          </p:nvPr>
        </p:nvSpPr>
        <p:spPr>
          <a:xfrm>
            <a:off x="304800" y="1714500"/>
            <a:ext cx="8610600" cy="3683000"/>
          </a:xfrm>
        </p:spPr>
        <p:txBody>
          <a:bodyPr>
            <a:normAutofit/>
          </a:bodyPr>
          <a:lstStyle/>
          <a:p>
            <a:r>
              <a:rPr lang="en-US" b="1" dirty="0"/>
              <a:t>People</a:t>
            </a:r>
            <a:r>
              <a:rPr lang="en-US" dirty="0"/>
              <a:t>: </a:t>
            </a:r>
            <a:r>
              <a:rPr lang="en-US" i="1" dirty="0"/>
              <a:t>What ‘thirsty’ people do I know who do not know the Lord?</a:t>
            </a:r>
            <a:r>
              <a:rPr lang="en-US" dirty="0"/>
              <a:t> </a:t>
            </a:r>
          </a:p>
          <a:p>
            <a:r>
              <a:rPr lang="en-US" b="1" dirty="0"/>
              <a:t>Knowledge</a:t>
            </a:r>
            <a:r>
              <a:rPr lang="en-US" dirty="0"/>
              <a:t>: </a:t>
            </a:r>
            <a:r>
              <a:rPr lang="en-US" i="1" dirty="0"/>
              <a:t>How do I need to improve my Bible knowledge to be able to appeal to the thirsty?</a:t>
            </a:r>
            <a:endParaRPr lang="en-US" dirty="0"/>
          </a:p>
          <a:p>
            <a:r>
              <a:rPr lang="en-US" b="1" dirty="0"/>
              <a:t>Wisdom</a:t>
            </a:r>
            <a:r>
              <a:rPr lang="en-US" dirty="0"/>
              <a:t>: </a:t>
            </a:r>
            <a:r>
              <a:rPr lang="en-US" i="1" dirty="0"/>
              <a:t>How can I improve my understanding of the needs and experiences of the thirsty?</a:t>
            </a:r>
            <a:endParaRPr lang="en-US" dirty="0"/>
          </a:p>
          <a:p>
            <a:r>
              <a:rPr lang="en-US" b="1" dirty="0"/>
              <a:t>Courage</a:t>
            </a:r>
            <a:r>
              <a:rPr lang="en-US" dirty="0"/>
              <a:t>: </a:t>
            </a:r>
            <a:r>
              <a:rPr lang="en-US" i="1" dirty="0"/>
              <a:t>What fears do I have in connecting with the thirsty?</a:t>
            </a:r>
            <a:endParaRPr lang="en-US" dirty="0"/>
          </a:p>
          <a:p>
            <a:r>
              <a:rPr lang="en-US" b="1" dirty="0"/>
              <a:t>Love</a:t>
            </a:r>
            <a:r>
              <a:rPr lang="en-US" dirty="0"/>
              <a:t>: </a:t>
            </a:r>
            <a:r>
              <a:rPr lang="en-US" i="1" dirty="0"/>
              <a:t>Why do I struggle to care about the thirsts of others?</a:t>
            </a:r>
            <a:r>
              <a:rPr lang="en-US" b="1" dirty="0"/>
              <a:t> </a:t>
            </a:r>
            <a:endParaRPr lang="en-US" dirty="0"/>
          </a:p>
        </p:txBody>
      </p:sp>
    </p:spTree>
    <p:extLst>
      <p:ext uri="{BB962C8B-B14F-4D97-AF65-F5344CB8AC3E}">
        <p14:creationId xmlns:p14="http://schemas.microsoft.com/office/powerpoint/2010/main" val="10064444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841</TotalTime>
  <Words>550</Words>
  <Application>Microsoft Office PowerPoint</Application>
  <PresentationFormat>On-screen Show (16:10)</PresentationFormat>
  <Paragraphs>58</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Clarity</vt:lpstr>
      <vt:lpstr>Jesus and the Thirsty</vt:lpstr>
      <vt:lpstr>Profile of the Samaritan Woman</vt:lpstr>
      <vt:lpstr>PowerPoint Presentation</vt:lpstr>
      <vt:lpstr>How Jesus Spoke with the Thirsty</vt:lpstr>
      <vt:lpstr>Learning to Work the Harvest (4.27-45)</vt:lpstr>
      <vt:lpstr>PowerPoint Presentation</vt:lpstr>
      <vt:lpstr>The Ambassador’s Prayer List The Thirsty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Brad Beutjer</cp:lastModifiedBy>
  <cp:revision>74</cp:revision>
  <dcterms:created xsi:type="dcterms:W3CDTF">2016-07-16T23:37:43Z</dcterms:created>
  <dcterms:modified xsi:type="dcterms:W3CDTF">2016-07-31T12:52:48Z</dcterms:modified>
</cp:coreProperties>
</file>