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66" r:id="rId5"/>
    <p:sldId id="267" r:id="rId6"/>
    <p:sldId id="270" r:id="rId7"/>
    <p:sldId id="271" r:id="rId8"/>
    <p:sldId id="272" r:id="rId9"/>
    <p:sldId id="263" r:id="rId1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14"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9E7F1-E532-4650-B5D6-6908C5094CE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9E7F1-E532-4650-B5D6-6908C5094CE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9E7F1-E532-4650-B5D6-6908C5094CE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9E7F1-E532-4650-B5D6-6908C5094CE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9E7F1-E532-4650-B5D6-6908C5094CE4}" type="datetimeFigureOut">
              <a:rPr lang="en-US" smtClean="0"/>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0744-48C9-4909-AD5E-0A7877EB4E2F}"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C9E7F1-E532-4650-B5D6-6908C5094CE4}" type="datetimeFigureOut">
              <a:rPr lang="en-US" smtClean="0"/>
              <a:t>7/20/2016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E7F1-E532-4650-B5D6-6908C5094CE4}" type="datetimeFigureOut">
              <a:rPr lang="en-US" smtClean="0"/>
              <a:t>7/20/2016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1CC9E7F1-E532-4650-B5D6-6908C5094CE4}" type="datetimeFigureOut">
              <a:rPr lang="en-US" smtClean="0"/>
              <a:t>7/20/2016</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2CB60744-48C9-4909-AD5E-0A7877EB4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Christlike</a:t>
            </a:r>
            <a:r>
              <a:rPr lang="en-US" dirty="0"/>
              <a:t> </a:t>
            </a:r>
            <a:r>
              <a:rPr lang="en-US" dirty="0" smtClean="0"/>
              <a:t>Conversations</a:t>
            </a:r>
            <a:endParaRPr lang="en-US" dirty="0"/>
          </a:p>
        </p:txBody>
      </p:sp>
      <p:sp>
        <p:nvSpPr>
          <p:cNvPr id="3" name="Subtitle 2"/>
          <p:cNvSpPr>
            <a:spLocks noGrp="1"/>
          </p:cNvSpPr>
          <p:nvPr>
            <p:ph type="subTitle" idx="1"/>
          </p:nvPr>
        </p:nvSpPr>
        <p:spPr>
          <a:xfrm>
            <a:off x="685800" y="2921000"/>
            <a:ext cx="7772400" cy="1460500"/>
          </a:xfrm>
        </p:spPr>
        <p:txBody>
          <a:bodyPr/>
          <a:lstStyle/>
          <a:p>
            <a:r>
              <a:rPr lang="en-US" dirty="0"/>
              <a:t>Living as Ambassadors for Christ in the 21</a:t>
            </a:r>
            <a:r>
              <a:rPr lang="en-US" baseline="30000" dirty="0"/>
              <a:t>st</a:t>
            </a:r>
            <a:r>
              <a:rPr lang="en-US" dirty="0"/>
              <a:t> </a:t>
            </a:r>
            <a:r>
              <a:rPr lang="en-US" dirty="0" smtClean="0"/>
              <a:t>Century</a:t>
            </a:r>
          </a:p>
          <a:p>
            <a:endParaRPr lang="en-US" dirty="0"/>
          </a:p>
        </p:txBody>
      </p:sp>
    </p:spTree>
    <p:extLst>
      <p:ext uri="{BB962C8B-B14F-4D97-AF65-F5344CB8AC3E}">
        <p14:creationId xmlns:p14="http://schemas.microsoft.com/office/powerpoint/2010/main" val="352927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Evangelizing Like Christ in My Life</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What do we Hope to Change in our Life to Be more like Christ?</a:t>
            </a:r>
          </a:p>
          <a:p>
            <a:pPr lvl="1">
              <a:buClrTx/>
            </a:pPr>
            <a:r>
              <a:rPr lang="en-US" sz="1600" dirty="0" smtClean="0">
                <a:solidFill>
                  <a:srgbClr val="0070C0"/>
                </a:solidFill>
              </a:rPr>
              <a:t>Treat </a:t>
            </a:r>
            <a:r>
              <a:rPr lang="en-US" sz="1600" dirty="0" smtClean="0">
                <a:solidFill>
                  <a:srgbClr val="0070C0"/>
                </a:solidFill>
              </a:rPr>
              <a:t>every aspect of my life as an evangelism opportunity, and prepare myself with God’s Word.</a:t>
            </a:r>
            <a:r>
              <a:rPr lang="en-US" sz="1200" dirty="0" smtClean="0">
                <a:solidFill>
                  <a:srgbClr val="0070C0"/>
                </a:solidFill>
              </a:rPr>
              <a:t> </a:t>
            </a:r>
            <a:r>
              <a:rPr lang="en-US" sz="1600" dirty="0" smtClean="0">
                <a:solidFill>
                  <a:srgbClr val="0070C0"/>
                </a:solidFill>
              </a:rPr>
              <a:t>(1 Pet 3:15)</a:t>
            </a:r>
          </a:p>
          <a:p>
            <a:pPr lvl="1">
              <a:buClrTx/>
            </a:pPr>
            <a:r>
              <a:rPr lang="en-US" sz="1600" dirty="0" smtClean="0">
                <a:solidFill>
                  <a:srgbClr val="0070C0"/>
                </a:solidFill>
              </a:rPr>
              <a:t>Deepen </a:t>
            </a:r>
            <a:r>
              <a:rPr lang="en-US" sz="1600" dirty="0" smtClean="0">
                <a:solidFill>
                  <a:srgbClr val="0070C0"/>
                </a:solidFill>
              </a:rPr>
              <a:t>my understanding </a:t>
            </a:r>
            <a:r>
              <a:rPr lang="en-US" sz="1600" dirty="0">
                <a:solidFill>
                  <a:srgbClr val="0070C0"/>
                </a:solidFill>
              </a:rPr>
              <a:t>of how Jesus shared the Gospel in specific </a:t>
            </a:r>
            <a:r>
              <a:rPr lang="en-US" sz="1600" dirty="0" smtClean="0">
                <a:solidFill>
                  <a:srgbClr val="0070C0"/>
                </a:solidFill>
              </a:rPr>
              <a:t>situations. </a:t>
            </a:r>
            <a:r>
              <a:rPr lang="en-US" sz="1600" dirty="0">
                <a:solidFill>
                  <a:srgbClr val="0070C0"/>
                </a:solidFill>
              </a:rPr>
              <a:t>(Mt. 4:19</a:t>
            </a:r>
            <a:r>
              <a:rPr lang="en-US" sz="1600" dirty="0" smtClean="0">
                <a:solidFill>
                  <a:srgbClr val="0070C0"/>
                </a:solidFill>
              </a:rPr>
              <a:t>)</a:t>
            </a:r>
          </a:p>
          <a:p>
            <a:pPr lvl="1">
              <a:buClrTx/>
            </a:pPr>
            <a:r>
              <a:rPr lang="en-US" sz="1600" dirty="0">
                <a:solidFill>
                  <a:srgbClr val="0070C0"/>
                </a:solidFill>
              </a:rPr>
              <a:t>Develop better perception of needs of people and how to help them (Mt. 9:36</a:t>
            </a:r>
            <a:r>
              <a:rPr lang="en-US" sz="1600" dirty="0" smtClean="0">
                <a:solidFill>
                  <a:srgbClr val="0070C0"/>
                </a:solidFill>
              </a:rPr>
              <a:t>)</a:t>
            </a:r>
            <a:endParaRPr lang="en-US" sz="1600" dirty="0" smtClean="0"/>
          </a:p>
          <a:p>
            <a:pPr lvl="1">
              <a:buClrTx/>
            </a:pPr>
            <a:r>
              <a:rPr lang="en-US" sz="1600" dirty="0" smtClean="0">
                <a:solidFill>
                  <a:srgbClr val="0070C0"/>
                </a:solidFill>
              </a:rPr>
              <a:t>Imitate </a:t>
            </a:r>
            <a:r>
              <a:rPr lang="en-US" sz="1600" dirty="0">
                <a:solidFill>
                  <a:srgbClr val="0070C0"/>
                </a:solidFill>
              </a:rPr>
              <a:t>Christ by practicing Gospel ministry like Him. (Mt. 10:24-25</a:t>
            </a:r>
            <a:r>
              <a:rPr lang="en-US" sz="1600" dirty="0" smtClean="0">
                <a:solidFill>
                  <a:srgbClr val="0070C0"/>
                </a:solidFill>
              </a:rPr>
              <a:t>)</a:t>
            </a:r>
          </a:p>
          <a:p>
            <a:pPr lvl="1">
              <a:buClrTx/>
            </a:pPr>
            <a:r>
              <a:rPr lang="en-US" sz="1600" dirty="0" smtClean="0">
                <a:solidFill>
                  <a:srgbClr val="0070C0"/>
                </a:solidFill>
              </a:rPr>
              <a:t>Cultivate </a:t>
            </a:r>
            <a:r>
              <a:rPr lang="en-US" sz="1600" dirty="0">
                <a:solidFill>
                  <a:srgbClr val="0070C0"/>
                </a:solidFill>
              </a:rPr>
              <a:t>a more robust, </a:t>
            </a:r>
            <a:r>
              <a:rPr lang="en-US" sz="1600" dirty="0" err="1">
                <a:solidFill>
                  <a:srgbClr val="0070C0"/>
                </a:solidFill>
              </a:rPr>
              <a:t>Christlike</a:t>
            </a:r>
            <a:r>
              <a:rPr lang="en-US" sz="1600" dirty="0">
                <a:solidFill>
                  <a:srgbClr val="0070C0"/>
                </a:solidFill>
              </a:rPr>
              <a:t> prayer life for Gospel ministry.  (Mt. 11:25-30</a:t>
            </a:r>
            <a:r>
              <a:rPr lang="en-US" sz="1600" dirty="0" smtClean="0">
                <a:solidFill>
                  <a:srgbClr val="0070C0"/>
                </a:solidFill>
              </a:rPr>
              <a:t>)</a:t>
            </a:r>
          </a:p>
          <a:p>
            <a:pPr lvl="1">
              <a:buClrTx/>
            </a:pPr>
            <a:r>
              <a:rPr lang="en-US" sz="1600" dirty="0" smtClean="0">
                <a:solidFill>
                  <a:srgbClr val="0070C0"/>
                </a:solidFill>
              </a:rPr>
              <a:t>See </a:t>
            </a:r>
            <a:r>
              <a:rPr lang="en-US" sz="1600" dirty="0" smtClean="0">
                <a:solidFill>
                  <a:srgbClr val="0070C0"/>
                </a:solidFill>
              </a:rPr>
              <a:t>myself as Nicodemus, as the woman at the well, as Legion, as the paralytic, etc. before Jesus saved me.  Be humble in how I view myself, and how I treat others.</a:t>
            </a:r>
          </a:p>
          <a:p>
            <a:pPr marL="342900" indent="-342900">
              <a:buClrTx/>
              <a:buFont typeface="+mj-lt"/>
              <a:buAutoNum type="arabicPeriod" startAt="2"/>
            </a:pPr>
            <a:endParaRPr lang="en-US" sz="1600" dirty="0" smtClean="0"/>
          </a:p>
        </p:txBody>
      </p:sp>
    </p:spTree>
    <p:extLst>
      <p:ext uri="{BB962C8B-B14F-4D97-AF65-F5344CB8AC3E}">
        <p14:creationId xmlns:p14="http://schemas.microsoft.com/office/powerpoint/2010/main" val="352306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Audience of Jesus</a:t>
            </a:r>
            <a:endParaRPr lang="en-US" dirty="0"/>
          </a:p>
        </p:txBody>
      </p:sp>
      <p:sp>
        <p:nvSpPr>
          <p:cNvPr id="4" name="Content Placeholder 3"/>
          <p:cNvSpPr>
            <a:spLocks noGrp="1"/>
          </p:cNvSpPr>
          <p:nvPr>
            <p:ph idx="1"/>
          </p:nvPr>
        </p:nvSpPr>
        <p:spPr>
          <a:xfrm>
            <a:off x="457200" y="1181100"/>
            <a:ext cx="8229600" cy="4064000"/>
          </a:xfrm>
        </p:spPr>
        <p:txBody>
          <a:bodyPr/>
          <a:lstStyle/>
          <a:p>
            <a:pPr marL="0" indent="0">
              <a:buNone/>
            </a:pPr>
            <a:r>
              <a:rPr lang="en-US" sz="2000" dirty="0" smtClean="0"/>
              <a:t>Who is almost always present, even if not mentioned during Jesus ministry?</a:t>
            </a:r>
          </a:p>
          <a:p>
            <a:pPr>
              <a:buFontTx/>
              <a:buChar char="-"/>
            </a:pPr>
            <a:r>
              <a:rPr lang="en-US" sz="1400" b="1" dirty="0" smtClean="0"/>
              <a:t>Matt 15:10-11 - </a:t>
            </a:r>
            <a:r>
              <a:rPr lang="en-US" sz="1400" dirty="0"/>
              <a:t>10 After Jesus called the </a:t>
            </a:r>
            <a:r>
              <a:rPr lang="en-US" sz="1400" b="1" u="sng" dirty="0"/>
              <a:t>crowd</a:t>
            </a:r>
            <a:r>
              <a:rPr lang="en-US" sz="1400" dirty="0"/>
              <a:t> to Him, He said to them, “Hear and understand. 11 </a:t>
            </a:r>
            <a:r>
              <a:rPr lang="en-US" sz="1400" i="1" dirty="0"/>
              <a:t>It </a:t>
            </a:r>
            <a:r>
              <a:rPr lang="en-US" sz="1400" i="1" dirty="0" smtClean="0"/>
              <a:t>is </a:t>
            </a:r>
            <a:r>
              <a:rPr lang="en-US" sz="1400" dirty="0" smtClean="0"/>
              <a:t>not </a:t>
            </a:r>
            <a:r>
              <a:rPr lang="en-US" sz="1400" dirty="0"/>
              <a:t>what enters into the mouth </a:t>
            </a:r>
            <a:r>
              <a:rPr lang="en-US" sz="1400" i="1" dirty="0"/>
              <a:t>that</a:t>
            </a:r>
            <a:r>
              <a:rPr lang="en-US" sz="1400" dirty="0"/>
              <a:t> defiles the man, but what proceeds out of the mouth, this defiles the man</a:t>
            </a:r>
            <a:r>
              <a:rPr lang="en-US" sz="1400" dirty="0" smtClean="0"/>
              <a:t>.”</a:t>
            </a:r>
          </a:p>
          <a:p>
            <a:pPr marL="0" indent="0">
              <a:buNone/>
            </a:pPr>
            <a:endParaRPr lang="en-US" sz="1400" dirty="0" smtClean="0"/>
          </a:p>
          <a:p>
            <a:pPr>
              <a:buFontTx/>
              <a:buChar char="-"/>
            </a:pPr>
            <a:r>
              <a:rPr lang="en-US" sz="1400" b="1" dirty="0" smtClean="0"/>
              <a:t>Mark 5:21 - </a:t>
            </a:r>
            <a:r>
              <a:rPr lang="en-US" sz="1400" dirty="0"/>
              <a:t>21 When Jesus had crossed over again in the boat to the other side, a large </a:t>
            </a:r>
            <a:r>
              <a:rPr lang="en-US" sz="1400" b="1" u="sng" dirty="0"/>
              <a:t>crowd</a:t>
            </a:r>
            <a:r>
              <a:rPr lang="en-US" sz="1400" dirty="0"/>
              <a:t> gathered around Him; and so He </a:t>
            </a:r>
            <a:r>
              <a:rPr lang="en-US" sz="1400" dirty="0" smtClean="0"/>
              <a:t>stayed </a:t>
            </a:r>
            <a:r>
              <a:rPr lang="en-US" sz="1400" dirty="0"/>
              <a:t>by the seashore</a:t>
            </a:r>
            <a:r>
              <a:rPr lang="en-US" sz="1400" dirty="0" smtClean="0"/>
              <a:t>.</a:t>
            </a:r>
          </a:p>
          <a:p>
            <a:pPr marL="0" indent="0">
              <a:buNone/>
            </a:pPr>
            <a:endParaRPr lang="en-US" sz="1400" dirty="0" smtClean="0"/>
          </a:p>
          <a:p>
            <a:pPr>
              <a:buFontTx/>
              <a:buChar char="-"/>
            </a:pPr>
            <a:r>
              <a:rPr lang="en-US" sz="1400" b="1" dirty="0" smtClean="0"/>
              <a:t>Luke 5:1 </a:t>
            </a:r>
            <a:r>
              <a:rPr lang="en-US" sz="1400" b="1" dirty="0"/>
              <a:t>- </a:t>
            </a:r>
            <a:r>
              <a:rPr lang="en-US" sz="1400" b="1" dirty="0" smtClean="0"/>
              <a:t> </a:t>
            </a:r>
            <a:r>
              <a:rPr lang="en-US" sz="1400" dirty="0" smtClean="0"/>
              <a:t>1 Now </a:t>
            </a:r>
            <a:r>
              <a:rPr lang="en-US" sz="1400" dirty="0"/>
              <a:t>it happened that while the </a:t>
            </a:r>
            <a:r>
              <a:rPr lang="en-US" sz="1400" b="1" u="sng" dirty="0"/>
              <a:t>crowd</a:t>
            </a:r>
            <a:r>
              <a:rPr lang="en-US" sz="1400" dirty="0"/>
              <a:t> was pressing around Him and listening to the word of God, He was standing by the lake of </a:t>
            </a:r>
            <a:r>
              <a:rPr lang="en-US" sz="1400" dirty="0" err="1"/>
              <a:t>Gennesaret</a:t>
            </a:r>
            <a:r>
              <a:rPr lang="en-US" sz="1400" dirty="0" smtClean="0"/>
              <a:t>;</a:t>
            </a:r>
          </a:p>
          <a:p>
            <a:pPr marL="0" indent="0">
              <a:buNone/>
            </a:pPr>
            <a:endParaRPr lang="en-US" sz="1400" dirty="0" smtClean="0"/>
          </a:p>
          <a:p>
            <a:pPr>
              <a:buFontTx/>
              <a:buChar char="-"/>
            </a:pPr>
            <a:r>
              <a:rPr lang="en-US" sz="1400" b="1" dirty="0" smtClean="0"/>
              <a:t>Luke 16:17 -  </a:t>
            </a:r>
            <a:r>
              <a:rPr lang="en-US" sz="1400" dirty="0"/>
              <a:t>17 Jesus came down with them and stood on a level place; and there was a </a:t>
            </a:r>
            <a:r>
              <a:rPr lang="en-US" sz="1400" b="1" u="sng" dirty="0"/>
              <a:t>large crowd</a:t>
            </a:r>
            <a:r>
              <a:rPr lang="en-US" sz="1400" dirty="0"/>
              <a:t> of His disciples, and a great throng of people from all Judea and Jerusalem and the coastal region of </a:t>
            </a:r>
            <a:r>
              <a:rPr lang="en-US" sz="1400" dirty="0" err="1"/>
              <a:t>Tyre</a:t>
            </a:r>
            <a:r>
              <a:rPr lang="en-US" sz="1400" dirty="0"/>
              <a:t> and Sidon, 18 who had come to hear Him and to be healed of their diseases; and those who were troubled with unclean spirits were being cured. </a:t>
            </a:r>
            <a:endParaRPr lang="en-US" sz="1400" dirty="0" smtClean="0"/>
          </a:p>
          <a:p>
            <a:pPr>
              <a:buFontTx/>
              <a:buChar char="-"/>
            </a:pPr>
            <a:endParaRPr lang="en-US" sz="1400" dirty="0" smtClean="0"/>
          </a:p>
        </p:txBody>
      </p:sp>
    </p:spTree>
    <p:extLst>
      <p:ext uri="{BB962C8B-B14F-4D97-AF65-F5344CB8AC3E}">
        <p14:creationId xmlns:p14="http://schemas.microsoft.com/office/powerpoint/2010/main" val="32465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and the Crowd</a:t>
            </a:r>
            <a:endParaRPr lang="en-US" dirty="0"/>
          </a:p>
        </p:txBody>
      </p:sp>
      <p:sp>
        <p:nvSpPr>
          <p:cNvPr id="4" name="Content Placeholder 3"/>
          <p:cNvSpPr>
            <a:spLocks noGrp="1"/>
          </p:cNvSpPr>
          <p:nvPr>
            <p:ph idx="1"/>
          </p:nvPr>
        </p:nvSpPr>
        <p:spPr>
          <a:xfrm>
            <a:off x="457200" y="1181100"/>
            <a:ext cx="8229600" cy="3581400"/>
          </a:xfrm>
        </p:spPr>
        <p:txBody>
          <a:bodyPr>
            <a:normAutofit/>
          </a:bodyPr>
          <a:lstStyle/>
          <a:p>
            <a:pPr marL="0" indent="0">
              <a:buNone/>
            </a:pPr>
            <a:r>
              <a:rPr lang="en-US" sz="2000" dirty="0" smtClean="0"/>
              <a:t>The Crowd in the scriptures:</a:t>
            </a:r>
          </a:p>
          <a:p>
            <a:pPr>
              <a:buFontTx/>
              <a:buChar char="-"/>
            </a:pPr>
            <a:r>
              <a:rPr lang="en-US" sz="1600" dirty="0" smtClean="0"/>
              <a:t>The crowd, or crowds is mentioned 121 times in the gospels (NASB).  By comparison, Peter, and John are mentioned 92 and 105 times in the gospels respectively.</a:t>
            </a:r>
          </a:p>
          <a:p>
            <a:pPr>
              <a:buFontTx/>
              <a:buChar char="-"/>
            </a:pPr>
            <a:endParaRPr lang="en-US" sz="1400" dirty="0"/>
          </a:p>
          <a:p>
            <a:pPr marL="0" indent="0">
              <a:buNone/>
            </a:pPr>
            <a:r>
              <a:rPr lang="en-US" sz="2000" dirty="0" smtClean="0"/>
              <a:t>Where are we most likely to have an impact on Crowds?</a:t>
            </a:r>
            <a:endParaRPr lang="en-US" sz="2000" dirty="0"/>
          </a:p>
          <a:p>
            <a:pPr marL="0" indent="0">
              <a:buNone/>
            </a:pPr>
            <a:r>
              <a:rPr lang="en-US" sz="1600" dirty="0" smtClean="0"/>
              <a:t>Bible Classes          School</a:t>
            </a:r>
          </a:p>
          <a:p>
            <a:pPr marL="0" indent="0">
              <a:buNone/>
            </a:pPr>
            <a:r>
              <a:rPr lang="en-US" sz="1600" dirty="0" smtClean="0"/>
              <a:t>Families                  Social Media</a:t>
            </a:r>
          </a:p>
          <a:p>
            <a:pPr marL="0" indent="0">
              <a:buNone/>
            </a:pPr>
            <a:r>
              <a:rPr lang="en-US" sz="1600" dirty="0" smtClean="0"/>
              <a:t>Work                       </a:t>
            </a:r>
            <a:r>
              <a:rPr lang="en-US" sz="1600" dirty="0"/>
              <a:t>Sports</a:t>
            </a:r>
          </a:p>
          <a:p>
            <a:pPr marL="0" indent="0">
              <a:buNone/>
            </a:pPr>
            <a:endParaRPr lang="en-US" sz="1400" dirty="0"/>
          </a:p>
          <a:p>
            <a:pPr marL="0" indent="0">
              <a:buNone/>
            </a:pPr>
            <a:r>
              <a:rPr lang="en-US" sz="2000" dirty="0" smtClean="0"/>
              <a:t>How did Jesus View these Crowds according to Mark 6:34?</a:t>
            </a:r>
          </a:p>
          <a:p>
            <a:pPr marL="0" indent="0">
              <a:buNone/>
            </a:pPr>
            <a:r>
              <a:rPr lang="en-US" sz="1500" dirty="0" smtClean="0"/>
              <a:t>- When </a:t>
            </a:r>
            <a:r>
              <a:rPr lang="en-US" sz="1500" dirty="0"/>
              <a:t>Jesus went </a:t>
            </a:r>
            <a:r>
              <a:rPr lang="en-US" sz="1500" dirty="0" smtClean="0"/>
              <a:t>ashore</a:t>
            </a:r>
            <a:r>
              <a:rPr lang="en-US" sz="1500" dirty="0"/>
              <a:t>, He saw a large crowd, and He felt compassion for them because they were like sheep without a shepherd; and He began to teach them many </a:t>
            </a:r>
            <a:r>
              <a:rPr lang="en-US" sz="1500" dirty="0" smtClean="0"/>
              <a:t>things.</a:t>
            </a:r>
          </a:p>
          <a:p>
            <a:pPr marL="0" indent="0">
              <a:buNone/>
            </a:pPr>
            <a:endParaRPr lang="en-US" sz="2000" dirty="0" smtClean="0"/>
          </a:p>
          <a:p>
            <a:pPr marL="0" indent="0">
              <a:buNone/>
            </a:pPr>
            <a:endParaRPr lang="en-US" sz="2000" dirty="0"/>
          </a:p>
          <a:p>
            <a:pPr marL="0" indent="0">
              <a:buNone/>
            </a:pPr>
            <a:endParaRPr lang="en-US" sz="1400" dirty="0" smtClean="0"/>
          </a:p>
        </p:txBody>
      </p:sp>
    </p:spTree>
    <p:extLst>
      <p:ext uri="{BB962C8B-B14F-4D97-AF65-F5344CB8AC3E}">
        <p14:creationId xmlns:p14="http://schemas.microsoft.com/office/powerpoint/2010/main" val="355194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Teaches: John 6:24-40</a:t>
            </a:r>
            <a:endParaRPr lang="en-US" dirty="0"/>
          </a:p>
        </p:txBody>
      </p:sp>
      <p:sp>
        <p:nvSpPr>
          <p:cNvPr id="4" name="Content Placeholder 3"/>
          <p:cNvSpPr>
            <a:spLocks noGrp="1"/>
          </p:cNvSpPr>
          <p:nvPr>
            <p:ph idx="1"/>
          </p:nvPr>
        </p:nvSpPr>
        <p:spPr>
          <a:xfrm>
            <a:off x="457200" y="1181100"/>
            <a:ext cx="8229600" cy="4064000"/>
          </a:xfrm>
        </p:spPr>
        <p:txBody>
          <a:bodyPr>
            <a:normAutofit fontScale="92500" lnSpcReduction="10000"/>
          </a:bodyPr>
          <a:lstStyle/>
          <a:p>
            <a:pPr marL="0" indent="0" fontAlgn="t">
              <a:buNone/>
            </a:pPr>
            <a:r>
              <a:rPr lang="en-US" sz="1400" dirty="0" smtClean="0"/>
              <a:t>	24</a:t>
            </a:r>
            <a:r>
              <a:rPr lang="en-US" sz="1400" dirty="0"/>
              <a:t> So when the crowd saw that Jesus was not there, nor His disciples, they themselves got into the small boats, and came to Capernaum seeking Jesus. 25 When they found Him on the other side of the sea, they said to Him, “Rabbi, when did You get here?”</a:t>
            </a:r>
          </a:p>
          <a:p>
            <a:pPr marL="0" indent="0" fontAlgn="t">
              <a:buNone/>
            </a:pPr>
            <a:r>
              <a:rPr lang="en-US" sz="1400" dirty="0" smtClean="0"/>
              <a:t>	26</a:t>
            </a:r>
            <a:r>
              <a:rPr lang="en-US" sz="1400" dirty="0"/>
              <a:t> Jesus answered them and said, “Truly, truly, I say to you, you seek Me, not because you saw signs, but because you ate of the loaves and were filled. 27 Do not work for the food which perishes, but for the food which endures to eternal life, which the Son of Man will give to you, for on Him the Father, God, has set His seal.” 28 Therefore they said to Him, “What shall we do, so that we may work the works of God?” 29 Jesus answered and said to them, “This is the work of God, that you believe in Him whom He has sent.”30 So they said to Him, “What then do You do for a sign, so that we may see, and believe You? What work do You perform? 31 Our fathers ate the manna in the wilderness; as it is written, ‘HE GAVE THEM BREAD OUT OF HEAVEN TO EAT.’” 32 Jesus then said to them, “Truly, truly, I say to you, it is not Moses who has given you the bread out of heaven, but it is My Father who gives you the true bread out of heaven. 33 For the bread of God is </a:t>
            </a:r>
            <a:r>
              <a:rPr lang="en-US" sz="1400" dirty="0" smtClean="0"/>
              <a:t>that </a:t>
            </a:r>
            <a:r>
              <a:rPr lang="en-US" sz="1400" dirty="0"/>
              <a:t>which comes down out of heaven, and gives life to the world.” 34 Then they said to Him, “Lord, always give us this bread.”</a:t>
            </a:r>
          </a:p>
          <a:p>
            <a:pPr marL="0" indent="0" fontAlgn="t">
              <a:buNone/>
            </a:pPr>
            <a:r>
              <a:rPr lang="en-US" sz="1400" dirty="0" smtClean="0"/>
              <a:t>	35</a:t>
            </a:r>
            <a:r>
              <a:rPr lang="en-US" sz="1400" dirty="0"/>
              <a:t> Jesus said to them, “I am the bread of life; he who comes to Me will not hunger, and he who believes in Me will never thirst. 36 But I said to you that you have seen Me, and yet do not believe. 37 All that the Father gives Me will come to Me, and the one who comes to Me I will certainly not cast out. 38 For I have come down from heaven, not to do My own will, but the will of Him who sent Me. 39 This is the will of Him who sent Me, that of all that He has given Me I lose nothing, but raise it up on the last day. 40 For this is the will of My Father, that everyone who beholds the Son and believes in Him will have eternal life, and I Myself will raise him up on the last day.”</a:t>
            </a:r>
          </a:p>
          <a:p>
            <a:pPr>
              <a:buFontTx/>
              <a:buChar char="-"/>
            </a:pPr>
            <a:endParaRPr lang="en-US" sz="1400" dirty="0" smtClean="0"/>
          </a:p>
        </p:txBody>
      </p:sp>
    </p:spTree>
    <p:extLst>
      <p:ext uri="{BB962C8B-B14F-4D97-AF65-F5344CB8AC3E}">
        <p14:creationId xmlns:p14="http://schemas.microsoft.com/office/powerpoint/2010/main" val="355194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Having </a:t>
            </a:r>
            <a:r>
              <a:rPr lang="en-US" dirty="0" err="1" smtClean="0"/>
              <a:t>Christlike</a:t>
            </a:r>
            <a:r>
              <a:rPr lang="en-US" dirty="0" smtClean="0"/>
              <a:t> Conversations</a:t>
            </a:r>
            <a:endParaRPr lang="en-US" dirty="0"/>
          </a:p>
        </p:txBody>
      </p:sp>
      <p:sp>
        <p:nvSpPr>
          <p:cNvPr id="4" name="Content Placeholder 3"/>
          <p:cNvSpPr>
            <a:spLocks noGrp="1"/>
          </p:cNvSpPr>
          <p:nvPr>
            <p:ph idx="1"/>
          </p:nvPr>
        </p:nvSpPr>
        <p:spPr>
          <a:xfrm>
            <a:off x="457200" y="1409700"/>
            <a:ext cx="8229600" cy="3581400"/>
          </a:xfrm>
        </p:spPr>
        <p:txBody>
          <a:bodyPr>
            <a:normAutofit fontScale="62500" lnSpcReduction="20000"/>
          </a:bodyPr>
          <a:lstStyle/>
          <a:p>
            <a:pPr>
              <a:buFontTx/>
              <a:buChar char="-"/>
            </a:pPr>
            <a:r>
              <a:rPr lang="en-US" sz="2200" i="1" dirty="0" smtClean="0"/>
              <a:t>27 “Do not </a:t>
            </a:r>
            <a:r>
              <a:rPr lang="en-US" sz="2200" i="1" dirty="0"/>
              <a:t>work for the food which perishes, but for the food which endures to eternal </a:t>
            </a:r>
            <a:r>
              <a:rPr lang="en-US" sz="2200" i="1" dirty="0" smtClean="0"/>
              <a:t>life”…</a:t>
            </a:r>
          </a:p>
          <a:p>
            <a:pPr lvl="1">
              <a:buFontTx/>
              <a:buChar char="-"/>
            </a:pPr>
            <a:r>
              <a:rPr lang="en-US" sz="2200" dirty="0">
                <a:solidFill>
                  <a:srgbClr val="0070C0"/>
                </a:solidFill>
              </a:rPr>
              <a:t>Make conversations about spiritual </a:t>
            </a:r>
            <a:r>
              <a:rPr lang="en-US" sz="2200" dirty="0" smtClean="0">
                <a:solidFill>
                  <a:srgbClr val="0070C0"/>
                </a:solidFill>
              </a:rPr>
              <a:t>things (Romans 8:5). </a:t>
            </a:r>
            <a:endParaRPr lang="en-US" sz="2200" dirty="0">
              <a:solidFill>
                <a:srgbClr val="0070C0"/>
              </a:solidFill>
            </a:endParaRPr>
          </a:p>
          <a:p>
            <a:pPr>
              <a:buFontTx/>
              <a:buChar char="-"/>
            </a:pPr>
            <a:r>
              <a:rPr lang="en-US" sz="2200" i="1" dirty="0" smtClean="0"/>
              <a:t>27 “Do </a:t>
            </a:r>
            <a:r>
              <a:rPr lang="en-US" sz="2200" i="1" dirty="0"/>
              <a:t>not work for the food which perishes, but for the food which endures to eternal life, which the Son of Man will give to you, for on Him the Father, God, has set His seal</a:t>
            </a:r>
            <a:r>
              <a:rPr lang="en-US" sz="2200" i="1" dirty="0" smtClean="0"/>
              <a:t>.</a:t>
            </a:r>
          </a:p>
          <a:p>
            <a:pPr lvl="1">
              <a:buFontTx/>
              <a:buChar char="-"/>
            </a:pPr>
            <a:r>
              <a:rPr lang="en-US" sz="2200" dirty="0" smtClean="0">
                <a:solidFill>
                  <a:srgbClr val="0070C0"/>
                </a:solidFill>
              </a:rPr>
              <a:t>Rely on scripture given by Jesus (and by extension his apostles) and approved by God (2 Tim 3:16-17).</a:t>
            </a:r>
            <a:endParaRPr lang="en-US" sz="2200" dirty="0">
              <a:solidFill>
                <a:srgbClr val="0070C0"/>
              </a:solidFill>
            </a:endParaRPr>
          </a:p>
          <a:p>
            <a:pPr>
              <a:buFontTx/>
              <a:buChar char="-"/>
            </a:pPr>
            <a:r>
              <a:rPr lang="en-US" sz="2200" i="1" dirty="0" smtClean="0"/>
              <a:t>28…“What </a:t>
            </a:r>
            <a:r>
              <a:rPr lang="en-US" sz="2200" i="1" dirty="0"/>
              <a:t>shall we do, so that we may work the works of God?” 29 Jesus answered and said to them, “This is the work of God, that you believe in Him whom He has sent.” </a:t>
            </a:r>
            <a:endParaRPr lang="en-US" sz="2200" i="1" dirty="0" smtClean="0"/>
          </a:p>
          <a:p>
            <a:pPr lvl="1">
              <a:buFontTx/>
              <a:buChar char="-"/>
            </a:pPr>
            <a:r>
              <a:rPr lang="en-US" sz="2200" dirty="0" smtClean="0">
                <a:solidFill>
                  <a:srgbClr val="0070C0"/>
                </a:solidFill>
              </a:rPr>
              <a:t>Be prepared to answer questions.</a:t>
            </a:r>
          </a:p>
          <a:p>
            <a:pPr lvl="1">
              <a:buFontTx/>
              <a:buChar char="-"/>
            </a:pPr>
            <a:r>
              <a:rPr lang="en-US" sz="2200" dirty="0">
                <a:solidFill>
                  <a:srgbClr val="0070C0"/>
                </a:solidFill>
              </a:rPr>
              <a:t>Direct people to </a:t>
            </a:r>
            <a:r>
              <a:rPr lang="en-US" sz="2200" dirty="0" smtClean="0">
                <a:solidFill>
                  <a:srgbClr val="0070C0"/>
                </a:solidFill>
              </a:rPr>
              <a:t>Christ.</a:t>
            </a:r>
          </a:p>
          <a:p>
            <a:pPr>
              <a:buFontTx/>
              <a:buChar char="-"/>
            </a:pPr>
            <a:r>
              <a:rPr lang="en-US" sz="2200" i="1" dirty="0" smtClean="0"/>
              <a:t>30</a:t>
            </a:r>
            <a:r>
              <a:rPr lang="en-US" sz="2200" i="1" dirty="0"/>
              <a:t> So they said to Him, “What then do You do for a sign, so that we may see, and believe You? What work do You perform? 31 Our fathers ate the manna in the wilderness; as it is written, ‘HE GAVE THEM BREAD OUT OF HEAVEN TO EAT.’” 32 Jesus then said to them, “Truly, truly, I say to you, it is not Moses who has given you the bread out of heaven, but it is My Father who gives you the true bread out of heaven. 33 For the bread of God is that which comes down out of heaven, and gives life to the world.” 34 Then they said to Him, “Lord, always give us this bread.”</a:t>
            </a:r>
          </a:p>
          <a:p>
            <a:pPr lvl="1">
              <a:buFontTx/>
              <a:buChar char="-"/>
            </a:pPr>
            <a:r>
              <a:rPr lang="en-US" sz="2200" dirty="0" smtClean="0">
                <a:solidFill>
                  <a:srgbClr val="0070C0"/>
                </a:solidFill>
              </a:rPr>
              <a:t>Be patient.</a:t>
            </a:r>
          </a:p>
          <a:p>
            <a:pPr lvl="1">
              <a:buFontTx/>
              <a:buChar char="-"/>
            </a:pPr>
            <a:r>
              <a:rPr lang="en-US" sz="2200" dirty="0" smtClean="0">
                <a:solidFill>
                  <a:srgbClr val="0070C0"/>
                </a:solidFill>
              </a:rPr>
              <a:t>Point to an eternal result. (6:35-40)</a:t>
            </a:r>
            <a:endParaRPr lang="en-US" sz="2200" dirty="0">
              <a:solidFill>
                <a:srgbClr val="0070C0"/>
              </a:solidFill>
            </a:endParaRPr>
          </a:p>
          <a:p>
            <a:pPr marL="0" indent="0">
              <a:buNone/>
            </a:pPr>
            <a:endParaRPr lang="en-US" sz="2000" dirty="0"/>
          </a:p>
          <a:p>
            <a:pPr marL="0" indent="0">
              <a:buNone/>
            </a:pPr>
            <a:endParaRPr lang="en-US" sz="1400" dirty="0" smtClean="0"/>
          </a:p>
        </p:txBody>
      </p:sp>
    </p:spTree>
    <p:extLst>
      <p:ext uri="{BB962C8B-B14F-4D97-AF65-F5344CB8AC3E}">
        <p14:creationId xmlns:p14="http://schemas.microsoft.com/office/powerpoint/2010/main" val="17620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Teaches: Matt 5-7</a:t>
            </a:r>
            <a:endParaRPr lang="en-US" dirty="0"/>
          </a:p>
        </p:txBody>
      </p:sp>
      <p:sp>
        <p:nvSpPr>
          <p:cNvPr id="4" name="Content Placeholder 3"/>
          <p:cNvSpPr>
            <a:spLocks noGrp="1"/>
          </p:cNvSpPr>
          <p:nvPr>
            <p:ph idx="1"/>
          </p:nvPr>
        </p:nvSpPr>
        <p:spPr>
          <a:xfrm>
            <a:off x="457200" y="1181100"/>
            <a:ext cx="8229600" cy="4064000"/>
          </a:xfrm>
        </p:spPr>
        <p:txBody>
          <a:bodyPr>
            <a:noAutofit/>
          </a:bodyPr>
          <a:lstStyle/>
          <a:p>
            <a:pPr marL="342900" indent="-342900">
              <a:buFont typeface="+mj-lt"/>
              <a:buAutoNum type="alphaUcPeriod"/>
            </a:pPr>
            <a:r>
              <a:rPr lang="en-US" sz="1400" b="1" dirty="0" smtClean="0"/>
              <a:t>THE </a:t>
            </a:r>
            <a:r>
              <a:rPr lang="en-US" sz="1400" b="1" dirty="0"/>
              <a:t>"CITIZENS" OF THE KINGDOM...</a:t>
            </a:r>
            <a:r>
              <a:rPr lang="en-US" sz="1400" dirty="0"/>
              <a:t> </a:t>
            </a:r>
            <a:endParaRPr lang="en-US" sz="1400" dirty="0" smtClean="0"/>
          </a:p>
          <a:p>
            <a:pPr marL="502920" lvl="1" indent="-228600">
              <a:buAutoNum type="arabicPeriod"/>
            </a:pPr>
            <a:r>
              <a:rPr lang="en-US" sz="1400" dirty="0" smtClean="0"/>
              <a:t>Their </a:t>
            </a:r>
            <a:r>
              <a:rPr lang="en-US" sz="1400" dirty="0"/>
              <a:t>character and blessedness - </a:t>
            </a:r>
            <a:r>
              <a:rPr lang="en-US" sz="1400" b="1" u="sng" dirty="0"/>
              <a:t>Mt 5:3-12</a:t>
            </a:r>
            <a:r>
              <a:rPr lang="en-US" sz="1400" u="sng" dirty="0"/>
              <a:t> </a:t>
            </a:r>
            <a:endParaRPr lang="en-US" sz="1400" u="sng" dirty="0" smtClean="0"/>
          </a:p>
          <a:p>
            <a:pPr marL="502920" lvl="1" indent="-228600">
              <a:buAutoNum type="arabicPeriod"/>
            </a:pPr>
            <a:r>
              <a:rPr lang="en-US" sz="1400" dirty="0" smtClean="0"/>
              <a:t>Their </a:t>
            </a:r>
            <a:r>
              <a:rPr lang="en-US" sz="1400" dirty="0"/>
              <a:t>relation to the world - </a:t>
            </a:r>
            <a:r>
              <a:rPr lang="en-US" sz="1400" b="1" u="sng" dirty="0"/>
              <a:t>Mt </a:t>
            </a:r>
            <a:r>
              <a:rPr lang="en-US" sz="1400" b="1" u="sng" dirty="0" smtClean="0"/>
              <a:t>5:13-16</a:t>
            </a:r>
            <a:endParaRPr lang="en-US" sz="1400" u="sng" dirty="0"/>
          </a:p>
          <a:p>
            <a:pPr marL="228600" indent="-228600">
              <a:buAutoNum type="alphaUcPeriod"/>
            </a:pPr>
            <a:r>
              <a:rPr lang="en-US" sz="1400" b="1" dirty="0" smtClean="0"/>
              <a:t>  THE </a:t>
            </a:r>
            <a:r>
              <a:rPr lang="en-US" sz="1400" b="1" dirty="0"/>
              <a:t>"RIGHTEOUSNESS" OF THE KINGDOM...</a:t>
            </a:r>
            <a:r>
              <a:rPr lang="en-US" sz="1400" dirty="0"/>
              <a:t> </a:t>
            </a:r>
            <a:endParaRPr lang="en-US" sz="1400" dirty="0" smtClean="0"/>
          </a:p>
          <a:p>
            <a:pPr marL="502920" lvl="1" indent="-228600">
              <a:buAutoNum type="arabicPeriod"/>
            </a:pPr>
            <a:r>
              <a:rPr lang="en-US" sz="1400" dirty="0" smtClean="0"/>
              <a:t>In </a:t>
            </a:r>
            <a:r>
              <a:rPr lang="en-US" sz="1400" dirty="0"/>
              <a:t>contrast to the "traditional interpretations and applications" of the Law </a:t>
            </a:r>
            <a:r>
              <a:rPr lang="en-US" sz="1400" dirty="0" smtClean="0"/>
              <a:t>- </a:t>
            </a:r>
            <a:r>
              <a:rPr lang="en-US" sz="1400" b="1" u="sng" dirty="0" smtClean="0"/>
              <a:t>Mt </a:t>
            </a:r>
            <a:r>
              <a:rPr lang="en-US" sz="1400" b="1" u="sng" dirty="0"/>
              <a:t>5:17-48 </a:t>
            </a:r>
            <a:endParaRPr lang="en-US" sz="1400" b="1" u="sng" dirty="0" smtClean="0"/>
          </a:p>
          <a:p>
            <a:pPr marL="502920" lvl="1" indent="-228600">
              <a:buAutoNum type="arabicPeriod"/>
            </a:pPr>
            <a:r>
              <a:rPr lang="en-US" sz="1400" dirty="0" smtClean="0"/>
              <a:t>With </a:t>
            </a:r>
            <a:r>
              <a:rPr lang="en-US" sz="1400" dirty="0"/>
              <a:t>respect to man's relation to God – </a:t>
            </a:r>
            <a:r>
              <a:rPr lang="en-US" sz="1400" b="1" u="sng" dirty="0"/>
              <a:t>Mt </a:t>
            </a:r>
            <a:r>
              <a:rPr lang="en-US" sz="1400" b="1" u="sng" dirty="0" smtClean="0"/>
              <a:t>6:1-33</a:t>
            </a:r>
          </a:p>
          <a:p>
            <a:pPr marL="502920" lvl="1" indent="-228600">
              <a:buAutoNum type="arabicPeriod"/>
            </a:pPr>
            <a:r>
              <a:rPr lang="en-US" sz="1400" dirty="0" smtClean="0"/>
              <a:t>With </a:t>
            </a:r>
            <a:r>
              <a:rPr lang="en-US" sz="1400" dirty="0"/>
              <a:t>respect to man's relation to man - </a:t>
            </a:r>
            <a:r>
              <a:rPr lang="en-US" sz="1400" b="1" u="sng" dirty="0"/>
              <a:t>Mt </a:t>
            </a:r>
            <a:r>
              <a:rPr lang="en-US" sz="1400" b="1" u="sng" dirty="0" smtClean="0"/>
              <a:t>7:1-12 </a:t>
            </a:r>
          </a:p>
          <a:p>
            <a:pPr marL="228600" indent="-228600">
              <a:buAutoNum type="alphaUcPeriod"/>
            </a:pPr>
            <a:r>
              <a:rPr lang="en-US" sz="1400" b="1" dirty="0" smtClean="0"/>
              <a:t>  THE </a:t>
            </a:r>
            <a:r>
              <a:rPr lang="en-US" sz="1400" b="1" dirty="0"/>
              <a:t>"EXHORTATION TO ENTER" THE KINGDOM...</a:t>
            </a:r>
            <a:r>
              <a:rPr lang="en-US" sz="1400" dirty="0"/>
              <a:t> </a:t>
            </a:r>
            <a:endParaRPr lang="en-US" sz="1400" dirty="0" smtClean="0"/>
          </a:p>
          <a:p>
            <a:pPr marL="502920" lvl="1" indent="-228600">
              <a:buAutoNum type="arabicPeriod"/>
            </a:pPr>
            <a:r>
              <a:rPr lang="en-US" sz="1400" dirty="0" smtClean="0"/>
              <a:t>The </a:t>
            </a:r>
            <a:r>
              <a:rPr lang="en-US" sz="1400" dirty="0"/>
              <a:t>"beginning" of the way - </a:t>
            </a:r>
            <a:r>
              <a:rPr lang="en-US" sz="1400" b="1" u="sng" dirty="0"/>
              <a:t>Mt </a:t>
            </a:r>
            <a:r>
              <a:rPr lang="en-US" sz="1400" b="1" u="sng" dirty="0" smtClean="0"/>
              <a:t>7:13-14</a:t>
            </a:r>
            <a:endParaRPr lang="en-US" sz="1400" u="sng" dirty="0" smtClean="0"/>
          </a:p>
          <a:p>
            <a:pPr marL="502920" lvl="1" indent="-228600">
              <a:buAutoNum type="arabicPeriod"/>
            </a:pPr>
            <a:r>
              <a:rPr lang="en-US" sz="1400" dirty="0" smtClean="0"/>
              <a:t>The </a:t>
            </a:r>
            <a:r>
              <a:rPr lang="en-US" sz="1400" dirty="0"/>
              <a:t>"progress" along the way - </a:t>
            </a:r>
            <a:r>
              <a:rPr lang="en-US" sz="1400" b="1" u="sng" dirty="0"/>
              <a:t>Mt </a:t>
            </a:r>
            <a:r>
              <a:rPr lang="en-US" sz="1400" b="1" u="sng" dirty="0" smtClean="0"/>
              <a:t>7:15-20</a:t>
            </a:r>
            <a:endParaRPr lang="en-US" sz="1400" u="sng" dirty="0" smtClean="0"/>
          </a:p>
          <a:p>
            <a:pPr marL="502920" lvl="1" indent="-228600">
              <a:buAutoNum type="arabicPeriod"/>
            </a:pPr>
            <a:r>
              <a:rPr lang="en-US" sz="1400" dirty="0" smtClean="0"/>
              <a:t>The </a:t>
            </a:r>
            <a:r>
              <a:rPr lang="en-US" sz="1400" dirty="0"/>
              <a:t>"end" of the way - </a:t>
            </a:r>
            <a:r>
              <a:rPr lang="en-US" sz="1400" b="1" u="sng" dirty="0"/>
              <a:t>Mt </a:t>
            </a:r>
            <a:r>
              <a:rPr lang="en-US" sz="1400" b="1" u="sng" dirty="0" smtClean="0"/>
              <a:t>7:21-27</a:t>
            </a:r>
            <a:endParaRPr lang="en-US" sz="1400" u="sng" dirty="0" smtClean="0"/>
          </a:p>
          <a:p>
            <a:pPr marL="777240" lvl="2" indent="-228600">
              <a:buAutoNum type="arabicPeriod"/>
            </a:pPr>
            <a:r>
              <a:rPr lang="en-US" sz="1400" dirty="0" smtClean="0"/>
              <a:t>Contrasting </a:t>
            </a:r>
            <a:r>
              <a:rPr lang="en-US" sz="1400" dirty="0"/>
              <a:t>"</a:t>
            </a:r>
            <a:r>
              <a:rPr lang="en-US" sz="1400" dirty="0" err="1"/>
              <a:t>sayers</a:t>
            </a:r>
            <a:r>
              <a:rPr lang="en-US" sz="1400" dirty="0"/>
              <a:t>" with "doers" </a:t>
            </a:r>
            <a:r>
              <a:rPr lang="en-US" sz="1400" b="1" dirty="0"/>
              <a:t>21-23</a:t>
            </a:r>
            <a:r>
              <a:rPr lang="en-US" sz="1400" dirty="0"/>
              <a:t> </a:t>
            </a:r>
          </a:p>
          <a:p>
            <a:pPr marL="777240" lvl="2" indent="-228600">
              <a:buAutoNum type="arabicPeriod"/>
            </a:pPr>
            <a:r>
              <a:rPr lang="en-US" sz="1400" dirty="0" smtClean="0"/>
              <a:t>Contrasting </a:t>
            </a:r>
            <a:r>
              <a:rPr lang="en-US" sz="1400" dirty="0"/>
              <a:t>"hearers" with "doers" </a:t>
            </a:r>
            <a:r>
              <a:rPr lang="en-US" sz="1400" b="1" dirty="0"/>
              <a:t>24-27</a:t>
            </a:r>
            <a:endParaRPr lang="en-US" sz="1400" dirty="0" smtClean="0"/>
          </a:p>
        </p:txBody>
      </p:sp>
    </p:spTree>
    <p:extLst>
      <p:ext uri="{BB962C8B-B14F-4D97-AF65-F5344CB8AC3E}">
        <p14:creationId xmlns:p14="http://schemas.microsoft.com/office/powerpoint/2010/main" val="283505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Teaches: Mark 4</a:t>
            </a:r>
            <a:endParaRPr lang="en-US" dirty="0"/>
          </a:p>
        </p:txBody>
      </p:sp>
      <p:sp>
        <p:nvSpPr>
          <p:cNvPr id="4" name="Content Placeholder 3"/>
          <p:cNvSpPr>
            <a:spLocks noGrp="1"/>
          </p:cNvSpPr>
          <p:nvPr>
            <p:ph idx="1"/>
          </p:nvPr>
        </p:nvSpPr>
        <p:spPr>
          <a:xfrm>
            <a:off x="457200" y="1181100"/>
            <a:ext cx="8229600" cy="4064000"/>
          </a:xfrm>
        </p:spPr>
        <p:txBody>
          <a:bodyPr>
            <a:noAutofit/>
          </a:bodyPr>
          <a:lstStyle/>
          <a:p>
            <a:pPr marL="0" indent="0">
              <a:buNone/>
            </a:pPr>
            <a:r>
              <a:rPr lang="en-US" sz="1800" i="1" dirty="0" smtClean="0"/>
              <a:t>4:2 And </a:t>
            </a:r>
            <a:r>
              <a:rPr lang="en-US" sz="1800" i="1" dirty="0"/>
              <a:t>He was teaching them many things in parables, and was saying to them in His </a:t>
            </a:r>
            <a:r>
              <a:rPr lang="en-US" sz="1800" i="1" dirty="0" smtClean="0"/>
              <a:t>teaching…</a:t>
            </a:r>
          </a:p>
          <a:p>
            <a:pPr marL="0" indent="0">
              <a:buNone/>
            </a:pPr>
            <a:endParaRPr lang="en-US" sz="1800" i="1" dirty="0"/>
          </a:p>
          <a:p>
            <a:pPr marL="0" indent="0">
              <a:buNone/>
            </a:pPr>
            <a:r>
              <a:rPr lang="en-US" sz="1800" dirty="0" smtClean="0"/>
              <a:t>Jesus uses the Parable of the sower, but the lesson seems difficult to the hearer.  Why?</a:t>
            </a:r>
          </a:p>
          <a:p>
            <a:pPr marL="0" indent="0">
              <a:buNone/>
            </a:pPr>
            <a:r>
              <a:rPr lang="en-US" sz="1800" dirty="0"/>
              <a:t>	</a:t>
            </a:r>
            <a:r>
              <a:rPr lang="en-US" sz="1800" i="1" dirty="0"/>
              <a:t>- </a:t>
            </a:r>
            <a:r>
              <a:rPr lang="en-US" sz="1800" i="1" dirty="0" smtClean="0"/>
              <a:t>4:13 And </a:t>
            </a:r>
            <a:r>
              <a:rPr lang="en-US" sz="1800" i="1" dirty="0"/>
              <a:t>He </a:t>
            </a:r>
            <a:r>
              <a:rPr lang="en-US" sz="1800" i="1" dirty="0" smtClean="0"/>
              <a:t>said </a:t>
            </a:r>
            <a:r>
              <a:rPr lang="en-US" sz="1800" i="1" dirty="0"/>
              <a:t>to them, “Do you not understand this parable? </a:t>
            </a:r>
            <a:r>
              <a:rPr lang="en-US" sz="1800" i="1" dirty="0" smtClean="0"/>
              <a:t>	How </a:t>
            </a:r>
            <a:r>
              <a:rPr lang="en-US" sz="1800" i="1" dirty="0"/>
              <a:t>will you understand all the </a:t>
            </a:r>
            <a:r>
              <a:rPr lang="en-US" sz="1800" i="1" dirty="0" smtClean="0"/>
              <a:t>parables?”</a:t>
            </a:r>
          </a:p>
          <a:p>
            <a:pPr marL="0" indent="0">
              <a:buNone/>
            </a:pPr>
            <a:endParaRPr lang="en-US" sz="1800" i="1" dirty="0" smtClean="0"/>
          </a:p>
        </p:txBody>
      </p:sp>
    </p:spTree>
    <p:extLst>
      <p:ext uri="{BB962C8B-B14F-4D97-AF65-F5344CB8AC3E}">
        <p14:creationId xmlns:p14="http://schemas.microsoft.com/office/powerpoint/2010/main" val="244779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Christ’s Main Focus?</a:t>
            </a:r>
            <a:endParaRPr lang="en-US" dirty="0"/>
          </a:p>
        </p:txBody>
      </p:sp>
      <p:sp>
        <p:nvSpPr>
          <p:cNvPr id="3" name="Content Placeholder 2"/>
          <p:cNvSpPr>
            <a:spLocks noGrp="1"/>
          </p:cNvSpPr>
          <p:nvPr>
            <p:ph idx="1"/>
          </p:nvPr>
        </p:nvSpPr>
        <p:spPr/>
        <p:txBody>
          <a:bodyPr>
            <a:normAutofit/>
          </a:bodyPr>
          <a:lstStyle/>
          <a:p>
            <a:pPr marL="0" indent="0">
              <a:buNone/>
            </a:pPr>
            <a:r>
              <a:rPr lang="en-US" sz="1600" b="1" dirty="0" smtClean="0"/>
              <a:t>Even though there were many different places, different approaches, and different people, was there a main focus in Christ’s interactions?</a:t>
            </a:r>
          </a:p>
          <a:p>
            <a:r>
              <a:rPr lang="en-US" sz="1600" dirty="0"/>
              <a:t>Jesus came to give life - John 10:10</a:t>
            </a:r>
          </a:p>
          <a:p>
            <a:r>
              <a:rPr lang="en-US" sz="1600" dirty="0"/>
              <a:t>Jesus came to seek and save the lost - Luke 19:10</a:t>
            </a:r>
          </a:p>
          <a:p>
            <a:r>
              <a:rPr lang="en-US" sz="1600" dirty="0"/>
              <a:t>Jesus came to save sinners - 1 Tim </a:t>
            </a:r>
            <a:r>
              <a:rPr lang="en-US" sz="1600" dirty="0" smtClean="0"/>
              <a:t>1:15</a:t>
            </a:r>
          </a:p>
          <a:p>
            <a:r>
              <a:rPr lang="en-US" sz="1600" dirty="0" smtClean="0"/>
              <a:t>Jesus came to reconcile men to God - 2 </a:t>
            </a:r>
            <a:r>
              <a:rPr lang="en-US" sz="1600" dirty="0" err="1" smtClean="0"/>
              <a:t>Cor</a:t>
            </a:r>
            <a:r>
              <a:rPr lang="en-US" sz="1600" dirty="0" smtClean="0"/>
              <a:t> 5:18-20</a:t>
            </a:r>
          </a:p>
          <a:p>
            <a:endParaRPr lang="en-US" sz="1600" dirty="0"/>
          </a:p>
          <a:p>
            <a:pPr marL="0" indent="0">
              <a:buNone/>
            </a:pPr>
            <a:r>
              <a:rPr lang="en-US" sz="1600" dirty="0" smtClean="0"/>
              <a:t>This is also our purpose for teaching.  As ambassadors for Christ we are to bring the word of reconciliation so that the lost would be saved, and have life in Christ.</a:t>
            </a:r>
            <a:endParaRPr lang="en-US" sz="1600" b="1" dirty="0" smtClean="0"/>
          </a:p>
        </p:txBody>
      </p:sp>
    </p:spTree>
    <p:extLst>
      <p:ext uri="{BB962C8B-B14F-4D97-AF65-F5344CB8AC3E}">
        <p14:creationId xmlns:p14="http://schemas.microsoft.com/office/powerpoint/2010/main" val="250028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470</TotalTime>
  <Words>690</Words>
  <Application>Microsoft Office PowerPoint</Application>
  <PresentationFormat>On-screen Show (16:10)</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Christlike Conversations</vt:lpstr>
      <vt:lpstr>Evangelizing Like Christ in My Life</vt:lpstr>
      <vt:lpstr>The Audience of Jesus</vt:lpstr>
      <vt:lpstr>Jesus and the Crowd</vt:lpstr>
      <vt:lpstr>Jesus Teaches: John 6:24-40</vt:lpstr>
      <vt:lpstr>Having Christlike Conversations</vt:lpstr>
      <vt:lpstr>Jesus Teaches: Matt 5-7</vt:lpstr>
      <vt:lpstr>Jesus Teaches: Mark 4</vt:lpstr>
      <vt:lpstr>Christ’s Main Focus?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Nicole</cp:lastModifiedBy>
  <cp:revision>37</cp:revision>
  <dcterms:created xsi:type="dcterms:W3CDTF">2016-07-16T23:37:43Z</dcterms:created>
  <dcterms:modified xsi:type="dcterms:W3CDTF">2016-07-20T22:14:48Z</dcterms:modified>
</cp:coreProperties>
</file>