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0" r:id="rId1"/>
  </p:sldMasterIdLst>
  <p:notesMasterIdLst>
    <p:notesMasterId r:id="rId11"/>
  </p:notesMasterIdLst>
  <p:sldIdLst>
    <p:sldId id="256" r:id="rId2"/>
    <p:sldId id="257" r:id="rId3"/>
    <p:sldId id="258" r:id="rId4"/>
    <p:sldId id="259" r:id="rId5"/>
    <p:sldId id="260" r:id="rId6"/>
    <p:sldId id="261" r:id="rId7"/>
    <p:sldId id="264" r:id="rId8"/>
    <p:sldId id="263"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00" autoAdjust="0"/>
    <p:restoredTop sz="94280" autoAdjust="0"/>
  </p:normalViewPr>
  <p:slideViewPr>
    <p:cSldViewPr snapToGrid="0">
      <p:cViewPr varScale="1">
        <p:scale>
          <a:sx n="100" d="100"/>
          <a:sy n="100" d="100"/>
        </p:scale>
        <p:origin x="912"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5F5A-D7C1-4061-80BF-0F1DBC65820C}" type="datetimeFigureOut">
              <a:rPr lang="en-US" smtClean="0"/>
              <a:t>10/9/2016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5C2C34-0E53-4B5A-B8CF-183ACA9BA690}" type="slidenum">
              <a:rPr lang="en-US" smtClean="0"/>
              <a:t>‹#›</a:t>
            </a:fld>
            <a:endParaRPr lang="en-US"/>
          </a:p>
        </p:txBody>
      </p:sp>
    </p:spTree>
    <p:extLst>
      <p:ext uri="{BB962C8B-B14F-4D97-AF65-F5344CB8AC3E}">
        <p14:creationId xmlns:p14="http://schemas.microsoft.com/office/powerpoint/2010/main" val="753135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C2C34-0E53-4B5A-B8CF-183ACA9BA690}" type="slidenum">
              <a:rPr lang="en-US" smtClean="0"/>
              <a:t>9</a:t>
            </a:fld>
            <a:endParaRPr lang="en-US"/>
          </a:p>
        </p:txBody>
      </p:sp>
    </p:spTree>
    <p:extLst>
      <p:ext uri="{BB962C8B-B14F-4D97-AF65-F5344CB8AC3E}">
        <p14:creationId xmlns:p14="http://schemas.microsoft.com/office/powerpoint/2010/main" val="2623830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07988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10/9/2016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5147711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10/9/2016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6002953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10/9/2016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1875056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10/9/2016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0609710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smtClean="0"/>
              <a:t>10/9/2016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237607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smtClean="0"/>
              <a:t>10/9/2016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3371289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529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60209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10/9/2016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075170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83828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10/9/2016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903123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10/9/2016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53806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10/9/2016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9302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10/9/2016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82759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10/9/2016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24969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03797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10/9/2016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620626832"/>
      </p:ext>
    </p:extLst>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Acts 22:3-16</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62497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7323" y="291548"/>
            <a:ext cx="11304104" cy="6832640"/>
          </a:xfrm>
          <a:prstGeom prst="rect">
            <a:avLst/>
          </a:prstGeom>
          <a:noFill/>
        </p:spPr>
        <p:txBody>
          <a:bodyPr wrap="square" rtlCol="0">
            <a:spAutoFit/>
          </a:bodyPr>
          <a:lstStyle/>
          <a:p>
            <a:r>
              <a:rPr lang="en-US" sz="2800" dirty="0"/>
              <a:t>Then he said: </a:t>
            </a:r>
            <a:r>
              <a:rPr lang="en-US" sz="2800" baseline="30000" dirty="0"/>
              <a:t>3 </a:t>
            </a:r>
            <a:r>
              <a:rPr lang="en-US" sz="2800" dirty="0"/>
              <a:t>“I am indeed a Jew, born in Tarsus of Cilicia, but brought up in this city at the feet of Gamaliel, taught according to the strictness of our fathers’ law, and was zealous toward God as you all are today. </a:t>
            </a:r>
            <a:r>
              <a:rPr lang="en-US" sz="2800" baseline="30000" dirty="0"/>
              <a:t>4 </a:t>
            </a:r>
            <a:r>
              <a:rPr lang="en-US" sz="2800" dirty="0"/>
              <a:t>I persecuted this Way to the death, binding and delivering into prisons both men and women, </a:t>
            </a:r>
            <a:r>
              <a:rPr lang="en-US" sz="2800" baseline="30000" dirty="0"/>
              <a:t>5 </a:t>
            </a:r>
            <a:r>
              <a:rPr lang="en-US" sz="2800" dirty="0"/>
              <a:t>as also the high priest bears me witness, and all the council of the elders, from whom I also received letters to the brethren, and went to Damascus to bring in chains even those who were there to Jerusalem to be punished.</a:t>
            </a:r>
          </a:p>
          <a:p>
            <a:r>
              <a:rPr lang="en-US" sz="2800" baseline="30000" dirty="0"/>
              <a:t>6 </a:t>
            </a:r>
            <a:r>
              <a:rPr lang="en-US" sz="2800" dirty="0"/>
              <a:t>“Now it happened, as I journeyed and came near Damascus at about noon, suddenly a great light from heaven shone around me. </a:t>
            </a:r>
            <a:r>
              <a:rPr lang="en-US" sz="2800" baseline="30000" dirty="0"/>
              <a:t>7 </a:t>
            </a:r>
            <a:r>
              <a:rPr lang="en-US" sz="2800" dirty="0"/>
              <a:t>And I fell to the ground and heard a voice saying to me, ‘Saul, Saul, why are you persecuting Me?’ </a:t>
            </a:r>
            <a:r>
              <a:rPr lang="en-US" sz="2800" baseline="30000" dirty="0"/>
              <a:t>8 </a:t>
            </a:r>
            <a:r>
              <a:rPr lang="en-US" sz="2800" dirty="0"/>
              <a:t>So I answered, ‘Who are You, Lord?’ And He said to me, ‘I am Jesus of Nazareth, whom you are persecuting.’</a:t>
            </a:r>
          </a:p>
          <a:p>
            <a:endParaRPr lang="en-US" dirty="0"/>
          </a:p>
        </p:txBody>
      </p:sp>
    </p:spTree>
    <p:extLst>
      <p:ext uri="{BB962C8B-B14F-4D97-AF65-F5344CB8AC3E}">
        <p14:creationId xmlns:p14="http://schemas.microsoft.com/office/powerpoint/2010/main" val="226170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7323" y="291548"/>
            <a:ext cx="11304104" cy="6832640"/>
          </a:xfrm>
          <a:prstGeom prst="rect">
            <a:avLst/>
          </a:prstGeom>
          <a:noFill/>
        </p:spPr>
        <p:txBody>
          <a:bodyPr wrap="square" rtlCol="0">
            <a:spAutoFit/>
          </a:bodyPr>
          <a:lstStyle/>
          <a:p>
            <a:r>
              <a:rPr lang="en-US" sz="2800" baseline="30000" dirty="0"/>
              <a:t>9 </a:t>
            </a:r>
            <a:r>
              <a:rPr lang="en-US" sz="2800" dirty="0"/>
              <a:t>“And those who were with me indeed saw the light and were afraid, but they did not hear the voice of Him who spoke to me. </a:t>
            </a:r>
            <a:r>
              <a:rPr lang="en-US" sz="2800" baseline="30000" dirty="0"/>
              <a:t>10 </a:t>
            </a:r>
            <a:r>
              <a:rPr lang="en-US" sz="2800" dirty="0"/>
              <a:t>So I said, ‘What shall I do, Lord?’ And the Lord said to me, ‘Arise and go into Damascus, and there you will be told all things which are appointed for you to do.’ </a:t>
            </a:r>
            <a:r>
              <a:rPr lang="en-US" sz="2800" baseline="30000" dirty="0"/>
              <a:t>11 </a:t>
            </a:r>
            <a:r>
              <a:rPr lang="en-US" sz="2800" dirty="0"/>
              <a:t>And since I could not see for the glory of that light, being led by the hand of those who were with me, I came into Damascus.</a:t>
            </a:r>
          </a:p>
          <a:p>
            <a:r>
              <a:rPr lang="en-US" sz="2800" baseline="30000" dirty="0"/>
              <a:t>12 </a:t>
            </a:r>
            <a:r>
              <a:rPr lang="en-US" sz="2800" dirty="0"/>
              <a:t>“Then a certain Ananias, a devout man according to the law, having a good testimony with all the Jews who dwelt </a:t>
            </a:r>
            <a:r>
              <a:rPr lang="en-US" sz="2800" i="1" dirty="0"/>
              <a:t>there,</a:t>
            </a:r>
            <a:r>
              <a:rPr lang="en-US" sz="2800" dirty="0"/>
              <a:t> </a:t>
            </a:r>
            <a:r>
              <a:rPr lang="en-US" sz="2800" baseline="30000" dirty="0"/>
              <a:t>13 </a:t>
            </a:r>
            <a:r>
              <a:rPr lang="en-US" sz="2800" dirty="0"/>
              <a:t>came to me; and he stood and said to me, ‘Brother Saul, receive your sight.’ And at that same hour I looked up at him. </a:t>
            </a:r>
            <a:r>
              <a:rPr lang="en-US" sz="2800" baseline="30000" dirty="0"/>
              <a:t>14 </a:t>
            </a:r>
            <a:r>
              <a:rPr lang="en-US" sz="2800" dirty="0"/>
              <a:t>Then he said, ‘The God of our fathers has chosen you that you should know His will, and see the Just One, and hear the voice of His mouth. </a:t>
            </a:r>
            <a:r>
              <a:rPr lang="en-US" sz="2800" baseline="30000" dirty="0"/>
              <a:t>15 </a:t>
            </a:r>
            <a:r>
              <a:rPr lang="en-US" sz="2800" dirty="0"/>
              <a:t>For you will be His witness to all men of what you have seen and heard. </a:t>
            </a:r>
          </a:p>
          <a:p>
            <a:endParaRPr lang="en-US" dirty="0"/>
          </a:p>
        </p:txBody>
      </p:sp>
    </p:spTree>
    <p:extLst>
      <p:ext uri="{BB962C8B-B14F-4D97-AF65-F5344CB8AC3E}">
        <p14:creationId xmlns:p14="http://schemas.microsoft.com/office/powerpoint/2010/main" val="264503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Many here are where Saul was when Ananias came to him:</a:t>
            </a:r>
          </a:p>
        </p:txBody>
      </p:sp>
      <p:sp>
        <p:nvSpPr>
          <p:cNvPr id="3" name="Content Placeholder 2"/>
          <p:cNvSpPr>
            <a:spLocks noGrp="1"/>
          </p:cNvSpPr>
          <p:nvPr>
            <p:ph idx="1"/>
          </p:nvPr>
        </p:nvSpPr>
        <p:spPr>
          <a:xfrm>
            <a:off x="1103312" y="2052918"/>
            <a:ext cx="9803227" cy="4195481"/>
          </a:xfrm>
        </p:spPr>
        <p:txBody>
          <a:bodyPr>
            <a:normAutofit fontScale="92500"/>
          </a:bodyPr>
          <a:lstStyle/>
          <a:p>
            <a:r>
              <a:rPr lang="en-US" sz="3600" dirty="0"/>
              <a:t>A Sinner  (</a:t>
            </a:r>
            <a:r>
              <a:rPr lang="en-US" sz="3600" i="1" dirty="0"/>
              <a:t>“The chief of sinners” 1 Tim. 1:12-15</a:t>
            </a:r>
            <a:r>
              <a:rPr lang="en-US" sz="3600" dirty="0"/>
              <a:t>)</a:t>
            </a:r>
          </a:p>
          <a:p>
            <a:r>
              <a:rPr lang="en-US" sz="3600" dirty="0"/>
              <a:t>A Believer (</a:t>
            </a:r>
            <a:r>
              <a:rPr lang="en-US" sz="3600" i="1" dirty="0"/>
              <a:t>“I am Jesus of Nazareth.”</a:t>
            </a:r>
            <a:r>
              <a:rPr lang="en-US" sz="3600" dirty="0"/>
              <a:t>)</a:t>
            </a:r>
          </a:p>
          <a:p>
            <a:r>
              <a:rPr lang="en-US" sz="3600" dirty="0"/>
              <a:t>A Penitent (</a:t>
            </a:r>
            <a:r>
              <a:rPr lang="en-US" sz="3600" i="1" dirty="0"/>
              <a:t>“What shall I do, Lord?”</a:t>
            </a:r>
            <a:r>
              <a:rPr lang="en-US" sz="3600" dirty="0"/>
              <a:t>)</a:t>
            </a:r>
          </a:p>
          <a:p>
            <a:r>
              <a:rPr lang="en-US" sz="3600" dirty="0"/>
              <a:t>Waiting for someone to tell him what he should do. (“</a:t>
            </a:r>
            <a:r>
              <a:rPr lang="en-US" sz="3600" i="1" dirty="0"/>
              <a:t>Arise and go into Damascus, and there you will be told all things which are appointed for you to do</a:t>
            </a:r>
            <a:r>
              <a:rPr lang="en-US" sz="3600" dirty="0"/>
              <a:t>.’) </a:t>
            </a:r>
          </a:p>
        </p:txBody>
      </p:sp>
    </p:spTree>
    <p:extLst>
      <p:ext uri="{BB962C8B-B14F-4D97-AF65-F5344CB8AC3E}">
        <p14:creationId xmlns:p14="http://schemas.microsoft.com/office/powerpoint/2010/main" val="246582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Instructions from the Lord’s Messenger:</a:t>
            </a:r>
          </a:p>
        </p:txBody>
      </p:sp>
      <p:sp>
        <p:nvSpPr>
          <p:cNvPr id="5" name="Text Placeholder 4"/>
          <p:cNvSpPr>
            <a:spLocks noGrp="1"/>
          </p:cNvSpPr>
          <p:nvPr>
            <p:ph type="body" sz="half" idx="2"/>
          </p:nvPr>
        </p:nvSpPr>
        <p:spPr>
          <a:xfrm>
            <a:off x="1154954" y="3167268"/>
            <a:ext cx="8825659" cy="2362200"/>
          </a:xfrm>
        </p:spPr>
        <p:txBody>
          <a:bodyPr>
            <a:normAutofit/>
          </a:bodyPr>
          <a:lstStyle/>
          <a:p>
            <a:r>
              <a:rPr lang="en-US" sz="3600" i="1" baseline="30000" dirty="0"/>
              <a:t>16 ”</a:t>
            </a:r>
            <a:r>
              <a:rPr lang="en-US" sz="3600" i="1" dirty="0"/>
              <a:t>And now why are you waiting? Arise and be baptized, and wash away your sins, calling on the name of the Lord.”</a:t>
            </a:r>
          </a:p>
        </p:txBody>
      </p:sp>
    </p:spTree>
    <p:extLst>
      <p:ext uri="{BB962C8B-B14F-4D97-AF65-F5344CB8AC3E}">
        <p14:creationId xmlns:p14="http://schemas.microsoft.com/office/powerpoint/2010/main" val="122466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53" presetClass="entr" presetSubtype="16" fill="hold" grpId="0" nodeType="after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 calcmode="lin" valueType="num">
                                      <p:cBhvr>
                                        <p:cTn id="10"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800" b="1" i="1" dirty="0"/>
              <a:t>“Why are </a:t>
            </a:r>
            <a:r>
              <a:rPr lang="en-US" sz="4800" b="1" i="1" u="sng" dirty="0"/>
              <a:t>you</a:t>
            </a:r>
            <a:r>
              <a:rPr lang="en-US" sz="4800" b="1" i="1" dirty="0"/>
              <a:t> waiting?”</a:t>
            </a:r>
            <a:endParaRPr lang="en-US" sz="4800" b="1" dirty="0"/>
          </a:p>
        </p:txBody>
      </p:sp>
      <p:sp>
        <p:nvSpPr>
          <p:cNvPr id="5" name="Content Placeholder 4"/>
          <p:cNvSpPr>
            <a:spLocks noGrp="1"/>
          </p:cNvSpPr>
          <p:nvPr>
            <p:ph idx="1"/>
          </p:nvPr>
        </p:nvSpPr>
        <p:spPr>
          <a:xfrm>
            <a:off x="1103311" y="2052918"/>
            <a:ext cx="10754859" cy="4195481"/>
          </a:xfrm>
        </p:spPr>
        <p:txBody>
          <a:bodyPr>
            <a:normAutofit lnSpcReduction="10000"/>
          </a:bodyPr>
          <a:lstStyle/>
          <a:p>
            <a:r>
              <a:rPr lang="en-US" sz="3200" dirty="0"/>
              <a:t>“I am not old enough.”</a:t>
            </a:r>
          </a:p>
          <a:p>
            <a:r>
              <a:rPr lang="en-US" sz="3200" dirty="0"/>
              <a:t>“I am not ready to leave my sins.”</a:t>
            </a:r>
          </a:p>
          <a:p>
            <a:r>
              <a:rPr lang="en-US" sz="3200" dirty="0"/>
              <a:t>“I do not know enough.”</a:t>
            </a:r>
          </a:p>
          <a:p>
            <a:r>
              <a:rPr lang="en-US" sz="3200" dirty="0"/>
              <a:t>“I have already been baptized.”</a:t>
            </a:r>
          </a:p>
          <a:p>
            <a:r>
              <a:rPr lang="en-US" sz="3200" dirty="0"/>
              <a:t>“I must speak to my parents, teachers”</a:t>
            </a:r>
          </a:p>
          <a:p>
            <a:r>
              <a:rPr lang="en-US" sz="3200" dirty="0"/>
              <a:t>“Waiting for a more convenient time.”</a:t>
            </a:r>
          </a:p>
          <a:p>
            <a:r>
              <a:rPr lang="en-US" sz="3200" dirty="0"/>
              <a:t>“To be saved by calling on the Lord.”</a:t>
            </a:r>
          </a:p>
        </p:txBody>
      </p:sp>
      <p:sp>
        <p:nvSpPr>
          <p:cNvPr id="2" name="TextBox 1"/>
          <p:cNvSpPr txBox="1"/>
          <p:nvPr/>
        </p:nvSpPr>
        <p:spPr>
          <a:xfrm>
            <a:off x="6732104" y="1974574"/>
            <a:ext cx="4823792" cy="584775"/>
          </a:xfrm>
          <a:prstGeom prst="rect">
            <a:avLst/>
          </a:prstGeom>
          <a:noFill/>
        </p:spPr>
        <p:txBody>
          <a:bodyPr wrap="square" rtlCol="0">
            <a:spAutoFit/>
          </a:bodyPr>
          <a:lstStyle/>
          <a:p>
            <a:r>
              <a:rPr lang="en-US" sz="3200" dirty="0"/>
              <a:t>Matthew 19:14</a:t>
            </a:r>
          </a:p>
        </p:txBody>
      </p:sp>
      <p:sp>
        <p:nvSpPr>
          <p:cNvPr id="6" name="TextBox 5"/>
          <p:cNvSpPr txBox="1"/>
          <p:nvPr/>
        </p:nvSpPr>
        <p:spPr>
          <a:xfrm>
            <a:off x="8373696" y="2590802"/>
            <a:ext cx="4823792" cy="584775"/>
          </a:xfrm>
          <a:prstGeom prst="rect">
            <a:avLst/>
          </a:prstGeom>
          <a:noFill/>
        </p:spPr>
        <p:txBody>
          <a:bodyPr wrap="square" rtlCol="0">
            <a:spAutoFit/>
          </a:bodyPr>
          <a:lstStyle/>
          <a:p>
            <a:r>
              <a:rPr lang="en-US" sz="3200" dirty="0"/>
              <a:t>Romans 6:3-5</a:t>
            </a:r>
          </a:p>
        </p:txBody>
      </p:sp>
      <p:sp>
        <p:nvSpPr>
          <p:cNvPr id="7" name="TextBox 6"/>
          <p:cNvSpPr txBox="1"/>
          <p:nvPr/>
        </p:nvSpPr>
        <p:spPr>
          <a:xfrm>
            <a:off x="6492580" y="3125346"/>
            <a:ext cx="4823792" cy="584775"/>
          </a:xfrm>
          <a:prstGeom prst="rect">
            <a:avLst/>
          </a:prstGeom>
          <a:noFill/>
        </p:spPr>
        <p:txBody>
          <a:bodyPr wrap="square" rtlCol="0">
            <a:spAutoFit/>
          </a:bodyPr>
          <a:lstStyle/>
          <a:p>
            <a:r>
              <a:rPr lang="en-US" sz="3200" dirty="0"/>
              <a:t>Acts 8:37</a:t>
            </a:r>
          </a:p>
        </p:txBody>
      </p:sp>
      <p:sp>
        <p:nvSpPr>
          <p:cNvPr id="8" name="TextBox 7"/>
          <p:cNvSpPr txBox="1"/>
          <p:nvPr/>
        </p:nvSpPr>
        <p:spPr>
          <a:xfrm>
            <a:off x="8136948" y="3714475"/>
            <a:ext cx="4823792" cy="584775"/>
          </a:xfrm>
          <a:prstGeom prst="rect">
            <a:avLst/>
          </a:prstGeom>
          <a:noFill/>
        </p:spPr>
        <p:txBody>
          <a:bodyPr wrap="square" rtlCol="0">
            <a:spAutoFit/>
          </a:bodyPr>
          <a:lstStyle/>
          <a:p>
            <a:r>
              <a:rPr lang="en-US" sz="3200" dirty="0"/>
              <a:t>Acts 19:1-3, 4, 5</a:t>
            </a:r>
          </a:p>
        </p:txBody>
      </p:sp>
      <p:sp>
        <p:nvSpPr>
          <p:cNvPr id="9" name="TextBox 8"/>
          <p:cNvSpPr txBox="1"/>
          <p:nvPr/>
        </p:nvSpPr>
        <p:spPr>
          <a:xfrm>
            <a:off x="9240335" y="4262661"/>
            <a:ext cx="4823792" cy="584775"/>
          </a:xfrm>
          <a:prstGeom prst="rect">
            <a:avLst/>
          </a:prstGeom>
          <a:noFill/>
        </p:spPr>
        <p:txBody>
          <a:bodyPr wrap="square" rtlCol="0">
            <a:spAutoFit/>
          </a:bodyPr>
          <a:lstStyle/>
          <a:p>
            <a:r>
              <a:rPr lang="en-US" sz="3200" dirty="0"/>
              <a:t>Gal 1:15-16</a:t>
            </a:r>
          </a:p>
        </p:txBody>
      </p:sp>
      <p:sp>
        <p:nvSpPr>
          <p:cNvPr id="10" name="TextBox 9"/>
          <p:cNvSpPr txBox="1"/>
          <p:nvPr/>
        </p:nvSpPr>
        <p:spPr>
          <a:xfrm>
            <a:off x="9218559" y="4821457"/>
            <a:ext cx="4823792" cy="584775"/>
          </a:xfrm>
          <a:prstGeom prst="rect">
            <a:avLst/>
          </a:prstGeom>
          <a:noFill/>
        </p:spPr>
        <p:txBody>
          <a:bodyPr wrap="square" rtlCol="0">
            <a:spAutoFit/>
          </a:bodyPr>
          <a:lstStyle/>
          <a:p>
            <a:r>
              <a:rPr lang="en-US" sz="3200" dirty="0"/>
              <a:t>Acts 24:25</a:t>
            </a:r>
          </a:p>
        </p:txBody>
      </p:sp>
      <p:sp>
        <p:nvSpPr>
          <p:cNvPr id="11" name="TextBox 10"/>
          <p:cNvSpPr txBox="1"/>
          <p:nvPr/>
        </p:nvSpPr>
        <p:spPr>
          <a:xfrm>
            <a:off x="9240333" y="5394767"/>
            <a:ext cx="4823792" cy="584775"/>
          </a:xfrm>
          <a:prstGeom prst="rect">
            <a:avLst/>
          </a:prstGeom>
          <a:noFill/>
        </p:spPr>
        <p:txBody>
          <a:bodyPr wrap="square" rtlCol="0">
            <a:spAutoFit/>
          </a:bodyPr>
          <a:lstStyle/>
          <a:p>
            <a:r>
              <a:rPr lang="en-US" sz="3200" dirty="0"/>
              <a:t>Acts 2:21</a:t>
            </a:r>
          </a:p>
        </p:txBody>
      </p:sp>
      <p:sp>
        <p:nvSpPr>
          <p:cNvPr id="12" name="TextBox 11"/>
          <p:cNvSpPr txBox="1"/>
          <p:nvPr/>
        </p:nvSpPr>
        <p:spPr>
          <a:xfrm>
            <a:off x="8367325" y="2575787"/>
            <a:ext cx="4823792" cy="584775"/>
          </a:xfrm>
          <a:prstGeom prst="rect">
            <a:avLst/>
          </a:prstGeom>
          <a:noFill/>
        </p:spPr>
        <p:txBody>
          <a:bodyPr wrap="square" rtlCol="0">
            <a:spAutoFit/>
          </a:bodyPr>
          <a:lstStyle/>
          <a:p>
            <a:r>
              <a:rPr lang="en-US" sz="3200" dirty="0"/>
              <a:t>Romans 6:23</a:t>
            </a:r>
          </a:p>
        </p:txBody>
      </p:sp>
    </p:spTree>
    <p:extLst>
      <p:ext uri="{BB962C8B-B14F-4D97-AF65-F5344CB8AC3E}">
        <p14:creationId xmlns:p14="http://schemas.microsoft.com/office/powerpoint/2010/main" val="1231246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wipe(left)">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Effect transition="in" filter="wipe(left)">
                                      <p:cBhvr>
                                        <p:cTn id="29" dur="500"/>
                                        <p:tgtEl>
                                          <p:spTgt spid="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Effect transition="in" filter="wipe(left)">
                                      <p:cBhvr>
                                        <p:cTn id="38" dur="500"/>
                                        <p:tgtEl>
                                          <p:spTgt spid="5">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5">
                                            <p:txEl>
                                              <p:pRg st="4" end="4"/>
                                            </p:txEl>
                                          </p:spTgt>
                                        </p:tgtEl>
                                        <p:attrNameLst>
                                          <p:attrName>style.visibility</p:attrName>
                                        </p:attrNameLst>
                                      </p:cBhvr>
                                      <p:to>
                                        <p:strVal val="visible"/>
                                      </p:to>
                                    </p:set>
                                    <p:animEffect transition="in" filter="wipe(left)">
                                      <p:cBhvr>
                                        <p:cTn id="47" dur="500"/>
                                        <p:tgtEl>
                                          <p:spTgt spid="5">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5">
                                            <p:txEl>
                                              <p:pRg st="5" end="5"/>
                                            </p:txEl>
                                          </p:spTgt>
                                        </p:tgtEl>
                                        <p:attrNameLst>
                                          <p:attrName>style.visibility</p:attrName>
                                        </p:attrNameLst>
                                      </p:cBhvr>
                                      <p:to>
                                        <p:strVal val="visible"/>
                                      </p:to>
                                    </p:set>
                                    <p:animEffect transition="in" filter="wipe(left)">
                                      <p:cBhvr>
                                        <p:cTn id="56" dur="500"/>
                                        <p:tgtEl>
                                          <p:spTgt spid="5">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5">
                                            <p:txEl>
                                              <p:pRg st="6" end="6"/>
                                            </p:txEl>
                                          </p:spTgt>
                                        </p:tgtEl>
                                        <p:attrNameLst>
                                          <p:attrName>style.visibility</p:attrName>
                                        </p:attrNameLst>
                                      </p:cBhvr>
                                      <p:to>
                                        <p:strVal val="visible"/>
                                      </p:to>
                                    </p:set>
                                    <p:animEffect transition="in" filter="wipe(left)">
                                      <p:cBhvr>
                                        <p:cTn id="65" dur="500"/>
                                        <p:tgtEl>
                                          <p:spTgt spid="5">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1200" y="1138309"/>
            <a:ext cx="9797143" cy="1981200"/>
          </a:xfrm>
        </p:spPr>
        <p:txBody>
          <a:bodyPr/>
          <a:lstStyle/>
          <a:p>
            <a:pPr algn="ctr"/>
            <a:r>
              <a:rPr lang="en-US" dirty="0"/>
              <a:t>This is the way one                 “calls on the name of the Lord!”</a:t>
            </a:r>
          </a:p>
        </p:txBody>
      </p:sp>
      <p:sp>
        <p:nvSpPr>
          <p:cNvPr id="7" name="Text Placeholder 6"/>
          <p:cNvSpPr>
            <a:spLocks noGrp="1"/>
          </p:cNvSpPr>
          <p:nvPr>
            <p:ph type="body" sz="half" idx="2"/>
          </p:nvPr>
        </p:nvSpPr>
        <p:spPr>
          <a:xfrm>
            <a:off x="1169468" y="4020454"/>
            <a:ext cx="8825659" cy="2670629"/>
          </a:xfrm>
        </p:spPr>
        <p:txBody>
          <a:bodyPr>
            <a:normAutofit fontScale="77500" lnSpcReduction="20000"/>
          </a:bodyPr>
          <a:lstStyle/>
          <a:p>
            <a:pPr algn="ctr"/>
            <a:endParaRPr lang="en-US" sz="4600" dirty="0"/>
          </a:p>
          <a:p>
            <a:pPr algn="ctr"/>
            <a:r>
              <a:rPr lang="en-US" sz="4600" dirty="0"/>
              <a:t>Acts 22:16</a:t>
            </a:r>
            <a:endParaRPr lang="en-US" sz="4600" i="1" baseline="30000" dirty="0"/>
          </a:p>
          <a:p>
            <a:pPr algn="ctr"/>
            <a:r>
              <a:rPr lang="en-US" sz="4200" i="1" baseline="30000" dirty="0"/>
              <a:t> ”</a:t>
            </a:r>
            <a:r>
              <a:rPr lang="en-US" sz="4200" i="1" dirty="0"/>
              <a:t>And now why are you waiting? Arise and be baptized, and wash away your sins, calling on the name of the Lord.”</a:t>
            </a:r>
          </a:p>
          <a:p>
            <a:endParaRPr lang="en-US" sz="4200" dirty="0"/>
          </a:p>
          <a:p>
            <a:endParaRPr lang="en-US" sz="3600" dirty="0"/>
          </a:p>
        </p:txBody>
      </p:sp>
      <p:cxnSp>
        <p:nvCxnSpPr>
          <p:cNvPr id="9" name="Straight Connector 8"/>
          <p:cNvCxnSpPr/>
          <p:nvPr/>
        </p:nvCxnSpPr>
        <p:spPr>
          <a:xfrm flipV="1">
            <a:off x="1640114" y="5616126"/>
            <a:ext cx="2510972" cy="14515"/>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5392056" y="5601175"/>
            <a:ext cx="3984173" cy="21775"/>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293257" y="6009361"/>
            <a:ext cx="6386286" cy="29023"/>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180112" y="3494938"/>
            <a:ext cx="4107543" cy="646331"/>
          </a:xfrm>
          <a:prstGeom prst="rect">
            <a:avLst/>
          </a:prstGeom>
          <a:noFill/>
        </p:spPr>
        <p:txBody>
          <a:bodyPr wrap="square" rtlCol="0">
            <a:spAutoFit/>
          </a:bodyPr>
          <a:lstStyle/>
          <a:p>
            <a:r>
              <a:rPr lang="en-US" sz="3600" dirty="0"/>
              <a:t>Acts 2:37-38</a:t>
            </a:r>
          </a:p>
        </p:txBody>
      </p:sp>
      <p:sp>
        <p:nvSpPr>
          <p:cNvPr id="8" name="TextBox 7"/>
          <p:cNvSpPr txBox="1"/>
          <p:nvPr/>
        </p:nvSpPr>
        <p:spPr>
          <a:xfrm>
            <a:off x="4070304" y="2873615"/>
            <a:ext cx="4107543" cy="646331"/>
          </a:xfrm>
          <a:prstGeom prst="rect">
            <a:avLst/>
          </a:prstGeom>
          <a:noFill/>
        </p:spPr>
        <p:txBody>
          <a:bodyPr wrap="square" rtlCol="0">
            <a:spAutoFit/>
          </a:bodyPr>
          <a:lstStyle/>
          <a:p>
            <a:r>
              <a:rPr lang="en-US" sz="3600" dirty="0"/>
              <a:t>Matthew 7:21</a:t>
            </a:r>
          </a:p>
        </p:txBody>
      </p:sp>
    </p:spTree>
    <p:extLst>
      <p:ext uri="{BB962C8B-B14F-4D97-AF65-F5344CB8AC3E}">
        <p14:creationId xmlns:p14="http://schemas.microsoft.com/office/powerpoint/2010/main" val="355744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7">
                                            <p:txEl>
                                              <p:pRg st="1" end="1"/>
                                            </p:txEl>
                                          </p:spTgt>
                                        </p:tgtEl>
                                        <p:attrNameLst>
                                          <p:attrName>style.visibility</p:attrName>
                                        </p:attrNameLst>
                                      </p:cBhvr>
                                      <p:to>
                                        <p:strVal val="visible"/>
                                      </p:to>
                                    </p:set>
                                    <p:animEffect transition="in" filter="fade">
                                      <p:cBhvr>
                                        <p:cTn id="24" dur="500"/>
                                        <p:tgtEl>
                                          <p:spTgt spid="7">
                                            <p:txEl>
                                              <p:pRg st="1" end="1"/>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fade">
                                      <p:cBhvr>
                                        <p:cTn id="27" dur="500"/>
                                        <p:tgtEl>
                                          <p:spTgt spid="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left)">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a:xfrm>
            <a:off x="1406773" y="2453835"/>
            <a:ext cx="9397219" cy="2362200"/>
          </a:xfrm>
        </p:spPr>
        <p:txBody>
          <a:bodyPr>
            <a:noAutofit/>
          </a:bodyPr>
          <a:lstStyle/>
          <a:p>
            <a:r>
              <a:rPr lang="en-US" sz="4400" i="1" baseline="30000" dirty="0"/>
              <a:t>16 ”</a:t>
            </a:r>
            <a:r>
              <a:rPr lang="en-US" sz="4400" b="1" i="1" dirty="0">
                <a:solidFill>
                  <a:srgbClr val="FFFF00"/>
                </a:solidFill>
                <a:effectLst>
                  <a:outerShdw blurRad="38100" dist="38100" dir="2700000" algn="tl">
                    <a:srgbClr val="000000">
                      <a:alpha val="43137"/>
                    </a:srgbClr>
                  </a:outerShdw>
                </a:effectLst>
              </a:rPr>
              <a:t>And now why are you waiting? </a:t>
            </a:r>
            <a:r>
              <a:rPr lang="en-US" sz="4400" i="1" dirty="0"/>
              <a:t>Arise and be baptized, and wash away your sins, calling on the name of the Lord.”</a:t>
            </a:r>
          </a:p>
        </p:txBody>
      </p:sp>
    </p:spTree>
    <p:extLst>
      <p:ext uri="{BB962C8B-B14F-4D97-AF65-F5344CB8AC3E}">
        <p14:creationId xmlns:p14="http://schemas.microsoft.com/office/powerpoint/2010/main" val="199453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t>What Saul Did:</a:t>
            </a:r>
          </a:p>
        </p:txBody>
      </p:sp>
      <p:sp>
        <p:nvSpPr>
          <p:cNvPr id="4" name="TextBox 3"/>
          <p:cNvSpPr txBox="1"/>
          <p:nvPr/>
        </p:nvSpPr>
        <p:spPr>
          <a:xfrm>
            <a:off x="1582060" y="1871388"/>
            <a:ext cx="9216571" cy="3754874"/>
          </a:xfrm>
          <a:prstGeom prst="rect">
            <a:avLst/>
          </a:prstGeom>
          <a:noFill/>
        </p:spPr>
        <p:txBody>
          <a:bodyPr wrap="square" rtlCol="0">
            <a:spAutoFit/>
          </a:bodyPr>
          <a:lstStyle/>
          <a:p>
            <a:r>
              <a:rPr lang="en-US" sz="4400" b="1" i="1" dirty="0">
                <a:solidFill>
                  <a:srgbClr val="FFFF00"/>
                </a:solidFill>
              </a:rPr>
              <a:t>“…he arose and was baptized.</a:t>
            </a:r>
          </a:p>
          <a:p>
            <a:r>
              <a:rPr lang="en-US" sz="4400" i="1" baseline="30000" dirty="0"/>
              <a:t>19 </a:t>
            </a:r>
            <a:r>
              <a:rPr lang="en-US" sz="4400" i="1" dirty="0"/>
              <a:t>So when he had received food, he was strengthened. Then Saul spent some days with the disciples at Damascus.”</a:t>
            </a:r>
          </a:p>
          <a:p>
            <a:endParaRPr lang="en-US" dirty="0"/>
          </a:p>
        </p:txBody>
      </p:sp>
      <p:sp>
        <p:nvSpPr>
          <p:cNvPr id="5" name="TextBox 4"/>
          <p:cNvSpPr txBox="1"/>
          <p:nvPr/>
        </p:nvSpPr>
        <p:spPr>
          <a:xfrm>
            <a:off x="6008914" y="452718"/>
            <a:ext cx="4252686" cy="923330"/>
          </a:xfrm>
          <a:prstGeom prst="rect">
            <a:avLst/>
          </a:prstGeom>
          <a:noFill/>
        </p:spPr>
        <p:txBody>
          <a:bodyPr wrap="square" rtlCol="0">
            <a:spAutoFit/>
          </a:bodyPr>
          <a:lstStyle/>
          <a:p>
            <a:r>
              <a:rPr lang="en-US" sz="5400" dirty="0"/>
              <a:t>Acts 9:16-17</a:t>
            </a:r>
          </a:p>
        </p:txBody>
      </p:sp>
    </p:spTree>
    <p:extLst>
      <p:ext uri="{BB962C8B-B14F-4D97-AF65-F5344CB8AC3E}">
        <p14:creationId xmlns:p14="http://schemas.microsoft.com/office/powerpoint/2010/main" val="90865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371</TotalTime>
  <Words>214</Words>
  <Application>Microsoft Office PowerPoint</Application>
  <PresentationFormat>Widescreen</PresentationFormat>
  <Paragraphs>40</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Wingdings 3</vt:lpstr>
      <vt:lpstr>Ion</vt:lpstr>
      <vt:lpstr>Acts 22:3-16</vt:lpstr>
      <vt:lpstr>PowerPoint Presentation</vt:lpstr>
      <vt:lpstr>PowerPoint Presentation</vt:lpstr>
      <vt:lpstr>Many here are where Saul was when Ananias came to him:</vt:lpstr>
      <vt:lpstr>Instructions from the Lord’s Messenger:</vt:lpstr>
      <vt:lpstr>“Why are you waiting?”</vt:lpstr>
      <vt:lpstr>This is the way one                 “calls on the name of the Lord!”</vt:lpstr>
      <vt:lpstr>PowerPoint Presentation</vt:lpstr>
      <vt:lpstr>What Saul Did: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22:3-16</dc:title>
  <dc:creator>Sewell</dc:creator>
  <cp:lastModifiedBy>Brad Beutjer</cp:lastModifiedBy>
  <cp:revision>18</cp:revision>
  <dcterms:created xsi:type="dcterms:W3CDTF">2016-10-07T01:14:35Z</dcterms:created>
  <dcterms:modified xsi:type="dcterms:W3CDTF">2016-10-09T16:37:22Z</dcterms:modified>
</cp:coreProperties>
</file>