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8" r:id="rId2"/>
    <p:sldId id="379" r:id="rId3"/>
    <p:sldId id="380" r:id="rId4"/>
    <p:sldId id="381" r:id="rId5"/>
    <p:sldId id="392" r:id="rId6"/>
    <p:sldId id="382" r:id="rId7"/>
    <p:sldId id="383" r:id="rId8"/>
    <p:sldId id="387" r:id="rId9"/>
    <p:sldId id="388" r:id="rId10"/>
    <p:sldId id="385" r:id="rId11"/>
    <p:sldId id="386" r:id="rId12"/>
    <p:sldId id="384" r:id="rId13"/>
    <p:sldId id="389" r:id="rId14"/>
    <p:sldId id="390" r:id="rId15"/>
    <p:sldId id="399" r:id="rId16"/>
    <p:sldId id="395" r:id="rId17"/>
    <p:sldId id="393" r:id="rId18"/>
    <p:sldId id="394" r:id="rId19"/>
    <p:sldId id="397" r:id="rId20"/>
    <p:sldId id="398" r:id="rId21"/>
    <p:sldId id="402" r:id="rId22"/>
    <p:sldId id="401" r:id="rId23"/>
    <p:sldId id="400" r:id="rId24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FF"/>
    <a:srgbClr val="0000FF"/>
    <a:srgbClr val="0066FF"/>
    <a:srgbClr val="000066"/>
    <a:srgbClr val="0000CC"/>
    <a:srgbClr val="FF0000"/>
    <a:srgbClr val="00FF00"/>
    <a:srgbClr val="C0C0C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2672" autoAdjust="0"/>
  </p:normalViewPr>
  <p:slideViewPr>
    <p:cSldViewPr>
      <p:cViewPr varScale="1">
        <p:scale>
          <a:sx n="73" d="100"/>
          <a:sy n="73" d="100"/>
        </p:scale>
        <p:origin x="931" y="19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0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i="1" dirty="0" smtClean="0"/>
              <a:t>The word:</a:t>
            </a:r>
            <a:r>
              <a:rPr lang="en-US" sz="1400" i="1" baseline="0" dirty="0" smtClean="0"/>
              <a:t>  </a:t>
            </a:r>
            <a:r>
              <a:rPr lang="en-US" sz="1400" i="1" dirty="0" smtClean="0"/>
              <a:t>Reprove</a:t>
            </a:r>
            <a:r>
              <a:rPr lang="en-US" sz="1400" dirty="0" smtClean="0"/>
              <a:t> or </a:t>
            </a:r>
            <a:r>
              <a:rPr lang="en-US" sz="1400" i="1" strike="sngStrike" baseline="0" dirty="0" smtClean="0"/>
              <a:t>convict</a:t>
            </a:r>
            <a:r>
              <a:rPr lang="en-US" sz="1400" dirty="0" smtClean="0"/>
              <a:t> (“tell a fault”)</a:t>
            </a:r>
          </a:p>
          <a:p>
            <a:r>
              <a:rPr lang="en-US" sz="1400" dirty="0" smtClean="0"/>
              <a:t>The opposite of having fellowship (11)</a:t>
            </a:r>
          </a:p>
          <a:p>
            <a:r>
              <a:rPr lang="en-US" sz="1400" dirty="0" smtClean="0"/>
              <a:t>Accomplished by making manifest [visible] (13)… </a:t>
            </a:r>
          </a:p>
          <a:p>
            <a:r>
              <a:rPr lang="en-US" sz="1400" dirty="0" smtClean="0"/>
              <a:t>…By </a:t>
            </a:r>
            <a:r>
              <a:rPr lang="en-US" sz="1400" dirty="0" smtClean="0">
                <a:solidFill>
                  <a:srgbClr val="FFFF00"/>
                </a:solidFill>
              </a:rPr>
              <a:t>Light</a:t>
            </a:r>
            <a:r>
              <a:rPr lang="en-US" sz="1400" dirty="0" smtClean="0"/>
              <a:t> (13)d</a:t>
            </a:r>
          </a:p>
          <a:p>
            <a:endParaRPr lang="en-US" sz="1400" dirty="0" smtClean="0"/>
          </a:p>
          <a:p>
            <a:r>
              <a:rPr lang="en-US" sz="1400" dirty="0" smtClean="0"/>
              <a:t>But</a:t>
            </a:r>
            <a:r>
              <a:rPr lang="en-US" sz="1400" baseline="0" dirty="0" smtClean="0"/>
              <a:t> what does it mean to ‘expose’ the works of darkness?  (Public demonstrations, political action, national laws, editorials… note that Paul did none of these things…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51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the reasons</a:t>
            </a:r>
            <a:r>
              <a:rPr lang="en-US" baseline="0" dirty="0" smtClean="0"/>
              <a:t> are not:  as a practical guide for success in life, for mental and social health, to save our nation, for the social good of mankind.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begin and end with God &amp; Christ:  Imitators of God, As Christ also…   and finally…  Wake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29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6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7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in II Peter comes right after the reference to the transfiguration (</a:t>
            </a:r>
            <a:r>
              <a:rPr lang="en-US" baseline="0" dirty="0" err="1" smtClean="0"/>
              <a:t>vv</a:t>
            </a:r>
            <a:r>
              <a:rPr lang="en-US" baseline="0" dirty="0" smtClean="0"/>
              <a:t> 16-18)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11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Intro:</a:t>
            </a:r>
            <a:r>
              <a:rPr lang="en-US" sz="1600" baseline="0" dirty="0" smtClean="0"/>
              <a:t>  Paul was struck blind by a great light on the road to Damascus:  “A light from Heaven, brighter than the sun..” (Acts 26:18)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Rom 13:13 (next verse):  “Let us walk properly, as in the day, not in lewdness…”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04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en-US" dirty="0" err="1" smtClean="0"/>
              <a:t>sonship</a:t>
            </a:r>
            <a:r>
              <a:rPr lang="en-US" baseline="0" dirty="0" smtClean="0"/>
              <a:t> throughout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“Loved children” (1)</a:t>
            </a:r>
          </a:p>
          <a:p>
            <a:r>
              <a:rPr lang="en-US" baseline="0" dirty="0" smtClean="0"/>
              <a:t>“Children of Light” (8)</a:t>
            </a:r>
          </a:p>
          <a:p>
            <a:r>
              <a:rPr lang="en-US" baseline="0" dirty="0" smtClean="0"/>
              <a:t>“Sons of disobedience” 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3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sins addressed</a:t>
            </a:r>
            <a:r>
              <a:rPr lang="en-US" baseline="0" dirty="0" smtClean="0"/>
              <a:t>:  (before) anger, stealing, lying, complaining;  (after) time-wasting, </a:t>
            </a:r>
            <a:r>
              <a:rPr lang="en-US" baseline="0" dirty="0" err="1" smtClean="0"/>
              <a:t>drunkeness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4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75355"/>
            <a:ext cx="9144000" cy="1225021"/>
          </a:xfrm>
        </p:spPr>
        <p:txBody>
          <a:bodyPr/>
          <a:lstStyle/>
          <a:p>
            <a:r>
              <a:rPr lang="en-US" sz="6600" dirty="0" smtClean="0"/>
              <a:t>Light &amp; Darkness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Embry Hills – </a:t>
            </a:r>
            <a:r>
              <a:rPr lang="en-US" sz="1800" dirty="0" smtClean="0"/>
              <a:t>October 2016</a:t>
            </a: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Peter:  Light &amp; Darkness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9300"/>
            <a:ext cx="8839200" cy="4851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But you are a chosen generation, a royal priesthood</a:t>
            </a:r>
            <a:r>
              <a:rPr lang="en-US" b="0" dirty="0" smtClean="0"/>
              <a:t>, a </a:t>
            </a:r>
            <a:r>
              <a:rPr lang="en-US" b="0" dirty="0"/>
              <a:t>holy nation, His own special people, that you may proclaim the praises of Him who called you out of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 into His marvelous </a:t>
            </a:r>
            <a:r>
              <a:rPr lang="en-US" dirty="0" smtClean="0">
                <a:solidFill>
                  <a:srgbClr val="FFFF00"/>
                </a:solidFill>
              </a:rPr>
              <a:t>light</a:t>
            </a:r>
            <a:r>
              <a:rPr lang="en-US" b="0" dirty="0" smtClean="0"/>
              <a:t> (I Pet 2:9)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And so we have the prophetic word confirmed, which you do well to heed as a </a:t>
            </a:r>
            <a:r>
              <a:rPr lang="en-US" dirty="0">
                <a:solidFill>
                  <a:srgbClr val="FFFF00"/>
                </a:solidFill>
              </a:rPr>
              <a:t>light that shines </a:t>
            </a:r>
            <a:r>
              <a:rPr lang="en-US" b="0" dirty="0"/>
              <a:t>in a </a:t>
            </a:r>
            <a:r>
              <a:rPr lang="en-US" dirty="0">
                <a:solidFill>
                  <a:srgbClr val="FFFF00"/>
                </a:solidFill>
              </a:rPr>
              <a:t>dark</a:t>
            </a:r>
            <a:r>
              <a:rPr lang="en-US" b="0" dirty="0"/>
              <a:t> place, until the </a:t>
            </a:r>
            <a:r>
              <a:rPr lang="en-US" dirty="0">
                <a:solidFill>
                  <a:srgbClr val="66FFFF"/>
                </a:solidFill>
              </a:rPr>
              <a:t>day dawns </a:t>
            </a:r>
            <a:r>
              <a:rPr lang="en-US" b="0" dirty="0"/>
              <a:t>and the </a:t>
            </a:r>
            <a:r>
              <a:rPr lang="en-US" dirty="0">
                <a:solidFill>
                  <a:srgbClr val="66FFFF"/>
                </a:solidFill>
              </a:rPr>
              <a:t>morning star rises </a:t>
            </a:r>
            <a:r>
              <a:rPr lang="en-US" b="0" dirty="0"/>
              <a:t>in your </a:t>
            </a:r>
            <a:r>
              <a:rPr lang="en-US" b="0" dirty="0" smtClean="0"/>
              <a:t>hearts </a:t>
            </a:r>
            <a:br>
              <a:rPr lang="en-US" b="0" dirty="0" smtClean="0"/>
            </a:br>
            <a:r>
              <a:rPr lang="en-US" b="0" dirty="0" smtClean="0"/>
              <a:t>(II Pet 1:19)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John’s Epistles:  Light &amp; Darkness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470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Again, a new commandment I write to you, which thing is </a:t>
            </a:r>
            <a:r>
              <a:rPr lang="en-US" dirty="0">
                <a:solidFill>
                  <a:srgbClr val="66FFFF"/>
                </a:solidFill>
              </a:rPr>
              <a:t>true</a:t>
            </a:r>
            <a:r>
              <a:rPr lang="en-US" b="0" dirty="0"/>
              <a:t> in Him and in you, because </a:t>
            </a:r>
            <a:r>
              <a:rPr lang="en-US" b="0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 is </a:t>
            </a:r>
            <a:r>
              <a:rPr lang="en-US" dirty="0">
                <a:solidFill>
                  <a:srgbClr val="66FFFF"/>
                </a:solidFill>
              </a:rPr>
              <a:t>passing away</a:t>
            </a:r>
            <a:r>
              <a:rPr lang="en-US" b="0" dirty="0"/>
              <a:t>, and the </a:t>
            </a:r>
            <a:r>
              <a:rPr lang="en-US" dirty="0" smtClean="0">
                <a:solidFill>
                  <a:srgbClr val="66FFFF"/>
                </a:solidFill>
              </a:rPr>
              <a:t>true</a:t>
            </a:r>
            <a:r>
              <a:rPr lang="en-US" b="0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light</a:t>
            </a:r>
            <a:r>
              <a:rPr lang="en-US" b="0" dirty="0" smtClean="0"/>
              <a:t> is </a:t>
            </a:r>
            <a:r>
              <a:rPr lang="en-US" b="0" dirty="0"/>
              <a:t>already </a:t>
            </a:r>
            <a:r>
              <a:rPr lang="en-US" dirty="0" smtClean="0">
                <a:solidFill>
                  <a:srgbClr val="66FFFF"/>
                </a:solidFill>
              </a:rPr>
              <a:t>shining</a:t>
            </a:r>
            <a:r>
              <a:rPr lang="en-US" b="0" dirty="0" smtClean="0"/>
              <a:t>.  </a:t>
            </a:r>
            <a:br>
              <a:rPr lang="en-US" b="0" dirty="0" smtClean="0"/>
            </a:br>
            <a:r>
              <a:rPr lang="en-US" b="0" dirty="0" smtClean="0"/>
              <a:t>(I </a:t>
            </a:r>
            <a:r>
              <a:rPr lang="en-US" b="0" dirty="0" err="1" smtClean="0"/>
              <a:t>Jn</a:t>
            </a:r>
            <a:r>
              <a:rPr lang="en-US" b="0" dirty="0" smtClean="0"/>
              <a:t> 2:8)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He who says he is in the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, and hates his brother, is </a:t>
            </a:r>
            <a:r>
              <a:rPr lang="en-US" b="0" dirty="0" smtClean="0"/>
              <a:t>in 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 </a:t>
            </a:r>
            <a:r>
              <a:rPr lang="en-US" b="0" dirty="0"/>
              <a:t>until now</a:t>
            </a:r>
            <a:r>
              <a:rPr lang="en-US" b="0" dirty="0" smtClean="0"/>
              <a:t>. </a:t>
            </a:r>
            <a:br>
              <a:rPr lang="en-US" b="0" dirty="0" smtClean="0"/>
            </a:br>
            <a:r>
              <a:rPr lang="en-US" b="0" dirty="0" smtClean="0"/>
              <a:t>(I </a:t>
            </a:r>
            <a:r>
              <a:rPr lang="en-US" b="0" dirty="0" err="1" smtClean="0"/>
              <a:t>Jn</a:t>
            </a:r>
            <a:r>
              <a:rPr lang="en-US" b="0" dirty="0" smtClean="0"/>
              <a:t> 2:9)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Paul:  Light &amp; Darkness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9154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dirty="0" smtClean="0"/>
              <a:t>Jesus:  “I will </a:t>
            </a:r>
            <a:r>
              <a:rPr lang="en-US" b="0" dirty="0"/>
              <a:t>deliver you from the Jewish people, as well as from the Gentiles, to whom I now send you, </a:t>
            </a:r>
            <a:r>
              <a:rPr lang="en-US" b="0" baseline="30000" dirty="0"/>
              <a:t>18 </a:t>
            </a:r>
            <a:r>
              <a:rPr lang="en-US" b="0" dirty="0"/>
              <a:t>to </a:t>
            </a:r>
            <a:r>
              <a:rPr lang="en-US" dirty="0">
                <a:solidFill>
                  <a:srgbClr val="FFFF00"/>
                </a:solidFill>
              </a:rPr>
              <a:t>open their eyes</a:t>
            </a:r>
            <a:r>
              <a:rPr lang="en-US" b="0" dirty="0"/>
              <a:t>, in order to turn </a:t>
            </a:r>
            <a:r>
              <a:rPr lang="en-US" b="0" dirty="0" smtClean="0"/>
              <a:t>them </a:t>
            </a:r>
            <a:r>
              <a:rPr lang="en-US" dirty="0" smtClean="0">
                <a:solidFill>
                  <a:srgbClr val="FFFF00"/>
                </a:solidFill>
              </a:rPr>
              <a:t>from </a:t>
            </a:r>
            <a:r>
              <a:rPr lang="en-US" dirty="0">
                <a:solidFill>
                  <a:srgbClr val="FFFF00"/>
                </a:solidFill>
              </a:rPr>
              <a:t>darkness to light</a:t>
            </a:r>
            <a:r>
              <a:rPr lang="en-US" b="0" dirty="0"/>
              <a:t>, and from the </a:t>
            </a:r>
            <a:r>
              <a:rPr lang="en-US" dirty="0">
                <a:solidFill>
                  <a:srgbClr val="66FFFF"/>
                </a:solidFill>
              </a:rPr>
              <a:t>power of Satan to God</a:t>
            </a:r>
            <a:r>
              <a:rPr lang="en-US" b="0" dirty="0"/>
              <a:t>, that they may receive forgiveness of sins and an inheritance among those who are </a:t>
            </a:r>
            <a:r>
              <a:rPr lang="en-US" dirty="0">
                <a:solidFill>
                  <a:srgbClr val="66FFFF"/>
                </a:solidFill>
              </a:rPr>
              <a:t>sanctified</a:t>
            </a:r>
            <a:r>
              <a:rPr lang="en-US" b="0" dirty="0"/>
              <a:t> by faith in Me</a:t>
            </a:r>
            <a:r>
              <a:rPr lang="en-US" b="0" dirty="0" smtClean="0"/>
              <a:t>.”  (Ac 26:18)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dirty="0"/>
              <a:t>The </a:t>
            </a:r>
            <a:r>
              <a:rPr lang="en-US" dirty="0">
                <a:solidFill>
                  <a:srgbClr val="FFFF00"/>
                </a:solidFill>
              </a:rPr>
              <a:t>night</a:t>
            </a:r>
            <a:r>
              <a:rPr lang="en-US" b="0" dirty="0"/>
              <a:t> is far spent, the </a:t>
            </a:r>
            <a:r>
              <a:rPr lang="en-US" dirty="0">
                <a:solidFill>
                  <a:srgbClr val="FFFF00"/>
                </a:solidFill>
              </a:rPr>
              <a:t>day</a:t>
            </a:r>
            <a:r>
              <a:rPr lang="en-US" b="0" dirty="0"/>
              <a:t> is at hand. </a:t>
            </a:r>
            <a:r>
              <a:rPr lang="en-US" b="0" dirty="0" smtClean="0"/>
              <a:t> Therefore </a:t>
            </a:r>
            <a:r>
              <a:rPr lang="en-US" b="0" dirty="0"/>
              <a:t>let us cast off the </a:t>
            </a:r>
            <a:r>
              <a:rPr lang="en-US" dirty="0">
                <a:solidFill>
                  <a:srgbClr val="66FFFF"/>
                </a:solidFill>
              </a:rPr>
              <a:t>works</a:t>
            </a:r>
            <a:r>
              <a:rPr lang="en-US" b="0" dirty="0"/>
              <a:t> of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, and let us put on the armor of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 smtClean="0"/>
              <a:t>.  (Rm 13:12)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dirty="0"/>
              <a:t>For it is the God who commanded </a:t>
            </a:r>
            <a:r>
              <a:rPr lang="en-US" dirty="0">
                <a:solidFill>
                  <a:srgbClr val="FFFF00"/>
                </a:solidFill>
              </a:rPr>
              <a:t>light to shine </a:t>
            </a:r>
            <a:r>
              <a:rPr lang="en-US" b="0" dirty="0"/>
              <a:t>out of 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, who has </a:t>
            </a:r>
            <a:r>
              <a:rPr lang="en-US" dirty="0">
                <a:solidFill>
                  <a:srgbClr val="66FFFF"/>
                </a:solidFill>
              </a:rPr>
              <a:t>shone</a:t>
            </a:r>
            <a:r>
              <a:rPr lang="en-US" b="0" dirty="0">
                <a:solidFill>
                  <a:srgbClr val="66FFFF"/>
                </a:solidFill>
              </a:rPr>
              <a:t> </a:t>
            </a:r>
            <a:r>
              <a:rPr lang="en-US" b="0" dirty="0"/>
              <a:t>in our hearts to give the 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 of the </a:t>
            </a:r>
            <a:r>
              <a:rPr lang="en-US" dirty="0">
                <a:solidFill>
                  <a:srgbClr val="66FFFF"/>
                </a:solidFill>
              </a:rPr>
              <a:t>knowledge</a:t>
            </a:r>
            <a:r>
              <a:rPr lang="en-US" b="0" dirty="0"/>
              <a:t> of the </a:t>
            </a:r>
            <a:r>
              <a:rPr lang="en-US" dirty="0">
                <a:solidFill>
                  <a:srgbClr val="66FFFF"/>
                </a:solidFill>
              </a:rPr>
              <a:t>glory</a:t>
            </a:r>
            <a:r>
              <a:rPr lang="en-US" b="0" dirty="0"/>
              <a:t> of God in the face of Jesus Christ</a:t>
            </a:r>
            <a:r>
              <a:rPr lang="en-US" b="0" dirty="0" smtClean="0"/>
              <a:t>. (II Co 4:6)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dirty="0"/>
              <a:t>Do not be </a:t>
            </a:r>
            <a:r>
              <a:rPr lang="en-US" dirty="0">
                <a:solidFill>
                  <a:srgbClr val="66FFFF"/>
                </a:solidFill>
              </a:rPr>
              <a:t>unequally yoked </a:t>
            </a:r>
            <a:r>
              <a:rPr lang="en-US" b="0" dirty="0"/>
              <a:t>together with unbelievers. For what </a:t>
            </a:r>
            <a:r>
              <a:rPr lang="en-US" dirty="0">
                <a:solidFill>
                  <a:srgbClr val="66FFFF"/>
                </a:solidFill>
              </a:rPr>
              <a:t>fellowship</a:t>
            </a:r>
            <a:r>
              <a:rPr lang="en-US" b="0" dirty="0"/>
              <a:t> has </a:t>
            </a:r>
            <a:r>
              <a:rPr lang="en-US" dirty="0">
                <a:solidFill>
                  <a:srgbClr val="66FFFF"/>
                </a:solidFill>
              </a:rPr>
              <a:t>righteousness with lawlessness</a:t>
            </a:r>
            <a:r>
              <a:rPr lang="en-US" b="0" dirty="0"/>
              <a:t>? And what </a:t>
            </a:r>
            <a:r>
              <a:rPr lang="en-US" dirty="0">
                <a:solidFill>
                  <a:srgbClr val="66FFFF"/>
                </a:solidFill>
              </a:rPr>
              <a:t>communion</a:t>
            </a:r>
            <a:r>
              <a:rPr lang="en-US" b="0" dirty="0"/>
              <a:t> </a:t>
            </a:r>
            <a:r>
              <a:rPr lang="en-US" b="0" dirty="0" smtClean="0"/>
              <a:t>has </a:t>
            </a:r>
            <a:r>
              <a:rPr lang="en-US" dirty="0" smtClean="0">
                <a:solidFill>
                  <a:srgbClr val="FFFF00"/>
                </a:solidFill>
              </a:rPr>
              <a:t>light</a:t>
            </a:r>
            <a:r>
              <a:rPr lang="en-US" b="0" dirty="0" smtClean="0"/>
              <a:t> with 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?   (II Co 6:14)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dirty="0"/>
              <a:t>You are all sons of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and sons of the </a:t>
            </a:r>
            <a:r>
              <a:rPr lang="en-US" dirty="0">
                <a:solidFill>
                  <a:srgbClr val="FFFF00"/>
                </a:solidFill>
              </a:rPr>
              <a:t>day</a:t>
            </a:r>
            <a:r>
              <a:rPr lang="en-US" b="0" dirty="0"/>
              <a:t>. </a:t>
            </a:r>
            <a:r>
              <a:rPr lang="en-US" b="0" dirty="0" smtClean="0"/>
              <a:t> We </a:t>
            </a:r>
            <a:r>
              <a:rPr lang="en-US" b="0" dirty="0"/>
              <a:t>are not of the </a:t>
            </a:r>
            <a:r>
              <a:rPr lang="en-US" dirty="0">
                <a:solidFill>
                  <a:srgbClr val="FFFF00"/>
                </a:solidFill>
              </a:rPr>
              <a:t>night</a:t>
            </a:r>
            <a:r>
              <a:rPr lang="en-US" b="0" dirty="0"/>
              <a:t> nor of 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.  Therefore let us not </a:t>
            </a:r>
            <a:r>
              <a:rPr lang="en-US" dirty="0" smtClean="0">
                <a:solidFill>
                  <a:srgbClr val="66FFFF"/>
                </a:solidFill>
              </a:rPr>
              <a:t>sleep</a:t>
            </a:r>
            <a:r>
              <a:rPr lang="en-US" b="0" dirty="0" smtClean="0"/>
              <a:t>, as others… (I </a:t>
            </a:r>
            <a:r>
              <a:rPr lang="en-US" b="0" dirty="0" err="1" smtClean="0"/>
              <a:t>Th</a:t>
            </a:r>
            <a:r>
              <a:rPr lang="en-US" b="0" dirty="0" smtClean="0"/>
              <a:t> 5:5)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&amp; Darkness in Ephesians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839200" cy="49149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This I say, therefore, and testify in the Lord, that you should no longer walk as the rest of the Gentiles walk, in the </a:t>
            </a:r>
            <a:r>
              <a:rPr lang="en-US" dirty="0">
                <a:solidFill>
                  <a:srgbClr val="66FFFF"/>
                </a:solidFill>
              </a:rPr>
              <a:t>futility</a:t>
            </a:r>
            <a:r>
              <a:rPr lang="en-US" b="0" dirty="0">
                <a:solidFill>
                  <a:srgbClr val="66FFFF"/>
                </a:solidFill>
              </a:rPr>
              <a:t> </a:t>
            </a:r>
            <a:r>
              <a:rPr lang="en-US" b="0" dirty="0"/>
              <a:t>of their mind</a:t>
            </a:r>
            <a:r>
              <a:rPr lang="en-US" b="0" dirty="0" smtClean="0"/>
              <a:t>, </a:t>
            </a:r>
            <a:r>
              <a:rPr lang="en-US" baseline="30000" dirty="0" smtClean="0"/>
              <a:t>18</a:t>
            </a:r>
            <a:r>
              <a:rPr lang="en-US" baseline="30000" dirty="0"/>
              <a:t> </a:t>
            </a:r>
            <a:r>
              <a:rPr lang="en-US" b="0" dirty="0"/>
              <a:t>having their understanding </a:t>
            </a:r>
            <a:r>
              <a:rPr lang="en-US" dirty="0">
                <a:solidFill>
                  <a:srgbClr val="FFFF00"/>
                </a:solidFill>
              </a:rPr>
              <a:t>darkened</a:t>
            </a:r>
            <a:r>
              <a:rPr lang="en-US" b="0" dirty="0"/>
              <a:t>, being alienated from the life of God, because of the </a:t>
            </a:r>
            <a:r>
              <a:rPr lang="en-US" dirty="0">
                <a:solidFill>
                  <a:srgbClr val="66FFFF"/>
                </a:solidFill>
              </a:rPr>
              <a:t>ignorance</a:t>
            </a:r>
            <a:r>
              <a:rPr lang="en-US" b="0" dirty="0">
                <a:solidFill>
                  <a:srgbClr val="66FFFF"/>
                </a:solidFill>
              </a:rPr>
              <a:t> </a:t>
            </a:r>
            <a:r>
              <a:rPr lang="en-US" b="0" dirty="0"/>
              <a:t>that is in them, because of the </a:t>
            </a:r>
            <a:r>
              <a:rPr lang="en-US" dirty="0">
                <a:solidFill>
                  <a:srgbClr val="66FFFF"/>
                </a:solidFill>
              </a:rPr>
              <a:t>blindness</a:t>
            </a:r>
            <a:r>
              <a:rPr lang="en-US" b="0" dirty="0">
                <a:solidFill>
                  <a:srgbClr val="66FFFF"/>
                </a:solidFill>
              </a:rPr>
              <a:t> </a:t>
            </a:r>
            <a:r>
              <a:rPr lang="en-US" b="0" dirty="0"/>
              <a:t>of their heart; </a:t>
            </a:r>
            <a:r>
              <a:rPr lang="en-US" b="0" dirty="0" smtClean="0"/>
              <a:t> </a:t>
            </a:r>
            <a:r>
              <a:rPr lang="en-US" baseline="30000" dirty="0" smtClean="0"/>
              <a:t>19</a:t>
            </a:r>
            <a:r>
              <a:rPr lang="en-US" baseline="30000" dirty="0"/>
              <a:t> </a:t>
            </a:r>
            <a:r>
              <a:rPr lang="en-US" b="0" dirty="0"/>
              <a:t>who, being </a:t>
            </a:r>
            <a:r>
              <a:rPr lang="en-US" dirty="0">
                <a:solidFill>
                  <a:srgbClr val="66FFFF"/>
                </a:solidFill>
              </a:rPr>
              <a:t>past feeling</a:t>
            </a:r>
            <a:r>
              <a:rPr lang="en-US" b="0" dirty="0"/>
              <a:t>, have given themselves over to lewdness, to work all </a:t>
            </a:r>
            <a:r>
              <a:rPr lang="en-US" dirty="0">
                <a:solidFill>
                  <a:srgbClr val="66FFFF"/>
                </a:solidFill>
              </a:rPr>
              <a:t>uncleanness</a:t>
            </a:r>
            <a:r>
              <a:rPr lang="en-US" b="0" dirty="0"/>
              <a:t> with greediness</a:t>
            </a:r>
            <a:r>
              <a:rPr lang="en-US" b="0" dirty="0" smtClean="0"/>
              <a:t>.  (</a:t>
            </a:r>
            <a:r>
              <a:rPr lang="en-US" b="0" dirty="0" err="1" smtClean="0"/>
              <a:t>Eph</a:t>
            </a:r>
            <a:r>
              <a:rPr lang="en-US" b="0" dirty="0" smtClean="0"/>
              <a:t> 4:17-19)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For we do not wrestle against flesh and blood, but against principalities, against powers, against the rulers of </a:t>
            </a:r>
            <a:r>
              <a:rPr lang="en-US" b="0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 </a:t>
            </a:r>
            <a:r>
              <a:rPr lang="en-US" b="0" dirty="0"/>
              <a:t>of this age, against spiritual hosts of </a:t>
            </a:r>
            <a:r>
              <a:rPr lang="en-US" dirty="0">
                <a:solidFill>
                  <a:srgbClr val="66FFFF"/>
                </a:solidFill>
              </a:rPr>
              <a:t>wickedness</a:t>
            </a:r>
            <a:r>
              <a:rPr lang="en-US" b="0" dirty="0">
                <a:solidFill>
                  <a:srgbClr val="66FFFF"/>
                </a:solidFill>
              </a:rPr>
              <a:t> </a:t>
            </a:r>
            <a:r>
              <a:rPr lang="en-US" b="0" dirty="0"/>
              <a:t>in the </a:t>
            </a:r>
            <a:r>
              <a:rPr lang="en-US" b="0" dirty="0" smtClean="0"/>
              <a:t>heavenly places.  (</a:t>
            </a:r>
            <a:r>
              <a:rPr lang="en-US" b="0" dirty="0" err="1" smtClean="0"/>
              <a:t>Eph</a:t>
            </a:r>
            <a:r>
              <a:rPr lang="en-US" b="0" dirty="0" smtClean="0"/>
              <a:t> 6:12)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8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Light &amp; Darkness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714542"/>
            <a:ext cx="8610600" cy="48514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66FFFF"/>
                </a:solidFill>
              </a:rPr>
              <a:t>Goodness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/>
              <a:t>vs </a:t>
            </a:r>
            <a:r>
              <a:rPr lang="en-US" dirty="0" smtClean="0"/>
              <a:t>Evil</a:t>
            </a:r>
          </a:p>
          <a:p>
            <a:pPr lvl="1"/>
            <a:r>
              <a:rPr lang="en-US" dirty="0" smtClean="0"/>
              <a:t>Beneficial vs Harmful (Futile, Unfruitful)</a:t>
            </a:r>
          </a:p>
          <a:p>
            <a:pPr lvl="1"/>
            <a:r>
              <a:rPr lang="en-US" dirty="0" smtClean="0"/>
              <a:t>Of God or of Satan</a:t>
            </a:r>
            <a:endParaRPr lang="en-US" dirty="0"/>
          </a:p>
          <a:p>
            <a:r>
              <a:rPr lang="en-US" dirty="0"/>
              <a:t>Obedience vs </a:t>
            </a:r>
            <a:r>
              <a:rPr lang="en-US" dirty="0" smtClean="0"/>
              <a:t>Disobedience</a:t>
            </a:r>
          </a:p>
          <a:p>
            <a:pPr lvl="1"/>
            <a:r>
              <a:rPr lang="en-US" i="1" dirty="0" smtClean="0">
                <a:solidFill>
                  <a:srgbClr val="66FFFF"/>
                </a:solidFill>
              </a:rPr>
              <a:t>Righteousness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smtClean="0"/>
              <a:t>vs Sin</a:t>
            </a:r>
          </a:p>
          <a:p>
            <a:pPr lvl="1"/>
            <a:r>
              <a:rPr lang="en-US" dirty="0" smtClean="0"/>
              <a:t>Submission vs Rebellion</a:t>
            </a:r>
            <a:endParaRPr lang="en-US" dirty="0"/>
          </a:p>
          <a:p>
            <a:r>
              <a:rPr lang="en-US" dirty="0" smtClean="0"/>
              <a:t>Knowledge vs Ignorance</a:t>
            </a:r>
          </a:p>
          <a:p>
            <a:pPr lvl="1"/>
            <a:r>
              <a:rPr lang="en-US" i="1" dirty="0" smtClean="0">
                <a:solidFill>
                  <a:srgbClr val="66FFFF"/>
                </a:solidFill>
              </a:rPr>
              <a:t>Truth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smtClean="0"/>
              <a:t>vs Error</a:t>
            </a:r>
          </a:p>
          <a:p>
            <a:pPr lvl="1"/>
            <a:r>
              <a:rPr lang="en-US" dirty="0" smtClean="0"/>
              <a:t>Clarity vs Confusion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0800" y="663333"/>
            <a:ext cx="25146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Structure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28541" y="2258022"/>
            <a:ext cx="25146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Response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91755" y="3826666"/>
            <a:ext cx="2514600" cy="8382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Content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5:1-14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8700"/>
            <a:ext cx="85344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</a:t>
            </a:r>
            <a:r>
              <a:rPr lang="en-US" sz="3600" dirty="0" smtClean="0"/>
              <a:t>1-2) Imitating God and Christ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(3-7</a:t>
            </a:r>
            <a:r>
              <a:rPr lang="en-US" sz="3600" dirty="0" smtClean="0"/>
              <a:t>) Sequence of Sins to Avoid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(8-9</a:t>
            </a:r>
            <a:r>
              <a:rPr lang="en-US" sz="3600" dirty="0" smtClean="0"/>
              <a:t>) Being Light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(10-13</a:t>
            </a:r>
            <a:r>
              <a:rPr lang="en-US" sz="3600" dirty="0" smtClean="0"/>
              <a:t>) Relationship to Works of Darkness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/>
              <a:t>(14</a:t>
            </a:r>
            <a:r>
              <a:rPr lang="en-US" sz="3600" dirty="0" smtClean="0"/>
              <a:t>) Wake up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Sins (3-5)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6300"/>
            <a:ext cx="8610600" cy="45085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(3,5) Fornication [Sexual Immorality]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(3,5) All Uncleanness [Impurity]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(3,5) Covetousness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(5) Filthiness [Obscenity]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(5) Foolish [Silly] Talking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(5) Course [Vulgar] Jesting [Joking]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3200" y="975662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Specific Action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0654" y="1604232"/>
            <a:ext cx="25146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i="1" dirty="0" smtClean="0">
                <a:solidFill>
                  <a:srgbClr val="FFFF00"/>
                </a:solidFill>
              </a:rPr>
              <a:t>Related Immorality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2407" y="237601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Desire to do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1907" y="315332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Related Activities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3852713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Thinking &amp; Talking about the Sins 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411107" y="1368118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411107" y="2228074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411107" y="2904623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439354" y="3647901"/>
            <a:ext cx="457200" cy="221609"/>
          </a:xfrm>
          <a:prstGeom prst="downArrow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6271202" y="3805720"/>
            <a:ext cx="314654" cy="1350190"/>
          </a:xfrm>
          <a:prstGeom prst="righ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Why We Walk as Children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94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lives ‘fit’ our sanctification (3,4)</a:t>
            </a:r>
          </a:p>
          <a:p>
            <a:r>
              <a:rPr lang="en-US" dirty="0" smtClean="0"/>
              <a:t>We will inherit the Kingdom (5)</a:t>
            </a:r>
          </a:p>
          <a:p>
            <a:r>
              <a:rPr lang="en-US" dirty="0" smtClean="0"/>
              <a:t>We do not want the wrath of God on us (6)</a:t>
            </a:r>
          </a:p>
          <a:p>
            <a:r>
              <a:rPr lang="en-US" dirty="0" smtClean="0"/>
              <a:t>We were, but are no longer darkness (8)</a:t>
            </a:r>
          </a:p>
          <a:p>
            <a:r>
              <a:rPr lang="en-US" dirty="0" smtClean="0"/>
              <a:t>We are light &amp; children [of a Father] of light (8)</a:t>
            </a:r>
          </a:p>
          <a:p>
            <a:r>
              <a:rPr lang="en-US" dirty="0" smtClean="0"/>
              <a:t>Our fruit is goodness, righteousness, truth (9)</a:t>
            </a:r>
          </a:p>
          <a:p>
            <a:r>
              <a:rPr lang="en-US" dirty="0" smtClean="0"/>
              <a:t>We find what is acceptable to the Lord (10)</a:t>
            </a:r>
          </a:p>
          <a:p>
            <a:r>
              <a:rPr lang="en-US" dirty="0" smtClean="0"/>
              <a:t>Darkness has only unfruitful works (11)</a:t>
            </a:r>
          </a:p>
          <a:p>
            <a:r>
              <a:rPr lang="en-US" dirty="0" smtClean="0"/>
              <a:t>We do not have fellowship with darkness (11)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Sins (3-5)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623034" y="1181100"/>
            <a:ext cx="3505200" cy="3523594"/>
          </a:xfrm>
          <a:prstGeom prst="downArrow">
            <a:avLst/>
          </a:prstGeom>
          <a:gradFill flip="none" rotWithShape="1">
            <a:gsLst>
              <a:gs pos="0">
                <a:srgbClr val="000066"/>
              </a:gs>
              <a:gs pos="50000">
                <a:srgbClr val="0000FF"/>
              </a:gs>
              <a:gs pos="100000">
                <a:srgbClr val="0066FF"/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Fellowship with Darkness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876300"/>
            <a:ext cx="86106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kern="0" dirty="0" smtClean="0"/>
              <a:t>(3,5) Fornication [Sexual Immorality]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kern="0" dirty="0" smtClean="0"/>
              <a:t>(3,5) All Uncleanness [Impurity]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kern="0" dirty="0" smtClean="0"/>
              <a:t>(3,5) Covetousness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kern="0" dirty="0" smtClean="0"/>
              <a:t>(5) Filthiness [Obscenity]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kern="0" dirty="0" smtClean="0"/>
              <a:t>(5) Foolish [Silly] Talking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kern="0" dirty="0" smtClean="0"/>
              <a:t>(5) Course [Vulgar] Jesting [Joking]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2049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Why We Walk as Children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85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Our lives ‘fit’ our sanctification (3,4)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 want to inherit the Kingdom (5)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 do not want the wrath of God on us (6)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 were, but are no longer darkness (8)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 are children [of a Father] of light (8)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Our fruit is goodness, righteousness, truth (9)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 find what is acceptable to the Lord (10)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Darkness has only unfruitful works (11)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 do not have fellowship with darkness (11)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We expose [reprove] works of darkness (12-13)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114300"/>
            <a:ext cx="9144000" cy="457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2016-17 Theme: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Children of Light</a:t>
            </a:r>
            <a:endParaRPr lang="en-US" sz="4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952500"/>
            <a:ext cx="8839200" cy="4419600"/>
          </a:xfrm>
        </p:spPr>
        <p:txBody>
          <a:bodyPr>
            <a:noAutofit/>
          </a:bodyPr>
          <a:lstStyle/>
          <a:p>
            <a:pPr marL="0" indent="0">
              <a:lnSpc>
                <a:spcPts val="2884"/>
              </a:lnSpc>
              <a:spcBef>
                <a:spcPts val="0"/>
              </a:spcBef>
              <a:buNone/>
              <a:defRPr/>
            </a:pPr>
            <a:r>
              <a:rPr lang="en-US" sz="28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Purpose:</a:t>
            </a:r>
            <a:r>
              <a:rPr lang="en-US" sz="24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   </a:t>
            </a:r>
          </a:p>
          <a:p>
            <a:pPr marL="355203" indent="-233164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To be more aware of and committed to our identity as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God’s children </a:t>
            </a:r>
            <a:r>
              <a:rPr lang="en-US" sz="2400" dirty="0">
                <a:latin typeface="Calibri" panose="020F0502020204030204" pitchFamily="34" charset="0"/>
              </a:rPr>
              <a:t>and </a:t>
            </a:r>
            <a:r>
              <a:rPr lang="en-US" sz="2400" dirty="0" smtClean="0">
                <a:latin typeface="Calibri" panose="020F0502020204030204" pitchFamily="34" charset="0"/>
              </a:rPr>
              <a:t>share </a:t>
            </a:r>
            <a:r>
              <a:rPr lang="en-US" sz="2400" dirty="0">
                <a:latin typeface="Calibri" panose="020F0502020204030204" pitchFamily="34" charset="0"/>
              </a:rPr>
              <a:t>in the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holiness</a:t>
            </a:r>
            <a:r>
              <a:rPr lang="en-US" sz="2400" dirty="0">
                <a:latin typeface="Calibri" panose="020F0502020204030204" pitchFamily="34" charset="0"/>
              </a:rPr>
              <a:t> of Christ.</a:t>
            </a:r>
          </a:p>
          <a:p>
            <a:pPr marL="355203" indent="-233164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To work more diligently in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finding out what is pleasing to the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Lord</a:t>
            </a:r>
            <a:r>
              <a:rPr lang="en-US" sz="2400" dirty="0" smtClean="0">
                <a:latin typeface="Calibri" panose="020F0502020204030204" pitchFamily="34" charset="0"/>
              </a:rPr>
              <a:t>, </a:t>
            </a:r>
            <a:r>
              <a:rPr lang="en-US" sz="2400" dirty="0">
                <a:latin typeface="Calibri" panose="020F0502020204030204" pitchFamily="34" charset="0"/>
              </a:rPr>
              <a:t>particularly in moral choices.</a:t>
            </a:r>
          </a:p>
          <a:p>
            <a:pPr marL="355203" indent="-233164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To understand and acknowledge the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unfruitfulness</a:t>
            </a:r>
            <a:r>
              <a:rPr lang="en-US" sz="2400" dirty="0">
                <a:latin typeface="Calibri" panose="020F0502020204030204" pitchFamily="34" charset="0"/>
              </a:rPr>
              <a:t> of sin so that we will not be attracted to it but will grow in our hatred of it.</a:t>
            </a:r>
          </a:p>
          <a:p>
            <a:pPr marL="355203" indent="-233164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To strengthen our resolve, wisdom, and ability to resist temptation to sin.</a:t>
            </a:r>
          </a:p>
          <a:p>
            <a:pPr marL="355203" indent="-233164">
              <a:spcBef>
                <a:spcPts val="0"/>
              </a:spcBef>
              <a:buClr>
                <a:srgbClr val="FFFF00"/>
              </a:buClr>
              <a:buSzPct val="107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</a:rPr>
              <a:t>To live and speak in ways that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expose darkness </a:t>
            </a:r>
            <a:r>
              <a:rPr lang="en-US" sz="2400" dirty="0">
                <a:latin typeface="Calibri" panose="020F0502020204030204" pitchFamily="34" charset="0"/>
              </a:rPr>
              <a:t>so that sinners can be saved.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200650"/>
            <a:ext cx="457200" cy="171450"/>
          </a:xfrm>
          <a:noFill/>
        </p:spPr>
        <p:txBody>
          <a:bodyPr/>
          <a:lstStyle/>
          <a:p>
            <a:pPr defTabSz="571500" fontAlgn="auto">
              <a:spcBef>
                <a:spcPts val="0"/>
              </a:spcBef>
              <a:spcAft>
                <a:spcPts val="0"/>
              </a:spcAft>
            </a:pPr>
            <a:fld id="{C23B408B-7A52-439F-A942-49859F450FFC}" type="slidenum">
              <a:rPr lang="en-US" sz="1125" kern="0">
                <a:solidFill>
                  <a:sysClr val="windowText" lastClr="000000"/>
                </a:solidFill>
              </a:rPr>
              <a:pPr defTabSz="571500"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sz="1125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Exposing the Works of Darkness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52500"/>
            <a:ext cx="8915400" cy="4038600"/>
          </a:xfrm>
        </p:spPr>
        <p:txBody>
          <a:bodyPr/>
          <a:lstStyle/>
          <a:p>
            <a:r>
              <a:rPr lang="en-US" dirty="0" smtClean="0"/>
              <a:t>Separation </a:t>
            </a:r>
            <a:r>
              <a:rPr lang="en-US" dirty="0">
                <a:solidFill>
                  <a:srgbClr val="FFFF00"/>
                </a:solidFill>
              </a:rPr>
              <a:t>exposes</a:t>
            </a:r>
            <a:r>
              <a:rPr lang="en-US" dirty="0"/>
              <a:t> </a:t>
            </a:r>
            <a:r>
              <a:rPr lang="en-US" dirty="0" smtClean="0"/>
              <a:t>works </a:t>
            </a:r>
            <a:r>
              <a:rPr lang="en-US" dirty="0"/>
              <a:t>of darkness (11)</a:t>
            </a:r>
          </a:p>
          <a:p>
            <a:r>
              <a:rPr lang="en-US" dirty="0" smtClean="0"/>
              <a:t>The fruit </a:t>
            </a:r>
            <a:r>
              <a:rPr lang="en-US" dirty="0"/>
              <a:t>(of 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dirty="0"/>
              <a:t>) demonstrates </a:t>
            </a:r>
            <a:r>
              <a:rPr lang="en-US" dirty="0" smtClean="0"/>
              <a:t>a contrast (9-10)</a:t>
            </a:r>
          </a:p>
          <a:p>
            <a:pPr lvl="1"/>
            <a:r>
              <a:rPr lang="en-US" dirty="0" smtClean="0"/>
              <a:t>Goodness, Righteousness, Truth (9)</a:t>
            </a:r>
          </a:p>
          <a:p>
            <a:pPr lvl="1"/>
            <a:r>
              <a:rPr lang="en-US" dirty="0" smtClean="0"/>
              <a:t>Finding out what is acceptable to the Lord (10)</a:t>
            </a:r>
            <a:endParaRPr lang="en-US" dirty="0"/>
          </a:p>
          <a:p>
            <a:r>
              <a:rPr lang="en-US" dirty="0"/>
              <a:t>Our teaching (what is acceptable to the Lord) </a:t>
            </a:r>
            <a:r>
              <a:rPr lang="en-US" dirty="0">
                <a:solidFill>
                  <a:srgbClr val="FFFF00"/>
                </a:solidFill>
              </a:rPr>
              <a:t>illuminates</a:t>
            </a:r>
            <a:r>
              <a:rPr lang="en-US" dirty="0"/>
              <a:t> the shameful/secret things  </a:t>
            </a:r>
            <a:r>
              <a:rPr lang="en-US" dirty="0" smtClean="0"/>
              <a:t>(12-13)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Why We Walk as Children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85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lives ‘fit’ our sanctification (3,4)</a:t>
            </a:r>
          </a:p>
          <a:p>
            <a:r>
              <a:rPr lang="en-US" dirty="0" smtClean="0"/>
              <a:t>We want to inherit the Kingdom (5)</a:t>
            </a:r>
          </a:p>
          <a:p>
            <a:r>
              <a:rPr lang="en-US" dirty="0" smtClean="0"/>
              <a:t>We do not want the wrath of God on us (6)</a:t>
            </a:r>
          </a:p>
          <a:p>
            <a:r>
              <a:rPr lang="en-US" dirty="0" smtClean="0"/>
              <a:t>We were, but are no longer darkness (8)</a:t>
            </a:r>
          </a:p>
          <a:p>
            <a:r>
              <a:rPr lang="en-US" dirty="0" smtClean="0"/>
              <a:t>We are children [of a Father] of light (8)</a:t>
            </a:r>
          </a:p>
          <a:p>
            <a:r>
              <a:rPr lang="en-US" dirty="0" smtClean="0"/>
              <a:t>Our fruit is goodness, righteousness, truth (9)</a:t>
            </a:r>
          </a:p>
          <a:p>
            <a:r>
              <a:rPr lang="en-US" dirty="0" smtClean="0"/>
              <a:t>We find what is acceptable to the Lord (10)</a:t>
            </a:r>
          </a:p>
          <a:p>
            <a:r>
              <a:rPr lang="en-US" dirty="0" smtClean="0"/>
              <a:t>Darkness has only unfruitful works (11)</a:t>
            </a:r>
          </a:p>
          <a:p>
            <a:r>
              <a:rPr lang="en-US" dirty="0" smtClean="0"/>
              <a:t>We do not have fellowship with darkness (11)</a:t>
            </a:r>
          </a:p>
          <a:p>
            <a:r>
              <a:rPr lang="en-US" dirty="0" smtClean="0"/>
              <a:t>We expose [reprove] works of darkness (12-13)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09700"/>
            <a:ext cx="7772400" cy="2971799"/>
          </a:xfrm>
        </p:spPr>
        <p:txBody>
          <a:bodyPr/>
          <a:lstStyle/>
          <a:p>
            <a:r>
              <a:rPr lang="en-US" sz="13800" dirty="0" smtClean="0"/>
              <a:t>Wake Up!</a:t>
            </a:r>
            <a:br>
              <a:rPr lang="en-US" sz="13800" dirty="0" smtClean="0"/>
            </a:br>
            <a:r>
              <a:rPr lang="en-US" sz="3200" b="0" dirty="0" smtClean="0"/>
              <a:t>(vs 14)</a:t>
            </a: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42900"/>
          </a:xfrm>
        </p:spPr>
        <p:txBody>
          <a:bodyPr/>
          <a:lstStyle/>
          <a:p>
            <a:r>
              <a:rPr lang="en-US" sz="2400" dirty="0" smtClean="0"/>
              <a:t>Children of Light – 2016/2017 Theme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71500" fontAlgn="auto">
              <a:spcBef>
                <a:spcPts val="0"/>
              </a:spcBef>
              <a:spcAft>
                <a:spcPts val="0"/>
              </a:spcAft>
              <a:defRPr/>
            </a:pPr>
            <a:fld id="{13350D10-C4DE-4D33-8041-02782ABFFE8C}" type="slidenum">
              <a:rPr lang="en-US" sz="1125" kern="0">
                <a:solidFill>
                  <a:sysClr val="windowText" lastClr="000000"/>
                </a:solidFill>
              </a:rPr>
              <a:pPr defTabSz="571500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125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66791"/>
              </p:ext>
            </p:extLst>
          </p:nvPr>
        </p:nvGraphicFramePr>
        <p:xfrm>
          <a:off x="523874" y="342900"/>
          <a:ext cx="8239126" cy="5287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17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205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68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2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Lesson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Key Text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September 11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Introduction: Children of Light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5:8-14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16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“Understanding the Will of the Lord”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21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8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October 16</a:t>
                      </a:r>
                      <a:endParaRPr lang="en-US" sz="1100" b="1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8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Light and Darkness</a:t>
                      </a:r>
                      <a:endParaRPr lang="en-US" sz="1100" b="1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8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Ephesians 5:8</a:t>
                      </a:r>
                      <a:endParaRPr lang="en-US" sz="1100" b="1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November 20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 Wrath of God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5:6, 12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December 18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Walking in the Light of Love and Wisdom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5:1-2, 15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162">
                <a:tc gridSpan="3"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kumimoji="0" lang="en-US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“Do Not Be Partakers”</a:t>
                      </a:r>
                    </a:p>
                  </a:txBody>
                  <a:tcPr marL="42863" marR="42863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Sanctification v. Sexual Immorality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5:3-5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February 19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Edification v. Corrupt Speech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4:29, 5:4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March 19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Generosity v. Covetousness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4:28, 5:5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 16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Kindness v. Anger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4:31-32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Sober-Mindedness v. Drunkenness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5:18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216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“Light in the Lord”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June 18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 Fruit of the Light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5:9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July 16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Christ Will Give You Light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5:13-14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21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August 20</a:t>
                      </a:r>
                      <a:endParaRPr lang="en-US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 Inheritance of Light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315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Ephesians 5:5</a:t>
                      </a:r>
                      <a:endParaRPr lang="en-US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76200" y="1333500"/>
            <a:ext cx="447674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Light &amp; Darkness – In the Beginning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09700"/>
            <a:ext cx="8300545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dirty="0"/>
              <a:t>Then God said, “Let there be </a:t>
            </a:r>
            <a:r>
              <a:rPr lang="en-US" sz="3600" dirty="0">
                <a:solidFill>
                  <a:srgbClr val="FFFF00"/>
                </a:solidFill>
              </a:rPr>
              <a:t>light</a:t>
            </a:r>
            <a:r>
              <a:rPr lang="en-US" sz="3600" b="0" dirty="0"/>
              <a:t>”; and there was </a:t>
            </a:r>
            <a:r>
              <a:rPr lang="en-US" sz="3600" dirty="0">
                <a:solidFill>
                  <a:srgbClr val="FFFF00"/>
                </a:solidFill>
              </a:rPr>
              <a:t>light</a:t>
            </a:r>
            <a:r>
              <a:rPr lang="en-US" sz="3600" b="0" dirty="0"/>
              <a:t>. </a:t>
            </a:r>
            <a:r>
              <a:rPr lang="en-US" sz="3600" baseline="30000" dirty="0"/>
              <a:t>4 </a:t>
            </a:r>
            <a:r>
              <a:rPr lang="en-US" sz="3600" b="0" dirty="0"/>
              <a:t>And God saw the </a:t>
            </a:r>
            <a:r>
              <a:rPr lang="en-US" sz="3600" dirty="0">
                <a:solidFill>
                  <a:srgbClr val="FFFF00"/>
                </a:solidFill>
              </a:rPr>
              <a:t>light</a:t>
            </a:r>
            <a:r>
              <a:rPr lang="en-US" sz="3600" b="0" dirty="0"/>
              <a:t>, that it was </a:t>
            </a:r>
            <a:r>
              <a:rPr lang="en-US" sz="3600" b="0" dirty="0">
                <a:solidFill>
                  <a:srgbClr val="66FFFF"/>
                </a:solidFill>
              </a:rPr>
              <a:t>good</a:t>
            </a:r>
            <a:r>
              <a:rPr lang="en-US" sz="3600" b="0" dirty="0"/>
              <a:t>; and God divided the light from the </a:t>
            </a:r>
            <a:r>
              <a:rPr lang="en-US" sz="3600" dirty="0">
                <a:solidFill>
                  <a:srgbClr val="FFFF00"/>
                </a:solidFill>
              </a:rPr>
              <a:t>darkness</a:t>
            </a:r>
            <a:r>
              <a:rPr lang="en-US" sz="3600" b="0" dirty="0" smtClean="0"/>
              <a:t>.  </a:t>
            </a:r>
            <a:r>
              <a:rPr lang="en-US" sz="3600" baseline="30000" dirty="0" smtClean="0"/>
              <a:t>5</a:t>
            </a:r>
            <a:r>
              <a:rPr lang="en-US" sz="3600" baseline="30000" dirty="0"/>
              <a:t> </a:t>
            </a:r>
            <a:r>
              <a:rPr lang="en-US" sz="3600" b="0" dirty="0"/>
              <a:t>God called the light </a:t>
            </a:r>
            <a:r>
              <a:rPr lang="en-US" sz="3600" dirty="0">
                <a:solidFill>
                  <a:srgbClr val="FFFF00"/>
                </a:solidFill>
              </a:rPr>
              <a:t>Day</a:t>
            </a:r>
            <a:r>
              <a:rPr lang="en-US" sz="3600" b="0" dirty="0"/>
              <a:t>, and the </a:t>
            </a:r>
            <a:r>
              <a:rPr lang="en-US" sz="3600" dirty="0">
                <a:solidFill>
                  <a:srgbClr val="FFFF00"/>
                </a:solidFill>
              </a:rPr>
              <a:t>darkness</a:t>
            </a:r>
            <a:r>
              <a:rPr lang="en-US" sz="3600" b="0" dirty="0"/>
              <a:t> He called </a:t>
            </a:r>
            <a:r>
              <a:rPr lang="en-US" sz="3600" dirty="0">
                <a:solidFill>
                  <a:srgbClr val="FFFF00"/>
                </a:solidFill>
              </a:rPr>
              <a:t>Night</a:t>
            </a:r>
            <a:r>
              <a:rPr lang="en-US" sz="3600" b="0" dirty="0"/>
              <a:t>. </a:t>
            </a:r>
            <a:r>
              <a:rPr lang="en-US" sz="3600" b="0" dirty="0" smtClean="0"/>
              <a:t> </a:t>
            </a:r>
            <a:br>
              <a:rPr lang="en-US" sz="3600" b="0" dirty="0" smtClean="0"/>
            </a:br>
            <a:r>
              <a:rPr lang="en-US" sz="3600" b="0" dirty="0" smtClean="0"/>
              <a:t>(Gen 1:3-5a)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5E7F-5B88-49A2-B514-B1E99E37D8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00100"/>
            <a:ext cx="8763000" cy="48023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Light &amp; dark are not similar opposite things</a:t>
            </a:r>
          </a:p>
          <a:p>
            <a:pPr marL="803275" lvl="1" indent="-2301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Light is energy, color, content</a:t>
            </a:r>
          </a:p>
          <a:p>
            <a:pPr marL="803275" lvl="1" indent="-2301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Darkness is the absence of light</a:t>
            </a:r>
          </a:p>
          <a:p>
            <a:pPr marL="803275" lvl="1" indent="-23018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Darkness is emptiness (no energy, no color)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Light always dominates</a:t>
            </a:r>
          </a:p>
          <a:p>
            <a:pPr marL="803275" lvl="1" indent="-2301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Light &amp; </a:t>
            </a:r>
            <a:r>
              <a:rPr lang="en-US" dirty="0" smtClean="0"/>
              <a:t>dark </a:t>
            </a:r>
            <a:r>
              <a:rPr lang="en-US" dirty="0"/>
              <a:t>don’t “mix”</a:t>
            </a:r>
          </a:p>
          <a:p>
            <a:pPr marL="803275" lvl="1" indent="-23018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Darkness doesn’t displace light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Light has [is] a source and a target (illuminated)</a:t>
            </a:r>
          </a:p>
          <a:p>
            <a:pPr marL="803275"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You can’t ‘shine’ darkness;  you can only ‘hide’ light</a:t>
            </a:r>
          </a:p>
          <a:p>
            <a:pPr marL="803275"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Light </a:t>
            </a:r>
            <a:r>
              <a:rPr lang="en-US" dirty="0"/>
              <a:t>produces effects in other </a:t>
            </a:r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&amp; Darkness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9911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Wisdom &amp; Folly</a:t>
            </a:r>
            <a:r>
              <a:rPr lang="en-US" dirty="0" smtClean="0"/>
              <a:t> </a:t>
            </a:r>
            <a:r>
              <a:rPr lang="en-US" b="0" dirty="0" smtClean="0"/>
              <a:t>– “</a:t>
            </a:r>
            <a:r>
              <a:rPr lang="en-US" b="0" dirty="0"/>
              <a:t>Then I saw that </a:t>
            </a:r>
            <a:r>
              <a:rPr lang="en-US" dirty="0">
                <a:solidFill>
                  <a:srgbClr val="66FFFF"/>
                </a:solidFill>
              </a:rPr>
              <a:t>wisdom</a:t>
            </a:r>
            <a:r>
              <a:rPr lang="en-US" b="0" dirty="0"/>
              <a:t> excels </a:t>
            </a:r>
            <a:r>
              <a:rPr lang="en-US" dirty="0" smtClean="0">
                <a:solidFill>
                  <a:srgbClr val="66FFFF"/>
                </a:solidFill>
              </a:rPr>
              <a:t>folly</a:t>
            </a:r>
            <a:r>
              <a:rPr lang="en-US" b="0" dirty="0" smtClean="0"/>
              <a:t>, As </a:t>
            </a:r>
            <a:r>
              <a:rPr lang="en-US" dirty="0" smtClean="0">
                <a:solidFill>
                  <a:srgbClr val="FFFF00"/>
                </a:solidFill>
              </a:rPr>
              <a:t>light</a:t>
            </a:r>
            <a:r>
              <a:rPr lang="en-US" b="0" dirty="0" smtClean="0"/>
              <a:t> excels 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.” (</a:t>
            </a:r>
            <a:r>
              <a:rPr lang="en-US" b="0" dirty="0" err="1" smtClean="0"/>
              <a:t>Ec</a:t>
            </a:r>
            <a:r>
              <a:rPr lang="en-US" b="0" dirty="0" smtClean="0"/>
              <a:t> 2:13)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Good and Evil</a:t>
            </a:r>
            <a:r>
              <a:rPr lang="en-US" dirty="0" smtClean="0"/>
              <a:t> </a:t>
            </a:r>
            <a:r>
              <a:rPr lang="en-US" b="0" dirty="0" smtClean="0"/>
              <a:t>– “</a:t>
            </a:r>
            <a:r>
              <a:rPr lang="en-US" b="0" dirty="0"/>
              <a:t>Woe to those who call </a:t>
            </a:r>
            <a:r>
              <a:rPr lang="en-US" dirty="0">
                <a:solidFill>
                  <a:srgbClr val="66FFFF"/>
                </a:solidFill>
              </a:rPr>
              <a:t>evil good</a:t>
            </a:r>
            <a:r>
              <a:rPr lang="en-US" b="0" dirty="0"/>
              <a:t>, and </a:t>
            </a:r>
            <a:r>
              <a:rPr lang="en-US" dirty="0">
                <a:solidFill>
                  <a:srgbClr val="66FFFF"/>
                </a:solidFill>
              </a:rPr>
              <a:t>good evil</a:t>
            </a:r>
            <a:r>
              <a:rPr lang="en-US" b="0" dirty="0"/>
              <a:t>; </a:t>
            </a:r>
            <a:r>
              <a:rPr lang="en-US" b="0" dirty="0" smtClean="0"/>
              <a:t> Who put 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 </a:t>
            </a:r>
            <a:r>
              <a:rPr lang="en-US" b="0" dirty="0"/>
              <a:t>for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, and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for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; </a:t>
            </a:r>
            <a:r>
              <a:rPr lang="en-US" b="0" dirty="0" smtClean="0"/>
              <a:t> Who </a:t>
            </a:r>
            <a:r>
              <a:rPr lang="en-US" b="0" dirty="0"/>
              <a:t>put bitter for sweet, and sweet for bitter</a:t>
            </a:r>
            <a:r>
              <a:rPr lang="en-US" b="0" dirty="0" smtClean="0"/>
              <a:t>!”  (Is 5:20)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Enlightenment &amp; Ignorance</a:t>
            </a:r>
            <a:r>
              <a:rPr lang="en-US" b="0" dirty="0" smtClean="0"/>
              <a:t> – “The </a:t>
            </a:r>
            <a:r>
              <a:rPr lang="en-US" b="0" dirty="0"/>
              <a:t>people who walked in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 </a:t>
            </a:r>
            <a:r>
              <a:rPr lang="en-US" b="0" dirty="0" smtClean="0"/>
              <a:t>have </a:t>
            </a:r>
            <a:r>
              <a:rPr lang="en-US" sz="3100" dirty="0">
                <a:solidFill>
                  <a:srgbClr val="66FFFF"/>
                </a:solidFill>
              </a:rPr>
              <a:t>seen</a:t>
            </a:r>
            <a:r>
              <a:rPr lang="en-US" b="0" dirty="0"/>
              <a:t> a great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; </a:t>
            </a:r>
            <a:r>
              <a:rPr lang="en-US" b="0" dirty="0" smtClean="0"/>
              <a:t> Those </a:t>
            </a:r>
            <a:r>
              <a:rPr lang="en-US" b="0" dirty="0"/>
              <a:t>who dwelt in the land of the </a:t>
            </a:r>
            <a:r>
              <a:rPr lang="en-US" dirty="0">
                <a:solidFill>
                  <a:srgbClr val="FFFF00"/>
                </a:solidFill>
              </a:rPr>
              <a:t>shadow</a:t>
            </a:r>
            <a:r>
              <a:rPr lang="en-US" b="0" dirty="0"/>
              <a:t> of death, Upon them a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has </a:t>
            </a:r>
            <a:r>
              <a:rPr lang="en-US" dirty="0">
                <a:solidFill>
                  <a:srgbClr val="66FFFF"/>
                </a:solidFill>
              </a:rPr>
              <a:t>shined</a:t>
            </a:r>
            <a:r>
              <a:rPr lang="en-US" b="0" dirty="0" smtClean="0"/>
              <a:t>.”  Is 9:2 (Mt 4:16)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/>
              <a:t>Open- &amp; Close-mindedness</a:t>
            </a:r>
            <a:r>
              <a:rPr lang="en-US" dirty="0"/>
              <a:t> </a:t>
            </a:r>
            <a:r>
              <a:rPr lang="en-US" b="0" dirty="0"/>
              <a:t>–  “The </a:t>
            </a:r>
            <a:r>
              <a:rPr lang="en-US" dirty="0">
                <a:solidFill>
                  <a:srgbClr val="FFFF00"/>
                </a:solidFill>
              </a:rPr>
              <a:t>lamp</a:t>
            </a:r>
            <a:r>
              <a:rPr lang="en-US" b="0" dirty="0"/>
              <a:t> of the body is the </a:t>
            </a:r>
            <a:r>
              <a:rPr lang="en-US" dirty="0">
                <a:solidFill>
                  <a:srgbClr val="66FFFF"/>
                </a:solidFill>
              </a:rPr>
              <a:t>eye</a:t>
            </a:r>
            <a:r>
              <a:rPr lang="en-US" b="0" dirty="0"/>
              <a:t>.  If therefore your </a:t>
            </a:r>
            <a:r>
              <a:rPr lang="en-US" dirty="0">
                <a:solidFill>
                  <a:srgbClr val="66FFFF"/>
                </a:solidFill>
              </a:rPr>
              <a:t>eye is good</a:t>
            </a:r>
            <a:r>
              <a:rPr lang="en-US" b="0" dirty="0"/>
              <a:t>, your whole body will be </a:t>
            </a:r>
            <a:r>
              <a:rPr lang="en-US" dirty="0">
                <a:solidFill>
                  <a:srgbClr val="FFFF00"/>
                </a:solidFill>
              </a:rPr>
              <a:t>full of light</a:t>
            </a:r>
            <a:r>
              <a:rPr lang="en-US" b="0" dirty="0"/>
              <a:t>. </a:t>
            </a:r>
            <a:r>
              <a:rPr lang="en-US" b="0" baseline="30000" dirty="0"/>
              <a:t>23 </a:t>
            </a:r>
            <a:r>
              <a:rPr lang="en-US" b="0" dirty="0"/>
              <a:t>But if your </a:t>
            </a:r>
            <a:r>
              <a:rPr lang="en-US" dirty="0">
                <a:solidFill>
                  <a:srgbClr val="66FFFF"/>
                </a:solidFill>
              </a:rPr>
              <a:t>eye is bad</a:t>
            </a:r>
            <a:r>
              <a:rPr lang="en-US" b="0" dirty="0"/>
              <a:t>, your whole body will be </a:t>
            </a:r>
            <a:r>
              <a:rPr lang="en-US" dirty="0">
                <a:solidFill>
                  <a:srgbClr val="FFFF00"/>
                </a:solidFill>
              </a:rPr>
              <a:t>full of darkness</a:t>
            </a:r>
            <a:r>
              <a:rPr lang="en-US" b="0" dirty="0"/>
              <a:t>.  If therefore the 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 that is in you is 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, how great is that 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! </a:t>
            </a:r>
            <a:r>
              <a:rPr lang="en-US" b="0" dirty="0" smtClean="0"/>
              <a:t>…” </a:t>
            </a:r>
            <a:r>
              <a:rPr lang="en-US" b="0" dirty="0"/>
              <a:t>(Mt </a:t>
            </a:r>
            <a:r>
              <a:rPr lang="en-US" b="0" dirty="0" smtClean="0"/>
              <a:t>6:22-23)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&amp; Darkness </a:t>
            </a:r>
            <a:r>
              <a:rPr lang="en-US" dirty="0" smtClean="0"/>
              <a:t>in </a:t>
            </a:r>
            <a:r>
              <a:rPr lang="en-US" dirty="0"/>
              <a:t>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9000"/>
            <a:ext cx="8991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u="sng" dirty="0" smtClean="0"/>
              <a:t>Comprehension &amp; Rejection</a:t>
            </a:r>
            <a:r>
              <a:rPr lang="en-US" dirty="0" smtClean="0"/>
              <a:t> </a:t>
            </a:r>
            <a:r>
              <a:rPr lang="en-US" b="0" dirty="0" smtClean="0"/>
              <a:t>– And </a:t>
            </a:r>
            <a:r>
              <a:rPr lang="en-US" b="0" dirty="0"/>
              <a:t>the 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 </a:t>
            </a:r>
            <a:r>
              <a:rPr lang="en-US" dirty="0">
                <a:solidFill>
                  <a:srgbClr val="FFFF00"/>
                </a:solidFill>
              </a:rPr>
              <a:t>shines</a:t>
            </a:r>
            <a:r>
              <a:rPr lang="en-US" b="0" dirty="0"/>
              <a:t> in the 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, and the 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 did </a:t>
            </a:r>
            <a:r>
              <a:rPr lang="en-US" dirty="0">
                <a:solidFill>
                  <a:srgbClr val="66FFFF"/>
                </a:solidFill>
              </a:rPr>
              <a:t>not comprehend</a:t>
            </a:r>
            <a:r>
              <a:rPr lang="en-US" b="0" dirty="0"/>
              <a:t> it</a:t>
            </a:r>
            <a:r>
              <a:rPr lang="en-US" b="0" dirty="0" smtClean="0"/>
              <a:t>.” (</a:t>
            </a:r>
            <a:r>
              <a:rPr lang="en-US" b="0" dirty="0" err="1" smtClean="0"/>
              <a:t>Jn</a:t>
            </a:r>
            <a:r>
              <a:rPr lang="en-US" b="0" dirty="0" smtClean="0"/>
              <a:t> 1:5)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u="sng" dirty="0" smtClean="0"/>
              <a:t>Exposure &amp; Concealment</a:t>
            </a:r>
            <a:r>
              <a:rPr lang="en-US" dirty="0" smtClean="0"/>
              <a:t> </a:t>
            </a:r>
            <a:r>
              <a:rPr lang="en-US" b="0" dirty="0" smtClean="0"/>
              <a:t>– “</a:t>
            </a:r>
            <a:r>
              <a:rPr lang="en-US" b="0" dirty="0"/>
              <a:t>And this is the condemnation, that the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has come into the world, and men </a:t>
            </a:r>
            <a:r>
              <a:rPr lang="en-US" b="0" dirty="0" smtClean="0"/>
              <a:t>loved </a:t>
            </a:r>
            <a:r>
              <a:rPr lang="en-US" dirty="0" smtClean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 </a:t>
            </a:r>
            <a:r>
              <a:rPr lang="en-US" b="0" dirty="0"/>
              <a:t>rather than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, </a:t>
            </a:r>
            <a:r>
              <a:rPr lang="en-US" dirty="0">
                <a:solidFill>
                  <a:srgbClr val="66FFFF"/>
                </a:solidFill>
              </a:rPr>
              <a:t>because their deeds were evil</a:t>
            </a:r>
            <a:r>
              <a:rPr lang="en-US" b="0" dirty="0" smtClean="0"/>
              <a:t>. </a:t>
            </a:r>
            <a:r>
              <a:rPr lang="en-US" baseline="30000" dirty="0"/>
              <a:t>20 </a:t>
            </a:r>
            <a:r>
              <a:rPr lang="en-US" b="0" dirty="0"/>
              <a:t>For everyone practicing evil hates the light and does not come to the light, lest his deeds should be exposed</a:t>
            </a:r>
            <a:r>
              <a:rPr lang="en-US" b="0" dirty="0" smtClean="0"/>
              <a:t>. </a:t>
            </a:r>
            <a:r>
              <a:rPr lang="en-US" baseline="30000" dirty="0" smtClean="0"/>
              <a:t>21</a:t>
            </a:r>
            <a:r>
              <a:rPr lang="en-US" baseline="30000" dirty="0"/>
              <a:t> </a:t>
            </a:r>
            <a:r>
              <a:rPr lang="en-US" b="0" dirty="0"/>
              <a:t>But he who does the truth comes to the light, that his deeds may be clearly seen, that they have been done in God</a:t>
            </a:r>
            <a:r>
              <a:rPr lang="en-US" b="0" dirty="0" smtClean="0"/>
              <a:t>. (</a:t>
            </a:r>
            <a:r>
              <a:rPr lang="en-US" b="0" dirty="0" err="1" smtClean="0"/>
              <a:t>Jn</a:t>
            </a:r>
            <a:r>
              <a:rPr lang="en-US" b="0" dirty="0" smtClean="0"/>
              <a:t> 3:19-21)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u="sng" dirty="0" smtClean="0"/>
              <a:t>Guidance &amp; </a:t>
            </a:r>
            <a:r>
              <a:rPr lang="en-US" u="sng" dirty="0" err="1" smtClean="0"/>
              <a:t>Lostness</a:t>
            </a:r>
            <a:r>
              <a:rPr lang="en-US" dirty="0" smtClean="0"/>
              <a:t> </a:t>
            </a:r>
            <a:r>
              <a:rPr lang="en-US" b="0" dirty="0" smtClean="0"/>
              <a:t>– “…</a:t>
            </a:r>
            <a:r>
              <a:rPr lang="en-US" dirty="0" smtClean="0">
                <a:solidFill>
                  <a:srgbClr val="66FFFF"/>
                </a:solidFill>
              </a:rPr>
              <a:t>Walk</a:t>
            </a:r>
            <a:r>
              <a:rPr lang="en-US" b="0" dirty="0" smtClean="0"/>
              <a:t> </a:t>
            </a:r>
            <a:r>
              <a:rPr lang="en-US" b="0" dirty="0"/>
              <a:t>while you have the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, lest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 overtake you; </a:t>
            </a:r>
            <a:r>
              <a:rPr lang="en-US" b="0" dirty="0" smtClean="0"/>
              <a:t> he </a:t>
            </a:r>
            <a:r>
              <a:rPr lang="en-US" b="0" dirty="0"/>
              <a:t>who walks in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 </a:t>
            </a:r>
            <a:r>
              <a:rPr lang="en-US" dirty="0">
                <a:solidFill>
                  <a:srgbClr val="66FFFF"/>
                </a:solidFill>
              </a:rPr>
              <a:t>does not know where he is going</a:t>
            </a:r>
            <a:r>
              <a:rPr lang="en-US" b="0" dirty="0" smtClean="0"/>
              <a:t>.” (</a:t>
            </a:r>
            <a:r>
              <a:rPr lang="en-US" b="0" dirty="0" err="1" smtClean="0"/>
              <a:t>Jn</a:t>
            </a:r>
            <a:r>
              <a:rPr lang="en-US" b="0" dirty="0" smtClean="0"/>
              <a:t> 12:35)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9300"/>
            <a:ext cx="8763000" cy="47752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This </a:t>
            </a:r>
            <a:r>
              <a:rPr lang="en-US" dirty="0"/>
              <a:t>is</a:t>
            </a:r>
            <a:r>
              <a:rPr lang="en-US" b="0" dirty="0"/>
              <a:t> the message which we have heard from Him and declare to you, that </a:t>
            </a:r>
            <a:r>
              <a:rPr lang="en-US" dirty="0">
                <a:solidFill>
                  <a:srgbClr val="FFFF00"/>
                </a:solidFill>
              </a:rPr>
              <a:t>God</a:t>
            </a:r>
            <a:r>
              <a:rPr lang="en-US" b="0" dirty="0">
                <a:solidFill>
                  <a:srgbClr val="FFFF00"/>
                </a:solidFill>
              </a:rPr>
              <a:t> </a:t>
            </a:r>
            <a:r>
              <a:rPr lang="en-US" dirty="0">
                <a:solidFill>
                  <a:srgbClr val="FFFF00"/>
                </a:solidFill>
              </a:rPr>
              <a:t>is</a:t>
            </a:r>
            <a:r>
              <a:rPr lang="en-US" b="0" dirty="0">
                <a:solidFill>
                  <a:srgbClr val="FFFF00"/>
                </a:solidFill>
              </a:rPr>
              <a:t>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and in Him is no 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 at </a:t>
            </a:r>
            <a:r>
              <a:rPr lang="en-US" b="0" dirty="0" smtClean="0"/>
              <a:t>all.  (I </a:t>
            </a:r>
            <a:r>
              <a:rPr lang="en-US" b="0" dirty="0" err="1" smtClean="0"/>
              <a:t>Jn</a:t>
            </a:r>
            <a:r>
              <a:rPr lang="en-US" b="0" dirty="0" smtClean="0"/>
              <a:t> 1:5)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 smtClean="0"/>
              <a:t>He </a:t>
            </a:r>
            <a:r>
              <a:rPr lang="en-US" b="0" dirty="0"/>
              <a:t>who is the blessed and only Potentate, the King of kings and Lord of lords, </a:t>
            </a:r>
            <a:r>
              <a:rPr lang="en-US" b="0" baseline="30000" dirty="0"/>
              <a:t>16 </a:t>
            </a:r>
            <a:r>
              <a:rPr lang="en-US" b="0" dirty="0"/>
              <a:t>who alone has immortality, </a:t>
            </a:r>
            <a:r>
              <a:rPr lang="en-US" dirty="0">
                <a:solidFill>
                  <a:srgbClr val="FFFF00"/>
                </a:solidFill>
              </a:rPr>
              <a:t>dwelling in unapproachable light</a:t>
            </a:r>
            <a:r>
              <a:rPr lang="en-US" b="0" dirty="0"/>
              <a:t>, whom no man has seen or can see, </a:t>
            </a:r>
            <a:r>
              <a:rPr lang="en-US" b="0" dirty="0" smtClean="0"/>
              <a:t>to whom be</a:t>
            </a:r>
            <a:r>
              <a:rPr lang="en-US" b="0" dirty="0"/>
              <a:t> honor and everlasting power. </a:t>
            </a:r>
            <a:r>
              <a:rPr lang="en-US" b="0" dirty="0" smtClean="0"/>
              <a:t>Amen (I Tim 6:15-16)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Every good gift and every perfect gift is from above, and comes down from the </a:t>
            </a:r>
            <a:r>
              <a:rPr lang="en-US" dirty="0">
                <a:solidFill>
                  <a:srgbClr val="FFFF00"/>
                </a:solidFill>
              </a:rPr>
              <a:t>Father of lights</a:t>
            </a:r>
            <a:r>
              <a:rPr lang="en-US" b="0" dirty="0"/>
              <a:t>, with whom there is </a:t>
            </a:r>
            <a:r>
              <a:rPr lang="en-US" b="0" dirty="0">
                <a:solidFill>
                  <a:srgbClr val="66FFFF"/>
                </a:solidFill>
              </a:rPr>
              <a:t>no variation </a:t>
            </a:r>
            <a:r>
              <a:rPr lang="en-US" b="0" dirty="0"/>
              <a:t>or </a:t>
            </a:r>
            <a:r>
              <a:rPr lang="en-US" dirty="0">
                <a:solidFill>
                  <a:srgbClr val="66FFFF"/>
                </a:solidFill>
              </a:rPr>
              <a:t>shadow</a:t>
            </a:r>
            <a:r>
              <a:rPr lang="en-US" b="0" dirty="0">
                <a:solidFill>
                  <a:srgbClr val="66FFFF"/>
                </a:solidFill>
              </a:rPr>
              <a:t> </a:t>
            </a:r>
            <a:r>
              <a:rPr lang="en-US" b="0" dirty="0"/>
              <a:t>of turning</a:t>
            </a:r>
            <a:r>
              <a:rPr lang="en-US" b="0" dirty="0" smtClean="0"/>
              <a:t>. (Jam 1:17)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is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03754"/>
            <a:ext cx="8839200" cy="501124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He was in the beginning with God. </a:t>
            </a:r>
            <a:r>
              <a:rPr lang="en-US" baseline="30000" dirty="0"/>
              <a:t>3 </a:t>
            </a:r>
            <a:r>
              <a:rPr lang="en-US" b="0" dirty="0"/>
              <a:t>All things were made through Him, and without Him nothing was made that was made</a:t>
            </a:r>
            <a:r>
              <a:rPr lang="en-US" b="0" dirty="0" smtClean="0"/>
              <a:t>.  </a:t>
            </a:r>
            <a:r>
              <a:rPr lang="en-US" baseline="30000" dirty="0" smtClean="0"/>
              <a:t>4</a:t>
            </a:r>
            <a:r>
              <a:rPr lang="en-US" baseline="30000" dirty="0"/>
              <a:t> </a:t>
            </a:r>
            <a:r>
              <a:rPr lang="en-US" b="0" dirty="0"/>
              <a:t>In Him was </a:t>
            </a:r>
            <a:r>
              <a:rPr lang="en-US" dirty="0">
                <a:solidFill>
                  <a:srgbClr val="66FFFF"/>
                </a:solidFill>
              </a:rPr>
              <a:t>life</a:t>
            </a:r>
            <a:r>
              <a:rPr lang="en-US" b="0" dirty="0"/>
              <a:t>, and the </a:t>
            </a:r>
            <a:r>
              <a:rPr lang="en-US" dirty="0">
                <a:solidFill>
                  <a:srgbClr val="66FFFF"/>
                </a:solidFill>
              </a:rPr>
              <a:t>life</a:t>
            </a:r>
            <a:r>
              <a:rPr lang="en-US" b="0" dirty="0"/>
              <a:t> was the 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 of men</a:t>
            </a:r>
            <a:r>
              <a:rPr lang="en-US" b="0" dirty="0" smtClean="0"/>
              <a:t>.  (</a:t>
            </a:r>
            <a:r>
              <a:rPr lang="en-US" b="0" dirty="0" err="1" smtClean="0"/>
              <a:t>Jn</a:t>
            </a:r>
            <a:r>
              <a:rPr lang="en-US" b="0" dirty="0" smtClean="0"/>
              <a:t> 1:2-4)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That was the true 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 which gives 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 to every man coming into the world.  (</a:t>
            </a:r>
            <a:r>
              <a:rPr lang="en-US" b="0" dirty="0" err="1"/>
              <a:t>Jn</a:t>
            </a:r>
            <a:r>
              <a:rPr lang="en-US" b="0" dirty="0"/>
              <a:t> 1:9)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 smtClean="0"/>
              <a:t>I </a:t>
            </a:r>
            <a:r>
              <a:rPr lang="en-US" b="0" dirty="0"/>
              <a:t>am the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of the world. He who follows Me shall not walk in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/>
              <a:t>, but have the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of </a:t>
            </a:r>
            <a:r>
              <a:rPr lang="en-US" dirty="0">
                <a:solidFill>
                  <a:srgbClr val="66FFFF"/>
                </a:solidFill>
              </a:rPr>
              <a:t>life</a:t>
            </a:r>
            <a:r>
              <a:rPr lang="en-US" b="0" dirty="0" smtClean="0"/>
              <a:t>.  (</a:t>
            </a:r>
            <a:r>
              <a:rPr lang="en-US" b="0" dirty="0" err="1" smtClean="0"/>
              <a:t>Jn</a:t>
            </a:r>
            <a:r>
              <a:rPr lang="en-US" b="0" dirty="0" smtClean="0"/>
              <a:t> 8:12)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0" dirty="0"/>
              <a:t>I have come as a </a:t>
            </a:r>
            <a:r>
              <a:rPr lang="en-US" dirty="0">
                <a:solidFill>
                  <a:srgbClr val="FFFF00"/>
                </a:solidFill>
              </a:rPr>
              <a:t>light</a:t>
            </a:r>
            <a:r>
              <a:rPr lang="en-US" b="0" dirty="0"/>
              <a:t> into the world, that whoever believes in Me should not abide in </a:t>
            </a:r>
            <a:r>
              <a:rPr lang="en-US" dirty="0">
                <a:solidFill>
                  <a:srgbClr val="FFFF00"/>
                </a:solidFill>
              </a:rPr>
              <a:t>darkness</a:t>
            </a:r>
            <a:r>
              <a:rPr lang="en-US" b="0" dirty="0" smtClean="0"/>
              <a:t>.  (</a:t>
            </a:r>
            <a:r>
              <a:rPr lang="en-US" b="0" dirty="0" err="1" smtClean="0"/>
              <a:t>Jn</a:t>
            </a:r>
            <a:r>
              <a:rPr lang="en-US" b="0" dirty="0" smtClean="0"/>
              <a:t> 12:46)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67922</TotalTime>
  <Words>1407</Words>
  <Application>Microsoft Office PowerPoint</Application>
  <PresentationFormat>On-screen Show (16:10)</PresentationFormat>
  <Paragraphs>230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Default Design</vt:lpstr>
      <vt:lpstr>Light &amp; Darkness</vt:lpstr>
      <vt:lpstr>2016-17 Theme: Children of Light</vt:lpstr>
      <vt:lpstr>Children of Light – 2016/2017 Theme</vt:lpstr>
      <vt:lpstr>Light &amp; Darkness – In the Beginning</vt:lpstr>
      <vt:lpstr>Physics of Light</vt:lpstr>
      <vt:lpstr>Light &amp; Darkness in the Bible</vt:lpstr>
      <vt:lpstr>Light &amp; Darkness in the Bible</vt:lpstr>
      <vt:lpstr>God is Light</vt:lpstr>
      <vt:lpstr>Jesus is the Light</vt:lpstr>
      <vt:lpstr>Peter:  Light &amp; Darkness</vt:lpstr>
      <vt:lpstr>John’s Epistles:  Light &amp; Darkness</vt:lpstr>
      <vt:lpstr>Paul:  Light &amp; Darkness</vt:lpstr>
      <vt:lpstr>Light &amp; Darkness in Ephesians</vt:lpstr>
      <vt:lpstr>Light &amp; Darkness in the Bible</vt:lpstr>
      <vt:lpstr>Ephesians 5:1-14</vt:lpstr>
      <vt:lpstr>Sequence of Sins (3-5)</vt:lpstr>
      <vt:lpstr>Why We Walk as Children of Light</vt:lpstr>
      <vt:lpstr>Sequence of Sins (3-5)</vt:lpstr>
      <vt:lpstr>Why We Walk as Children of Light</vt:lpstr>
      <vt:lpstr>Exposing the Works of Darkness</vt:lpstr>
      <vt:lpstr>Why We Walk as Children of Light</vt:lpstr>
      <vt:lpstr>Wake Up! (vs 14)</vt:lpstr>
      <vt:lpstr>PowerPoint Presentation</vt:lpstr>
    </vt:vector>
  </TitlesOfParts>
  <Company>EMS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Broadwell, Marty</cp:lastModifiedBy>
  <cp:revision>754</cp:revision>
  <cp:lastPrinted>2016-10-16T05:01:06Z</cp:lastPrinted>
  <dcterms:created xsi:type="dcterms:W3CDTF">2002-06-13T20:47:56Z</dcterms:created>
  <dcterms:modified xsi:type="dcterms:W3CDTF">2016-10-16T20:23:09Z</dcterms:modified>
</cp:coreProperties>
</file>