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77" r:id="rId3"/>
    <p:sldId id="293" r:id="rId4"/>
    <p:sldId id="274" r:id="rId5"/>
    <p:sldId id="278" r:id="rId6"/>
    <p:sldId id="271"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4"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229"/>
    <a:srgbClr val="000000"/>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2" autoAdjust="0"/>
    <p:restoredTop sz="93854" autoAdjust="0"/>
  </p:normalViewPr>
  <p:slideViewPr>
    <p:cSldViewPr snapToGrid="0">
      <p:cViewPr varScale="1">
        <p:scale>
          <a:sx n="70" d="100"/>
          <a:sy n="70" d="100"/>
        </p:scale>
        <p:origin x="-96" y="-18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5DD71D7-55AC-46BD-81B3-09AB2F9EFBD8}" type="datetimeFigureOut">
              <a:rPr lang="en-US" smtClean="0"/>
              <a:t>31-Oct-16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89424F-BB59-4F4E-9822-4CA3E770FFD2}" type="datetimeFigureOut">
              <a:rPr lang="en-US" smtClean="0"/>
              <a:t>31-Oct-16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49203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7072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38931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267140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140146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seen on Persian Seal from this</a:t>
            </a:r>
            <a:r>
              <a:rPr lang="en-US" baseline="0" dirty="0" smtClean="0"/>
              <a:t> time period.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1361910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seen on Persian Seal from this</a:t>
            </a:r>
            <a:r>
              <a:rPr lang="en-US" baseline="0" dirty="0" smtClean="0"/>
              <a:t> time period.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218882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164476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44255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25896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271549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409326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56293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07877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61857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71974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1:  </a:t>
            </a:r>
            <a:r>
              <a:rPr lang="en-US" dirty="0" smtClean="0"/>
              <a:t>I</a:t>
            </a:r>
            <a:r>
              <a:rPr lang="en-US" baseline="0" dirty="0" smtClean="0"/>
              <a:t> don’t know if the meaning of his name means that this is how Haggai was, but it would make sense wouldn’t it?  With a goal of encouraging the people to continue rebuilding the temple, wouldn’t a joyous, festive personality lend to people’s encouragement?  </a:t>
            </a:r>
            <a:r>
              <a:rPr lang="en-US" i="1" baseline="0" dirty="0" smtClean="0"/>
              <a:t>(Recall someone in class who has a similar personality)</a:t>
            </a:r>
          </a:p>
          <a:p>
            <a:endParaRPr lang="en-US" i="1" baseline="0" dirty="0" smtClean="0"/>
          </a:p>
          <a:p>
            <a:r>
              <a:rPr lang="en-US" i="0" baseline="0" dirty="0" smtClean="0"/>
              <a:t>Make point about different personalities and their effectiveness in the kingdom.</a:t>
            </a:r>
          </a:p>
          <a:p>
            <a:endParaRPr lang="en-US" i="0" baseline="0" dirty="0" smtClean="0"/>
          </a:p>
          <a:p>
            <a:r>
              <a:rPr lang="en-US" b="1" i="0" baseline="0" dirty="0" smtClean="0"/>
              <a:t>Point 2:  </a:t>
            </a:r>
            <a:r>
              <a:rPr lang="en-US" i="0" baseline="0" dirty="0" smtClean="0"/>
              <a:t>I mentioned this point only because sometimes it helps me to be able to box off the information we have on certain people, or events, or thoughts in the Bible.</a:t>
            </a:r>
          </a:p>
          <a:p>
            <a:pPr marL="647824" lvl="1" indent="-176679">
              <a:buFont typeface="Arial" panose="020B0604020202020204" pitchFamily="34" charset="0"/>
              <a:buChar char="•"/>
            </a:pPr>
            <a:r>
              <a:rPr lang="en-US" i="0" baseline="0" dirty="0" smtClean="0"/>
              <a:t>Information can sometimes be overwhelming when certain points or characters are spread across 10 books</a:t>
            </a:r>
          </a:p>
          <a:p>
            <a:pPr marL="647824" lvl="1" indent="-176679">
              <a:buFont typeface="Arial" panose="020B0604020202020204" pitchFamily="34" charset="0"/>
              <a:buChar char="•"/>
            </a:pPr>
            <a:endParaRPr lang="en-US" i="0" baseline="0" dirty="0" smtClean="0"/>
          </a:p>
          <a:p>
            <a:r>
              <a:rPr lang="en-US" b="1" i="0" dirty="0" smtClean="0"/>
              <a:t>Point 3:  </a:t>
            </a:r>
            <a:r>
              <a:rPr lang="en-US" i="0" dirty="0" smtClean="0"/>
              <a:t>Why do you think he refers to himself in these ways?</a:t>
            </a:r>
          </a:p>
          <a:p>
            <a:pPr marL="647824" lvl="1" indent="-176679">
              <a:buFont typeface="Arial" panose="020B0604020202020204" pitchFamily="34" charset="0"/>
              <a:buChar char="•"/>
            </a:pPr>
            <a:r>
              <a:rPr lang="en-US" i="0" dirty="0" smtClean="0"/>
              <a:t>Gives</a:t>
            </a:r>
            <a:r>
              <a:rPr lang="en-US" i="0" baseline="0" dirty="0" smtClean="0"/>
              <a:t> credit where credit is due</a:t>
            </a:r>
          </a:p>
          <a:p>
            <a:pPr marL="647824" lvl="1" indent="-176679">
              <a:buFont typeface="Arial" panose="020B0604020202020204" pitchFamily="34" charset="0"/>
              <a:buChar char="•"/>
            </a:pPr>
            <a:r>
              <a:rPr lang="en-US" i="0" baseline="0" dirty="0" smtClean="0"/>
              <a:t>Gives authority to his statements</a:t>
            </a:r>
          </a:p>
          <a:p>
            <a:pPr marL="647824" lvl="1" indent="-176679">
              <a:buFont typeface="Arial" panose="020B0604020202020204" pitchFamily="34" charset="0"/>
              <a:buChar char="•"/>
            </a:pPr>
            <a:r>
              <a:rPr lang="en-US" i="0" baseline="0" dirty="0" smtClean="0"/>
              <a:t>Reminds himself whose ideas these were</a:t>
            </a:r>
          </a:p>
          <a:p>
            <a:pPr marL="647824" lvl="1" indent="-176679">
              <a:buFont typeface="Arial" panose="020B0604020202020204" pitchFamily="34" charset="0"/>
              <a:buChar char="•"/>
            </a:pPr>
            <a:r>
              <a:rPr lang="en-US" i="0" baseline="0" dirty="0" smtClean="0"/>
              <a:t>Tells us today….</a:t>
            </a:r>
            <a:r>
              <a:rPr lang="en-US" b="1" i="0" baseline="0" dirty="0" smtClean="0"/>
              <a:t>[point 4]</a:t>
            </a:r>
            <a:endParaRPr lang="en-US" b="1" i="0"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229046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the central character of Haggai?</a:t>
            </a:r>
          </a:p>
          <a:p>
            <a:endParaRPr lang="en-US" dirty="0" smtClean="0"/>
          </a:p>
          <a:p>
            <a:r>
              <a:rPr lang="en-US" dirty="0" smtClean="0"/>
              <a:t>Who is the central character of the Bible?</a:t>
            </a:r>
          </a:p>
          <a:p>
            <a:endParaRPr lang="en-US" dirty="0" smtClean="0"/>
          </a:p>
          <a:p>
            <a:r>
              <a:rPr lang="en-US" dirty="0" smtClean="0"/>
              <a:t>Haggai</a:t>
            </a:r>
            <a:r>
              <a:rPr lang="en-US" baseline="0" dirty="0" smtClean="0"/>
              <a:t> makes sure everyone knows:</a:t>
            </a:r>
          </a:p>
          <a:p>
            <a:pPr marL="647824" lvl="1" indent="-176679">
              <a:buFont typeface="Arial" panose="020B0604020202020204" pitchFamily="34" charset="0"/>
              <a:buChar char="•"/>
            </a:pPr>
            <a:r>
              <a:rPr lang="en-US" baseline="0" dirty="0" smtClean="0"/>
              <a:t>Where the word came from…</a:t>
            </a:r>
          </a:p>
          <a:p>
            <a:pPr marL="647824" lvl="1" indent="-176679">
              <a:buFont typeface="Arial" panose="020B0604020202020204" pitchFamily="34" charset="0"/>
              <a:buChar char="•"/>
            </a:pPr>
            <a:r>
              <a:rPr lang="en-US" baseline="0" dirty="0" smtClean="0"/>
              <a:t>What He is saying…</a:t>
            </a:r>
          </a:p>
          <a:p>
            <a:pPr marL="647824" lvl="1" indent="-176679">
              <a:buFont typeface="Arial" panose="020B0604020202020204" pitchFamily="34" charset="0"/>
              <a:buChar char="•"/>
            </a:pPr>
            <a:r>
              <a:rPr lang="en-US" baseline="0" dirty="0" smtClean="0"/>
              <a:t>How He’s saying it…</a:t>
            </a:r>
          </a:p>
          <a:p>
            <a:pPr marL="647824" lvl="1" indent="-176679">
              <a:buFont typeface="Arial" panose="020B0604020202020204" pitchFamily="34" charset="0"/>
              <a:buChar char="•"/>
            </a:pPr>
            <a:endParaRPr lang="en-US" baseline="0" dirty="0" smtClean="0"/>
          </a:p>
          <a:p>
            <a:r>
              <a:rPr lang="en-US" baseline="0" dirty="0" smtClean="0"/>
              <a:t>There is no doubt who Haggai’s focus is on, and who governs His life.  Isn’t that a good example for us?</a:t>
            </a:r>
          </a:p>
          <a:p>
            <a:endParaRPr lang="en-US" baseline="0" dirty="0" smtClean="0"/>
          </a:p>
          <a:p>
            <a:r>
              <a:rPr lang="en-US" baseline="0" dirty="0" smtClean="0"/>
              <a:t>Do the people we interact with know this?</a:t>
            </a:r>
          </a:p>
          <a:p>
            <a:endParaRPr lang="en-US" baseline="0" dirty="0" smtClean="0"/>
          </a:p>
          <a:p>
            <a:r>
              <a:rPr lang="en-US" baseline="0" dirty="0" smtClean="0"/>
              <a:t>What is our ratio of mentions of God to the entirety of our speech?</a:t>
            </a:r>
          </a:p>
          <a:p>
            <a:endParaRPr lang="en-US" baseline="0" dirty="0" smtClean="0"/>
          </a:p>
          <a:p>
            <a:r>
              <a:rPr lang="en-US" baseline="0" dirty="0" smtClean="0"/>
              <a:t>We don’t have to append these statements to what we say in order to project God, but it is worth thinking about what we are doing to show Him, and talk about Him, to other people.</a:t>
            </a:r>
          </a:p>
          <a:p>
            <a:endParaRPr lang="en-US" baseline="0" dirty="0" smtClean="0"/>
          </a:p>
          <a:p>
            <a:r>
              <a:rPr lang="en-US" baseline="0" dirty="0" smtClean="0"/>
              <a:t>Haggai gives us a good example.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9822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Haggai, Zechariah, Malachi</a:t>
            </a:r>
            <a:endParaRPr lang="en-US" sz="4400" dirty="0"/>
          </a:p>
        </p:txBody>
      </p:sp>
      <p:sp>
        <p:nvSpPr>
          <p:cNvPr id="3" name="Subtitle 2"/>
          <p:cNvSpPr>
            <a:spLocks noGrp="1"/>
          </p:cNvSpPr>
          <p:nvPr>
            <p:ph type="subTitle" idx="1"/>
          </p:nvPr>
        </p:nvSpPr>
        <p:spPr/>
        <p:txBody>
          <a:bodyPr/>
          <a:lstStyle/>
          <a:p>
            <a:r>
              <a:rPr lang="en-US" dirty="0" smtClean="0"/>
              <a:t>Lesson 2:  introduction to </a:t>
            </a:r>
            <a:r>
              <a:rPr lang="en-US" dirty="0" err="1" smtClean="0"/>
              <a:t>haggai</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“thus says the lord”</a:t>
            </a:r>
            <a:endParaRPr lang="en-US" dirty="0"/>
          </a:p>
        </p:txBody>
      </p:sp>
      <p:sp>
        <p:nvSpPr>
          <p:cNvPr id="3" name="Content Placeholder 2"/>
          <p:cNvSpPr>
            <a:spLocks noGrp="1"/>
          </p:cNvSpPr>
          <p:nvPr>
            <p:ph idx="1"/>
          </p:nvPr>
        </p:nvSpPr>
        <p:spPr>
          <a:xfrm>
            <a:off x="1295400" y="1828800"/>
            <a:ext cx="9601200" cy="461913"/>
          </a:xfrm>
        </p:spPr>
        <p:txBody>
          <a:bodyPr/>
          <a:lstStyle/>
          <a:p>
            <a:pPr marL="45720" indent="0">
              <a:buNone/>
            </a:pPr>
            <a:r>
              <a:rPr lang="en-US" dirty="0" smtClean="0"/>
              <a:t>Variant of phrase occurs twenty-six times in a book of only thirty-eight verses</a:t>
            </a:r>
            <a:endParaRPr lang="en-US" dirty="0"/>
          </a:p>
        </p:txBody>
      </p:sp>
      <p:sp>
        <p:nvSpPr>
          <p:cNvPr id="4" name="Content Placeholder 2"/>
          <p:cNvSpPr txBox="1">
            <a:spLocks/>
          </p:cNvSpPr>
          <p:nvPr/>
        </p:nvSpPr>
        <p:spPr>
          <a:xfrm>
            <a:off x="1296968" y="2716496"/>
            <a:ext cx="4726760" cy="315640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smtClean="0"/>
              <a:t>The word of the LORD came…</a:t>
            </a:r>
          </a:p>
          <a:p>
            <a:r>
              <a:rPr lang="en-US" b="1" dirty="0" smtClean="0"/>
              <a:t>Thus says the LORD of hosts…</a:t>
            </a:r>
          </a:p>
          <a:p>
            <a:r>
              <a:rPr lang="en-US" b="1" dirty="0" smtClean="0"/>
              <a:t>…says the LORD</a:t>
            </a:r>
          </a:p>
          <a:p>
            <a:r>
              <a:rPr lang="en-US" b="1" dirty="0" smtClean="0"/>
              <a:t>Declares the LORD of hosts…</a:t>
            </a:r>
          </a:p>
          <a:p>
            <a:r>
              <a:rPr lang="en-US" b="1" dirty="0" smtClean="0"/>
              <a:t>As the LORD their God had sent…</a:t>
            </a:r>
          </a:p>
          <a:p>
            <a:r>
              <a:rPr lang="en-US" b="1" dirty="0" smtClean="0"/>
              <a:t>Spoke…with the LORD’s message</a:t>
            </a:r>
          </a:p>
        </p:txBody>
      </p:sp>
    </p:spTree>
    <p:extLst>
      <p:ext uri="{BB962C8B-B14F-4D97-AF65-F5344CB8AC3E}">
        <p14:creationId xmlns:p14="http://schemas.microsoft.com/office/powerpoint/2010/main" val="180649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1757182291"/>
              </p:ext>
            </p:extLst>
          </p:nvPr>
        </p:nvGraphicFramePr>
        <p:xfrm>
          <a:off x="1295400" y="2136348"/>
          <a:ext cx="9601200" cy="365760"/>
        </p:xfrm>
        <a:graphic>
          <a:graphicData uri="http://schemas.openxmlformats.org/drawingml/2006/table">
            <a:tbl>
              <a:tblPr firstRow="1" bandRow="1">
                <a:tableStyleId>{9DCAF9ED-07DC-4A11-8D7F-57B35C25682E}</a:tableStyleId>
              </a:tblPr>
              <a:tblGrid>
                <a:gridCol w="2513275"/>
                <a:gridCol w="7087925"/>
              </a:tblGrid>
              <a:tr h="297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609 B.C.     597        586</a:t>
                      </a:r>
                    </a:p>
                  </a:txBody>
                  <a:tcPr anchor="ctr"/>
                </a:tc>
                <a:tc>
                  <a:txBody>
                    <a:bodyPr/>
                    <a:lstStyle/>
                    <a:p>
                      <a:pPr algn="l"/>
                      <a:r>
                        <a:rPr lang="en-US" dirty="0" smtClean="0"/>
                        <a:t>539</a:t>
                      </a:r>
                      <a:r>
                        <a:rPr lang="en-US" baseline="0" dirty="0" smtClean="0"/>
                        <a:t>        </a:t>
                      </a:r>
                      <a:r>
                        <a:rPr lang="en-US" dirty="0" smtClean="0"/>
                        <a:t>538</a:t>
                      </a:r>
                      <a:r>
                        <a:rPr lang="en-US" baseline="0" dirty="0" smtClean="0"/>
                        <a:t>                </a:t>
                      </a:r>
                      <a:r>
                        <a:rPr lang="en-US" dirty="0" smtClean="0"/>
                        <a:t>537                         522</a:t>
                      </a:r>
                      <a:r>
                        <a:rPr lang="en-US" baseline="0" dirty="0" smtClean="0"/>
                        <a:t>               </a:t>
                      </a:r>
                      <a:r>
                        <a:rPr lang="en-US" dirty="0" smtClean="0"/>
                        <a:t>520</a:t>
                      </a:r>
                      <a:r>
                        <a:rPr lang="en-US" baseline="0" dirty="0" smtClean="0"/>
                        <a:t>               </a:t>
                      </a:r>
                      <a:r>
                        <a:rPr lang="en-US" dirty="0" smtClean="0"/>
                        <a:t>516 B.C.</a:t>
                      </a:r>
                      <a:endParaRPr lang="en-US" dirty="0"/>
                    </a:p>
                  </a:txBody>
                  <a:tcPr anchor="ctr"/>
                </a:tc>
              </a:tr>
            </a:tbl>
          </a:graphicData>
        </a:graphic>
      </p:graphicFrame>
      <p:cxnSp>
        <p:nvCxnSpPr>
          <p:cNvPr id="4" name="Straight Connector 3"/>
          <p:cNvCxnSpPr/>
          <p:nvPr/>
        </p:nvCxnSpPr>
        <p:spPr>
          <a:xfrm>
            <a:off x="3790765" y="2121766"/>
            <a:ext cx="0" cy="37286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624614" y="1748900"/>
            <a:ext cx="2485748"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34575" y="1704508"/>
            <a:ext cx="665825" cy="307777"/>
          </a:xfrm>
          <a:prstGeom prst="rect">
            <a:avLst/>
          </a:prstGeom>
          <a:noFill/>
        </p:spPr>
        <p:txBody>
          <a:bodyPr wrap="square" rtlCol="0">
            <a:spAutoFit/>
          </a:bodyPr>
          <a:lstStyle/>
          <a:p>
            <a:r>
              <a:rPr lang="en-US" sz="1400" dirty="0" smtClean="0"/>
              <a:t>70 yrs</a:t>
            </a:r>
            <a:endParaRPr lang="en-US" sz="1400" dirty="0"/>
          </a:p>
        </p:txBody>
      </p:sp>
      <p:sp>
        <p:nvSpPr>
          <p:cNvPr id="7" name="Freeform 6"/>
          <p:cNvSpPr/>
          <p:nvPr/>
        </p:nvSpPr>
        <p:spPr>
          <a:xfrm>
            <a:off x="3499273" y="1759252"/>
            <a:ext cx="6639025"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5872" y="1714860"/>
            <a:ext cx="665825" cy="307777"/>
          </a:xfrm>
          <a:prstGeom prst="rect">
            <a:avLst/>
          </a:prstGeom>
          <a:noFill/>
        </p:spPr>
        <p:txBody>
          <a:bodyPr wrap="square" rtlCol="0">
            <a:spAutoFit/>
          </a:bodyPr>
          <a:lstStyle/>
          <a:p>
            <a:r>
              <a:rPr lang="en-US" sz="1400" dirty="0" smtClean="0"/>
              <a:t>70 yrs</a:t>
            </a:r>
            <a:endParaRPr lang="en-US" sz="1400" dirty="0"/>
          </a:p>
        </p:txBody>
      </p:sp>
      <p:sp>
        <p:nvSpPr>
          <p:cNvPr id="10" name="Content Placeholder 2"/>
          <p:cNvSpPr txBox="1">
            <a:spLocks/>
          </p:cNvSpPr>
          <p:nvPr/>
        </p:nvSpPr>
        <p:spPr>
          <a:xfrm>
            <a:off x="1295400" y="2516958"/>
            <a:ext cx="2495365" cy="49962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smtClean="0"/>
              <a:t>Three sieges of Judah by Babylonians:  Captivity</a:t>
            </a:r>
            <a:endParaRPr lang="en-US" sz="1400" dirty="0"/>
          </a:p>
        </p:txBody>
      </p:sp>
      <p:sp>
        <p:nvSpPr>
          <p:cNvPr id="11" name="Content Placeholder 2"/>
          <p:cNvSpPr txBox="1">
            <a:spLocks/>
          </p:cNvSpPr>
          <p:nvPr/>
        </p:nvSpPr>
        <p:spPr>
          <a:xfrm>
            <a:off x="3597110" y="2518526"/>
            <a:ext cx="965460" cy="96906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smtClean="0"/>
              <a:t>Cyrus the Persian conquers Babylon</a:t>
            </a:r>
            <a:endParaRPr lang="en-US" sz="1400" dirty="0"/>
          </a:p>
        </p:txBody>
      </p:sp>
      <p:sp>
        <p:nvSpPr>
          <p:cNvPr id="12" name="Content Placeholder 2"/>
          <p:cNvSpPr txBox="1">
            <a:spLocks/>
          </p:cNvSpPr>
          <p:nvPr/>
        </p:nvSpPr>
        <p:spPr>
          <a:xfrm>
            <a:off x="4409389" y="2520094"/>
            <a:ext cx="965460" cy="96906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smtClean="0"/>
              <a:t>Cyrus’ edict willing for Jews to return</a:t>
            </a:r>
            <a:endParaRPr lang="en-US" sz="1400" dirty="0"/>
          </a:p>
        </p:txBody>
      </p:sp>
      <p:sp>
        <p:nvSpPr>
          <p:cNvPr id="13" name="Content Placeholder 2"/>
          <p:cNvSpPr txBox="1">
            <a:spLocks/>
          </p:cNvSpPr>
          <p:nvPr/>
        </p:nvSpPr>
        <p:spPr>
          <a:xfrm>
            <a:off x="5240519" y="2521667"/>
            <a:ext cx="1782450" cy="1861797"/>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spcBef>
                <a:spcPts val="600"/>
              </a:spcBef>
              <a:buFont typeface="Arial" pitchFamily="34" charset="0"/>
              <a:buNone/>
            </a:pPr>
            <a:r>
              <a:rPr lang="en-US" sz="1400" dirty="0" smtClean="0"/>
              <a:t>First year in Judah:</a:t>
            </a:r>
          </a:p>
          <a:p>
            <a:pPr marL="388620" indent="-342900">
              <a:spcBef>
                <a:spcPts val="600"/>
              </a:spcBef>
              <a:buFont typeface="Arial" pitchFamily="34" charset="0"/>
              <a:buAutoNum type="arabicPeriod"/>
            </a:pPr>
            <a:r>
              <a:rPr lang="en-US" sz="1400" dirty="0" smtClean="0"/>
              <a:t>Rebuilt altar of burnt offerings</a:t>
            </a:r>
          </a:p>
          <a:p>
            <a:pPr marL="388620" indent="-342900">
              <a:spcBef>
                <a:spcPts val="600"/>
              </a:spcBef>
              <a:buFont typeface="Arial" pitchFamily="34" charset="0"/>
              <a:buAutoNum type="arabicPeriod"/>
            </a:pPr>
            <a:r>
              <a:rPr lang="en-US" sz="1400" dirty="0" smtClean="0"/>
              <a:t>Restored some ancient ceremonies</a:t>
            </a:r>
          </a:p>
          <a:p>
            <a:pPr marL="388620" indent="-342900">
              <a:spcBef>
                <a:spcPts val="600"/>
              </a:spcBef>
              <a:buFont typeface="Arial" pitchFamily="34" charset="0"/>
              <a:buAutoNum type="arabicPeriod"/>
            </a:pPr>
            <a:r>
              <a:rPr lang="en-US" sz="1400" dirty="0" smtClean="0"/>
              <a:t>Laid foundation of new temple</a:t>
            </a:r>
          </a:p>
        </p:txBody>
      </p:sp>
      <p:sp>
        <p:nvSpPr>
          <p:cNvPr id="14" name="Content Placeholder 2"/>
          <p:cNvSpPr txBox="1">
            <a:spLocks/>
          </p:cNvSpPr>
          <p:nvPr/>
        </p:nvSpPr>
        <p:spPr>
          <a:xfrm>
            <a:off x="7059888" y="2521662"/>
            <a:ext cx="1480792" cy="890841"/>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smtClean="0"/>
              <a:t>Darius the great restores order and becomes emperor</a:t>
            </a:r>
            <a:endParaRPr lang="en-US" sz="1400" dirty="0"/>
          </a:p>
        </p:txBody>
      </p:sp>
      <p:sp>
        <p:nvSpPr>
          <p:cNvPr id="15" name="Content Placeholder 2"/>
          <p:cNvSpPr txBox="1">
            <a:spLocks/>
          </p:cNvSpPr>
          <p:nvPr/>
        </p:nvSpPr>
        <p:spPr>
          <a:xfrm>
            <a:off x="8305801" y="2513804"/>
            <a:ext cx="1300112" cy="110609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b="1" dirty="0" smtClean="0"/>
              <a:t>Book of Haggai:  Start rebuilding temple again</a:t>
            </a:r>
            <a:endParaRPr lang="en-US" sz="1400" b="1" dirty="0"/>
          </a:p>
        </p:txBody>
      </p:sp>
      <p:sp>
        <p:nvSpPr>
          <p:cNvPr id="16" name="Content Placeholder 2"/>
          <p:cNvSpPr txBox="1">
            <a:spLocks/>
          </p:cNvSpPr>
          <p:nvPr/>
        </p:nvSpPr>
        <p:spPr>
          <a:xfrm>
            <a:off x="9740248" y="2515373"/>
            <a:ext cx="1215274" cy="89713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smtClean="0"/>
              <a:t>Finish building the temple 3 ½ years later</a:t>
            </a:r>
            <a:endParaRPr lang="en-US" sz="1400" dirty="0"/>
          </a:p>
        </p:txBody>
      </p:sp>
      <p:sp>
        <p:nvSpPr>
          <p:cNvPr id="17" name="Content Placeholder 2"/>
          <p:cNvSpPr txBox="1">
            <a:spLocks/>
          </p:cNvSpPr>
          <p:nvPr/>
        </p:nvSpPr>
        <p:spPr>
          <a:xfrm>
            <a:off x="1295400" y="5505250"/>
            <a:ext cx="9601200" cy="669304"/>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dirty="0" smtClean="0"/>
              <a:t>“</a:t>
            </a:r>
            <a:r>
              <a:rPr lang="en-US" baseline="30000" dirty="0" smtClean="0"/>
              <a:t>1</a:t>
            </a:r>
            <a:r>
              <a:rPr lang="en-US" dirty="0" smtClean="0"/>
              <a:t> In the second year of Darius the king, in the sixth month, on the first day of the month, the word of the LORD came by the hand of Haggai the prophet…”</a:t>
            </a:r>
            <a:endParaRPr lang="en-US" dirty="0"/>
          </a:p>
        </p:txBody>
      </p:sp>
    </p:spTree>
    <p:extLst>
      <p:ext uri="{BB962C8B-B14F-4D97-AF65-F5344CB8AC3E}">
        <p14:creationId xmlns:p14="http://schemas.microsoft.com/office/powerpoint/2010/main" val="18908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txBox="1">
            <a:spLocks/>
          </p:cNvSpPr>
          <p:nvPr/>
        </p:nvSpPr>
        <p:spPr>
          <a:xfrm>
            <a:off x="1295400" y="4270341"/>
            <a:ext cx="9601200" cy="1979633"/>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dirty="0" smtClean="0"/>
              <a:t>“</a:t>
            </a:r>
            <a:r>
              <a:rPr lang="en-US" baseline="30000" dirty="0" smtClean="0"/>
              <a:t>1</a:t>
            </a:r>
            <a:r>
              <a:rPr lang="en-US" dirty="0" smtClean="0"/>
              <a:t> Now the LORD said to Abram, “Go from your country and your kindred and your father’s house to the land that I will show you. </a:t>
            </a:r>
            <a:r>
              <a:rPr lang="en-US" baseline="30000" dirty="0" smtClean="0"/>
              <a:t>2</a:t>
            </a:r>
            <a:r>
              <a:rPr lang="en-US" dirty="0" smtClean="0"/>
              <a:t> And I will make of you a great nation, and I will bless you and make your name great, so that you will be a blessing. </a:t>
            </a:r>
            <a:r>
              <a:rPr lang="en-US" baseline="30000" dirty="0" smtClean="0"/>
              <a:t>3</a:t>
            </a:r>
            <a:r>
              <a:rPr lang="en-US" dirty="0" smtClean="0"/>
              <a:t> I will bless those who bless you, and him who dishonors you I will curse, and in you all the families of the earth shall be blessed.”</a:t>
            </a:r>
          </a:p>
          <a:p>
            <a:pPr marL="45720" indent="0" algn="r">
              <a:buFont typeface="Arial" pitchFamily="34" charset="0"/>
              <a:buNone/>
            </a:pPr>
            <a:r>
              <a:rPr lang="en-US" dirty="0" smtClean="0"/>
              <a:t>Gen 12:1-3 (ESV) </a:t>
            </a:r>
            <a:endParaRPr lang="en-US" dirty="0"/>
          </a:p>
        </p:txBody>
      </p:sp>
      <p:sp>
        <p:nvSpPr>
          <p:cNvPr id="4" name="Rounded Rectangle 3"/>
          <p:cNvSpPr/>
          <p:nvPr/>
        </p:nvSpPr>
        <p:spPr>
          <a:xfrm>
            <a:off x="961534" y="1715678"/>
            <a:ext cx="1498862" cy="3864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980388" y="1640263"/>
            <a:ext cx="1489435" cy="523220"/>
          </a:xfrm>
          <a:prstGeom prst="rect">
            <a:avLst/>
          </a:prstGeom>
          <a:noFill/>
        </p:spPr>
        <p:txBody>
          <a:bodyPr wrap="square" rtlCol="0">
            <a:spAutoFit/>
          </a:bodyPr>
          <a:lstStyle/>
          <a:p>
            <a:pPr algn="ctr"/>
            <a:r>
              <a:rPr lang="en-US" sz="2800" dirty="0" smtClean="0">
                <a:solidFill>
                  <a:schemeClr val="bg1"/>
                </a:solidFill>
              </a:rPr>
              <a:t>Abram</a:t>
            </a:r>
            <a:endParaRPr lang="en-US" sz="2800" dirty="0">
              <a:solidFill>
                <a:schemeClr val="bg1"/>
              </a:solidFill>
            </a:endParaRPr>
          </a:p>
        </p:txBody>
      </p:sp>
      <p:sp>
        <p:nvSpPr>
          <p:cNvPr id="6" name="Rounded Rectangle 5"/>
          <p:cNvSpPr/>
          <p:nvPr/>
        </p:nvSpPr>
        <p:spPr>
          <a:xfrm>
            <a:off x="963102" y="2169733"/>
            <a:ext cx="1498862" cy="12239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961534" y="2238898"/>
            <a:ext cx="1508289" cy="1077218"/>
          </a:xfrm>
          <a:prstGeom prst="rect">
            <a:avLst/>
          </a:prstGeom>
          <a:noFill/>
        </p:spPr>
        <p:txBody>
          <a:bodyPr wrap="square" rtlCol="0">
            <a:spAutoFit/>
          </a:bodyPr>
          <a:lstStyle/>
          <a:p>
            <a:pPr marL="342900" indent="-342900">
              <a:buAutoNum type="arabicPeriod"/>
            </a:pPr>
            <a:r>
              <a:rPr lang="en-US" sz="1600" dirty="0" smtClean="0">
                <a:solidFill>
                  <a:schemeClr val="bg1"/>
                </a:solidFill>
              </a:rPr>
              <a:t>Land</a:t>
            </a:r>
          </a:p>
          <a:p>
            <a:pPr marL="342900" indent="-342900">
              <a:buAutoNum type="arabicPeriod"/>
            </a:pPr>
            <a:r>
              <a:rPr lang="en-US" sz="1600" dirty="0" smtClean="0">
                <a:solidFill>
                  <a:schemeClr val="bg1"/>
                </a:solidFill>
              </a:rPr>
              <a:t>Nation</a:t>
            </a:r>
          </a:p>
          <a:p>
            <a:pPr marL="342900" indent="-342900">
              <a:buAutoNum type="arabicPeriod"/>
            </a:pPr>
            <a:r>
              <a:rPr lang="en-US" sz="1600" dirty="0" smtClean="0">
                <a:solidFill>
                  <a:schemeClr val="bg1"/>
                </a:solidFill>
              </a:rPr>
              <a:t>Blessing to all nations</a:t>
            </a:r>
            <a:endParaRPr lang="en-US" sz="16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965" y="1442299"/>
            <a:ext cx="2376471" cy="2376471"/>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922960" y="1443867"/>
            <a:ext cx="2376471" cy="2376471"/>
          </a:xfrm>
          <a:prstGeom prst="rect">
            <a:avLst/>
          </a:prstGeom>
        </p:spPr>
      </p:pic>
      <p:sp>
        <p:nvSpPr>
          <p:cNvPr id="12" name="Content Placeholder 2"/>
          <p:cNvSpPr txBox="1">
            <a:spLocks/>
          </p:cNvSpPr>
          <p:nvPr/>
        </p:nvSpPr>
        <p:spPr>
          <a:xfrm>
            <a:off x="1296968" y="4545294"/>
            <a:ext cx="9601200" cy="1979633"/>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dirty="0" smtClean="0"/>
              <a:t>“</a:t>
            </a:r>
            <a:r>
              <a:rPr lang="en-US" baseline="30000" dirty="0" smtClean="0"/>
              <a:t>23 </a:t>
            </a:r>
            <a:r>
              <a:rPr lang="en-US" dirty="0" smtClean="0"/>
              <a:t>During those many days the king of Egypt died, and the people of Israel groaned because of their slavery and cried out for help.  Their cry for rescue from slavery came up to God. </a:t>
            </a:r>
            <a:r>
              <a:rPr lang="en-US" baseline="30000" dirty="0" smtClean="0"/>
              <a:t>24 </a:t>
            </a:r>
            <a:r>
              <a:rPr lang="en-US" dirty="0" smtClean="0"/>
              <a:t>And God heard their groaning, and God remembered his covenant with Abraham, with Isaac, and with Jacob. </a:t>
            </a:r>
            <a:r>
              <a:rPr lang="en-US" baseline="30000" dirty="0" smtClean="0"/>
              <a:t>25</a:t>
            </a:r>
            <a:r>
              <a:rPr lang="en-US" dirty="0" smtClean="0"/>
              <a:t> God saw the people of Israel – and God knew.</a:t>
            </a:r>
          </a:p>
          <a:p>
            <a:pPr marL="45720" indent="0" algn="r">
              <a:buFont typeface="Arial" pitchFamily="34" charset="0"/>
              <a:buNone/>
            </a:pPr>
            <a:r>
              <a:rPr lang="en-US" dirty="0" err="1" smtClean="0"/>
              <a:t>Exo</a:t>
            </a:r>
            <a:r>
              <a:rPr lang="en-US" dirty="0" smtClean="0"/>
              <a:t> 2:23-25 (ESV)</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5773" y="1715678"/>
            <a:ext cx="1291119" cy="1677971"/>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5797341" y="1717246"/>
            <a:ext cx="1291119" cy="1677971"/>
          </a:xfrm>
          <a:prstGeom prst="rect">
            <a:avLst/>
          </a:prstGeom>
        </p:spPr>
      </p:pic>
      <p:sp>
        <p:nvSpPr>
          <p:cNvPr id="15" name="Content Placeholder 2"/>
          <p:cNvSpPr txBox="1">
            <a:spLocks/>
          </p:cNvSpPr>
          <p:nvPr/>
        </p:nvSpPr>
        <p:spPr>
          <a:xfrm>
            <a:off x="1298536" y="4000112"/>
            <a:ext cx="9601200" cy="1979633"/>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dirty="0" smtClean="0"/>
              <a:t>“</a:t>
            </a:r>
            <a:r>
              <a:rPr lang="en-US" baseline="30000" dirty="0" smtClean="0"/>
              <a:t>43</a:t>
            </a:r>
            <a:r>
              <a:rPr lang="en-US" dirty="0" smtClean="0"/>
              <a:t> Thus the LORD gave to Israel all the land that he swore to give to their fathers.  And they took possession of it, and they settled there. </a:t>
            </a:r>
            <a:r>
              <a:rPr lang="en-US" baseline="30000" dirty="0" smtClean="0"/>
              <a:t>44</a:t>
            </a:r>
            <a:r>
              <a:rPr lang="en-US" dirty="0" smtClean="0"/>
              <a:t> And the LORD gave them rest on every side just as he had sworn to their fathers.  Not one of all their enemies had withstood them, for the LORD had given all their enemies into their hands. </a:t>
            </a:r>
            <a:r>
              <a:rPr lang="en-US" baseline="30000" dirty="0" smtClean="0"/>
              <a:t>45</a:t>
            </a:r>
            <a:r>
              <a:rPr lang="en-US" dirty="0" smtClean="0"/>
              <a:t> Not one word of all the good promises that the LORD had made to the house of Israel had failed; all came to pass.</a:t>
            </a:r>
          </a:p>
          <a:p>
            <a:pPr marL="45720" indent="0" algn="r">
              <a:buFont typeface="Arial" pitchFamily="34" charset="0"/>
              <a:buNone/>
            </a:pPr>
            <a:r>
              <a:rPr lang="en-US" dirty="0" smtClean="0"/>
              <a:t>Joshua 21:43-45 (ESV) </a:t>
            </a:r>
            <a:endParaRPr lang="en-US" dirty="0"/>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9218" y="1201962"/>
            <a:ext cx="3809524" cy="2857143"/>
          </a:xfrm>
          <a:prstGeom prst="rect">
            <a:avLst/>
          </a:prstGeom>
        </p:spPr>
      </p:pic>
      <p:pic>
        <p:nvPicPr>
          <p:cNvPr id="17" name="Picture 16"/>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7530786" y="1203530"/>
            <a:ext cx="3809524" cy="2857143"/>
          </a:xfrm>
          <a:prstGeom prst="rect">
            <a:avLst/>
          </a:prstGeom>
        </p:spPr>
      </p:pic>
      <p:sp>
        <p:nvSpPr>
          <p:cNvPr id="18" name="Content Placeholder 2"/>
          <p:cNvSpPr txBox="1">
            <a:spLocks/>
          </p:cNvSpPr>
          <p:nvPr/>
        </p:nvSpPr>
        <p:spPr>
          <a:xfrm>
            <a:off x="1300104" y="5377992"/>
            <a:ext cx="9601200" cy="1091431"/>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smtClean="0"/>
              <a:t>Deuteronomy 28:15 → Joshua 23:14-16 → Jeremiah 2:11-13 → Daniel 1:1-2 </a:t>
            </a:r>
            <a:r>
              <a:rPr lang="en-US" dirty="0"/>
              <a:t>→</a:t>
            </a:r>
          </a:p>
          <a:p>
            <a:pPr marL="45720" indent="0">
              <a:buNone/>
            </a:pPr>
            <a:r>
              <a:rPr lang="en-US" dirty="0" smtClean="0"/>
              <a:t>2 Kings 24:10-16 → 2 Kings 25:1-21</a:t>
            </a:r>
            <a:endParaRPr lang="en-US" dirty="0"/>
          </a:p>
          <a:p>
            <a:pPr marL="45720" indent="0">
              <a:buNone/>
            </a:pPr>
            <a:r>
              <a:rPr lang="en-US" dirty="0" smtClean="0"/>
              <a:t> </a:t>
            </a:r>
            <a:endParaRPr lang="en-US" dirty="0"/>
          </a:p>
          <a:p>
            <a:pPr marL="45720" indent="0">
              <a:buNone/>
            </a:pPr>
            <a:endParaRPr lang="en-US" dirty="0"/>
          </a:p>
          <a:p>
            <a:pPr marL="45720" indent="0">
              <a:buNone/>
            </a:pPr>
            <a:endParaRPr lang="en-US" dirty="0"/>
          </a:p>
          <a:p>
            <a:pPr marL="45720" indent="0">
              <a:buFont typeface="Arial" pitchFamily="34" charset="0"/>
              <a:buNone/>
            </a:pPr>
            <a:endParaRPr lang="en-US" dirty="0"/>
          </a:p>
        </p:txBody>
      </p:sp>
      <p:sp>
        <p:nvSpPr>
          <p:cNvPr id="19" name="Rectangle 18"/>
          <p:cNvSpPr/>
          <p:nvPr/>
        </p:nvSpPr>
        <p:spPr>
          <a:xfrm>
            <a:off x="11533586" y="1624310"/>
            <a:ext cx="1934764" cy="1754326"/>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70 years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0" name="Rectangle 19"/>
          <p:cNvSpPr/>
          <p:nvPr/>
        </p:nvSpPr>
        <p:spPr>
          <a:xfrm>
            <a:off x="11533586" y="1624310"/>
            <a:ext cx="1934764" cy="1754326"/>
          </a:xfrm>
          <a:prstGeom prst="rect">
            <a:avLst/>
          </a:prstGeom>
          <a:noFill/>
        </p:spPr>
        <p:txBody>
          <a:bodyPr wrap="square" lIns="91440" tIns="45720" rIns="91440" bIns="45720">
            <a:spAutoFit/>
          </a:bodyPr>
          <a:lstStyle/>
          <a:p>
            <a:pPr algn="ctr"/>
            <a:r>
              <a:rPr lang="en-US" sz="5400" b="1" cap="none" spc="0" dirty="0" smtClean="0">
                <a:ln w="12700">
                  <a:solidFill>
                    <a:schemeClr val="bg1">
                      <a:lumMod val="65000"/>
                    </a:schemeClr>
                  </a:solidFill>
                  <a:prstDash val="solid"/>
                </a:ln>
                <a:solidFill>
                  <a:schemeClr val="bg1">
                    <a:lumMod val="65000"/>
                  </a:schemeClr>
                </a:solidFill>
                <a:effectLst>
                  <a:outerShdw dist="38100" dir="2640000" algn="bl" rotWithShape="0">
                    <a:schemeClr val="bg1">
                      <a:lumMod val="65000"/>
                    </a:schemeClr>
                  </a:outerShdw>
                </a:effectLst>
              </a:rPr>
              <a:t>70 years</a:t>
            </a:r>
            <a:endParaRPr lang="en-US" sz="5400" b="1" cap="none" spc="0" dirty="0">
              <a:ln w="12700">
                <a:solidFill>
                  <a:schemeClr val="bg1">
                    <a:lumMod val="65000"/>
                  </a:schemeClr>
                </a:solidFill>
                <a:prstDash val="solid"/>
              </a:ln>
              <a:solidFill>
                <a:schemeClr val="bg1">
                  <a:lumMod val="65000"/>
                </a:schemeClr>
              </a:solidFill>
              <a:effectLst>
                <a:outerShdw dist="38100" dir="2640000" algn="bl" rotWithShape="0">
                  <a:schemeClr val="bg1">
                    <a:lumMod val="65000"/>
                  </a:schemeClr>
                </a:outerShdw>
              </a:effectLst>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72202" y="1721894"/>
            <a:ext cx="1696423" cy="1668149"/>
          </a:xfrm>
          <a:prstGeom prst="rect">
            <a:avLst/>
          </a:prstGeom>
        </p:spPr>
      </p:pic>
      <p:pic>
        <p:nvPicPr>
          <p:cNvPr id="22" name="Picture 21"/>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13972202" y="1721894"/>
            <a:ext cx="1696423" cy="1668149"/>
          </a:xfrm>
          <a:prstGeom prst="rect">
            <a:avLst/>
          </a:prstGeom>
        </p:spPr>
      </p:pic>
      <p:sp>
        <p:nvSpPr>
          <p:cNvPr id="23" name="Content Placeholder 2"/>
          <p:cNvSpPr txBox="1">
            <a:spLocks/>
          </p:cNvSpPr>
          <p:nvPr/>
        </p:nvSpPr>
        <p:spPr>
          <a:xfrm>
            <a:off x="1300104" y="5101767"/>
            <a:ext cx="9601200" cy="1091431"/>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baseline="30000" dirty="0" smtClean="0"/>
              <a:t>11</a:t>
            </a:r>
            <a:r>
              <a:rPr lang="en-US" dirty="0" smtClean="0"/>
              <a:t> This whole land shall become a ruin and a waste, and these nations shall serve the king of Babylon seventy years.</a:t>
            </a:r>
          </a:p>
          <a:p>
            <a:pPr marL="45720" indent="0" algn="r">
              <a:buNone/>
            </a:pPr>
            <a:r>
              <a:rPr lang="en-US" dirty="0" smtClean="0"/>
              <a:t>Jeremiah 25:11 (ESV) </a:t>
            </a:r>
            <a:endParaRPr lang="en-US" dirty="0"/>
          </a:p>
          <a:p>
            <a:pPr marL="45720" indent="0">
              <a:buNone/>
            </a:pPr>
            <a:endParaRPr lang="en-US" dirty="0"/>
          </a:p>
          <a:p>
            <a:pPr marL="45720" indent="0">
              <a:buNone/>
            </a:pPr>
            <a:endParaRPr lang="en-US" dirty="0"/>
          </a:p>
          <a:p>
            <a:pPr marL="45720" indent="0">
              <a:buFont typeface="Arial" pitchFamily="34" charset="0"/>
              <a:buNone/>
            </a:pPr>
            <a:endParaRPr lang="en-US" dirty="0"/>
          </a:p>
        </p:txBody>
      </p:sp>
      <p:sp>
        <p:nvSpPr>
          <p:cNvPr id="24" name="Content Placeholder 2"/>
          <p:cNvSpPr txBox="1">
            <a:spLocks/>
          </p:cNvSpPr>
          <p:nvPr/>
        </p:nvSpPr>
        <p:spPr>
          <a:xfrm>
            <a:off x="1300104" y="3730167"/>
            <a:ext cx="9601200" cy="2457826"/>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baseline="30000" dirty="0" smtClean="0"/>
              <a:t>22</a:t>
            </a:r>
            <a:r>
              <a:rPr lang="en-US" dirty="0" smtClean="0"/>
              <a:t> Now in the first year of Cyrus king of Persia, that the word of the LORD by the mouth of Jeremiah might be fulfilled, the LORD stirred up the spirit of Cyrus king of Persia, so that he made a proclamation throughout all his kingdom and also put it in writing: </a:t>
            </a:r>
            <a:r>
              <a:rPr lang="en-US" baseline="30000" dirty="0" smtClean="0"/>
              <a:t>23</a:t>
            </a:r>
            <a:r>
              <a:rPr lang="en-US" dirty="0" smtClean="0"/>
              <a:t> “Thus says Cyrus king of Persia, ‘The LORD, the God of heaven, has given me all the kingdoms of the earth, and he has charged me to build him a house at Jerusalem, which is in Judah.  Whoever is among you of all his people, may the LORD his God be with him.  Let him go up.’”</a:t>
            </a:r>
          </a:p>
          <a:p>
            <a:pPr marL="45720" indent="0" algn="r">
              <a:buNone/>
            </a:pPr>
            <a:r>
              <a:rPr lang="en-US" dirty="0" smtClean="0"/>
              <a:t>2 Chronicles 36:22-23 (ESV)</a:t>
            </a:r>
            <a:endParaRPr lang="en-US" dirty="0"/>
          </a:p>
          <a:p>
            <a:pPr marL="45720" indent="0">
              <a:buNone/>
            </a:pPr>
            <a:endParaRPr lang="en-US" dirty="0"/>
          </a:p>
          <a:p>
            <a:pPr marL="45720" indent="0">
              <a:buNone/>
            </a:pPr>
            <a:endParaRPr lang="en-US" dirty="0"/>
          </a:p>
          <a:p>
            <a:pPr marL="45720" indent="0">
              <a:buFont typeface="Arial" pitchFamily="34" charset="0"/>
              <a:buNone/>
            </a:pPr>
            <a:endParaRPr lang="en-US" dirty="0"/>
          </a:p>
        </p:txBody>
      </p:sp>
    </p:spTree>
    <p:extLst>
      <p:ext uri="{BB962C8B-B14F-4D97-AF65-F5344CB8AC3E}">
        <p14:creationId xmlns:p14="http://schemas.microsoft.com/office/powerpoint/2010/main" val="112231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tgtEl>
                                        <p:attrNameLst>
                                          <p:attrName>style.color</p:attrName>
                                        </p:attrNameLst>
                                      </p:cBhvr>
                                      <p:to>
                                        <a:srgbClr val="A5A5A5"/>
                                      </p:to>
                                    </p:animClr>
                                    <p:animClr clrSpc="rgb" dir="cw">
                                      <p:cBhvr>
                                        <p:cTn id="7" dur="500" fill="hold"/>
                                        <p:tgtEl>
                                          <p:spTgt spid="4"/>
                                        </p:tgtEl>
                                        <p:attrNameLst>
                                          <p:attrName>fillcolor</p:attrName>
                                        </p:attrNameLst>
                                      </p:cBhvr>
                                      <p:to>
                                        <a:srgbClr val="A5A5A5"/>
                                      </p:to>
                                    </p:animClr>
                                    <p:set>
                                      <p:cBhvr>
                                        <p:cTn id="8" dur="500" fill="hold"/>
                                        <p:tgtEl>
                                          <p:spTgt spid="4"/>
                                        </p:tgtEl>
                                        <p:attrNameLst>
                                          <p:attrName>fill.type</p:attrName>
                                        </p:attrNameLst>
                                      </p:cBhvr>
                                      <p:to>
                                        <p:strVal val="solid"/>
                                      </p:to>
                                    </p:set>
                                    <p:set>
                                      <p:cBhvr>
                                        <p:cTn id="9" dur="500" fill="hold"/>
                                        <p:tgtEl>
                                          <p:spTgt spid="4"/>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6"/>
                                        </p:tgtEl>
                                        <p:attrNameLst>
                                          <p:attrName>style.color</p:attrName>
                                        </p:attrNameLst>
                                      </p:cBhvr>
                                      <p:to>
                                        <a:srgbClr val="A5A5A5"/>
                                      </p:to>
                                    </p:animClr>
                                    <p:animClr clrSpc="rgb" dir="cw">
                                      <p:cBhvr>
                                        <p:cTn id="12" dur="500" fill="hold"/>
                                        <p:tgtEl>
                                          <p:spTgt spid="6"/>
                                        </p:tgtEl>
                                        <p:attrNameLst>
                                          <p:attrName>fillcolor</p:attrName>
                                        </p:attrNameLst>
                                      </p:cBhvr>
                                      <p:to>
                                        <a:srgbClr val="A5A5A5"/>
                                      </p:to>
                                    </p:animClr>
                                    <p:set>
                                      <p:cBhvr>
                                        <p:cTn id="13" dur="500" fill="hold"/>
                                        <p:tgtEl>
                                          <p:spTgt spid="6"/>
                                        </p:tgtEl>
                                        <p:attrNameLst>
                                          <p:attrName>fill.type</p:attrName>
                                        </p:attrNameLst>
                                      </p:cBhvr>
                                      <p:to>
                                        <p:strVal val="solid"/>
                                      </p:to>
                                    </p:set>
                                    <p:set>
                                      <p:cBhvr>
                                        <p:cTn id="14" dur="500" fill="hold"/>
                                        <p:tgtEl>
                                          <p:spTgt spid="6"/>
                                        </p:tgtEl>
                                        <p:attrNameLst>
                                          <p:attrName>fill.on</p:attrName>
                                        </p:attrNameLst>
                                      </p:cBhvr>
                                      <p:to>
                                        <p:strVal val="true"/>
                                      </p:to>
                                    </p:set>
                                  </p:childTnLst>
                                </p:cTn>
                              </p:par>
                              <p:par>
                                <p:cTn id="15" presetID="10" presetClass="exit" presetSubtype="0" fill="hold" grpId="0"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xit" presetSubtype="0" fill="hold" grpId="1"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1" nodeType="clickEffect">
                                  <p:stCondLst>
                                    <p:cond delay="0"/>
                                  </p:stCondLst>
                                  <p:childTnLst>
                                    <p:animMotion origin="layout" path="M -4.58333E-6 -7.40741E-7 L -0.37161 -7.40741E-7 " pathEditMode="relative" rAng="0" ptsTypes="AA">
                                      <p:cBhvr>
                                        <p:cTn id="58" dur="2000" fill="hold"/>
                                        <p:tgtEl>
                                          <p:spTgt spid="4"/>
                                        </p:tgtEl>
                                        <p:attrNameLst>
                                          <p:attrName>ppt_x</p:attrName>
                                          <p:attrName>ppt_y</p:attrName>
                                        </p:attrNameLst>
                                      </p:cBhvr>
                                      <p:rCtr x="-18581" y="0"/>
                                    </p:animMotion>
                                  </p:childTnLst>
                                </p:cTn>
                              </p:par>
                              <p:par>
                                <p:cTn id="59" presetID="35" presetClass="path" presetSubtype="0" accel="50000" decel="50000" fill="hold" grpId="1" nodeType="withEffect">
                                  <p:stCondLst>
                                    <p:cond delay="0"/>
                                  </p:stCondLst>
                                  <p:childTnLst>
                                    <p:animMotion origin="layout" path="M -4.79167E-6 4.44444E-6 L -0.3694 4.44444E-6 " pathEditMode="relative" rAng="0" ptsTypes="AA">
                                      <p:cBhvr>
                                        <p:cTn id="60" dur="2000" fill="hold"/>
                                        <p:tgtEl>
                                          <p:spTgt spid="6"/>
                                        </p:tgtEl>
                                        <p:attrNameLst>
                                          <p:attrName>ppt_x</p:attrName>
                                          <p:attrName>ppt_y</p:attrName>
                                        </p:attrNameLst>
                                      </p:cBhvr>
                                      <p:rCtr x="-18464" y="0"/>
                                    </p:animMotion>
                                  </p:childTnLst>
                                </p:cTn>
                              </p:par>
                              <p:par>
                                <p:cTn id="61" presetID="35" presetClass="path" presetSubtype="0" accel="50000" decel="50000" fill="hold" grpId="0" nodeType="withEffect">
                                  <p:stCondLst>
                                    <p:cond delay="0"/>
                                  </p:stCondLst>
                                  <p:childTnLst>
                                    <p:animMotion origin="layout" path="M 3.54167E-6 -4.81481E-6 L -0.37123 -4.81481E-6 " pathEditMode="relative" rAng="0" ptsTypes="AA">
                                      <p:cBhvr>
                                        <p:cTn id="62" dur="2000" fill="hold"/>
                                        <p:tgtEl>
                                          <p:spTgt spid="5"/>
                                        </p:tgtEl>
                                        <p:attrNameLst>
                                          <p:attrName>ppt_x</p:attrName>
                                          <p:attrName>ppt_y</p:attrName>
                                        </p:attrNameLst>
                                      </p:cBhvr>
                                      <p:rCtr x="-18555" y="0"/>
                                    </p:animMotion>
                                  </p:childTnLst>
                                </p:cTn>
                              </p:par>
                              <p:par>
                                <p:cTn id="63" presetID="35" presetClass="path" presetSubtype="0" accel="50000" decel="50000" fill="hold" grpId="0" nodeType="withEffect">
                                  <p:stCondLst>
                                    <p:cond delay="0"/>
                                  </p:stCondLst>
                                  <p:childTnLst>
                                    <p:animMotion origin="layout" path="M 4.79167E-6 -1.11111E-6 L -0.36967 -1.11111E-6 " pathEditMode="relative" rAng="0" ptsTypes="AA">
                                      <p:cBhvr>
                                        <p:cTn id="64" dur="2000" fill="hold"/>
                                        <p:tgtEl>
                                          <p:spTgt spid="8"/>
                                        </p:tgtEl>
                                        <p:attrNameLst>
                                          <p:attrName>ppt_x</p:attrName>
                                          <p:attrName>ppt_y</p:attrName>
                                        </p:attrNameLst>
                                      </p:cBhvr>
                                      <p:rCtr x="-18477" y="0"/>
                                    </p:animMotion>
                                  </p:childTnLst>
                                </p:cTn>
                              </p:par>
                              <p:par>
                                <p:cTn id="65" presetID="35" presetClass="path" presetSubtype="0" accel="50000" decel="50000" fill="hold" nodeType="withEffect">
                                  <p:stCondLst>
                                    <p:cond delay="0"/>
                                  </p:stCondLst>
                                  <p:childTnLst>
                                    <p:animMotion origin="layout" path="M 6.25E-7 3.7037E-6 L -0.36602 3.7037E-6 " pathEditMode="relative" rAng="0" ptsTypes="AA">
                                      <p:cBhvr>
                                        <p:cTn id="66" dur="2000" fill="hold"/>
                                        <p:tgtEl>
                                          <p:spTgt spid="11"/>
                                        </p:tgtEl>
                                        <p:attrNameLst>
                                          <p:attrName>ppt_x</p:attrName>
                                          <p:attrName>ppt_y</p:attrName>
                                        </p:attrNameLst>
                                      </p:cBhvr>
                                      <p:rCtr x="-18307" y="0"/>
                                    </p:animMotion>
                                  </p:childTnLst>
                                </p:cTn>
                              </p:par>
                              <p:par>
                                <p:cTn id="67" presetID="35" presetClass="path" presetSubtype="0" accel="50000" decel="50000" fill="hold" nodeType="withEffect">
                                  <p:stCondLst>
                                    <p:cond delay="0"/>
                                  </p:stCondLst>
                                  <p:childTnLst>
                                    <p:animMotion origin="layout" path="M 2.08333E-6 -4.81481E-6 L -0.36589 -4.81481E-6 " pathEditMode="relative" rAng="0" ptsTypes="AA">
                                      <p:cBhvr>
                                        <p:cTn id="68" dur="2000" fill="hold"/>
                                        <p:tgtEl>
                                          <p:spTgt spid="10"/>
                                        </p:tgtEl>
                                        <p:attrNameLst>
                                          <p:attrName>ppt_x</p:attrName>
                                          <p:attrName>ppt_y</p:attrName>
                                        </p:attrNameLst>
                                      </p:cBhvr>
                                      <p:rCtr x="-18294" y="0"/>
                                    </p:animMotion>
                                  </p:childTnLst>
                                </p:cTn>
                              </p:par>
                              <p:par>
                                <p:cTn id="69" presetID="35" presetClass="path" presetSubtype="0" accel="50000" decel="50000" fill="hold" nodeType="withEffect">
                                  <p:stCondLst>
                                    <p:cond delay="0"/>
                                  </p:stCondLst>
                                  <p:childTnLst>
                                    <p:animMotion origin="layout" path="M 4.58333E-6 4.81481E-6 L -0.3487 4.81481E-6 " pathEditMode="relative" rAng="0" ptsTypes="AA">
                                      <p:cBhvr>
                                        <p:cTn id="70" dur="2000" fill="hold"/>
                                        <p:tgtEl>
                                          <p:spTgt spid="14"/>
                                        </p:tgtEl>
                                        <p:attrNameLst>
                                          <p:attrName>ppt_x</p:attrName>
                                          <p:attrName>ppt_y</p:attrName>
                                        </p:attrNameLst>
                                      </p:cBhvr>
                                      <p:rCtr x="-17435" y="0"/>
                                    </p:animMotion>
                                  </p:childTnLst>
                                </p:cTn>
                              </p:par>
                              <p:par>
                                <p:cTn id="71" presetID="35" presetClass="path" presetSubtype="0" accel="50000" decel="50000" fill="hold" nodeType="withEffect">
                                  <p:stCondLst>
                                    <p:cond delay="0"/>
                                  </p:stCondLst>
                                  <p:childTnLst>
                                    <p:animMotion origin="layout" path="M 4.79167E-6 -3.7037E-6 L -0.34857 -3.7037E-6 " pathEditMode="relative" rAng="0" ptsTypes="AA">
                                      <p:cBhvr>
                                        <p:cTn id="72" dur="2000" fill="hold"/>
                                        <p:tgtEl>
                                          <p:spTgt spid="13"/>
                                        </p:tgtEl>
                                        <p:attrNameLst>
                                          <p:attrName>ppt_x</p:attrName>
                                          <p:attrName>ppt_y</p:attrName>
                                        </p:attrNameLst>
                                      </p:cBhvr>
                                      <p:rCtr x="-17435" y="0"/>
                                    </p:animMotion>
                                  </p:childTnLst>
                                </p:cTn>
                              </p:par>
                              <p:par>
                                <p:cTn id="73" presetID="35" presetClass="path" presetSubtype="0" accel="50000" decel="50000" fill="hold" nodeType="withEffect">
                                  <p:stCondLst>
                                    <p:cond delay="0"/>
                                  </p:stCondLst>
                                  <p:childTnLst>
                                    <p:animMotion origin="layout" path="M 1.66667E-6 3.7037E-6 L -0.34896 3.7037E-6 " pathEditMode="relative" rAng="0" ptsTypes="AA">
                                      <p:cBhvr>
                                        <p:cTn id="74" dur="2000" fill="hold"/>
                                        <p:tgtEl>
                                          <p:spTgt spid="17"/>
                                        </p:tgtEl>
                                        <p:attrNameLst>
                                          <p:attrName>ppt_x</p:attrName>
                                          <p:attrName>ppt_y</p:attrName>
                                        </p:attrNameLst>
                                      </p:cBhvr>
                                      <p:rCtr x="-17448" y="0"/>
                                    </p:animMotion>
                                  </p:childTnLst>
                                </p:cTn>
                              </p:par>
                              <p:par>
                                <p:cTn id="75" presetID="35" presetClass="path" presetSubtype="0" accel="50000" decel="50000" fill="hold" nodeType="withEffect">
                                  <p:stCondLst>
                                    <p:cond delay="0"/>
                                  </p:stCondLst>
                                  <p:childTnLst>
                                    <p:animMotion origin="layout" path="M 1.875E-6 -4.81481E-6 L -0.34805 -4.81481E-6 " pathEditMode="relative" rAng="0" ptsTypes="AA">
                                      <p:cBhvr>
                                        <p:cTn id="76" dur="2000" fill="hold"/>
                                        <p:tgtEl>
                                          <p:spTgt spid="16"/>
                                        </p:tgtEl>
                                        <p:attrNameLst>
                                          <p:attrName>ppt_x</p:attrName>
                                          <p:attrName>ppt_y</p:attrName>
                                        </p:attrNameLst>
                                      </p:cBhvr>
                                      <p:rCtr x="-17409" y="0"/>
                                    </p:animMotion>
                                  </p:childTnLst>
                                </p:cTn>
                              </p:par>
                              <p:par>
                                <p:cTn id="77" presetID="35" presetClass="path" presetSubtype="0" accel="50000" decel="50000" fill="hold" grpId="0" nodeType="withEffect">
                                  <p:stCondLst>
                                    <p:cond delay="0"/>
                                  </p:stCondLst>
                                  <p:childTnLst>
                                    <p:animMotion origin="layout" path="M -4.16667E-7 -3.33333E-6 L -0.34323 -3.33333E-6 " pathEditMode="relative" rAng="0" ptsTypes="AA">
                                      <p:cBhvr>
                                        <p:cTn id="78" dur="2000" fill="hold"/>
                                        <p:tgtEl>
                                          <p:spTgt spid="19"/>
                                        </p:tgtEl>
                                        <p:attrNameLst>
                                          <p:attrName>ppt_x</p:attrName>
                                          <p:attrName>ppt_y</p:attrName>
                                        </p:attrNameLst>
                                      </p:cBhvr>
                                      <p:rCtr x="-17161" y="0"/>
                                    </p:animMotion>
                                  </p:childTnLst>
                                </p:cTn>
                              </p:par>
                              <p:par>
                                <p:cTn id="79" presetID="35" presetClass="path" presetSubtype="0" accel="50000" decel="50000" fill="hold" grpId="0" nodeType="withEffect">
                                  <p:stCondLst>
                                    <p:cond delay="0"/>
                                  </p:stCondLst>
                                  <p:childTnLst>
                                    <p:animMotion origin="layout" path="M -4.16667E-7 -3.33333E-6 L -0.34323 -3.33333E-6 " pathEditMode="relative" rAng="0" ptsTypes="AA">
                                      <p:cBhvr>
                                        <p:cTn id="80" dur="2000" fill="hold"/>
                                        <p:tgtEl>
                                          <p:spTgt spid="20"/>
                                        </p:tgtEl>
                                        <p:attrNameLst>
                                          <p:attrName>ppt_x</p:attrName>
                                          <p:attrName>ppt_y</p:attrName>
                                        </p:attrNameLst>
                                      </p:cBhvr>
                                      <p:rCtr x="-17161" y="0"/>
                                    </p:animMotion>
                                  </p:childTnLst>
                                </p:cTn>
                              </p:par>
                              <p:par>
                                <p:cTn id="81" presetID="35" presetClass="path" presetSubtype="0" accel="50000" decel="50000" fill="hold" nodeType="withEffect">
                                  <p:stCondLst>
                                    <p:cond delay="0"/>
                                  </p:stCondLst>
                                  <p:childTnLst>
                                    <p:animMotion origin="layout" path="M -4.79167E-6 4.81481E-6 L -0.33815 4.81481E-6 " pathEditMode="relative" rAng="0" ptsTypes="AA">
                                      <p:cBhvr>
                                        <p:cTn id="82" dur="2000" fill="hold"/>
                                        <p:tgtEl>
                                          <p:spTgt spid="21"/>
                                        </p:tgtEl>
                                        <p:attrNameLst>
                                          <p:attrName>ppt_x</p:attrName>
                                          <p:attrName>ppt_y</p:attrName>
                                        </p:attrNameLst>
                                      </p:cBhvr>
                                      <p:rCtr x="-16914" y="0"/>
                                    </p:animMotion>
                                  </p:childTnLst>
                                </p:cTn>
                              </p:par>
                              <p:par>
                                <p:cTn id="83" presetID="35" presetClass="path" presetSubtype="0" accel="50000" decel="50000" fill="hold" nodeType="withEffect">
                                  <p:stCondLst>
                                    <p:cond delay="0"/>
                                  </p:stCondLst>
                                  <p:childTnLst>
                                    <p:animMotion origin="layout" path="M -4.79167E-6 4.81481E-6 L -0.33815 4.81481E-6 " pathEditMode="relative" rAng="0" ptsTypes="AA">
                                      <p:cBhvr>
                                        <p:cTn id="84" dur="2000" fill="hold"/>
                                        <p:tgtEl>
                                          <p:spTgt spid="22"/>
                                        </p:tgtEl>
                                        <p:attrNameLst>
                                          <p:attrName>ppt_x</p:attrName>
                                          <p:attrName>ppt_y</p:attrName>
                                        </p:attrNameLst>
                                      </p:cBhvr>
                                      <p:rCtr x="-16914" y="0"/>
                                    </p:animMotion>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xit" presetSubtype="0" fill="hold" grpId="1"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par>
                          <p:cTn id="92" fill="hold">
                            <p:stCondLst>
                              <p:cond delay="2500"/>
                            </p:stCondLst>
                            <p:childTnLst>
                              <p:par>
                                <p:cTn id="93" presetID="10" presetClass="exit" presetSubtype="0" fill="hold" grpId="1" nodeType="after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2"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par>
                                <p:cTn id="104" presetID="10" presetClass="exit" presetSubtype="0" fill="hold" grpId="1"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childTnLst>
                          </p:cTn>
                        </p:par>
                        <p:par>
                          <p:cTn id="107" fill="hold">
                            <p:stCondLst>
                              <p:cond delay="500"/>
                            </p:stCondLst>
                            <p:childTnLst>
                              <p:par>
                                <p:cTn id="108" presetID="10" presetClass="exit" presetSubtype="0" fill="hold" nodeType="afterEffect">
                                  <p:stCondLst>
                                    <p:cond delay="0"/>
                                  </p:stCondLst>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p:bldP spid="6" grpId="0" animBg="1"/>
      <p:bldP spid="6" grpId="1" animBg="1"/>
      <p:bldP spid="8" grpId="0"/>
      <p:bldP spid="12" grpId="0"/>
      <p:bldP spid="12" grpId="1"/>
      <p:bldP spid="15" grpId="0"/>
      <p:bldP spid="15" grpId="1"/>
      <p:bldP spid="18" grpId="0"/>
      <p:bldP spid="18" grpId="1"/>
      <p:bldP spid="19" grpId="0"/>
      <p:bldP spid="20" grpId="0"/>
      <p:bldP spid="20" grpId="1"/>
      <p:bldP spid="20" grpId="2"/>
      <p:bldP spid="23" grpId="0"/>
      <p:bldP spid="23"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Persian kings who reigned during this period</a:t>
            </a:r>
            <a:endParaRPr lang="en-US" sz="3000" dirty="0"/>
          </a:p>
        </p:txBody>
      </p:sp>
      <p:sp>
        <p:nvSpPr>
          <p:cNvPr id="3" name="Text Placeholder 2"/>
          <p:cNvSpPr>
            <a:spLocks noGrp="1"/>
          </p:cNvSpPr>
          <p:nvPr>
            <p:ph type="body" idx="1"/>
          </p:nvPr>
        </p:nvSpPr>
        <p:spPr>
          <a:xfrm>
            <a:off x="1591068" y="1828800"/>
            <a:ext cx="2701565" cy="641350"/>
          </a:xfrm>
        </p:spPr>
        <p:txBody>
          <a:bodyPr/>
          <a:lstStyle/>
          <a:p>
            <a:pPr algn="ctr"/>
            <a:r>
              <a:rPr lang="en-US" dirty="0" smtClean="0"/>
              <a:t>cyrus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84826" y="3160159"/>
            <a:ext cx="2857500" cy="2809875"/>
          </a:xfrm>
        </p:spPr>
      </p:pic>
      <p:sp>
        <p:nvSpPr>
          <p:cNvPr id="8" name="Text Placeholder 2"/>
          <p:cNvSpPr>
            <a:spLocks noGrp="1"/>
          </p:cNvSpPr>
          <p:nvPr>
            <p:ph type="body" idx="1"/>
          </p:nvPr>
        </p:nvSpPr>
        <p:spPr>
          <a:xfrm>
            <a:off x="4226745" y="1830368"/>
            <a:ext cx="2701565" cy="641350"/>
          </a:xfrm>
        </p:spPr>
        <p:txBody>
          <a:bodyPr/>
          <a:lstStyle/>
          <a:p>
            <a:pPr algn="ctr"/>
            <a:r>
              <a:rPr lang="en-US" dirty="0" smtClean="0"/>
              <a:t>Cambyses</a:t>
            </a:r>
            <a:endParaRPr lang="en-US" dirty="0"/>
          </a:p>
        </p:txBody>
      </p:sp>
      <p:pic>
        <p:nvPicPr>
          <p:cNvPr id="9"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20321" y="3142871"/>
            <a:ext cx="2351359" cy="2809875"/>
          </a:xfrm>
        </p:spPr>
      </p:pic>
      <p:sp>
        <p:nvSpPr>
          <p:cNvPr id="10" name="Text Placeholder 2"/>
          <p:cNvSpPr>
            <a:spLocks noGrp="1"/>
          </p:cNvSpPr>
          <p:nvPr>
            <p:ph type="body" idx="1"/>
          </p:nvPr>
        </p:nvSpPr>
        <p:spPr>
          <a:xfrm>
            <a:off x="7438211" y="1831936"/>
            <a:ext cx="2701565" cy="641350"/>
          </a:xfrm>
        </p:spPr>
        <p:txBody>
          <a:bodyPr/>
          <a:lstStyle/>
          <a:p>
            <a:pPr algn="ctr"/>
            <a:r>
              <a:rPr lang="en-US" dirty="0" smtClean="0"/>
              <a:t>Darius </a:t>
            </a:r>
            <a:r>
              <a:rPr lang="en-US" dirty="0" err="1" smtClean="0"/>
              <a:t>i</a:t>
            </a:r>
            <a:endParaRPr lang="en-US" dirty="0"/>
          </a:p>
        </p:txBody>
      </p:sp>
      <p:pic>
        <p:nvPicPr>
          <p:cNvPr id="11" name="Content Placeholder 6"/>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8051106" y="3106732"/>
            <a:ext cx="1532337" cy="2809875"/>
          </a:xfrm>
        </p:spPr>
      </p:pic>
      <p:cxnSp>
        <p:nvCxnSpPr>
          <p:cNvPr id="13" name="Straight Connector 12"/>
          <p:cNvCxnSpPr/>
          <p:nvPr/>
        </p:nvCxnSpPr>
        <p:spPr>
          <a:xfrm>
            <a:off x="792395" y="2620652"/>
            <a:ext cx="1060721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5841"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8662" y="2678785"/>
            <a:ext cx="941261" cy="318939"/>
          </a:xfrm>
        </p:spPr>
        <p:txBody>
          <a:bodyPr>
            <a:normAutofit/>
          </a:bodyPr>
          <a:lstStyle/>
          <a:p>
            <a:pPr algn="ctr"/>
            <a:r>
              <a:rPr lang="en-US" sz="1600" dirty="0" smtClean="0"/>
              <a:t>559 B.C.</a:t>
            </a:r>
            <a:endParaRPr lang="en-US" sz="1600" dirty="0"/>
          </a:p>
        </p:txBody>
      </p:sp>
      <p:sp>
        <p:nvSpPr>
          <p:cNvPr id="16" name="Oval 15"/>
          <p:cNvSpPr/>
          <p:nvPr/>
        </p:nvSpPr>
        <p:spPr>
          <a:xfrm>
            <a:off x="11384550" y="2530078"/>
            <a:ext cx="146012" cy="16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p:cNvSpPr>
            <a:spLocks noGrp="1"/>
          </p:cNvSpPr>
          <p:nvPr>
            <p:ph type="body" idx="1"/>
          </p:nvPr>
        </p:nvSpPr>
        <p:spPr>
          <a:xfrm>
            <a:off x="11037371" y="2654979"/>
            <a:ext cx="941261" cy="350833"/>
          </a:xfrm>
        </p:spPr>
        <p:txBody>
          <a:bodyPr>
            <a:normAutofit/>
          </a:bodyPr>
          <a:lstStyle/>
          <a:p>
            <a:pPr algn="ctr"/>
            <a:r>
              <a:rPr lang="en-US" sz="1600" dirty="0" smtClean="0"/>
              <a:t>486 B.C.</a:t>
            </a:r>
            <a:endParaRPr lang="en-US" sz="1600" dirty="0"/>
          </a:p>
        </p:txBody>
      </p:sp>
      <p:sp>
        <p:nvSpPr>
          <p:cNvPr id="18" name="Oval 17"/>
          <p:cNvSpPr/>
          <p:nvPr/>
        </p:nvSpPr>
        <p:spPr>
          <a:xfrm>
            <a:off x="4967190" y="2531646"/>
            <a:ext cx="146012" cy="16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idx="1"/>
          </p:nvPr>
        </p:nvSpPr>
        <p:spPr>
          <a:xfrm>
            <a:off x="4569566" y="2656547"/>
            <a:ext cx="941261" cy="350833"/>
          </a:xfrm>
        </p:spPr>
        <p:txBody>
          <a:bodyPr>
            <a:normAutofit/>
          </a:bodyPr>
          <a:lstStyle/>
          <a:p>
            <a:pPr algn="ctr"/>
            <a:r>
              <a:rPr lang="en-US" sz="1600" dirty="0" smtClean="0"/>
              <a:t>529</a:t>
            </a:r>
            <a:endParaRPr lang="en-US" sz="1600" dirty="0"/>
          </a:p>
        </p:txBody>
      </p:sp>
      <p:cxnSp>
        <p:nvCxnSpPr>
          <p:cNvPr id="21" name="Straight Connector 20"/>
          <p:cNvCxnSpPr>
            <a:stCxn id="14" idx="0"/>
          </p:cNvCxnSpPr>
          <p:nvPr/>
        </p:nvCxnSpPr>
        <p:spPr>
          <a:xfrm flipV="1">
            <a:off x="718847" y="2253006"/>
            <a:ext cx="1845244" cy="29223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0"/>
          </p:cNvCxnSpPr>
          <p:nvPr/>
        </p:nvCxnSpPr>
        <p:spPr>
          <a:xfrm flipH="1" flipV="1">
            <a:off x="3324230" y="2253006"/>
            <a:ext cx="1715966" cy="2786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022994" y="2533214"/>
            <a:ext cx="146012" cy="16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p:cNvSpPr>
            <a:spLocks noGrp="1"/>
          </p:cNvSpPr>
          <p:nvPr>
            <p:ph type="body" idx="1"/>
          </p:nvPr>
        </p:nvSpPr>
        <p:spPr>
          <a:xfrm>
            <a:off x="5625370" y="2658115"/>
            <a:ext cx="941261" cy="350833"/>
          </a:xfrm>
        </p:spPr>
        <p:txBody>
          <a:bodyPr>
            <a:normAutofit/>
          </a:bodyPr>
          <a:lstStyle/>
          <a:p>
            <a:pPr algn="ctr"/>
            <a:r>
              <a:rPr lang="en-US" sz="1600" dirty="0" smtClean="0"/>
              <a:t>522</a:t>
            </a:r>
            <a:endParaRPr lang="en-US" sz="1600" dirty="0"/>
          </a:p>
        </p:txBody>
      </p:sp>
      <p:cxnSp>
        <p:nvCxnSpPr>
          <p:cNvPr id="30" name="Straight Connector 29"/>
          <p:cNvCxnSpPr/>
          <p:nvPr/>
        </p:nvCxnSpPr>
        <p:spPr>
          <a:xfrm flipV="1">
            <a:off x="5040196" y="2253006"/>
            <a:ext cx="285948" cy="27707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0"/>
          </p:cNvCxnSpPr>
          <p:nvPr/>
        </p:nvCxnSpPr>
        <p:spPr>
          <a:xfrm flipH="1" flipV="1">
            <a:off x="5825765" y="2253006"/>
            <a:ext cx="270235" cy="2802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7" idx="0"/>
          </p:cNvCxnSpPr>
          <p:nvPr/>
        </p:nvCxnSpPr>
        <p:spPr>
          <a:xfrm flipV="1">
            <a:off x="6096000" y="2253006"/>
            <a:ext cx="2171307" cy="2802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7"/>
          </p:cNvCxnSpPr>
          <p:nvPr/>
        </p:nvCxnSpPr>
        <p:spPr>
          <a:xfrm flipH="1" flipV="1">
            <a:off x="9304256" y="2253006"/>
            <a:ext cx="2204923" cy="30059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51106" y="3106732"/>
            <a:ext cx="1532337" cy="2809875"/>
          </a:xfrm>
        </p:spPr>
      </p:pic>
      <p:pic>
        <p:nvPicPr>
          <p:cNvPr id="9"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20321" y="3142871"/>
            <a:ext cx="2351359" cy="2809875"/>
          </a:xfrm>
        </p:spPr>
      </p:pic>
      <p:sp>
        <p:nvSpPr>
          <p:cNvPr id="4" name="Rounded Rectangle 3"/>
          <p:cNvSpPr/>
          <p:nvPr/>
        </p:nvSpPr>
        <p:spPr>
          <a:xfrm>
            <a:off x="645842" y="3005812"/>
            <a:ext cx="10826770" cy="3102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dirty="0" smtClean="0"/>
              <a:t>Persian kings who reigned during this period</a:t>
            </a:r>
            <a:endParaRPr lang="en-US" sz="3000" dirty="0"/>
          </a:p>
        </p:txBody>
      </p:sp>
      <p:sp>
        <p:nvSpPr>
          <p:cNvPr id="3" name="Text Placeholder 2"/>
          <p:cNvSpPr>
            <a:spLocks noGrp="1"/>
          </p:cNvSpPr>
          <p:nvPr>
            <p:ph type="body" idx="1"/>
          </p:nvPr>
        </p:nvSpPr>
        <p:spPr>
          <a:xfrm>
            <a:off x="1591068" y="1828800"/>
            <a:ext cx="2701565" cy="641350"/>
          </a:xfrm>
        </p:spPr>
        <p:txBody>
          <a:bodyPr/>
          <a:lstStyle/>
          <a:p>
            <a:pPr algn="ctr"/>
            <a:r>
              <a:rPr lang="en-US" dirty="0" smtClean="0"/>
              <a:t>cyrus</a:t>
            </a:r>
            <a:endParaRPr lang="en-US" dirty="0"/>
          </a:p>
        </p:txBody>
      </p:sp>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484826" y="3160159"/>
            <a:ext cx="2857500" cy="2809875"/>
          </a:xfrm>
        </p:spPr>
      </p:pic>
      <p:sp>
        <p:nvSpPr>
          <p:cNvPr id="8" name="Text Placeholder 2"/>
          <p:cNvSpPr>
            <a:spLocks noGrp="1"/>
          </p:cNvSpPr>
          <p:nvPr>
            <p:ph type="body" idx="1"/>
          </p:nvPr>
        </p:nvSpPr>
        <p:spPr>
          <a:xfrm>
            <a:off x="4226745" y="1830368"/>
            <a:ext cx="2701565" cy="641350"/>
          </a:xfrm>
        </p:spPr>
        <p:txBody>
          <a:bodyPr/>
          <a:lstStyle/>
          <a:p>
            <a:pPr algn="ctr"/>
            <a:r>
              <a:rPr lang="en-US" dirty="0" smtClean="0"/>
              <a:t>Cambyses</a:t>
            </a:r>
            <a:endParaRPr lang="en-US" dirty="0"/>
          </a:p>
        </p:txBody>
      </p:sp>
      <p:sp>
        <p:nvSpPr>
          <p:cNvPr id="10" name="Text Placeholder 2"/>
          <p:cNvSpPr>
            <a:spLocks noGrp="1"/>
          </p:cNvSpPr>
          <p:nvPr>
            <p:ph type="body" idx="1"/>
          </p:nvPr>
        </p:nvSpPr>
        <p:spPr>
          <a:xfrm>
            <a:off x="7438211" y="1831936"/>
            <a:ext cx="2701565" cy="641350"/>
          </a:xfrm>
        </p:spPr>
        <p:txBody>
          <a:bodyPr/>
          <a:lstStyle/>
          <a:p>
            <a:pPr algn="ctr"/>
            <a:r>
              <a:rPr lang="en-US" dirty="0" smtClean="0"/>
              <a:t>Darius </a:t>
            </a:r>
            <a:r>
              <a:rPr lang="en-US" dirty="0" err="1" smtClean="0"/>
              <a:t>i</a:t>
            </a:r>
            <a:endParaRPr lang="en-US" dirty="0"/>
          </a:p>
        </p:txBody>
      </p:sp>
      <p:cxnSp>
        <p:nvCxnSpPr>
          <p:cNvPr id="13" name="Straight Connector 12"/>
          <p:cNvCxnSpPr/>
          <p:nvPr/>
        </p:nvCxnSpPr>
        <p:spPr>
          <a:xfrm>
            <a:off x="792395" y="2620652"/>
            <a:ext cx="1060721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5841"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8662" y="2678785"/>
            <a:ext cx="941261" cy="318939"/>
          </a:xfrm>
        </p:spPr>
        <p:txBody>
          <a:bodyPr>
            <a:normAutofit/>
          </a:bodyPr>
          <a:lstStyle/>
          <a:p>
            <a:pPr algn="ctr"/>
            <a:r>
              <a:rPr lang="en-US" sz="1600" dirty="0" smtClean="0"/>
              <a:t>559 B.C.</a:t>
            </a:r>
            <a:endParaRPr lang="en-US" sz="1600" dirty="0"/>
          </a:p>
        </p:txBody>
      </p:sp>
      <p:sp>
        <p:nvSpPr>
          <p:cNvPr id="17" name="Text Placeholder 2"/>
          <p:cNvSpPr>
            <a:spLocks noGrp="1"/>
          </p:cNvSpPr>
          <p:nvPr>
            <p:ph type="body" idx="1"/>
          </p:nvPr>
        </p:nvSpPr>
        <p:spPr>
          <a:xfrm>
            <a:off x="10980809" y="2654979"/>
            <a:ext cx="941261" cy="350833"/>
          </a:xfrm>
        </p:spPr>
        <p:txBody>
          <a:bodyPr>
            <a:normAutofit/>
          </a:bodyPr>
          <a:lstStyle/>
          <a:p>
            <a:pPr algn="ctr"/>
            <a:r>
              <a:rPr lang="en-US" sz="1600" dirty="0" smtClean="0"/>
              <a:t>486 B.C.</a:t>
            </a:r>
            <a:endParaRPr lang="en-US" sz="1600" dirty="0"/>
          </a:p>
        </p:txBody>
      </p:sp>
      <p:sp>
        <p:nvSpPr>
          <p:cNvPr id="19" name="Text Placeholder 2"/>
          <p:cNvSpPr>
            <a:spLocks noGrp="1"/>
          </p:cNvSpPr>
          <p:nvPr>
            <p:ph type="body" idx="1"/>
          </p:nvPr>
        </p:nvSpPr>
        <p:spPr>
          <a:xfrm>
            <a:off x="4569566" y="2656547"/>
            <a:ext cx="941261" cy="350833"/>
          </a:xfrm>
        </p:spPr>
        <p:txBody>
          <a:bodyPr>
            <a:normAutofit/>
          </a:bodyPr>
          <a:lstStyle/>
          <a:p>
            <a:pPr algn="ctr"/>
            <a:r>
              <a:rPr lang="en-US" sz="1600" dirty="0" smtClean="0"/>
              <a:t>529</a:t>
            </a:r>
            <a:endParaRPr lang="en-US" sz="1600" dirty="0"/>
          </a:p>
        </p:txBody>
      </p:sp>
      <p:cxnSp>
        <p:nvCxnSpPr>
          <p:cNvPr id="21" name="Straight Connector 20"/>
          <p:cNvCxnSpPr>
            <a:stCxn id="14" idx="0"/>
          </p:cNvCxnSpPr>
          <p:nvPr/>
        </p:nvCxnSpPr>
        <p:spPr>
          <a:xfrm flipV="1">
            <a:off x="718847" y="2253006"/>
            <a:ext cx="1845244" cy="29223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324230" y="2253006"/>
            <a:ext cx="1715966" cy="2786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idx="1"/>
          </p:nvPr>
        </p:nvSpPr>
        <p:spPr>
          <a:xfrm>
            <a:off x="5625370" y="2658115"/>
            <a:ext cx="941261" cy="350833"/>
          </a:xfrm>
        </p:spPr>
        <p:txBody>
          <a:bodyPr>
            <a:normAutofit/>
          </a:bodyPr>
          <a:lstStyle/>
          <a:p>
            <a:pPr algn="ctr"/>
            <a:r>
              <a:rPr lang="en-US" sz="1600" dirty="0" smtClean="0"/>
              <a:t>522</a:t>
            </a:r>
            <a:endParaRPr lang="en-US" sz="1600" dirty="0"/>
          </a:p>
        </p:txBody>
      </p:sp>
      <p:cxnSp>
        <p:nvCxnSpPr>
          <p:cNvPr id="30" name="Straight Connector 29"/>
          <p:cNvCxnSpPr/>
          <p:nvPr/>
        </p:nvCxnSpPr>
        <p:spPr>
          <a:xfrm flipV="1">
            <a:off x="5040196" y="2253006"/>
            <a:ext cx="285948" cy="27707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25765" y="2253006"/>
            <a:ext cx="270235" cy="2802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96000" y="2253006"/>
            <a:ext cx="2171307" cy="2802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04256" y="2253006"/>
            <a:ext cx="2204923" cy="30059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963484" y="2553599"/>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04505"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326600" y="2544172"/>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p:cNvSpPr txBox="1">
            <a:spLocks/>
          </p:cNvSpPr>
          <p:nvPr/>
        </p:nvSpPr>
        <p:spPr>
          <a:xfrm>
            <a:off x="3883843" y="3126847"/>
            <a:ext cx="7479372" cy="2890679"/>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buClr>
                <a:schemeClr val="bg2"/>
              </a:buClr>
            </a:pPr>
            <a:r>
              <a:rPr lang="en-US" dirty="0" smtClean="0">
                <a:solidFill>
                  <a:schemeClr val="bg2"/>
                </a:solidFill>
              </a:rPr>
              <a:t>By 549, defeated the Median king and united the Medes and Persians under his own rule.</a:t>
            </a:r>
          </a:p>
          <a:p>
            <a:pPr>
              <a:buClr>
                <a:schemeClr val="bg2"/>
              </a:buClr>
            </a:pPr>
            <a:r>
              <a:rPr lang="en-US" dirty="0" smtClean="0">
                <a:solidFill>
                  <a:schemeClr val="bg2"/>
                </a:solidFill>
              </a:rPr>
              <a:t>Eventually conquered nearly every major empire in the known world, making his statement in Ezra 1:2 powerfully true.</a:t>
            </a:r>
          </a:p>
          <a:p>
            <a:pPr marL="685800" lvl="2" indent="0">
              <a:buClr>
                <a:schemeClr val="bg2"/>
              </a:buClr>
              <a:buNone/>
            </a:pPr>
            <a:r>
              <a:rPr lang="en-US" i="1" dirty="0" smtClean="0">
                <a:solidFill>
                  <a:schemeClr val="bg2"/>
                </a:solidFill>
              </a:rPr>
              <a:t>“The LORD, the God of heaven, has given me all the kingdoms of the earth…”</a:t>
            </a:r>
          </a:p>
          <a:p>
            <a:pPr>
              <a:buClr>
                <a:schemeClr val="bg2"/>
              </a:buClr>
            </a:pPr>
            <a:r>
              <a:rPr lang="en-US" dirty="0" smtClean="0">
                <a:solidFill>
                  <a:schemeClr val="bg2"/>
                </a:solidFill>
              </a:rPr>
              <a:t>Did not lead captives away from their homeland, opting instead to help captives return to their homelands and rebuild temples to their deities.</a:t>
            </a:r>
            <a:endParaRPr lang="en-US" dirty="0">
              <a:solidFill>
                <a:schemeClr val="bg2"/>
              </a:solidFill>
            </a:endParaRPr>
          </a:p>
        </p:txBody>
      </p:sp>
    </p:spTree>
    <p:extLst>
      <p:ext uri="{BB962C8B-B14F-4D97-AF65-F5344CB8AC3E}">
        <p14:creationId xmlns:p14="http://schemas.microsoft.com/office/powerpoint/2010/main" val="2229264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accel="50000" decel="50000" fill="hold" nodeType="withEffect">
                                  <p:stCondLst>
                                    <p:cond delay="0"/>
                                  </p:stCondLst>
                                  <p:childTnLst>
                                    <p:animMotion origin="layout" path="M -2.29167E-6 -7.40741E-7 L -0.04791 -7.40741E-7 " pathEditMode="relative" rAng="0" ptsTypes="AA">
                                      <p:cBhvr>
                                        <p:cTn id="9" dur="2000" fill="hold"/>
                                        <p:tgtEl>
                                          <p:spTgt spid="7"/>
                                        </p:tgtEl>
                                        <p:attrNameLst>
                                          <p:attrName>ppt_x</p:attrName>
                                          <p:attrName>ppt_y</p:attrName>
                                        </p:attrNameLst>
                                      </p:cBhvr>
                                      <p:rCtr x="-2396" y="0"/>
                                    </p:animMotion>
                                  </p:childTnLst>
                                </p:cTn>
                              </p:par>
                              <p:par>
                                <p:cTn id="10" presetID="9" presetClass="emph" presetSubtype="0" grpId="0" nodeType="withEffect">
                                  <p:stCondLst>
                                    <p:cond delay="0"/>
                                  </p:stCondLst>
                                  <p:childTnLst>
                                    <p:set>
                                      <p:cBhvr rctx="PPT">
                                        <p:cTn id="11" dur="indefinite"/>
                                        <p:tgtEl>
                                          <p:spTgt spid="8">
                                            <p:txEl>
                                              <p:pRg st="0" end="0"/>
                                            </p:txEl>
                                          </p:spTgt>
                                        </p:tgtEl>
                                        <p:attrNameLst>
                                          <p:attrName>style.opacity</p:attrName>
                                        </p:attrNameLst>
                                      </p:cBhvr>
                                      <p:to>
                                        <p:strVal val="0.25"/>
                                      </p:to>
                                    </p:set>
                                    <p:animEffect filter="image" prLst="opacity: 0.25">
                                      <p:cBhvr rctx="IE">
                                        <p:cTn id="12" dur="indefinite"/>
                                        <p:tgtEl>
                                          <p:spTgt spid="8">
                                            <p:txEl>
                                              <p:pRg st="0" end="0"/>
                                            </p:txEl>
                                          </p:spTgt>
                                        </p:tgtEl>
                                      </p:cBhvr>
                                    </p:animEffect>
                                  </p:childTnLst>
                                </p:cTn>
                              </p:par>
                              <p:par>
                                <p:cTn id="13" presetID="9" presetClass="emph" presetSubtype="0" grpId="0" nodeType="withEffect">
                                  <p:stCondLst>
                                    <p:cond delay="0"/>
                                  </p:stCondLst>
                                  <p:childTnLst>
                                    <p:set>
                                      <p:cBhvr rctx="PPT">
                                        <p:cTn id="14" dur="indefinite"/>
                                        <p:tgtEl>
                                          <p:spTgt spid="10">
                                            <p:txEl>
                                              <p:pRg st="0" end="0"/>
                                            </p:txEl>
                                          </p:spTgt>
                                        </p:tgtEl>
                                        <p:attrNameLst>
                                          <p:attrName>style.opacity</p:attrName>
                                        </p:attrNameLst>
                                      </p:cBhvr>
                                      <p:to>
                                        <p:strVal val="0.25"/>
                                      </p:to>
                                    </p:set>
                                    <p:animEffect filter="image" prLst="opacity: 0.25">
                                      <p:cBhvr rctx="IE">
                                        <p:cTn id="15" dur="indefinite"/>
                                        <p:tgtEl>
                                          <p:spTgt spid="10">
                                            <p:txEl>
                                              <p:pRg st="0" end="0"/>
                                            </p:txEl>
                                          </p:spTgt>
                                        </p:tgtEl>
                                      </p:cBhvr>
                                    </p:animEffect>
                                  </p:childTnLst>
                                </p:cTn>
                              </p:par>
                              <p:par>
                                <p:cTn id="16" presetID="9" presetClass="emph" presetSubtype="0" nodeType="withEffect">
                                  <p:stCondLst>
                                    <p:cond delay="0"/>
                                  </p:stCondLst>
                                  <p:childTnLst>
                                    <p:set>
                                      <p:cBhvr rctx="PPT">
                                        <p:cTn id="17" dur="indefinite"/>
                                        <p:tgtEl>
                                          <p:spTgt spid="30"/>
                                        </p:tgtEl>
                                        <p:attrNameLst>
                                          <p:attrName>style.opacity</p:attrName>
                                        </p:attrNameLst>
                                      </p:cBhvr>
                                      <p:to>
                                        <p:strVal val="0.25"/>
                                      </p:to>
                                    </p:set>
                                    <p:animEffect filter="image" prLst="opacity: 0.25">
                                      <p:cBhvr rctx="IE">
                                        <p:cTn id="18" dur="indefinite"/>
                                        <p:tgtEl>
                                          <p:spTgt spid="30"/>
                                        </p:tgtEl>
                                      </p:cBhvr>
                                    </p:animEffect>
                                  </p:childTnLst>
                                </p:cTn>
                              </p:par>
                              <p:par>
                                <p:cTn id="19" presetID="9" presetClass="emph" presetSubtype="0" nodeType="withEffect">
                                  <p:stCondLst>
                                    <p:cond delay="0"/>
                                  </p:stCondLst>
                                  <p:childTnLst>
                                    <p:set>
                                      <p:cBhvr rctx="PPT">
                                        <p:cTn id="20" dur="indefinite"/>
                                        <p:tgtEl>
                                          <p:spTgt spid="32"/>
                                        </p:tgtEl>
                                        <p:attrNameLst>
                                          <p:attrName>style.opacity</p:attrName>
                                        </p:attrNameLst>
                                      </p:cBhvr>
                                      <p:to>
                                        <p:strVal val="0.25"/>
                                      </p:to>
                                    </p:set>
                                    <p:animEffect filter="image" prLst="opacity: 0.25">
                                      <p:cBhvr rctx="IE">
                                        <p:cTn id="21" dur="indefinite"/>
                                        <p:tgtEl>
                                          <p:spTgt spid="32"/>
                                        </p:tgtEl>
                                      </p:cBhvr>
                                    </p:animEffect>
                                  </p:childTnLst>
                                </p:cTn>
                              </p:par>
                              <p:par>
                                <p:cTn id="22" presetID="9" presetClass="emph" presetSubtype="0" nodeType="withEffect">
                                  <p:stCondLst>
                                    <p:cond delay="0"/>
                                  </p:stCondLst>
                                  <p:childTnLst>
                                    <p:set>
                                      <p:cBhvr rctx="PPT">
                                        <p:cTn id="23" dur="indefinite"/>
                                        <p:tgtEl>
                                          <p:spTgt spid="36"/>
                                        </p:tgtEl>
                                        <p:attrNameLst>
                                          <p:attrName>style.opacity</p:attrName>
                                        </p:attrNameLst>
                                      </p:cBhvr>
                                      <p:to>
                                        <p:strVal val="0.25"/>
                                      </p:to>
                                    </p:set>
                                    <p:animEffect filter="image" prLst="opacity: 0.25">
                                      <p:cBhvr rctx="IE">
                                        <p:cTn id="24" dur="indefinite"/>
                                        <p:tgtEl>
                                          <p:spTgt spid="36"/>
                                        </p:tgtEl>
                                      </p:cBhvr>
                                    </p:animEffect>
                                  </p:childTnLst>
                                </p:cTn>
                              </p:par>
                              <p:par>
                                <p:cTn id="25" presetID="9" presetClass="emph" presetSubtype="0" nodeType="withEffect">
                                  <p:stCondLst>
                                    <p:cond delay="0"/>
                                  </p:stCondLst>
                                  <p:childTnLst>
                                    <p:set>
                                      <p:cBhvr rctx="PPT">
                                        <p:cTn id="26" dur="indefinite"/>
                                        <p:tgtEl>
                                          <p:spTgt spid="38"/>
                                        </p:tgtEl>
                                        <p:attrNameLst>
                                          <p:attrName>style.opacity</p:attrName>
                                        </p:attrNameLst>
                                      </p:cBhvr>
                                      <p:to>
                                        <p:strVal val="0.25"/>
                                      </p:to>
                                    </p:set>
                                    <p:animEffect filter="image" prLst="opacity: 0.25">
                                      <p:cBhvr rctx="IE">
                                        <p:cTn id="27" dur="indefinite"/>
                                        <p:tgtEl>
                                          <p:spTgt spid="3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p:bldP spid="10" grpId="0" build="p"/>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47410" y="3007380"/>
            <a:ext cx="10826770" cy="3102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962" y="3141572"/>
            <a:ext cx="4424003" cy="2828461"/>
          </a:xfrm>
          <a:prstGeom prst="rect">
            <a:avLst/>
          </a:prstGeom>
        </p:spPr>
      </p:pic>
      <p:sp>
        <p:nvSpPr>
          <p:cNvPr id="2" name="Title 1"/>
          <p:cNvSpPr>
            <a:spLocks noGrp="1"/>
          </p:cNvSpPr>
          <p:nvPr>
            <p:ph type="title"/>
          </p:nvPr>
        </p:nvSpPr>
        <p:spPr/>
        <p:txBody>
          <a:bodyPr>
            <a:normAutofit/>
          </a:bodyPr>
          <a:lstStyle/>
          <a:p>
            <a:r>
              <a:rPr lang="en-US" sz="3000" dirty="0" smtClean="0"/>
              <a:t>Persian kings who reigned during this period</a:t>
            </a:r>
            <a:endParaRPr lang="en-US" sz="3000" dirty="0"/>
          </a:p>
        </p:txBody>
      </p:sp>
      <p:sp>
        <p:nvSpPr>
          <p:cNvPr id="3" name="Text Placeholder 2"/>
          <p:cNvSpPr>
            <a:spLocks noGrp="1"/>
          </p:cNvSpPr>
          <p:nvPr>
            <p:ph type="body" idx="1"/>
          </p:nvPr>
        </p:nvSpPr>
        <p:spPr>
          <a:xfrm>
            <a:off x="1591068" y="1828800"/>
            <a:ext cx="2701565" cy="641350"/>
          </a:xfrm>
        </p:spPr>
        <p:txBody>
          <a:bodyPr/>
          <a:lstStyle/>
          <a:p>
            <a:pPr algn="ctr"/>
            <a:r>
              <a:rPr lang="en-US" dirty="0" smtClean="0">
                <a:solidFill>
                  <a:schemeClr val="tx1">
                    <a:alpha val="25000"/>
                  </a:schemeClr>
                </a:solidFill>
              </a:rPr>
              <a:t>cyrus</a:t>
            </a:r>
            <a:endParaRPr lang="en-US" dirty="0">
              <a:solidFill>
                <a:schemeClr val="tx1">
                  <a:alpha val="25000"/>
                </a:schemeClr>
              </a:solidFill>
            </a:endParaRPr>
          </a:p>
        </p:txBody>
      </p:sp>
      <p:sp>
        <p:nvSpPr>
          <p:cNvPr id="8" name="Text Placeholder 2"/>
          <p:cNvSpPr>
            <a:spLocks noGrp="1"/>
          </p:cNvSpPr>
          <p:nvPr>
            <p:ph type="body" idx="1"/>
          </p:nvPr>
        </p:nvSpPr>
        <p:spPr>
          <a:xfrm>
            <a:off x="4226745" y="1830368"/>
            <a:ext cx="2701565" cy="641350"/>
          </a:xfrm>
        </p:spPr>
        <p:txBody>
          <a:bodyPr/>
          <a:lstStyle/>
          <a:p>
            <a:pPr algn="ctr"/>
            <a:r>
              <a:rPr lang="en-US" dirty="0" smtClean="0"/>
              <a:t>Cambyses</a:t>
            </a:r>
            <a:endParaRPr lang="en-US" dirty="0"/>
          </a:p>
        </p:txBody>
      </p:sp>
      <p:sp>
        <p:nvSpPr>
          <p:cNvPr id="10" name="Text Placeholder 2"/>
          <p:cNvSpPr>
            <a:spLocks noGrp="1"/>
          </p:cNvSpPr>
          <p:nvPr>
            <p:ph type="body" idx="1"/>
          </p:nvPr>
        </p:nvSpPr>
        <p:spPr>
          <a:xfrm>
            <a:off x="7438211" y="1831936"/>
            <a:ext cx="2701565" cy="641350"/>
          </a:xfrm>
        </p:spPr>
        <p:txBody>
          <a:bodyPr/>
          <a:lstStyle/>
          <a:p>
            <a:pPr algn="ctr"/>
            <a:r>
              <a:rPr lang="en-US" dirty="0" smtClean="0">
                <a:solidFill>
                  <a:schemeClr val="tx1">
                    <a:alpha val="25000"/>
                  </a:schemeClr>
                </a:solidFill>
              </a:rPr>
              <a:t>Darius </a:t>
            </a:r>
            <a:r>
              <a:rPr lang="en-US" dirty="0" err="1" smtClean="0">
                <a:solidFill>
                  <a:schemeClr val="tx1">
                    <a:alpha val="25000"/>
                  </a:schemeClr>
                </a:solidFill>
              </a:rPr>
              <a:t>i</a:t>
            </a:r>
            <a:endParaRPr lang="en-US" dirty="0">
              <a:solidFill>
                <a:schemeClr val="tx1">
                  <a:alpha val="25000"/>
                </a:schemeClr>
              </a:solidFill>
            </a:endParaRPr>
          </a:p>
        </p:txBody>
      </p:sp>
      <p:cxnSp>
        <p:nvCxnSpPr>
          <p:cNvPr id="13" name="Straight Connector 12"/>
          <p:cNvCxnSpPr/>
          <p:nvPr/>
        </p:nvCxnSpPr>
        <p:spPr>
          <a:xfrm>
            <a:off x="792395" y="2620652"/>
            <a:ext cx="1060721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5841"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8662" y="2678785"/>
            <a:ext cx="941261" cy="318939"/>
          </a:xfrm>
        </p:spPr>
        <p:txBody>
          <a:bodyPr>
            <a:normAutofit/>
          </a:bodyPr>
          <a:lstStyle/>
          <a:p>
            <a:pPr algn="ctr"/>
            <a:r>
              <a:rPr lang="en-US" sz="1600" dirty="0" smtClean="0"/>
              <a:t>559 B.C.</a:t>
            </a:r>
            <a:endParaRPr lang="en-US" sz="1600" dirty="0"/>
          </a:p>
        </p:txBody>
      </p:sp>
      <p:sp>
        <p:nvSpPr>
          <p:cNvPr id="17" name="Text Placeholder 2"/>
          <p:cNvSpPr>
            <a:spLocks noGrp="1"/>
          </p:cNvSpPr>
          <p:nvPr>
            <p:ph type="body" idx="1"/>
          </p:nvPr>
        </p:nvSpPr>
        <p:spPr>
          <a:xfrm>
            <a:off x="10980809" y="2654979"/>
            <a:ext cx="941261" cy="350833"/>
          </a:xfrm>
        </p:spPr>
        <p:txBody>
          <a:bodyPr>
            <a:normAutofit/>
          </a:bodyPr>
          <a:lstStyle/>
          <a:p>
            <a:pPr algn="ctr"/>
            <a:r>
              <a:rPr lang="en-US" sz="1600" dirty="0" smtClean="0"/>
              <a:t>486 B.C.</a:t>
            </a:r>
            <a:endParaRPr lang="en-US" sz="1600" dirty="0"/>
          </a:p>
        </p:txBody>
      </p:sp>
      <p:sp>
        <p:nvSpPr>
          <p:cNvPr id="19" name="Text Placeholder 2"/>
          <p:cNvSpPr>
            <a:spLocks noGrp="1"/>
          </p:cNvSpPr>
          <p:nvPr>
            <p:ph type="body" idx="1"/>
          </p:nvPr>
        </p:nvSpPr>
        <p:spPr>
          <a:xfrm>
            <a:off x="4569566" y="2656547"/>
            <a:ext cx="941261" cy="350833"/>
          </a:xfrm>
        </p:spPr>
        <p:txBody>
          <a:bodyPr>
            <a:normAutofit/>
          </a:bodyPr>
          <a:lstStyle/>
          <a:p>
            <a:pPr algn="ctr"/>
            <a:r>
              <a:rPr lang="en-US" sz="1600" dirty="0" smtClean="0"/>
              <a:t>529</a:t>
            </a:r>
            <a:endParaRPr lang="en-US" sz="1600" dirty="0"/>
          </a:p>
        </p:txBody>
      </p:sp>
      <p:cxnSp>
        <p:nvCxnSpPr>
          <p:cNvPr id="21" name="Straight Connector 20"/>
          <p:cNvCxnSpPr>
            <a:stCxn id="14" idx="0"/>
          </p:cNvCxnSpPr>
          <p:nvPr/>
        </p:nvCxnSpPr>
        <p:spPr>
          <a:xfrm flipV="1">
            <a:off x="718847" y="2253006"/>
            <a:ext cx="1845244" cy="292231"/>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324230" y="2253006"/>
            <a:ext cx="1715966" cy="278640"/>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idx="1"/>
          </p:nvPr>
        </p:nvSpPr>
        <p:spPr>
          <a:xfrm>
            <a:off x="5625370" y="2658115"/>
            <a:ext cx="941261" cy="350833"/>
          </a:xfrm>
        </p:spPr>
        <p:txBody>
          <a:bodyPr>
            <a:normAutofit/>
          </a:bodyPr>
          <a:lstStyle/>
          <a:p>
            <a:pPr algn="ctr"/>
            <a:r>
              <a:rPr lang="en-US" sz="1600" dirty="0" smtClean="0"/>
              <a:t>522</a:t>
            </a:r>
            <a:endParaRPr lang="en-US" sz="1600" dirty="0"/>
          </a:p>
        </p:txBody>
      </p:sp>
      <p:cxnSp>
        <p:nvCxnSpPr>
          <p:cNvPr id="30" name="Straight Connector 29"/>
          <p:cNvCxnSpPr/>
          <p:nvPr/>
        </p:nvCxnSpPr>
        <p:spPr>
          <a:xfrm flipV="1">
            <a:off x="5040196" y="2253006"/>
            <a:ext cx="285948" cy="27707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25765" y="2253006"/>
            <a:ext cx="270235" cy="2802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96000" y="2253006"/>
            <a:ext cx="2171307" cy="280208"/>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04256" y="2253006"/>
            <a:ext cx="2204923" cy="300593"/>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963484" y="2553599"/>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04505"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326600" y="2544172"/>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06164" y="3142871"/>
            <a:ext cx="2351359" cy="2809875"/>
          </a:xfrm>
        </p:spPr>
      </p:pic>
      <p:sp>
        <p:nvSpPr>
          <p:cNvPr id="33" name="Content Placeholder 2"/>
          <p:cNvSpPr txBox="1">
            <a:spLocks/>
          </p:cNvSpPr>
          <p:nvPr/>
        </p:nvSpPr>
        <p:spPr>
          <a:xfrm>
            <a:off x="3883843" y="3126847"/>
            <a:ext cx="2682788" cy="278976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buClr>
                <a:schemeClr val="bg2"/>
              </a:buClr>
            </a:pPr>
            <a:r>
              <a:rPr lang="en-US" dirty="0" smtClean="0">
                <a:solidFill>
                  <a:schemeClr val="bg2"/>
                </a:solidFill>
              </a:rPr>
              <a:t>Son of Cyrus the Great</a:t>
            </a:r>
          </a:p>
          <a:p>
            <a:pPr>
              <a:buClr>
                <a:schemeClr val="bg2"/>
              </a:buClr>
            </a:pPr>
            <a:r>
              <a:rPr lang="en-US" dirty="0" smtClean="0">
                <a:solidFill>
                  <a:schemeClr val="bg2"/>
                </a:solidFill>
              </a:rPr>
              <a:t>Expanded the empire into Egypt by defeating pharaoh </a:t>
            </a:r>
            <a:r>
              <a:rPr lang="en-US" dirty="0" err="1" smtClean="0">
                <a:solidFill>
                  <a:schemeClr val="bg2"/>
                </a:solidFill>
              </a:rPr>
              <a:t>Psamtik</a:t>
            </a:r>
            <a:r>
              <a:rPr lang="en-US" dirty="0" smtClean="0">
                <a:solidFill>
                  <a:schemeClr val="bg2"/>
                </a:solidFill>
              </a:rPr>
              <a:t> III during the battle of </a:t>
            </a:r>
            <a:r>
              <a:rPr lang="en-US" dirty="0" err="1" smtClean="0">
                <a:solidFill>
                  <a:schemeClr val="bg2"/>
                </a:solidFill>
              </a:rPr>
              <a:t>Pelusium</a:t>
            </a:r>
            <a:r>
              <a:rPr lang="en-US" dirty="0" smtClean="0">
                <a:solidFill>
                  <a:schemeClr val="bg2"/>
                </a:solidFill>
              </a:rPr>
              <a:t> in 525 B.C.</a:t>
            </a:r>
            <a:endParaRPr lang="en-US" i="1" dirty="0" smtClean="0">
              <a:solidFill>
                <a:schemeClr val="bg2"/>
              </a:solidFill>
            </a:endParaRPr>
          </a:p>
        </p:txBody>
      </p:sp>
    </p:spTree>
    <p:extLst>
      <p:ext uri="{BB962C8B-B14F-4D97-AF65-F5344CB8AC3E}">
        <p14:creationId xmlns:p14="http://schemas.microsoft.com/office/powerpoint/2010/main" val="33236869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648978" y="3008948"/>
            <a:ext cx="10826770" cy="3102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dirty="0" smtClean="0"/>
              <a:t>Persian kings who reigned during this period</a:t>
            </a:r>
            <a:endParaRPr lang="en-US" sz="3000" dirty="0"/>
          </a:p>
        </p:txBody>
      </p:sp>
      <p:sp>
        <p:nvSpPr>
          <p:cNvPr id="3" name="Text Placeholder 2"/>
          <p:cNvSpPr>
            <a:spLocks noGrp="1"/>
          </p:cNvSpPr>
          <p:nvPr>
            <p:ph type="body" idx="1"/>
          </p:nvPr>
        </p:nvSpPr>
        <p:spPr>
          <a:xfrm>
            <a:off x="1591068" y="1828800"/>
            <a:ext cx="2701565" cy="641350"/>
          </a:xfrm>
        </p:spPr>
        <p:txBody>
          <a:bodyPr/>
          <a:lstStyle/>
          <a:p>
            <a:pPr algn="ctr"/>
            <a:r>
              <a:rPr lang="en-US" dirty="0" smtClean="0">
                <a:solidFill>
                  <a:schemeClr val="tx1">
                    <a:alpha val="25000"/>
                  </a:schemeClr>
                </a:solidFill>
              </a:rPr>
              <a:t>cyrus</a:t>
            </a:r>
            <a:endParaRPr lang="en-US" dirty="0">
              <a:solidFill>
                <a:schemeClr val="tx1">
                  <a:alpha val="25000"/>
                </a:schemeClr>
              </a:solidFill>
            </a:endParaRPr>
          </a:p>
        </p:txBody>
      </p:sp>
      <p:sp>
        <p:nvSpPr>
          <p:cNvPr id="8" name="Text Placeholder 2"/>
          <p:cNvSpPr>
            <a:spLocks noGrp="1"/>
          </p:cNvSpPr>
          <p:nvPr>
            <p:ph type="body" idx="1"/>
          </p:nvPr>
        </p:nvSpPr>
        <p:spPr>
          <a:xfrm>
            <a:off x="4226745" y="1830368"/>
            <a:ext cx="2701565" cy="641350"/>
          </a:xfrm>
        </p:spPr>
        <p:txBody>
          <a:bodyPr/>
          <a:lstStyle/>
          <a:p>
            <a:pPr algn="ctr"/>
            <a:r>
              <a:rPr lang="en-US" dirty="0" smtClean="0">
                <a:solidFill>
                  <a:schemeClr val="tx1">
                    <a:alpha val="25000"/>
                  </a:schemeClr>
                </a:solidFill>
              </a:rPr>
              <a:t>Cambyses</a:t>
            </a:r>
            <a:endParaRPr lang="en-US" dirty="0">
              <a:solidFill>
                <a:schemeClr val="tx1">
                  <a:alpha val="25000"/>
                </a:schemeClr>
              </a:solidFill>
            </a:endParaRPr>
          </a:p>
        </p:txBody>
      </p:sp>
      <p:sp>
        <p:nvSpPr>
          <p:cNvPr id="10" name="Text Placeholder 2"/>
          <p:cNvSpPr>
            <a:spLocks noGrp="1"/>
          </p:cNvSpPr>
          <p:nvPr>
            <p:ph type="body" idx="1"/>
          </p:nvPr>
        </p:nvSpPr>
        <p:spPr>
          <a:xfrm>
            <a:off x="7438211" y="1831936"/>
            <a:ext cx="2701565" cy="641350"/>
          </a:xfrm>
        </p:spPr>
        <p:txBody>
          <a:bodyPr/>
          <a:lstStyle/>
          <a:p>
            <a:pPr algn="ctr"/>
            <a:r>
              <a:rPr lang="en-US" dirty="0" smtClean="0"/>
              <a:t>Darius </a:t>
            </a:r>
            <a:r>
              <a:rPr lang="en-US" dirty="0" err="1" smtClean="0"/>
              <a:t>i</a:t>
            </a:r>
            <a:endParaRPr lang="en-US" dirty="0"/>
          </a:p>
        </p:txBody>
      </p:sp>
      <p:cxnSp>
        <p:nvCxnSpPr>
          <p:cNvPr id="13" name="Straight Connector 12"/>
          <p:cNvCxnSpPr/>
          <p:nvPr/>
        </p:nvCxnSpPr>
        <p:spPr>
          <a:xfrm>
            <a:off x="792395" y="2620652"/>
            <a:ext cx="1060721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5841"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8662" y="2678785"/>
            <a:ext cx="941261" cy="318939"/>
          </a:xfrm>
        </p:spPr>
        <p:txBody>
          <a:bodyPr>
            <a:normAutofit/>
          </a:bodyPr>
          <a:lstStyle/>
          <a:p>
            <a:pPr algn="ctr"/>
            <a:r>
              <a:rPr lang="en-US" sz="1600" dirty="0" smtClean="0"/>
              <a:t>559 B.C.</a:t>
            </a:r>
            <a:endParaRPr lang="en-US" sz="1600" dirty="0"/>
          </a:p>
        </p:txBody>
      </p:sp>
      <p:sp>
        <p:nvSpPr>
          <p:cNvPr id="17" name="Text Placeholder 2"/>
          <p:cNvSpPr>
            <a:spLocks noGrp="1"/>
          </p:cNvSpPr>
          <p:nvPr>
            <p:ph type="body" idx="1"/>
          </p:nvPr>
        </p:nvSpPr>
        <p:spPr>
          <a:xfrm>
            <a:off x="10980809" y="2654979"/>
            <a:ext cx="941261" cy="350833"/>
          </a:xfrm>
        </p:spPr>
        <p:txBody>
          <a:bodyPr>
            <a:normAutofit/>
          </a:bodyPr>
          <a:lstStyle/>
          <a:p>
            <a:pPr algn="ctr"/>
            <a:r>
              <a:rPr lang="en-US" sz="1600" dirty="0" smtClean="0"/>
              <a:t>486 B.C.</a:t>
            </a:r>
            <a:endParaRPr lang="en-US" sz="1600" dirty="0"/>
          </a:p>
        </p:txBody>
      </p:sp>
      <p:sp>
        <p:nvSpPr>
          <p:cNvPr id="19" name="Text Placeholder 2"/>
          <p:cNvSpPr>
            <a:spLocks noGrp="1"/>
          </p:cNvSpPr>
          <p:nvPr>
            <p:ph type="body" idx="1"/>
          </p:nvPr>
        </p:nvSpPr>
        <p:spPr>
          <a:xfrm>
            <a:off x="4569566" y="2656547"/>
            <a:ext cx="941261" cy="350833"/>
          </a:xfrm>
        </p:spPr>
        <p:txBody>
          <a:bodyPr>
            <a:normAutofit/>
          </a:bodyPr>
          <a:lstStyle/>
          <a:p>
            <a:pPr algn="ctr"/>
            <a:r>
              <a:rPr lang="en-US" sz="1600" dirty="0" smtClean="0"/>
              <a:t>529</a:t>
            </a:r>
            <a:endParaRPr lang="en-US" sz="1600" dirty="0"/>
          </a:p>
        </p:txBody>
      </p:sp>
      <p:cxnSp>
        <p:nvCxnSpPr>
          <p:cNvPr id="21" name="Straight Connector 20"/>
          <p:cNvCxnSpPr>
            <a:stCxn id="14" idx="0"/>
          </p:cNvCxnSpPr>
          <p:nvPr/>
        </p:nvCxnSpPr>
        <p:spPr>
          <a:xfrm flipV="1">
            <a:off x="718847" y="2253006"/>
            <a:ext cx="1845244" cy="292231"/>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324230" y="2253006"/>
            <a:ext cx="1715966" cy="278640"/>
          </a:xfrm>
          <a:prstGeom prst="line">
            <a:avLst/>
          </a:prstGeom>
          <a:ln w="12700">
            <a:solidFill>
              <a:srgbClr val="A85229">
                <a:alpha val="25098"/>
              </a:srgb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idx="1"/>
          </p:nvPr>
        </p:nvSpPr>
        <p:spPr>
          <a:xfrm>
            <a:off x="5625370" y="2658115"/>
            <a:ext cx="941261" cy="350833"/>
          </a:xfrm>
        </p:spPr>
        <p:txBody>
          <a:bodyPr>
            <a:normAutofit/>
          </a:bodyPr>
          <a:lstStyle/>
          <a:p>
            <a:pPr algn="ctr"/>
            <a:r>
              <a:rPr lang="en-US" sz="1600" dirty="0" smtClean="0"/>
              <a:t>522</a:t>
            </a:r>
            <a:endParaRPr lang="en-US" sz="1600" dirty="0"/>
          </a:p>
        </p:txBody>
      </p:sp>
      <p:cxnSp>
        <p:nvCxnSpPr>
          <p:cNvPr id="30" name="Straight Connector 29"/>
          <p:cNvCxnSpPr/>
          <p:nvPr/>
        </p:nvCxnSpPr>
        <p:spPr>
          <a:xfrm flipV="1">
            <a:off x="5040196" y="2253006"/>
            <a:ext cx="285948" cy="277072"/>
          </a:xfrm>
          <a:prstGeom prst="line">
            <a:avLst/>
          </a:prstGeom>
          <a:ln w="12700">
            <a:solidFill>
              <a:schemeClr val="accent1">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25765" y="2253006"/>
            <a:ext cx="270235" cy="280208"/>
          </a:xfrm>
          <a:prstGeom prst="line">
            <a:avLst/>
          </a:prstGeom>
          <a:ln w="12700">
            <a:solidFill>
              <a:schemeClr val="accent1">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96000" y="2253006"/>
            <a:ext cx="2171307" cy="280208"/>
          </a:xfrm>
          <a:prstGeom prst="line">
            <a:avLst/>
          </a:prstGeom>
          <a:ln w="12700">
            <a:solidFill>
              <a:srgbClr val="A85229"/>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04256" y="2253006"/>
            <a:ext cx="2204923" cy="300593"/>
          </a:xfrm>
          <a:prstGeom prst="line">
            <a:avLst/>
          </a:prstGeom>
          <a:ln w="12700">
            <a:solidFill>
              <a:srgbClr val="A85229"/>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963484" y="2553599"/>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04505" y="2545237"/>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326600" y="2544172"/>
            <a:ext cx="146012" cy="14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826832" y="3172834"/>
            <a:ext cx="1532337" cy="2809875"/>
          </a:xfrm>
        </p:spPr>
      </p:pic>
      <p:sp>
        <p:nvSpPr>
          <p:cNvPr id="35" name="Content Placeholder 2"/>
          <p:cNvSpPr txBox="1">
            <a:spLocks/>
          </p:cNvSpPr>
          <p:nvPr/>
        </p:nvSpPr>
        <p:spPr>
          <a:xfrm>
            <a:off x="997419" y="3126848"/>
            <a:ext cx="5327967" cy="2855862"/>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buClr>
                <a:schemeClr val="bg2"/>
              </a:buClr>
            </a:pPr>
            <a:r>
              <a:rPr lang="en-US" dirty="0" smtClean="0">
                <a:solidFill>
                  <a:schemeClr val="bg2"/>
                </a:solidFill>
              </a:rPr>
              <a:t>Ruled the empire at it’s peak which included:</a:t>
            </a:r>
          </a:p>
          <a:p>
            <a:pPr lvl="1">
              <a:buClr>
                <a:schemeClr val="bg2"/>
              </a:buClr>
            </a:pPr>
            <a:r>
              <a:rPr lang="en-US" dirty="0" smtClean="0">
                <a:solidFill>
                  <a:schemeClr val="bg2"/>
                </a:solidFill>
              </a:rPr>
              <a:t>Much of West Asia</a:t>
            </a:r>
          </a:p>
          <a:p>
            <a:pPr lvl="1">
              <a:buClr>
                <a:schemeClr val="bg2"/>
              </a:buClr>
            </a:pPr>
            <a:r>
              <a:rPr lang="en-US" dirty="0" smtClean="0">
                <a:solidFill>
                  <a:schemeClr val="bg2"/>
                </a:solidFill>
              </a:rPr>
              <a:t>The Caucasus</a:t>
            </a:r>
          </a:p>
          <a:p>
            <a:pPr lvl="1">
              <a:buClr>
                <a:schemeClr val="bg2"/>
              </a:buClr>
            </a:pPr>
            <a:r>
              <a:rPr lang="en-US" dirty="0" smtClean="0">
                <a:solidFill>
                  <a:schemeClr val="bg2"/>
                </a:solidFill>
              </a:rPr>
              <a:t>Central Asia</a:t>
            </a:r>
          </a:p>
          <a:p>
            <a:pPr lvl="1">
              <a:buClr>
                <a:schemeClr val="bg2"/>
              </a:buClr>
            </a:pPr>
            <a:r>
              <a:rPr lang="en-US" dirty="0" smtClean="0">
                <a:solidFill>
                  <a:schemeClr val="bg2"/>
                </a:solidFill>
              </a:rPr>
              <a:t>Parts of the Balkans</a:t>
            </a:r>
          </a:p>
          <a:p>
            <a:pPr lvl="1">
              <a:buClr>
                <a:schemeClr val="bg2"/>
              </a:buClr>
            </a:pPr>
            <a:r>
              <a:rPr lang="en-US" dirty="0" smtClean="0">
                <a:solidFill>
                  <a:schemeClr val="bg2"/>
                </a:solidFill>
              </a:rPr>
              <a:t>Portions of North and Northeast Africa, including Egypt</a:t>
            </a:r>
          </a:p>
          <a:p>
            <a:pPr lvl="1">
              <a:buClr>
                <a:schemeClr val="bg2"/>
              </a:buClr>
            </a:pPr>
            <a:r>
              <a:rPr lang="en-US" dirty="0" smtClean="0">
                <a:solidFill>
                  <a:schemeClr val="bg2"/>
                </a:solidFill>
              </a:rPr>
              <a:t>Eastern Libya</a:t>
            </a:r>
            <a:endParaRPr lang="en-US" dirty="0">
              <a:solidFill>
                <a:schemeClr val="bg2"/>
              </a:solidFill>
            </a:endParaRPr>
          </a:p>
        </p:txBody>
      </p:sp>
      <p:sp>
        <p:nvSpPr>
          <p:cNvPr id="37" name="Content Placeholder 2"/>
          <p:cNvSpPr txBox="1">
            <a:spLocks/>
          </p:cNvSpPr>
          <p:nvPr/>
        </p:nvSpPr>
        <p:spPr>
          <a:xfrm>
            <a:off x="5250478" y="3128416"/>
            <a:ext cx="4185753" cy="2855862"/>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Clr>
                <a:schemeClr val="bg2"/>
              </a:buClr>
              <a:buNone/>
            </a:pPr>
            <a:endParaRPr lang="en-US" dirty="0" smtClean="0">
              <a:solidFill>
                <a:schemeClr val="bg2"/>
              </a:solidFill>
            </a:endParaRPr>
          </a:p>
          <a:p>
            <a:pPr lvl="1">
              <a:buClr>
                <a:schemeClr val="bg2"/>
              </a:buClr>
            </a:pPr>
            <a:r>
              <a:rPr lang="en-US" dirty="0" smtClean="0">
                <a:solidFill>
                  <a:schemeClr val="bg2"/>
                </a:solidFill>
              </a:rPr>
              <a:t>Coastal Sudan</a:t>
            </a:r>
          </a:p>
          <a:p>
            <a:pPr lvl="1">
              <a:buClr>
                <a:schemeClr val="bg2"/>
              </a:buClr>
            </a:pPr>
            <a:r>
              <a:rPr lang="en-US" dirty="0" smtClean="0">
                <a:solidFill>
                  <a:schemeClr val="bg2"/>
                </a:solidFill>
              </a:rPr>
              <a:t>Eritrea</a:t>
            </a:r>
          </a:p>
          <a:p>
            <a:pPr lvl="1">
              <a:buClr>
                <a:schemeClr val="bg2"/>
              </a:buClr>
            </a:pPr>
            <a:r>
              <a:rPr lang="en-US" dirty="0" smtClean="0">
                <a:solidFill>
                  <a:schemeClr val="bg2"/>
                </a:solidFill>
              </a:rPr>
              <a:t>Most of Pakistan</a:t>
            </a:r>
          </a:p>
          <a:p>
            <a:pPr lvl="1">
              <a:buClr>
                <a:schemeClr val="bg2"/>
              </a:buClr>
            </a:pPr>
            <a:r>
              <a:rPr lang="en-US" dirty="0" smtClean="0">
                <a:solidFill>
                  <a:schemeClr val="bg2"/>
                </a:solidFill>
              </a:rPr>
              <a:t>The Aegean Islands</a:t>
            </a:r>
          </a:p>
          <a:p>
            <a:pPr lvl="1">
              <a:buClr>
                <a:schemeClr val="bg2"/>
              </a:buClr>
            </a:pPr>
            <a:r>
              <a:rPr lang="en-US" dirty="0" smtClean="0">
                <a:solidFill>
                  <a:schemeClr val="bg2"/>
                </a:solidFill>
              </a:rPr>
              <a:t>Northern Greece</a:t>
            </a:r>
            <a:endParaRPr lang="en-US" dirty="0">
              <a:solidFill>
                <a:schemeClr val="bg2"/>
              </a:solidFill>
            </a:endParaRPr>
          </a:p>
        </p:txBody>
      </p:sp>
    </p:spTree>
    <p:extLst>
      <p:ext uri="{BB962C8B-B14F-4D97-AF65-F5344CB8AC3E}">
        <p14:creationId xmlns:p14="http://schemas.microsoft.com/office/powerpoint/2010/main" val="6932139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73" y="0"/>
            <a:ext cx="10443655"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1" t="5338" r="79411" b="75556"/>
          <a:stretch/>
        </p:blipFill>
        <p:spPr>
          <a:xfrm>
            <a:off x="933253" y="367644"/>
            <a:ext cx="4147793" cy="259704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318" t="5475" r="59733" b="75556"/>
          <a:stretch/>
        </p:blipFill>
        <p:spPr>
          <a:xfrm>
            <a:off x="937113" y="377072"/>
            <a:ext cx="4143935" cy="2587615"/>
          </a:xfrm>
          <a:prstGeom prst="rect">
            <a:avLst/>
          </a:prstGeom>
        </p:spPr>
      </p:pic>
    </p:spTree>
    <p:extLst>
      <p:ext uri="{BB962C8B-B14F-4D97-AF65-F5344CB8AC3E}">
        <p14:creationId xmlns:p14="http://schemas.microsoft.com/office/powerpoint/2010/main" val="20918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chemeClr val="tx1"/>
                </a:solidFill>
              </a:rPr>
              <a:t>build the temple</a:t>
            </a:r>
            <a:endParaRPr lang="en-US" dirty="0">
              <a:solidFill>
                <a:schemeClr val="tx1"/>
              </a:solidFill>
            </a:endParaRPr>
          </a:p>
        </p:txBody>
      </p:sp>
      <p:sp>
        <p:nvSpPr>
          <p:cNvPr id="4" name="Content Placeholder 3"/>
          <p:cNvSpPr>
            <a:spLocks noGrp="1"/>
          </p:cNvSpPr>
          <p:nvPr>
            <p:ph idx="1"/>
          </p:nvPr>
        </p:nvSpPr>
        <p:spPr>
          <a:xfrm>
            <a:off x="1295400" y="1828800"/>
            <a:ext cx="9601200" cy="810705"/>
          </a:xfrm>
        </p:spPr>
        <p:txBody>
          <a:bodyPr>
            <a:normAutofit fontScale="92500"/>
          </a:bodyPr>
          <a:lstStyle/>
          <a:p>
            <a:pPr marL="45720" indent="0">
              <a:buNone/>
            </a:pPr>
            <a:r>
              <a:rPr lang="en-US" b="1" dirty="0" smtClean="0"/>
              <a:t>Haggai was sent to stir up the people’s spiritual indifference and encourage them to complete the work on the temple that had started nearly 16 years earlier.</a:t>
            </a:r>
            <a:endParaRPr lang="en-US" b="1" dirty="0"/>
          </a:p>
        </p:txBody>
      </p:sp>
      <p:sp>
        <p:nvSpPr>
          <p:cNvPr id="5" name="Content Placeholder 3"/>
          <p:cNvSpPr txBox="1">
            <a:spLocks/>
          </p:cNvSpPr>
          <p:nvPr/>
        </p:nvSpPr>
        <p:spPr>
          <a:xfrm>
            <a:off x="1296968" y="2669357"/>
            <a:ext cx="4745613" cy="348634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dirty="0" smtClean="0"/>
              <a:t>“</a:t>
            </a:r>
            <a:r>
              <a:rPr lang="en-US" i="1" baseline="30000" dirty="0" smtClean="0"/>
              <a:t>1</a:t>
            </a:r>
            <a:r>
              <a:rPr lang="en-US" i="1" dirty="0" smtClean="0"/>
              <a:t> Now the prophets, Haggai and Zechariah the son of </a:t>
            </a:r>
            <a:r>
              <a:rPr lang="en-US" i="1" dirty="0" err="1" smtClean="0"/>
              <a:t>Iddo</a:t>
            </a:r>
            <a:r>
              <a:rPr lang="en-US" i="1" dirty="0" smtClean="0"/>
              <a:t>, prophesied to the Jews who were in Judah and Jerusalem, in the name of the God of Israel who was over them. </a:t>
            </a:r>
            <a:r>
              <a:rPr lang="en-US" i="1" baseline="30000" dirty="0" smtClean="0"/>
              <a:t>2</a:t>
            </a:r>
            <a:r>
              <a:rPr lang="en-US" i="1" dirty="0" smtClean="0"/>
              <a:t> Then </a:t>
            </a:r>
            <a:r>
              <a:rPr lang="en-US" i="1" dirty="0" err="1" smtClean="0"/>
              <a:t>Zerubbabel</a:t>
            </a:r>
            <a:r>
              <a:rPr lang="en-US" i="1" dirty="0" smtClean="0"/>
              <a:t> the son of </a:t>
            </a:r>
            <a:r>
              <a:rPr lang="en-US" i="1" dirty="0" err="1" smtClean="0"/>
              <a:t>Shealtiel</a:t>
            </a:r>
            <a:r>
              <a:rPr lang="en-US" i="1" dirty="0" smtClean="0"/>
              <a:t> and </a:t>
            </a:r>
            <a:r>
              <a:rPr lang="en-US" i="1" dirty="0" err="1" smtClean="0"/>
              <a:t>Jeshua</a:t>
            </a:r>
            <a:r>
              <a:rPr lang="en-US" i="1" dirty="0" smtClean="0"/>
              <a:t> the son of </a:t>
            </a:r>
            <a:r>
              <a:rPr lang="en-US" i="1" dirty="0" err="1" smtClean="0"/>
              <a:t>Jozadak</a:t>
            </a:r>
            <a:r>
              <a:rPr lang="en-US" i="1" dirty="0" smtClean="0"/>
              <a:t> arose and began to rebuild the house of God that is in Jerusalem, and the prophets of God were with them, supporting them.”</a:t>
            </a:r>
          </a:p>
          <a:p>
            <a:pPr marL="45720" indent="0" algn="r">
              <a:buNone/>
            </a:pPr>
            <a:r>
              <a:rPr lang="en-US" i="1" dirty="0" smtClean="0"/>
              <a:t>Ezra 5:1-2</a:t>
            </a:r>
            <a:endParaRPr lang="en-US" i="1" dirty="0"/>
          </a:p>
        </p:txBody>
      </p:sp>
      <p:sp>
        <p:nvSpPr>
          <p:cNvPr id="6" name="Content Placeholder 3"/>
          <p:cNvSpPr txBox="1">
            <a:spLocks/>
          </p:cNvSpPr>
          <p:nvPr/>
        </p:nvSpPr>
        <p:spPr>
          <a:xfrm>
            <a:off x="6492706" y="2670925"/>
            <a:ext cx="4745613" cy="146744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dirty="0" smtClean="0"/>
              <a:t>“</a:t>
            </a:r>
            <a:r>
              <a:rPr lang="en-US" i="1" baseline="30000" dirty="0" smtClean="0"/>
              <a:t>15</a:t>
            </a:r>
            <a:r>
              <a:rPr lang="en-US" i="1" dirty="0" smtClean="0"/>
              <a:t> and this house was finished on the third day of the month of Adar, in the sixth year of the reign of Darius the king.</a:t>
            </a:r>
          </a:p>
          <a:p>
            <a:pPr marL="45720" indent="0" algn="r">
              <a:buNone/>
            </a:pPr>
            <a:r>
              <a:rPr lang="en-US" i="1" dirty="0" smtClean="0"/>
              <a:t>Ezra 6:15</a:t>
            </a:r>
            <a:endParaRPr lang="en-US" i="1" dirty="0"/>
          </a:p>
        </p:txBody>
      </p:sp>
      <p:sp>
        <p:nvSpPr>
          <p:cNvPr id="7" name="Content Placeholder 3"/>
          <p:cNvSpPr txBox="1">
            <a:spLocks/>
          </p:cNvSpPr>
          <p:nvPr/>
        </p:nvSpPr>
        <p:spPr>
          <a:xfrm>
            <a:off x="5946737" y="2862601"/>
            <a:ext cx="641814" cy="54204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3200" dirty="0"/>
              <a:t>→</a:t>
            </a:r>
          </a:p>
        </p:txBody>
      </p:sp>
    </p:spTree>
    <p:extLst>
      <p:ext uri="{BB962C8B-B14F-4D97-AF65-F5344CB8AC3E}">
        <p14:creationId xmlns:p14="http://schemas.microsoft.com/office/powerpoint/2010/main" val="368593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a:t>
            </a:r>
            <a:r>
              <a:rPr lang="en-US" dirty="0" err="1" smtClean="0"/>
              <a:t>haggai</a:t>
            </a:r>
            <a:endParaRPr lang="en-US" dirty="0"/>
          </a:p>
        </p:txBody>
      </p:sp>
      <p:sp>
        <p:nvSpPr>
          <p:cNvPr id="3" name="Content Placeholder 2"/>
          <p:cNvSpPr>
            <a:spLocks noGrp="1"/>
          </p:cNvSpPr>
          <p:nvPr>
            <p:ph idx="1"/>
          </p:nvPr>
        </p:nvSpPr>
        <p:spPr>
          <a:xfrm>
            <a:off x="790302" y="855486"/>
            <a:ext cx="6126480" cy="1095866"/>
          </a:xfrm>
        </p:spPr>
        <p:txBody>
          <a:bodyPr/>
          <a:lstStyle/>
          <a:p>
            <a:pPr marL="45720" indent="0">
              <a:buNone/>
            </a:pPr>
            <a:r>
              <a:rPr lang="en-US" b="1" dirty="0" smtClean="0"/>
              <a:t>Message 1</a:t>
            </a:r>
          </a:p>
          <a:p>
            <a:pPr marL="45720" indent="0">
              <a:buNone/>
            </a:pPr>
            <a:r>
              <a:rPr lang="en-US" dirty="0" smtClean="0"/>
              <a:t>Build the Lord’s house (Chapter 1)</a:t>
            </a:r>
            <a:endParaRPr lang="en-US" dirty="0"/>
          </a:p>
        </p:txBody>
      </p:sp>
      <p:sp>
        <p:nvSpPr>
          <p:cNvPr id="5" name="Content Placeholder 2"/>
          <p:cNvSpPr txBox="1">
            <a:spLocks/>
          </p:cNvSpPr>
          <p:nvPr/>
        </p:nvSpPr>
        <p:spPr>
          <a:xfrm>
            <a:off x="791870" y="2293073"/>
            <a:ext cx="6126480"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smtClean="0"/>
              <a:t>Message 2</a:t>
            </a:r>
          </a:p>
          <a:p>
            <a:pPr marL="45720" indent="0">
              <a:buFont typeface="Arial" pitchFamily="34" charset="0"/>
              <a:buNone/>
            </a:pPr>
            <a:r>
              <a:rPr lang="en-US" dirty="0" smtClean="0"/>
              <a:t>The latter house will be more glorious (Chapter 2:1-9)</a:t>
            </a:r>
            <a:endParaRPr lang="en-US" dirty="0"/>
          </a:p>
        </p:txBody>
      </p:sp>
      <p:sp>
        <p:nvSpPr>
          <p:cNvPr id="6" name="Content Placeholder 2"/>
          <p:cNvSpPr txBox="1">
            <a:spLocks/>
          </p:cNvSpPr>
          <p:nvPr/>
        </p:nvSpPr>
        <p:spPr>
          <a:xfrm>
            <a:off x="793438" y="3730660"/>
            <a:ext cx="6126480"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smtClean="0"/>
              <a:t>Message 3</a:t>
            </a:r>
          </a:p>
          <a:p>
            <a:pPr marL="45720" indent="0">
              <a:buFont typeface="Arial" pitchFamily="34" charset="0"/>
              <a:buNone/>
            </a:pPr>
            <a:r>
              <a:rPr lang="en-US" dirty="0" smtClean="0"/>
              <a:t>From this day on, God will bless you (Chapter 2:10-19)</a:t>
            </a:r>
            <a:endParaRPr lang="en-US" dirty="0"/>
          </a:p>
        </p:txBody>
      </p:sp>
      <p:sp>
        <p:nvSpPr>
          <p:cNvPr id="7" name="Content Placeholder 2"/>
          <p:cNvSpPr txBox="1">
            <a:spLocks/>
          </p:cNvSpPr>
          <p:nvPr/>
        </p:nvSpPr>
        <p:spPr>
          <a:xfrm>
            <a:off x="795005" y="5168246"/>
            <a:ext cx="6341085"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smtClean="0"/>
              <a:t>Message 4</a:t>
            </a:r>
          </a:p>
          <a:p>
            <a:pPr marL="45720" indent="0">
              <a:buFont typeface="Arial" pitchFamily="34" charset="0"/>
              <a:buNone/>
            </a:pPr>
            <a:r>
              <a:rPr lang="en-US" dirty="0" err="1" smtClean="0"/>
              <a:t>Zerubbabel</a:t>
            </a:r>
            <a:r>
              <a:rPr lang="en-US" dirty="0" smtClean="0"/>
              <a:t> is chosen as God’s signet (Chapter 2:20-23)</a:t>
            </a:r>
            <a:endParaRPr lang="en-US" dirty="0"/>
          </a:p>
        </p:txBody>
      </p:sp>
    </p:spTree>
    <p:extLst>
      <p:ext uri="{BB962C8B-B14F-4D97-AF65-F5344CB8AC3E}">
        <p14:creationId xmlns:p14="http://schemas.microsoft.com/office/powerpoint/2010/main" val="12582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eaLnBrk="1" hangingPunct="1">
              <a:spcBef>
                <a:spcPct val="50000"/>
              </a:spcBef>
            </a:pPr>
            <a:r>
              <a:rPr lang="en-US" sz="3200" b="1" i="1" dirty="0">
                <a:solidFill>
                  <a:schemeClr val="accent1">
                    <a:lumMod val="75000"/>
                  </a:scheme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smtClean="0"/>
              <a:t>Have an increased appreciation for the sovereignty and power of God</a:t>
            </a:r>
          </a:p>
          <a:p>
            <a:pPr marL="826258" lvl="1" indent="-396834">
              <a:buSzPct val="91000"/>
              <a:buFont typeface="+mj-lt"/>
              <a:buAutoNum type="arabicPeriod"/>
            </a:pPr>
            <a:endParaRPr lang="en-US" sz="2400" dirty="0" smtClean="0">
              <a:solidFill>
                <a:srgbClr val="FFFF00"/>
              </a:solidFill>
            </a:endParaRPr>
          </a:p>
          <a:p>
            <a:pPr marL="506218" indent="-396834">
              <a:buSzPct val="91000"/>
              <a:buFont typeface="+mj-lt"/>
              <a:buAutoNum type="arabicPeriod"/>
            </a:pPr>
            <a:r>
              <a:rPr lang="en-US" sz="2600" dirty="0" smtClean="0"/>
              <a:t>Have an increased faith in Jesus as the prophesied Messiah</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smtClean="0"/>
              <a:t>Worship in a more sincere and sacrificial manner</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a:t>Resolve to remain</a:t>
            </a:r>
            <a:r>
              <a:rPr lang="en-US" sz="2600" smtClean="0"/>
              <a:t> </a:t>
            </a:r>
            <a:r>
              <a:rPr lang="en-US" sz="2600" dirty="0" smtClean="0"/>
              <a:t>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chemeClr val="accent1"/>
                </a:solidFill>
                <a:effectLst>
                  <a:outerShdw blurRad="38100" dist="25400" dir="18900000" algn="bl" rotWithShape="0">
                    <a:schemeClr val="bg1">
                      <a:alpha val="80000"/>
                    </a:schemeClr>
                  </a:outerShdw>
                </a:effectLst>
                <a:latin typeface="+mj-lt"/>
                <a:ea typeface="+mj-ea"/>
                <a:cs typeface="+mj-cs"/>
              </a:rPr>
              <a:t>Haggai, Zechariah, Malachi</a:t>
            </a:r>
          </a:p>
        </p:txBody>
      </p:sp>
    </p:spTree>
    <p:extLst>
      <p:ext uri="{BB962C8B-B14F-4D97-AF65-F5344CB8AC3E}">
        <p14:creationId xmlns:p14="http://schemas.microsoft.com/office/powerpoint/2010/main" val="21618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randombar(horizontal)">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randombar(horizontal)">
                                      <p:cBhvr>
                                        <p:cTn id="12" dur="500"/>
                                        <p:tgtEl>
                                          <p:spTgt spid="583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animEffect transition="in" filter="randombar(horizontal)">
                                      <p:cBhvr>
                                        <p:cTn id="17" dur="500"/>
                                        <p:tgtEl>
                                          <p:spTgt spid="5837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8372">
                                            <p:txEl>
                                              <p:pRg st="6" end="6"/>
                                            </p:txEl>
                                          </p:spTgt>
                                        </p:tgtEl>
                                        <p:attrNameLst>
                                          <p:attrName>style.visibility</p:attrName>
                                        </p:attrNameLst>
                                      </p:cBhvr>
                                      <p:to>
                                        <p:strVal val="visible"/>
                                      </p:to>
                                    </p:set>
                                    <p:animEffect transition="in" filter="randombar(horizontal)">
                                      <p:cBhvr>
                                        <p:cTn id="22" dur="500"/>
                                        <p:tgtEl>
                                          <p:spTgt spid="58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eaLnBrk="1" hangingPunct="1">
              <a:spcBef>
                <a:spcPct val="50000"/>
              </a:spcBef>
            </a:pPr>
            <a:r>
              <a:rPr lang="en-US" sz="3200" b="1" i="1" dirty="0">
                <a:solidFill>
                  <a:schemeClr val="accent1">
                    <a:lumMod val="75000"/>
                  </a:scheme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smtClean="0"/>
              <a:t>Have an increased appreciation for the sovereignty and power of God</a:t>
            </a:r>
          </a:p>
          <a:p>
            <a:pPr marL="826258" lvl="1" indent="-396834">
              <a:buSzPct val="91000"/>
              <a:buFont typeface="+mj-lt"/>
              <a:buAutoNum type="arabicPeriod"/>
            </a:pPr>
            <a:endParaRPr lang="en-US" sz="2400" dirty="0" smtClean="0">
              <a:solidFill>
                <a:srgbClr val="FFFF00"/>
              </a:solidFill>
            </a:endParaRPr>
          </a:p>
          <a:p>
            <a:pPr marL="506218" indent="-396834">
              <a:buSzPct val="91000"/>
              <a:buFont typeface="+mj-lt"/>
              <a:buAutoNum type="arabicPeriod"/>
            </a:pPr>
            <a:r>
              <a:rPr lang="en-US" sz="2600" dirty="0" smtClean="0"/>
              <a:t>Have an increased faith in Jesus as the prophesied Messiah</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smtClean="0"/>
              <a:t>Worship in a more sincere and sacrificial manner</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smtClean="0"/>
              <a:t>Resolve to remain 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chemeClr val="accent1"/>
                </a:solidFill>
                <a:effectLst>
                  <a:outerShdw blurRad="38100" dist="25400" dir="18900000" algn="bl" rotWithShape="0">
                    <a:schemeClr val="bg1">
                      <a:alpha val="80000"/>
                    </a:schemeClr>
                  </a:outerShdw>
                </a:effectLst>
                <a:latin typeface="+mj-lt"/>
                <a:ea typeface="+mj-ea"/>
                <a:cs typeface="+mj-cs"/>
              </a:rPr>
              <a:t>Haggai, Zechariah, Malachi</a:t>
            </a:r>
          </a:p>
        </p:txBody>
      </p:sp>
    </p:spTree>
    <p:extLst>
      <p:ext uri="{BB962C8B-B14F-4D97-AF65-F5344CB8AC3E}">
        <p14:creationId xmlns:p14="http://schemas.microsoft.com/office/powerpoint/2010/main" val="9468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smtClean="0"/>
              <a:t>Timeline #1</a:t>
            </a:r>
            <a:endParaRPr lang="en-US" dirty="0"/>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1728446498"/>
              </p:ext>
            </p:extLst>
          </p:nvPr>
        </p:nvGraphicFramePr>
        <p:xfrm>
          <a:off x="1295400" y="2136348"/>
          <a:ext cx="9601200" cy="365760"/>
        </p:xfrm>
        <a:graphic>
          <a:graphicData uri="http://schemas.openxmlformats.org/drawingml/2006/table">
            <a:tbl>
              <a:tblPr firstRow="1" bandRow="1">
                <a:tableStyleId>{9DCAF9ED-07DC-4A11-8D7F-57B35C25682E}</a:tableStyleId>
              </a:tblPr>
              <a:tblGrid>
                <a:gridCol w="2513275"/>
                <a:gridCol w="7087925"/>
              </a:tblGrid>
              <a:tr h="297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609 B.C.     597        586</a:t>
                      </a:r>
                    </a:p>
                  </a:txBody>
                  <a:tcPr anchor="ctr"/>
                </a:tc>
                <a:tc>
                  <a:txBody>
                    <a:bodyPr/>
                    <a:lstStyle/>
                    <a:p>
                      <a:pPr algn="l"/>
                      <a:r>
                        <a:rPr lang="en-US" dirty="0" smtClean="0"/>
                        <a:t>539</a:t>
                      </a:r>
                      <a:r>
                        <a:rPr lang="en-US" baseline="0" dirty="0" smtClean="0"/>
                        <a:t>     </a:t>
                      </a:r>
                      <a:r>
                        <a:rPr lang="en-US" dirty="0" smtClean="0"/>
                        <a:t>538</a:t>
                      </a:r>
                      <a:r>
                        <a:rPr lang="en-US" baseline="0" dirty="0" smtClean="0"/>
                        <a:t>     </a:t>
                      </a:r>
                      <a:r>
                        <a:rPr lang="en-US" dirty="0" smtClean="0"/>
                        <a:t>537                                       522</a:t>
                      </a:r>
                      <a:r>
                        <a:rPr lang="en-US" baseline="0" dirty="0" smtClean="0"/>
                        <a:t>          </a:t>
                      </a:r>
                      <a:r>
                        <a:rPr lang="en-US" dirty="0" smtClean="0"/>
                        <a:t>520</a:t>
                      </a:r>
                      <a:r>
                        <a:rPr lang="en-US" baseline="0" dirty="0" smtClean="0"/>
                        <a:t>                    </a:t>
                      </a:r>
                      <a:r>
                        <a:rPr lang="en-US" dirty="0" smtClean="0"/>
                        <a:t>516 B.C.</a:t>
                      </a:r>
                      <a:endParaRPr lang="en-US" dirty="0"/>
                    </a:p>
                  </a:txBody>
                  <a:tcPr anchor="ctr"/>
                </a:tc>
              </a:tr>
            </a:tbl>
          </a:graphicData>
        </a:graphic>
      </p:graphicFrame>
      <p:cxnSp>
        <p:nvCxnSpPr>
          <p:cNvPr id="4" name="Straight Connector 3"/>
          <p:cNvCxnSpPr/>
          <p:nvPr/>
        </p:nvCxnSpPr>
        <p:spPr>
          <a:xfrm>
            <a:off x="3790765" y="2121766"/>
            <a:ext cx="0" cy="37286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624614" y="1748900"/>
            <a:ext cx="2485748"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34575" y="1704508"/>
            <a:ext cx="665825" cy="307777"/>
          </a:xfrm>
          <a:prstGeom prst="rect">
            <a:avLst/>
          </a:prstGeom>
          <a:noFill/>
        </p:spPr>
        <p:txBody>
          <a:bodyPr wrap="square" rtlCol="0">
            <a:spAutoFit/>
          </a:bodyPr>
          <a:lstStyle/>
          <a:p>
            <a:r>
              <a:rPr lang="en-US" sz="1400" dirty="0" smtClean="0"/>
              <a:t>70 yrs</a:t>
            </a:r>
            <a:endParaRPr lang="en-US" sz="1400" dirty="0"/>
          </a:p>
        </p:txBody>
      </p:sp>
      <p:sp>
        <p:nvSpPr>
          <p:cNvPr id="7" name="Freeform 6"/>
          <p:cNvSpPr/>
          <p:nvPr/>
        </p:nvSpPr>
        <p:spPr>
          <a:xfrm>
            <a:off x="3499273" y="1759252"/>
            <a:ext cx="6639025"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5872" y="1714860"/>
            <a:ext cx="665825" cy="307777"/>
          </a:xfrm>
          <a:prstGeom prst="rect">
            <a:avLst/>
          </a:prstGeom>
          <a:noFill/>
        </p:spPr>
        <p:txBody>
          <a:bodyPr wrap="square" rtlCol="0">
            <a:spAutoFit/>
          </a:bodyPr>
          <a:lstStyle/>
          <a:p>
            <a:r>
              <a:rPr lang="en-US" sz="1400" dirty="0" smtClean="0"/>
              <a:t>70 yrs</a:t>
            </a:r>
            <a:endParaRPr lang="en-US" sz="1400" dirty="0"/>
          </a:p>
        </p:txBody>
      </p:sp>
      <p:cxnSp>
        <p:nvCxnSpPr>
          <p:cNvPr id="9" name="Straight Connector 8"/>
          <p:cNvCxnSpPr/>
          <p:nvPr/>
        </p:nvCxnSpPr>
        <p:spPr>
          <a:xfrm>
            <a:off x="1393794" y="2982900"/>
            <a:ext cx="23081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79542" y="2984374"/>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37967" y="298585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96404" y="298732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77108" y="297992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92989" y="29813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41526" y="298287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295400" y="3917991"/>
            <a:ext cx="4800600" cy="2407355"/>
          </a:xfrm>
          <a:prstGeom prst="rect">
            <a:avLst/>
          </a:prstGeom>
        </p:spPr>
        <p:txBody>
          <a:bodyPr>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dirty="0" smtClean="0"/>
              <a:t>Book of Haggai, start rebuilding temple again</a:t>
            </a:r>
          </a:p>
          <a:p>
            <a:pPr marL="502920" indent="-457200">
              <a:buFont typeface="+mj-lt"/>
              <a:buAutoNum type="alphaLcParenR"/>
            </a:pPr>
            <a:r>
              <a:rPr lang="en-US" dirty="0" smtClean="0"/>
              <a:t>Darius the great restores order and becomes emperor</a:t>
            </a:r>
          </a:p>
          <a:p>
            <a:pPr marL="502920" indent="-457200">
              <a:buFont typeface="+mj-lt"/>
              <a:buAutoNum type="alphaLcParenR"/>
            </a:pPr>
            <a:r>
              <a:rPr lang="en-US" dirty="0" smtClean="0"/>
              <a:t>First year in Judah; altar rebuilt, ceremonies restored, temple foundation laid</a:t>
            </a:r>
          </a:p>
          <a:p>
            <a:pPr marL="502920" indent="-457200">
              <a:buFont typeface="+mj-lt"/>
              <a:buAutoNum type="alphaLcParenR"/>
            </a:pPr>
            <a:r>
              <a:rPr lang="en-US" dirty="0" smtClean="0"/>
              <a:t>Temple finished</a:t>
            </a:r>
            <a:endParaRPr lang="en-US" dirty="0"/>
          </a:p>
        </p:txBody>
      </p:sp>
      <p:sp>
        <p:nvSpPr>
          <p:cNvPr id="17" name="Content Placeholder 2"/>
          <p:cNvSpPr txBox="1">
            <a:spLocks/>
          </p:cNvSpPr>
          <p:nvPr/>
        </p:nvSpPr>
        <p:spPr>
          <a:xfrm>
            <a:off x="6092689" y="3928344"/>
            <a:ext cx="4800600" cy="240735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9pPr>
          </a:lstStyle>
          <a:p>
            <a:pPr marL="502920" indent="-457200">
              <a:buFont typeface="+mj-lt"/>
              <a:buAutoNum type="alphaLcParenR" startAt="5"/>
            </a:pPr>
            <a:r>
              <a:rPr lang="en-US" dirty="0" smtClean="0"/>
              <a:t>Cyrus the </a:t>
            </a:r>
            <a:r>
              <a:rPr lang="en-US" dirty="0"/>
              <a:t>P</a:t>
            </a:r>
            <a:r>
              <a:rPr lang="en-US" dirty="0" smtClean="0"/>
              <a:t>ersian conquers Babylon</a:t>
            </a:r>
          </a:p>
          <a:p>
            <a:pPr marL="502920" indent="-457200">
              <a:buFont typeface="+mj-lt"/>
              <a:buAutoNum type="alphaLcParenR" startAt="5"/>
            </a:pPr>
            <a:r>
              <a:rPr lang="en-US" dirty="0" smtClean="0"/>
              <a:t>Cyrus’ edict for Jews to return</a:t>
            </a:r>
          </a:p>
          <a:p>
            <a:pPr marL="502920" indent="-457200">
              <a:buFont typeface="+mj-lt"/>
              <a:buAutoNum type="alphaLcParenR" startAt="5"/>
            </a:pPr>
            <a:r>
              <a:rPr lang="en-US" dirty="0" smtClean="0"/>
              <a:t>Three sieges of Judah by Babylonians; Captivity</a:t>
            </a:r>
            <a:endParaRPr lang="en-US" dirty="0"/>
          </a:p>
        </p:txBody>
      </p:sp>
      <p:sp>
        <p:nvSpPr>
          <p:cNvPr id="18" name="TextBox 17"/>
          <p:cNvSpPr txBox="1"/>
          <p:nvPr/>
        </p:nvSpPr>
        <p:spPr>
          <a:xfrm>
            <a:off x="2354068" y="2365883"/>
            <a:ext cx="399495" cy="646331"/>
          </a:xfrm>
          <a:prstGeom prst="rect">
            <a:avLst/>
          </a:prstGeom>
          <a:noFill/>
        </p:spPr>
        <p:txBody>
          <a:bodyPr wrap="square" rtlCol="0">
            <a:spAutoFit/>
          </a:bodyPr>
          <a:lstStyle/>
          <a:p>
            <a:r>
              <a:rPr lang="en-US" sz="3600" dirty="0">
                <a:solidFill>
                  <a:schemeClr val="accent1"/>
                </a:solidFill>
              </a:rPr>
              <a:t>g</a:t>
            </a:r>
          </a:p>
        </p:txBody>
      </p:sp>
      <p:sp>
        <p:nvSpPr>
          <p:cNvPr id="19" name="TextBox 18"/>
          <p:cNvSpPr txBox="1"/>
          <p:nvPr/>
        </p:nvSpPr>
        <p:spPr>
          <a:xfrm>
            <a:off x="3906918" y="2462597"/>
            <a:ext cx="399495" cy="646331"/>
          </a:xfrm>
          <a:prstGeom prst="rect">
            <a:avLst/>
          </a:prstGeom>
          <a:noFill/>
        </p:spPr>
        <p:txBody>
          <a:bodyPr wrap="square" rtlCol="0">
            <a:spAutoFit/>
          </a:bodyPr>
          <a:lstStyle/>
          <a:p>
            <a:r>
              <a:rPr lang="en-US" sz="3600" dirty="0" smtClean="0">
                <a:solidFill>
                  <a:schemeClr val="accent1"/>
                </a:solidFill>
              </a:rPr>
              <a:t>e</a:t>
            </a:r>
            <a:endParaRPr lang="en-US" sz="3600" dirty="0">
              <a:solidFill>
                <a:schemeClr val="accent1"/>
              </a:solidFill>
            </a:endParaRPr>
          </a:p>
        </p:txBody>
      </p:sp>
      <p:sp>
        <p:nvSpPr>
          <p:cNvPr id="20" name="TextBox 19"/>
          <p:cNvSpPr txBox="1"/>
          <p:nvPr/>
        </p:nvSpPr>
        <p:spPr>
          <a:xfrm>
            <a:off x="4604549" y="2463541"/>
            <a:ext cx="399495" cy="646331"/>
          </a:xfrm>
          <a:prstGeom prst="rect">
            <a:avLst/>
          </a:prstGeom>
          <a:noFill/>
        </p:spPr>
        <p:txBody>
          <a:bodyPr wrap="square" rtlCol="0">
            <a:spAutoFit/>
          </a:bodyPr>
          <a:lstStyle/>
          <a:p>
            <a:r>
              <a:rPr lang="en-US" sz="3600" dirty="0" smtClean="0">
                <a:solidFill>
                  <a:schemeClr val="accent1"/>
                </a:solidFill>
              </a:rPr>
              <a:t>f</a:t>
            </a:r>
            <a:endParaRPr lang="en-US" sz="3600" dirty="0">
              <a:solidFill>
                <a:schemeClr val="accent1"/>
              </a:solidFill>
            </a:endParaRPr>
          </a:p>
        </p:txBody>
      </p:sp>
      <p:sp>
        <p:nvSpPr>
          <p:cNvPr id="21" name="TextBox 20"/>
          <p:cNvSpPr txBox="1"/>
          <p:nvPr/>
        </p:nvSpPr>
        <p:spPr>
          <a:xfrm>
            <a:off x="5220827" y="2468972"/>
            <a:ext cx="399495" cy="646331"/>
          </a:xfrm>
          <a:prstGeom prst="rect">
            <a:avLst/>
          </a:prstGeom>
          <a:noFill/>
        </p:spPr>
        <p:txBody>
          <a:bodyPr wrap="square" rtlCol="0">
            <a:spAutoFit/>
          </a:bodyPr>
          <a:lstStyle/>
          <a:p>
            <a:r>
              <a:rPr lang="en-US" sz="3600" dirty="0" smtClean="0">
                <a:solidFill>
                  <a:schemeClr val="accent1"/>
                </a:solidFill>
              </a:rPr>
              <a:t>c</a:t>
            </a:r>
            <a:endParaRPr lang="en-US" sz="3600" dirty="0">
              <a:solidFill>
                <a:schemeClr val="accent1"/>
              </a:solidFill>
            </a:endParaRPr>
          </a:p>
        </p:txBody>
      </p:sp>
      <p:sp>
        <p:nvSpPr>
          <p:cNvPr id="22" name="TextBox 21"/>
          <p:cNvSpPr txBox="1"/>
          <p:nvPr/>
        </p:nvSpPr>
        <p:spPr>
          <a:xfrm>
            <a:off x="7610765" y="2470715"/>
            <a:ext cx="399495" cy="646331"/>
          </a:xfrm>
          <a:prstGeom prst="rect">
            <a:avLst/>
          </a:prstGeom>
          <a:noFill/>
        </p:spPr>
        <p:txBody>
          <a:bodyPr wrap="square" rtlCol="0">
            <a:spAutoFit/>
          </a:bodyPr>
          <a:lstStyle/>
          <a:p>
            <a:r>
              <a:rPr lang="en-US" sz="3600" dirty="0" smtClean="0">
                <a:solidFill>
                  <a:schemeClr val="accent1"/>
                </a:solidFill>
              </a:rPr>
              <a:t>b</a:t>
            </a:r>
            <a:endParaRPr lang="en-US" sz="3600" dirty="0">
              <a:solidFill>
                <a:schemeClr val="accent1"/>
              </a:solidFill>
            </a:endParaRPr>
          </a:p>
        </p:txBody>
      </p:sp>
      <p:sp>
        <p:nvSpPr>
          <p:cNvPr id="23" name="TextBox 22"/>
          <p:cNvSpPr txBox="1"/>
          <p:nvPr/>
        </p:nvSpPr>
        <p:spPr>
          <a:xfrm>
            <a:off x="8525179" y="2468972"/>
            <a:ext cx="399495" cy="646331"/>
          </a:xfrm>
          <a:prstGeom prst="rect">
            <a:avLst/>
          </a:prstGeom>
          <a:noFill/>
        </p:spPr>
        <p:txBody>
          <a:bodyPr wrap="square" rtlCol="0">
            <a:spAutoFit/>
          </a:bodyPr>
          <a:lstStyle/>
          <a:p>
            <a:r>
              <a:rPr lang="en-US" sz="3600" dirty="0" smtClean="0">
                <a:solidFill>
                  <a:schemeClr val="accent1"/>
                </a:solidFill>
              </a:rPr>
              <a:t>a</a:t>
            </a:r>
            <a:endParaRPr lang="en-US" sz="3600" dirty="0">
              <a:solidFill>
                <a:schemeClr val="accent1"/>
              </a:solidFill>
            </a:endParaRPr>
          </a:p>
        </p:txBody>
      </p:sp>
      <p:sp>
        <p:nvSpPr>
          <p:cNvPr id="24" name="TextBox 23"/>
          <p:cNvSpPr txBox="1"/>
          <p:nvPr/>
        </p:nvSpPr>
        <p:spPr>
          <a:xfrm>
            <a:off x="9946334" y="2466882"/>
            <a:ext cx="399495" cy="646331"/>
          </a:xfrm>
          <a:prstGeom prst="rect">
            <a:avLst/>
          </a:prstGeom>
          <a:noFill/>
        </p:spPr>
        <p:txBody>
          <a:bodyPr wrap="square" rtlCol="0">
            <a:spAutoFit/>
          </a:bodyPr>
          <a:lstStyle/>
          <a:p>
            <a:r>
              <a:rPr lang="en-US" sz="3600" dirty="0" smtClean="0">
                <a:solidFill>
                  <a:schemeClr val="accent1"/>
                </a:solidFill>
              </a:rPr>
              <a:t>d</a:t>
            </a:r>
            <a:endParaRPr lang="en-US" sz="3600"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smtClean="0"/>
              <a:t>Timeline #2</a:t>
            </a:r>
            <a:endParaRPr lang="en-US" dirty="0"/>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006399554"/>
              </p:ext>
            </p:extLst>
          </p:nvPr>
        </p:nvGraphicFramePr>
        <p:xfrm>
          <a:off x="1295400" y="1248575"/>
          <a:ext cx="9601202" cy="365760"/>
        </p:xfrm>
        <a:graphic>
          <a:graphicData uri="http://schemas.openxmlformats.org/drawingml/2006/table">
            <a:tbl>
              <a:tblPr firstRow="1" bandRow="1">
                <a:tableStyleId>{9DCAF9ED-07DC-4A11-8D7F-57B35C25682E}</a:tableStyleId>
              </a:tblPr>
              <a:tblGrid>
                <a:gridCol w="1261369"/>
                <a:gridCol w="2938509"/>
                <a:gridCol w="1864310"/>
                <a:gridCol w="3537014"/>
              </a:tblGrid>
              <a:tr h="297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Cambyses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Darius I</a:t>
                      </a:r>
                    </a:p>
                  </a:txBody>
                  <a:tcPr anchor="ctr">
                    <a:solidFill>
                      <a:srgbClr val="847E5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Xerxes 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Artaxerxes I</a:t>
                      </a:r>
                    </a:p>
                  </a:txBody>
                  <a:tcPr anchor="ctr">
                    <a:solidFill>
                      <a:srgbClr val="847E5E"/>
                    </a:solidFill>
                  </a:tcPr>
                </a:tc>
              </a:tr>
            </a:tbl>
          </a:graphicData>
        </a:graphic>
      </p:graphicFrame>
      <p:cxnSp>
        <p:nvCxnSpPr>
          <p:cNvPr id="57" name="Straight Connector 56"/>
          <p:cNvCxnSpPr/>
          <p:nvPr/>
        </p:nvCxnSpPr>
        <p:spPr>
          <a:xfrm>
            <a:off x="1296136" y="161573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58245" y="1617212"/>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89356" y="161868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364025" y="1620160"/>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884411" y="161275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85042" y="1941838"/>
            <a:ext cx="817503" cy="276999"/>
          </a:xfrm>
          <a:prstGeom prst="rect">
            <a:avLst/>
          </a:prstGeom>
          <a:noFill/>
        </p:spPr>
        <p:txBody>
          <a:bodyPr wrap="square" rtlCol="0">
            <a:spAutoFit/>
          </a:bodyPr>
          <a:lstStyle/>
          <a:p>
            <a:r>
              <a:rPr lang="en-US" sz="1200" dirty="0" smtClean="0"/>
              <a:t>530 B.C.</a:t>
            </a:r>
            <a:endParaRPr lang="en-US" sz="1200" dirty="0"/>
          </a:p>
        </p:txBody>
      </p:sp>
      <p:sp>
        <p:nvSpPr>
          <p:cNvPr id="63" name="TextBox 62"/>
          <p:cNvSpPr txBox="1"/>
          <p:nvPr/>
        </p:nvSpPr>
        <p:spPr>
          <a:xfrm>
            <a:off x="2312803" y="1941838"/>
            <a:ext cx="470176" cy="276999"/>
          </a:xfrm>
          <a:prstGeom prst="rect">
            <a:avLst/>
          </a:prstGeom>
          <a:noFill/>
        </p:spPr>
        <p:txBody>
          <a:bodyPr wrap="square" rtlCol="0">
            <a:spAutoFit/>
          </a:bodyPr>
          <a:lstStyle/>
          <a:p>
            <a:r>
              <a:rPr lang="en-US" sz="1200" dirty="0" smtClean="0"/>
              <a:t>522</a:t>
            </a:r>
            <a:endParaRPr lang="en-US" sz="1200" dirty="0"/>
          </a:p>
        </p:txBody>
      </p:sp>
      <p:sp>
        <p:nvSpPr>
          <p:cNvPr id="65" name="TextBox 64"/>
          <p:cNvSpPr txBox="1"/>
          <p:nvPr/>
        </p:nvSpPr>
        <p:spPr>
          <a:xfrm>
            <a:off x="5254268" y="1941838"/>
            <a:ext cx="470176" cy="276999"/>
          </a:xfrm>
          <a:prstGeom prst="rect">
            <a:avLst/>
          </a:prstGeom>
          <a:noFill/>
        </p:spPr>
        <p:txBody>
          <a:bodyPr wrap="square" rtlCol="0">
            <a:spAutoFit/>
          </a:bodyPr>
          <a:lstStyle/>
          <a:p>
            <a:r>
              <a:rPr lang="en-US" sz="1200" dirty="0" smtClean="0"/>
              <a:t>486</a:t>
            </a:r>
            <a:endParaRPr lang="en-US" sz="1200" dirty="0"/>
          </a:p>
        </p:txBody>
      </p:sp>
      <p:sp>
        <p:nvSpPr>
          <p:cNvPr id="66" name="TextBox 65"/>
          <p:cNvSpPr txBox="1"/>
          <p:nvPr/>
        </p:nvSpPr>
        <p:spPr>
          <a:xfrm>
            <a:off x="7128937" y="1941838"/>
            <a:ext cx="470176" cy="276999"/>
          </a:xfrm>
          <a:prstGeom prst="rect">
            <a:avLst/>
          </a:prstGeom>
          <a:noFill/>
        </p:spPr>
        <p:txBody>
          <a:bodyPr wrap="square" rtlCol="0">
            <a:spAutoFit/>
          </a:bodyPr>
          <a:lstStyle/>
          <a:p>
            <a:r>
              <a:rPr lang="en-US" sz="1200" dirty="0" smtClean="0"/>
              <a:t>465</a:t>
            </a:r>
            <a:endParaRPr lang="en-US" sz="1200" dirty="0"/>
          </a:p>
        </p:txBody>
      </p:sp>
      <p:sp>
        <p:nvSpPr>
          <p:cNvPr id="67" name="TextBox 66"/>
          <p:cNvSpPr txBox="1"/>
          <p:nvPr/>
        </p:nvSpPr>
        <p:spPr>
          <a:xfrm>
            <a:off x="10475659" y="1941838"/>
            <a:ext cx="817503" cy="276999"/>
          </a:xfrm>
          <a:prstGeom prst="rect">
            <a:avLst/>
          </a:prstGeom>
          <a:noFill/>
        </p:spPr>
        <p:txBody>
          <a:bodyPr wrap="square" rtlCol="0">
            <a:spAutoFit/>
          </a:bodyPr>
          <a:lstStyle/>
          <a:p>
            <a:r>
              <a:rPr lang="en-US" sz="1200" dirty="0" smtClean="0"/>
              <a:t>424 B.C.</a:t>
            </a:r>
            <a:endParaRPr lang="en-US" sz="1200" dirty="0"/>
          </a:p>
        </p:txBody>
      </p:sp>
      <p:cxnSp>
        <p:nvCxnSpPr>
          <p:cNvPr id="68" name="Straight Connector 67"/>
          <p:cNvCxnSpPr/>
          <p:nvPr/>
        </p:nvCxnSpPr>
        <p:spPr>
          <a:xfrm>
            <a:off x="2710645" y="1618686"/>
            <a:ext cx="0" cy="9913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13971" y="1620160"/>
            <a:ext cx="0" cy="1478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800541" y="3025784"/>
            <a:ext cx="470176" cy="276999"/>
          </a:xfrm>
          <a:prstGeom prst="rect">
            <a:avLst/>
          </a:prstGeom>
          <a:noFill/>
        </p:spPr>
        <p:txBody>
          <a:bodyPr wrap="square" rtlCol="0">
            <a:spAutoFit/>
          </a:bodyPr>
          <a:lstStyle/>
          <a:p>
            <a:r>
              <a:rPr lang="en-US" sz="1200" dirty="0" smtClean="0"/>
              <a:t>516</a:t>
            </a:r>
            <a:endParaRPr lang="en-US" sz="1200" dirty="0"/>
          </a:p>
        </p:txBody>
      </p:sp>
      <p:cxnSp>
        <p:nvCxnSpPr>
          <p:cNvPr id="76" name="Straight Connector 75"/>
          <p:cNvCxnSpPr/>
          <p:nvPr/>
        </p:nvCxnSpPr>
        <p:spPr>
          <a:xfrm>
            <a:off x="3021366" y="325218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41251" y="1620160"/>
            <a:ext cx="0" cy="7390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822102" y="2288079"/>
            <a:ext cx="470176" cy="276999"/>
          </a:xfrm>
          <a:prstGeom prst="rect">
            <a:avLst/>
          </a:prstGeom>
          <a:noFill/>
        </p:spPr>
        <p:txBody>
          <a:bodyPr wrap="square" rtlCol="0">
            <a:spAutoFit/>
          </a:bodyPr>
          <a:lstStyle/>
          <a:p>
            <a:r>
              <a:rPr lang="en-US" sz="1200" dirty="0" smtClean="0"/>
              <a:t>479</a:t>
            </a:r>
            <a:endParaRPr lang="en-US" sz="1200" dirty="0"/>
          </a:p>
        </p:txBody>
      </p:sp>
      <p:cxnSp>
        <p:nvCxnSpPr>
          <p:cNvPr id="80" name="Straight Connector 79"/>
          <p:cNvCxnSpPr/>
          <p:nvPr/>
        </p:nvCxnSpPr>
        <p:spPr>
          <a:xfrm>
            <a:off x="6041251" y="251179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05528" y="1621634"/>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888196" y="1941837"/>
            <a:ext cx="470176" cy="276999"/>
          </a:xfrm>
          <a:prstGeom prst="rect">
            <a:avLst/>
          </a:prstGeom>
          <a:noFill/>
        </p:spPr>
        <p:txBody>
          <a:bodyPr wrap="square" rtlCol="0">
            <a:spAutoFit/>
          </a:bodyPr>
          <a:lstStyle/>
          <a:p>
            <a:r>
              <a:rPr lang="en-US" sz="1200" dirty="0" smtClean="0"/>
              <a:t>445</a:t>
            </a:r>
            <a:endParaRPr lang="en-US" sz="1200" dirty="0"/>
          </a:p>
        </p:txBody>
      </p:sp>
      <p:cxnSp>
        <p:nvCxnSpPr>
          <p:cNvPr id="83" name="Straight Connector 82"/>
          <p:cNvCxnSpPr/>
          <p:nvPr/>
        </p:nvCxnSpPr>
        <p:spPr>
          <a:xfrm>
            <a:off x="9105528" y="216377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84594" y="1611282"/>
            <a:ext cx="0" cy="9253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867262" y="2467409"/>
            <a:ext cx="470176" cy="276999"/>
          </a:xfrm>
          <a:prstGeom prst="rect">
            <a:avLst/>
          </a:prstGeom>
          <a:noFill/>
        </p:spPr>
        <p:txBody>
          <a:bodyPr wrap="square" rtlCol="0">
            <a:spAutoFit/>
          </a:bodyPr>
          <a:lstStyle/>
          <a:p>
            <a:r>
              <a:rPr lang="en-US" sz="1200" dirty="0" smtClean="0"/>
              <a:t>458</a:t>
            </a:r>
            <a:endParaRPr lang="en-US" sz="1200" dirty="0"/>
          </a:p>
        </p:txBody>
      </p:sp>
      <p:cxnSp>
        <p:nvCxnSpPr>
          <p:cNvPr id="88" name="Straight Connector 87"/>
          <p:cNvCxnSpPr/>
          <p:nvPr/>
        </p:nvCxnSpPr>
        <p:spPr>
          <a:xfrm>
            <a:off x="8084594" y="268402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83520" y="2948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00541" y="396213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14126" y="3252189"/>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57469" y="344897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878403" y="2948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982674" y="3962131"/>
            <a:ext cx="236146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904123" y="4409245"/>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4056365" y="4290867"/>
            <a:ext cx="5460507" cy="2407355"/>
          </a:xfrm>
          <a:prstGeom prst="rect">
            <a:avLst/>
          </a:prstGeom>
        </p:spPr>
        <p:txBody>
          <a:bodyPr>
            <a:normAutofit fontScale="850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dirty="0" smtClean="0"/>
              <a:t>Esther becomes queen</a:t>
            </a:r>
          </a:p>
          <a:p>
            <a:pPr marL="502920" indent="-457200">
              <a:buFont typeface="+mj-lt"/>
              <a:buAutoNum type="alphaLcParenR"/>
            </a:pPr>
            <a:r>
              <a:rPr lang="en-US" dirty="0" smtClean="0"/>
              <a:t>Ezra returns</a:t>
            </a:r>
          </a:p>
          <a:p>
            <a:pPr marL="502920" indent="-457200">
              <a:buFont typeface="+mj-lt"/>
              <a:buAutoNum type="alphaLcParenR"/>
            </a:pPr>
            <a:r>
              <a:rPr lang="en-US" dirty="0" smtClean="0"/>
              <a:t>Haggai and Zechariah preach and prophecy</a:t>
            </a:r>
          </a:p>
          <a:p>
            <a:pPr marL="502920" indent="-457200">
              <a:buFont typeface="+mj-lt"/>
              <a:buAutoNum type="alphaLcParenR"/>
            </a:pPr>
            <a:r>
              <a:rPr lang="en-US" dirty="0" smtClean="0"/>
              <a:t>Temple completed</a:t>
            </a:r>
          </a:p>
          <a:p>
            <a:pPr marL="502920" indent="-457200">
              <a:buFont typeface="+mj-lt"/>
              <a:buAutoNum type="alphaLcParenR"/>
            </a:pPr>
            <a:r>
              <a:rPr lang="en-US" dirty="0" smtClean="0"/>
              <a:t>Malachi preaches and prophecies</a:t>
            </a:r>
          </a:p>
          <a:p>
            <a:pPr marL="502920" indent="-457200">
              <a:buFont typeface="+mj-lt"/>
              <a:buAutoNum type="alphaLcParenR"/>
            </a:pPr>
            <a:r>
              <a:rPr lang="en-US" dirty="0" smtClean="0"/>
              <a:t>Nehemiah returns</a:t>
            </a:r>
            <a:endParaRPr lang="en-US" dirty="0"/>
          </a:p>
        </p:txBody>
      </p:sp>
      <p:sp>
        <p:nvSpPr>
          <p:cNvPr id="98" name="TextBox 97"/>
          <p:cNvSpPr txBox="1"/>
          <p:nvPr/>
        </p:nvSpPr>
        <p:spPr>
          <a:xfrm>
            <a:off x="2532444" y="2522998"/>
            <a:ext cx="399495" cy="523220"/>
          </a:xfrm>
          <a:prstGeom prst="rect">
            <a:avLst/>
          </a:prstGeom>
          <a:noFill/>
        </p:spPr>
        <p:txBody>
          <a:bodyPr wrap="square" rtlCol="0">
            <a:spAutoFit/>
          </a:bodyPr>
          <a:lstStyle/>
          <a:p>
            <a:r>
              <a:rPr lang="en-US" sz="2800" dirty="0" smtClean="0">
                <a:solidFill>
                  <a:schemeClr val="accent1"/>
                </a:solidFill>
              </a:rPr>
              <a:t>c</a:t>
            </a:r>
            <a:endParaRPr lang="en-US" sz="2800" dirty="0">
              <a:solidFill>
                <a:schemeClr val="accent1"/>
              </a:solidFill>
            </a:endParaRPr>
          </a:p>
        </p:txBody>
      </p:sp>
      <p:sp>
        <p:nvSpPr>
          <p:cNvPr id="99" name="TextBox 98"/>
          <p:cNvSpPr txBox="1"/>
          <p:nvPr/>
        </p:nvSpPr>
        <p:spPr>
          <a:xfrm>
            <a:off x="2827003" y="3533023"/>
            <a:ext cx="399495" cy="523220"/>
          </a:xfrm>
          <a:prstGeom prst="rect">
            <a:avLst/>
          </a:prstGeom>
          <a:noFill/>
        </p:spPr>
        <p:txBody>
          <a:bodyPr wrap="square" rtlCol="0">
            <a:spAutoFit/>
          </a:bodyPr>
          <a:lstStyle/>
          <a:p>
            <a:r>
              <a:rPr lang="en-US" sz="2800" dirty="0" smtClean="0">
                <a:solidFill>
                  <a:schemeClr val="accent1"/>
                </a:solidFill>
              </a:rPr>
              <a:t>d</a:t>
            </a:r>
            <a:endParaRPr lang="en-US" sz="2800" dirty="0">
              <a:solidFill>
                <a:schemeClr val="accent1"/>
              </a:solidFill>
            </a:endParaRPr>
          </a:p>
        </p:txBody>
      </p:sp>
      <p:sp>
        <p:nvSpPr>
          <p:cNvPr id="100" name="TextBox 99"/>
          <p:cNvSpPr txBox="1"/>
          <p:nvPr/>
        </p:nvSpPr>
        <p:spPr>
          <a:xfrm>
            <a:off x="5868136" y="2824571"/>
            <a:ext cx="399495" cy="523220"/>
          </a:xfrm>
          <a:prstGeom prst="rect">
            <a:avLst/>
          </a:prstGeom>
          <a:noFill/>
        </p:spPr>
        <p:txBody>
          <a:bodyPr wrap="square" rtlCol="0">
            <a:spAutoFit/>
          </a:bodyPr>
          <a:lstStyle/>
          <a:p>
            <a:r>
              <a:rPr lang="en-US" sz="2800" dirty="0" smtClean="0">
                <a:solidFill>
                  <a:schemeClr val="accent1"/>
                </a:solidFill>
              </a:rPr>
              <a:t>a</a:t>
            </a:r>
            <a:endParaRPr lang="en-US" sz="2800" dirty="0">
              <a:solidFill>
                <a:schemeClr val="accent1"/>
              </a:solidFill>
            </a:endParaRPr>
          </a:p>
        </p:txBody>
      </p:sp>
      <p:sp>
        <p:nvSpPr>
          <p:cNvPr id="101" name="TextBox 100"/>
          <p:cNvSpPr txBox="1"/>
          <p:nvPr/>
        </p:nvSpPr>
        <p:spPr>
          <a:xfrm>
            <a:off x="7911652" y="3026953"/>
            <a:ext cx="399495" cy="523220"/>
          </a:xfrm>
          <a:prstGeom prst="rect">
            <a:avLst/>
          </a:prstGeom>
          <a:noFill/>
        </p:spPr>
        <p:txBody>
          <a:bodyPr wrap="square" rtlCol="0">
            <a:spAutoFit/>
          </a:bodyPr>
          <a:lstStyle/>
          <a:p>
            <a:r>
              <a:rPr lang="en-US" sz="2800" dirty="0" smtClean="0">
                <a:solidFill>
                  <a:schemeClr val="accent1"/>
                </a:solidFill>
              </a:rPr>
              <a:t>b</a:t>
            </a:r>
            <a:endParaRPr lang="en-US" sz="2800" dirty="0">
              <a:solidFill>
                <a:schemeClr val="accent1"/>
              </a:solidFill>
            </a:endParaRPr>
          </a:p>
        </p:txBody>
      </p:sp>
      <p:sp>
        <p:nvSpPr>
          <p:cNvPr id="102" name="TextBox 101"/>
          <p:cNvSpPr txBox="1"/>
          <p:nvPr/>
        </p:nvSpPr>
        <p:spPr>
          <a:xfrm>
            <a:off x="8959791" y="2520194"/>
            <a:ext cx="399495" cy="523220"/>
          </a:xfrm>
          <a:prstGeom prst="rect">
            <a:avLst/>
          </a:prstGeom>
          <a:noFill/>
        </p:spPr>
        <p:txBody>
          <a:bodyPr wrap="square" rtlCol="0">
            <a:spAutoFit/>
          </a:bodyPr>
          <a:lstStyle/>
          <a:p>
            <a:r>
              <a:rPr lang="en-US" sz="2800" dirty="0" smtClean="0">
                <a:solidFill>
                  <a:schemeClr val="accent1"/>
                </a:solidFill>
              </a:rPr>
              <a:t>f</a:t>
            </a:r>
            <a:endParaRPr lang="en-US" sz="2800" dirty="0">
              <a:solidFill>
                <a:schemeClr val="accent1"/>
              </a:solidFill>
            </a:endParaRPr>
          </a:p>
        </p:txBody>
      </p:sp>
      <p:sp>
        <p:nvSpPr>
          <p:cNvPr id="103" name="TextBox 102"/>
          <p:cNvSpPr txBox="1"/>
          <p:nvPr/>
        </p:nvSpPr>
        <p:spPr>
          <a:xfrm>
            <a:off x="8959791" y="3986490"/>
            <a:ext cx="399495" cy="523220"/>
          </a:xfrm>
          <a:prstGeom prst="rect">
            <a:avLst/>
          </a:prstGeom>
          <a:noFill/>
        </p:spPr>
        <p:txBody>
          <a:bodyPr wrap="square" rtlCol="0">
            <a:spAutoFit/>
          </a:bodyPr>
          <a:lstStyle/>
          <a:p>
            <a:r>
              <a:rPr lang="en-US" sz="2800" dirty="0" smtClean="0">
                <a:solidFill>
                  <a:schemeClr val="accent1"/>
                </a:solidFill>
              </a:rPr>
              <a:t>e</a:t>
            </a:r>
            <a:endParaRPr lang="en-US" sz="2800" dirty="0">
              <a:solidFill>
                <a:schemeClr val="accent1"/>
              </a:solidFill>
            </a:endParaRPr>
          </a:p>
        </p:txBody>
      </p:sp>
      <p:sp>
        <p:nvSpPr>
          <p:cNvPr id="104" name="TextBox 103"/>
          <p:cNvSpPr txBox="1"/>
          <p:nvPr/>
        </p:nvSpPr>
        <p:spPr>
          <a:xfrm>
            <a:off x="7596608" y="3823631"/>
            <a:ext cx="470176" cy="276999"/>
          </a:xfrm>
          <a:prstGeom prst="rect">
            <a:avLst/>
          </a:prstGeom>
          <a:noFill/>
        </p:spPr>
        <p:txBody>
          <a:bodyPr wrap="square" rtlCol="0">
            <a:spAutoFit/>
          </a:bodyPr>
          <a:lstStyle/>
          <a:p>
            <a:r>
              <a:rPr lang="en-US" sz="1200" dirty="0" smtClean="0"/>
              <a:t>460</a:t>
            </a:r>
            <a:endParaRPr lang="en-US" sz="1200" dirty="0"/>
          </a:p>
        </p:txBody>
      </p:sp>
      <p:sp>
        <p:nvSpPr>
          <p:cNvPr id="105" name="TextBox 104"/>
          <p:cNvSpPr txBox="1"/>
          <p:nvPr/>
        </p:nvSpPr>
        <p:spPr>
          <a:xfrm>
            <a:off x="10296725" y="3823631"/>
            <a:ext cx="470176" cy="276999"/>
          </a:xfrm>
          <a:prstGeom prst="rect">
            <a:avLst/>
          </a:prstGeom>
          <a:noFill/>
        </p:spPr>
        <p:txBody>
          <a:bodyPr wrap="square" rtlCol="0">
            <a:spAutoFit/>
          </a:bodyPr>
          <a:lstStyle/>
          <a:p>
            <a:r>
              <a:rPr lang="en-US" sz="1200" dirty="0" smtClean="0"/>
              <a:t>432</a:t>
            </a:r>
            <a:endParaRPr lang="en-US" sz="1200" dirty="0"/>
          </a:p>
        </p:txBody>
      </p:sp>
    </p:spTree>
    <p:extLst>
      <p:ext uri="{BB962C8B-B14F-4D97-AF65-F5344CB8AC3E}">
        <p14:creationId xmlns:p14="http://schemas.microsoft.com/office/powerpoint/2010/main" val="9504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31286" y="772977"/>
            <a:ext cx="5943600" cy="410547"/>
          </a:xfrm>
        </p:spPr>
        <p:txBody>
          <a:bodyPr>
            <a:normAutofit fontScale="77500" lnSpcReduction="20000"/>
          </a:bodyPr>
          <a:lstStyle/>
          <a:p>
            <a:r>
              <a:rPr lang="en-US" dirty="0" smtClean="0"/>
              <a:t>Match the following with the associated book</a:t>
            </a:r>
            <a:endParaRPr lang="en-US" dirty="0"/>
          </a:p>
        </p:txBody>
      </p:sp>
      <p:sp>
        <p:nvSpPr>
          <p:cNvPr id="6" name="Content Placeholder 2"/>
          <p:cNvSpPr txBox="1">
            <a:spLocks/>
          </p:cNvSpPr>
          <p:nvPr/>
        </p:nvSpPr>
        <p:spPr>
          <a:xfrm>
            <a:off x="247838" y="1422145"/>
            <a:ext cx="7475735" cy="498629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smtClean="0"/>
              <a:t>_____     “Will man rob God?”</a:t>
            </a:r>
          </a:p>
          <a:p>
            <a:pPr marL="45720" indent="0">
              <a:buNone/>
            </a:pPr>
            <a:r>
              <a:rPr lang="en-US" dirty="0"/>
              <a:t>_____     </a:t>
            </a:r>
            <a:r>
              <a:rPr lang="en-US" dirty="0" smtClean="0"/>
              <a:t>Zerubbabel chosen as a signet</a:t>
            </a:r>
          </a:p>
          <a:p>
            <a:pPr marL="45720" indent="0">
              <a:buNone/>
            </a:pPr>
            <a:r>
              <a:rPr lang="en-US" dirty="0"/>
              <a:t>_____     </a:t>
            </a:r>
            <a:r>
              <a:rPr lang="en-US" dirty="0" smtClean="0"/>
              <a:t>Eight messianic prophecies</a:t>
            </a:r>
          </a:p>
          <a:p>
            <a:pPr marL="45720" indent="0">
              <a:buNone/>
            </a:pPr>
            <a:r>
              <a:rPr lang="en-US" dirty="0"/>
              <a:t>_____     </a:t>
            </a:r>
            <a:r>
              <a:rPr lang="en-US" dirty="0" smtClean="0"/>
              <a:t>“Is it a time for you yourselves to dwell in your paneled </a:t>
            </a:r>
          </a:p>
          <a:p>
            <a:pPr marL="45720" indent="0">
              <a:spcBef>
                <a:spcPts val="0"/>
              </a:spcBef>
              <a:buNone/>
            </a:pPr>
            <a:r>
              <a:rPr lang="en-US" dirty="0" smtClean="0"/>
              <a:t>               houses, while this house lies in ruins?”</a:t>
            </a:r>
          </a:p>
          <a:p>
            <a:pPr marL="45720" indent="0">
              <a:buNone/>
            </a:pPr>
            <a:r>
              <a:rPr lang="en-US" dirty="0"/>
              <a:t>_____     </a:t>
            </a:r>
            <a:r>
              <a:rPr lang="en-US" dirty="0" smtClean="0"/>
              <a:t>Priests specifically condemned</a:t>
            </a:r>
          </a:p>
          <a:p>
            <a:pPr marL="45720" indent="0">
              <a:buNone/>
            </a:pPr>
            <a:r>
              <a:rPr lang="en-US" dirty="0"/>
              <a:t>_____     </a:t>
            </a:r>
            <a:r>
              <a:rPr lang="en-US" dirty="0" smtClean="0"/>
              <a:t>First to command the temple be rebuilt</a:t>
            </a:r>
          </a:p>
          <a:p>
            <a:pPr marL="45720" indent="0">
              <a:buNone/>
            </a:pPr>
            <a:r>
              <a:rPr lang="en-US" dirty="0"/>
              <a:t>_____     </a:t>
            </a:r>
            <a:r>
              <a:rPr lang="en-US" dirty="0" smtClean="0"/>
              <a:t>Eight night visions</a:t>
            </a:r>
          </a:p>
          <a:p>
            <a:pPr marL="45720" indent="0">
              <a:buNone/>
            </a:pPr>
            <a:r>
              <a:rPr lang="en-US" dirty="0"/>
              <a:t>_____     </a:t>
            </a:r>
            <a:r>
              <a:rPr lang="en-US" dirty="0" smtClean="0"/>
              <a:t>Encourages the people to rebuild the temple</a:t>
            </a:r>
          </a:p>
          <a:p>
            <a:pPr marL="45720" indent="0">
              <a:buNone/>
            </a:pPr>
            <a:r>
              <a:rPr lang="en-US" dirty="0"/>
              <a:t>_____     </a:t>
            </a:r>
            <a:r>
              <a:rPr lang="en-US" dirty="0" smtClean="0"/>
              <a:t>John the Baptist foretold</a:t>
            </a:r>
            <a:endParaRPr lang="en-US" dirty="0"/>
          </a:p>
          <a:p>
            <a:pPr marL="45720" indent="0">
              <a:buNone/>
            </a:pPr>
            <a:endParaRPr lang="en-US" dirty="0"/>
          </a:p>
          <a:p>
            <a:pPr marL="45720" indent="0">
              <a:buNone/>
            </a:pPr>
            <a:endParaRPr lang="en-US" dirty="0" smtClean="0"/>
          </a:p>
        </p:txBody>
      </p:sp>
      <p:sp>
        <p:nvSpPr>
          <p:cNvPr id="7" name="Text Placeholder 3"/>
          <p:cNvSpPr txBox="1">
            <a:spLocks/>
          </p:cNvSpPr>
          <p:nvPr/>
        </p:nvSpPr>
        <p:spPr>
          <a:xfrm>
            <a:off x="8691239" y="38715"/>
            <a:ext cx="3500761" cy="63697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marL="457200" indent="-457200">
              <a:buAutoNum type="alphaLcPeriod" startAt="8"/>
            </a:pPr>
            <a:endParaRPr lang="en-US" dirty="0" smtClean="0"/>
          </a:p>
          <a:p>
            <a:pPr marL="457200" indent="-457200">
              <a:buAutoNum type="alphaLcPeriod" startAt="8"/>
            </a:pPr>
            <a:endParaRPr lang="en-US" dirty="0"/>
          </a:p>
          <a:p>
            <a:pPr marL="457200" indent="-457200">
              <a:buAutoNum type="alphaLcPeriod" startAt="8"/>
            </a:pPr>
            <a:endParaRPr lang="en-US" dirty="0" smtClean="0"/>
          </a:p>
          <a:p>
            <a:pPr marL="457200" indent="-457200">
              <a:buAutoNum type="alphaLcPeriod" startAt="8"/>
            </a:pPr>
            <a:endParaRPr lang="en-US" dirty="0"/>
          </a:p>
          <a:p>
            <a:pPr marL="457200" indent="-457200">
              <a:buAutoNum type="alphaLcPeriod" startAt="8"/>
            </a:pPr>
            <a:endParaRPr lang="en-US" dirty="0" smtClean="0"/>
          </a:p>
          <a:p>
            <a:pPr marL="457200" indent="-457200">
              <a:buAutoNum type="alphaLcPeriod" startAt="8"/>
            </a:pPr>
            <a:endParaRPr lang="en-US" dirty="0"/>
          </a:p>
          <a:p>
            <a:pPr marL="457200" indent="-457200">
              <a:buAutoNum type="alphaLcPeriod" startAt="8"/>
            </a:pPr>
            <a:endParaRPr lang="en-US" dirty="0" smtClean="0"/>
          </a:p>
          <a:p>
            <a:pPr marL="457200" indent="-457200">
              <a:buAutoNum type="alphaLcPeriod" startAt="8"/>
            </a:pPr>
            <a:endParaRPr lang="en-US" dirty="0"/>
          </a:p>
          <a:p>
            <a:pPr marL="457200" indent="-457200">
              <a:buFont typeface="+mj-lt"/>
              <a:buAutoNum type="alphaLcPeriod" startAt="8"/>
            </a:pPr>
            <a:r>
              <a:rPr lang="en-US" dirty="0" smtClean="0"/>
              <a:t>Haggai</a:t>
            </a:r>
          </a:p>
          <a:p>
            <a:pPr marL="457200" indent="-457200">
              <a:buAutoNum type="alphaLcPeriod" startAt="8"/>
            </a:pPr>
            <a:endParaRPr lang="en-US" dirty="0"/>
          </a:p>
          <a:p>
            <a:pPr marL="457200" indent="-457200">
              <a:buFont typeface="+mj-lt"/>
              <a:buAutoNum type="alphaLcPeriod" startAt="26"/>
            </a:pPr>
            <a:r>
              <a:rPr lang="en-US" dirty="0" smtClean="0"/>
              <a:t>Zechariah</a:t>
            </a:r>
          </a:p>
          <a:p>
            <a:pPr marL="457200" indent="-457200">
              <a:buAutoNum type="alphaLcPeriod" startAt="26"/>
            </a:pPr>
            <a:endParaRPr lang="en-US" dirty="0"/>
          </a:p>
          <a:p>
            <a:pPr marL="457200" indent="-457200">
              <a:buFont typeface="+mj-lt"/>
              <a:buAutoNum type="alphaLcPeriod" startAt="13"/>
            </a:pPr>
            <a:r>
              <a:rPr lang="en-US" dirty="0" smtClean="0"/>
              <a:t>malachi</a:t>
            </a:r>
            <a:endParaRPr lang="en-US" dirty="0"/>
          </a:p>
        </p:txBody>
      </p:sp>
      <p:sp>
        <p:nvSpPr>
          <p:cNvPr id="8" name="TextBox 7"/>
          <p:cNvSpPr txBox="1"/>
          <p:nvPr/>
        </p:nvSpPr>
        <p:spPr>
          <a:xfrm>
            <a:off x="381733" y="1279856"/>
            <a:ext cx="399495" cy="523220"/>
          </a:xfrm>
          <a:prstGeom prst="rect">
            <a:avLst/>
          </a:prstGeom>
          <a:noFill/>
        </p:spPr>
        <p:txBody>
          <a:bodyPr wrap="square" rtlCol="0">
            <a:spAutoFit/>
          </a:bodyPr>
          <a:lstStyle/>
          <a:p>
            <a:r>
              <a:rPr lang="en-US" sz="2800" dirty="0">
                <a:solidFill>
                  <a:schemeClr val="accent1"/>
                </a:solidFill>
              </a:rPr>
              <a:t>m</a:t>
            </a:r>
          </a:p>
        </p:txBody>
      </p:sp>
      <p:sp>
        <p:nvSpPr>
          <p:cNvPr id="9" name="TextBox 8"/>
          <p:cNvSpPr txBox="1"/>
          <p:nvPr/>
        </p:nvSpPr>
        <p:spPr>
          <a:xfrm>
            <a:off x="381733" y="5563294"/>
            <a:ext cx="399495" cy="523220"/>
          </a:xfrm>
          <a:prstGeom prst="rect">
            <a:avLst/>
          </a:prstGeom>
          <a:noFill/>
        </p:spPr>
        <p:txBody>
          <a:bodyPr wrap="square" rtlCol="0">
            <a:spAutoFit/>
          </a:bodyPr>
          <a:lstStyle/>
          <a:p>
            <a:r>
              <a:rPr lang="en-US" sz="2800" dirty="0">
                <a:solidFill>
                  <a:schemeClr val="accent1"/>
                </a:solidFill>
              </a:rPr>
              <a:t>m</a:t>
            </a:r>
          </a:p>
        </p:txBody>
      </p:sp>
      <p:sp>
        <p:nvSpPr>
          <p:cNvPr id="10" name="TextBox 9"/>
          <p:cNvSpPr txBox="1"/>
          <p:nvPr/>
        </p:nvSpPr>
        <p:spPr>
          <a:xfrm>
            <a:off x="381732" y="3552380"/>
            <a:ext cx="399495" cy="523220"/>
          </a:xfrm>
          <a:prstGeom prst="rect">
            <a:avLst/>
          </a:prstGeom>
          <a:noFill/>
        </p:spPr>
        <p:txBody>
          <a:bodyPr wrap="square" rtlCol="0">
            <a:spAutoFit/>
          </a:bodyPr>
          <a:lstStyle/>
          <a:p>
            <a:r>
              <a:rPr lang="en-US" sz="2800" dirty="0">
                <a:solidFill>
                  <a:schemeClr val="accent1"/>
                </a:solidFill>
              </a:rPr>
              <a:t>m</a:t>
            </a:r>
          </a:p>
        </p:txBody>
      </p:sp>
      <p:sp>
        <p:nvSpPr>
          <p:cNvPr id="11" name="TextBox 10"/>
          <p:cNvSpPr txBox="1"/>
          <p:nvPr/>
        </p:nvSpPr>
        <p:spPr>
          <a:xfrm>
            <a:off x="435721" y="1779849"/>
            <a:ext cx="399495" cy="523220"/>
          </a:xfrm>
          <a:prstGeom prst="rect">
            <a:avLst/>
          </a:prstGeom>
          <a:noFill/>
        </p:spPr>
        <p:txBody>
          <a:bodyPr wrap="square" rtlCol="0">
            <a:spAutoFit/>
          </a:bodyPr>
          <a:lstStyle/>
          <a:p>
            <a:r>
              <a:rPr lang="en-US" sz="2800" dirty="0" smtClean="0">
                <a:solidFill>
                  <a:schemeClr val="accent1"/>
                </a:solidFill>
              </a:rPr>
              <a:t>h</a:t>
            </a:r>
            <a:endParaRPr lang="en-US" sz="2800" dirty="0">
              <a:solidFill>
                <a:schemeClr val="accent1"/>
              </a:solidFill>
            </a:endParaRPr>
          </a:p>
        </p:txBody>
      </p:sp>
      <p:sp>
        <p:nvSpPr>
          <p:cNvPr id="12" name="TextBox 11"/>
          <p:cNvSpPr txBox="1"/>
          <p:nvPr/>
        </p:nvSpPr>
        <p:spPr>
          <a:xfrm>
            <a:off x="435721" y="2773787"/>
            <a:ext cx="399495" cy="523220"/>
          </a:xfrm>
          <a:prstGeom prst="rect">
            <a:avLst/>
          </a:prstGeom>
          <a:noFill/>
        </p:spPr>
        <p:txBody>
          <a:bodyPr wrap="square" rtlCol="0">
            <a:spAutoFit/>
          </a:bodyPr>
          <a:lstStyle/>
          <a:p>
            <a:r>
              <a:rPr lang="en-US" sz="2800" dirty="0" smtClean="0">
                <a:solidFill>
                  <a:schemeClr val="accent1"/>
                </a:solidFill>
              </a:rPr>
              <a:t>h</a:t>
            </a:r>
            <a:endParaRPr lang="en-US" sz="2800" dirty="0">
              <a:solidFill>
                <a:schemeClr val="accent1"/>
              </a:solidFill>
            </a:endParaRPr>
          </a:p>
        </p:txBody>
      </p:sp>
      <p:sp>
        <p:nvSpPr>
          <p:cNvPr id="13" name="TextBox 12"/>
          <p:cNvSpPr txBox="1"/>
          <p:nvPr/>
        </p:nvSpPr>
        <p:spPr>
          <a:xfrm>
            <a:off x="435720" y="4069363"/>
            <a:ext cx="399495" cy="523220"/>
          </a:xfrm>
          <a:prstGeom prst="rect">
            <a:avLst/>
          </a:prstGeom>
          <a:noFill/>
        </p:spPr>
        <p:txBody>
          <a:bodyPr wrap="square" rtlCol="0">
            <a:spAutoFit/>
          </a:bodyPr>
          <a:lstStyle/>
          <a:p>
            <a:r>
              <a:rPr lang="en-US" sz="2800" dirty="0" smtClean="0">
                <a:solidFill>
                  <a:schemeClr val="accent1"/>
                </a:solidFill>
              </a:rPr>
              <a:t>h</a:t>
            </a:r>
            <a:endParaRPr lang="en-US" sz="2800" dirty="0">
              <a:solidFill>
                <a:schemeClr val="accent1"/>
              </a:solidFill>
            </a:endParaRPr>
          </a:p>
        </p:txBody>
      </p:sp>
      <p:sp>
        <p:nvSpPr>
          <p:cNvPr id="14" name="TextBox 13"/>
          <p:cNvSpPr txBox="1"/>
          <p:nvPr/>
        </p:nvSpPr>
        <p:spPr>
          <a:xfrm>
            <a:off x="453475" y="2286832"/>
            <a:ext cx="399495" cy="523220"/>
          </a:xfrm>
          <a:prstGeom prst="rect">
            <a:avLst/>
          </a:prstGeom>
          <a:noFill/>
        </p:spPr>
        <p:txBody>
          <a:bodyPr wrap="square" rtlCol="0">
            <a:spAutoFit/>
          </a:bodyPr>
          <a:lstStyle/>
          <a:p>
            <a:r>
              <a:rPr lang="en-US" sz="2800" dirty="0">
                <a:solidFill>
                  <a:schemeClr val="accent1"/>
                </a:solidFill>
              </a:rPr>
              <a:t>z</a:t>
            </a:r>
          </a:p>
        </p:txBody>
      </p:sp>
      <p:sp>
        <p:nvSpPr>
          <p:cNvPr id="15" name="TextBox 14"/>
          <p:cNvSpPr txBox="1"/>
          <p:nvPr/>
        </p:nvSpPr>
        <p:spPr>
          <a:xfrm>
            <a:off x="435719" y="4562169"/>
            <a:ext cx="399495" cy="523220"/>
          </a:xfrm>
          <a:prstGeom prst="rect">
            <a:avLst/>
          </a:prstGeom>
          <a:noFill/>
        </p:spPr>
        <p:txBody>
          <a:bodyPr wrap="square" rtlCol="0">
            <a:spAutoFit/>
          </a:bodyPr>
          <a:lstStyle/>
          <a:p>
            <a:r>
              <a:rPr lang="en-US" sz="2800" dirty="0">
                <a:solidFill>
                  <a:schemeClr val="accent1"/>
                </a:solidFill>
              </a:rPr>
              <a:t>z</a:t>
            </a:r>
          </a:p>
        </p:txBody>
      </p:sp>
      <p:sp>
        <p:nvSpPr>
          <p:cNvPr id="16" name="TextBox 15"/>
          <p:cNvSpPr txBox="1"/>
          <p:nvPr/>
        </p:nvSpPr>
        <p:spPr>
          <a:xfrm>
            <a:off x="435718" y="5070488"/>
            <a:ext cx="399495" cy="523220"/>
          </a:xfrm>
          <a:prstGeom prst="rect">
            <a:avLst/>
          </a:prstGeom>
          <a:noFill/>
        </p:spPr>
        <p:txBody>
          <a:bodyPr wrap="square" rtlCol="0">
            <a:spAutoFit/>
          </a:bodyPr>
          <a:lstStyle/>
          <a:p>
            <a:r>
              <a:rPr lang="en-US" sz="2800" dirty="0">
                <a:solidFill>
                  <a:schemeClr val="accent1"/>
                </a:solidFill>
              </a:rPr>
              <a:t>z</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131750894"/>
              </p:ext>
            </p:extLst>
          </p:nvPr>
        </p:nvGraphicFramePr>
        <p:xfrm>
          <a:off x="1192783" y="1194345"/>
          <a:ext cx="4724400" cy="4832685"/>
        </p:xfrm>
        <a:graphic>
          <a:graphicData uri="http://schemas.openxmlformats.org/drawingml/2006/table">
            <a:tbl>
              <a:tblPr firstRow="1" bandRow="1">
                <a:tableStyleId>{9DCAF9ED-07DC-4A11-8D7F-57B35C25682E}</a:tableStyleId>
              </a:tblPr>
              <a:tblGrid>
                <a:gridCol w="1574800"/>
                <a:gridCol w="3149600"/>
              </a:tblGrid>
              <a:tr h="536965">
                <a:tc gridSpan="2">
                  <a:txBody>
                    <a:bodyPr/>
                    <a:lstStyle/>
                    <a:p>
                      <a:pPr algn="ctr"/>
                      <a:r>
                        <a:rPr lang="en-US" dirty="0" smtClean="0"/>
                        <a:t>Structure</a:t>
                      </a:r>
                      <a:r>
                        <a:rPr lang="en-US" baseline="0" dirty="0" smtClean="0"/>
                        <a:t> of Eight Night Visions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tr>
              <a:tr h="536965">
                <a:tc>
                  <a:txBody>
                    <a:bodyPr/>
                    <a:lstStyle/>
                    <a:p>
                      <a:r>
                        <a:rPr lang="en-US" dirty="0" smtClean="0"/>
                        <a:t>First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6965">
                <a:tc>
                  <a:txBody>
                    <a:bodyPr/>
                    <a:lstStyle/>
                    <a:p>
                      <a:r>
                        <a:rPr lang="en-US" dirty="0" smtClean="0"/>
                        <a:t>Second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965">
                <a:tc>
                  <a:txBody>
                    <a:bodyPr/>
                    <a:lstStyle/>
                    <a:p>
                      <a:r>
                        <a:rPr lang="en-US" dirty="0" smtClean="0"/>
                        <a:t>Third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536965">
                <a:tc>
                  <a:txBody>
                    <a:bodyPr/>
                    <a:lstStyle/>
                    <a:p>
                      <a:r>
                        <a:rPr lang="en-US" dirty="0" smtClean="0"/>
                        <a:t>Fourth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965">
                <a:tc>
                  <a:txBody>
                    <a:bodyPr/>
                    <a:lstStyle/>
                    <a:p>
                      <a:r>
                        <a:rPr lang="en-US" dirty="0" smtClean="0"/>
                        <a:t>Fifth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536965">
                <a:tc>
                  <a:txBody>
                    <a:bodyPr/>
                    <a:lstStyle/>
                    <a:p>
                      <a:r>
                        <a:rPr lang="en-US" dirty="0" smtClean="0"/>
                        <a:t>Sixth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965">
                <a:tc>
                  <a:txBody>
                    <a:bodyPr/>
                    <a:lstStyle/>
                    <a:p>
                      <a:r>
                        <a:rPr lang="en-US" dirty="0" smtClean="0"/>
                        <a:t>Seventh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536965">
                <a:tc>
                  <a:txBody>
                    <a:bodyPr/>
                    <a:lstStyle/>
                    <a:p>
                      <a:r>
                        <a:rPr lang="en-US" dirty="0" smtClean="0"/>
                        <a:t>Eighth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Placeholder 3"/>
          <p:cNvSpPr txBox="1">
            <a:spLocks/>
          </p:cNvSpPr>
          <p:nvPr/>
        </p:nvSpPr>
        <p:spPr>
          <a:xfrm>
            <a:off x="1031286" y="772977"/>
            <a:ext cx="8040286" cy="410547"/>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1700" b="1" dirty="0" smtClean="0"/>
              <a:t>FILL IN THE STRUCTURE OF THE EIGHT NIGHT VISIONS</a:t>
            </a:r>
            <a:endParaRPr lang="en-US" sz="1700" b="1" dirty="0"/>
          </a:p>
        </p:txBody>
      </p:sp>
      <p:sp>
        <p:nvSpPr>
          <p:cNvPr id="5" name="Content Placeholder 2"/>
          <p:cNvSpPr txBox="1">
            <a:spLocks/>
          </p:cNvSpPr>
          <p:nvPr/>
        </p:nvSpPr>
        <p:spPr>
          <a:xfrm>
            <a:off x="6240998" y="2663301"/>
            <a:ext cx="5578136" cy="2396971"/>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dirty="0" smtClean="0"/>
              <a:t>God patrolling the earth</a:t>
            </a:r>
          </a:p>
          <a:p>
            <a:pPr marL="502920" indent="-457200">
              <a:buFont typeface="+mj-lt"/>
              <a:buAutoNum type="alphaLcParenR"/>
            </a:pPr>
            <a:r>
              <a:rPr lang="en-US" dirty="0" smtClean="0"/>
              <a:t>The cleaning of the land</a:t>
            </a:r>
          </a:p>
          <a:p>
            <a:pPr marL="502920" indent="-457200">
              <a:buFont typeface="+mj-lt"/>
              <a:buAutoNum type="alphaLcParenR"/>
            </a:pPr>
            <a:r>
              <a:rPr lang="en-US" dirty="0" smtClean="0"/>
              <a:t>God patrolling the earth</a:t>
            </a:r>
          </a:p>
          <a:p>
            <a:pPr marL="502920" indent="-457200">
              <a:buFont typeface="+mj-lt"/>
              <a:buAutoNum type="alphaLcParenR"/>
            </a:pPr>
            <a:r>
              <a:rPr lang="en-US" dirty="0" smtClean="0"/>
              <a:t>The two anointed leaders of post-exilic Judah</a:t>
            </a:r>
          </a:p>
          <a:p>
            <a:pPr marL="502920" indent="-457200">
              <a:buFont typeface="+mj-lt"/>
              <a:buAutoNum type="alphaLcParenR"/>
            </a:pPr>
            <a:r>
              <a:rPr lang="en-US" dirty="0" smtClean="0"/>
              <a:t>The threat of the nations against Judah</a:t>
            </a:r>
            <a:endParaRPr lang="en-US" dirty="0"/>
          </a:p>
        </p:txBody>
      </p:sp>
      <p:sp>
        <p:nvSpPr>
          <p:cNvPr id="6" name="TextBox 5"/>
          <p:cNvSpPr txBox="1"/>
          <p:nvPr/>
        </p:nvSpPr>
        <p:spPr>
          <a:xfrm>
            <a:off x="3977191" y="1705980"/>
            <a:ext cx="790119" cy="523220"/>
          </a:xfrm>
          <a:prstGeom prst="rect">
            <a:avLst/>
          </a:prstGeom>
          <a:noFill/>
        </p:spPr>
        <p:txBody>
          <a:bodyPr wrap="square" rtlCol="0">
            <a:spAutoFit/>
          </a:bodyPr>
          <a:lstStyle/>
          <a:p>
            <a:r>
              <a:rPr lang="en-US" sz="2800" dirty="0" smtClean="0">
                <a:solidFill>
                  <a:schemeClr val="accent1"/>
                </a:solidFill>
              </a:rPr>
              <a:t>a/c</a:t>
            </a:r>
            <a:endParaRPr lang="en-US" sz="2800" dirty="0">
              <a:solidFill>
                <a:schemeClr val="accent1"/>
              </a:solidFill>
            </a:endParaRPr>
          </a:p>
        </p:txBody>
      </p:sp>
      <p:sp>
        <p:nvSpPr>
          <p:cNvPr id="7" name="TextBox 6"/>
          <p:cNvSpPr txBox="1"/>
          <p:nvPr/>
        </p:nvSpPr>
        <p:spPr>
          <a:xfrm>
            <a:off x="3977191" y="5471593"/>
            <a:ext cx="790119" cy="523220"/>
          </a:xfrm>
          <a:prstGeom prst="rect">
            <a:avLst/>
          </a:prstGeom>
          <a:noFill/>
        </p:spPr>
        <p:txBody>
          <a:bodyPr wrap="square" rtlCol="0">
            <a:spAutoFit/>
          </a:bodyPr>
          <a:lstStyle/>
          <a:p>
            <a:r>
              <a:rPr lang="en-US" sz="2800" dirty="0" smtClean="0">
                <a:solidFill>
                  <a:schemeClr val="accent1"/>
                </a:solidFill>
              </a:rPr>
              <a:t>a/c</a:t>
            </a:r>
            <a:endParaRPr lang="en-US" sz="2800" dirty="0">
              <a:solidFill>
                <a:schemeClr val="accent1"/>
              </a:solidFill>
            </a:endParaRPr>
          </a:p>
        </p:txBody>
      </p:sp>
      <p:sp>
        <p:nvSpPr>
          <p:cNvPr id="8" name="TextBox 7"/>
          <p:cNvSpPr txBox="1"/>
          <p:nvPr/>
        </p:nvSpPr>
        <p:spPr>
          <a:xfrm>
            <a:off x="4150303" y="2489462"/>
            <a:ext cx="355115" cy="523220"/>
          </a:xfrm>
          <a:prstGeom prst="rect">
            <a:avLst/>
          </a:prstGeom>
          <a:noFill/>
        </p:spPr>
        <p:txBody>
          <a:bodyPr wrap="square" rtlCol="0">
            <a:spAutoFit/>
          </a:bodyPr>
          <a:lstStyle/>
          <a:p>
            <a:r>
              <a:rPr lang="en-US" sz="2800" dirty="0">
                <a:solidFill>
                  <a:schemeClr val="accent1"/>
                </a:solidFill>
              </a:rPr>
              <a:t>e</a:t>
            </a:r>
          </a:p>
        </p:txBody>
      </p:sp>
      <p:sp>
        <p:nvSpPr>
          <p:cNvPr id="9" name="TextBox 8"/>
          <p:cNvSpPr txBox="1"/>
          <p:nvPr/>
        </p:nvSpPr>
        <p:spPr>
          <a:xfrm>
            <a:off x="4150303" y="3628737"/>
            <a:ext cx="355115" cy="523220"/>
          </a:xfrm>
          <a:prstGeom prst="rect">
            <a:avLst/>
          </a:prstGeom>
          <a:noFill/>
        </p:spPr>
        <p:txBody>
          <a:bodyPr wrap="square" rtlCol="0">
            <a:spAutoFit/>
          </a:bodyPr>
          <a:lstStyle/>
          <a:p>
            <a:r>
              <a:rPr lang="en-US" sz="2800" dirty="0" smtClean="0">
                <a:solidFill>
                  <a:schemeClr val="accent1"/>
                </a:solidFill>
              </a:rPr>
              <a:t>d</a:t>
            </a:r>
            <a:endParaRPr lang="en-US" sz="2800" dirty="0">
              <a:solidFill>
                <a:schemeClr val="accent1"/>
              </a:solidFill>
            </a:endParaRPr>
          </a:p>
        </p:txBody>
      </p:sp>
      <p:sp>
        <p:nvSpPr>
          <p:cNvPr id="10" name="TextBox 9"/>
          <p:cNvSpPr txBox="1"/>
          <p:nvPr/>
        </p:nvSpPr>
        <p:spPr>
          <a:xfrm>
            <a:off x="4150303" y="4686659"/>
            <a:ext cx="355115" cy="523220"/>
          </a:xfrm>
          <a:prstGeom prst="rect">
            <a:avLst/>
          </a:prstGeom>
          <a:noFill/>
        </p:spPr>
        <p:txBody>
          <a:bodyPr wrap="square" rtlCol="0">
            <a:spAutoFit/>
          </a:bodyPr>
          <a:lstStyle/>
          <a:p>
            <a:r>
              <a:rPr lang="en-US" sz="2800" dirty="0">
                <a:solidFill>
                  <a:schemeClr val="accent1"/>
                </a:solidFill>
              </a:rPr>
              <a:t>b</a:t>
            </a:r>
          </a:p>
        </p:txBody>
      </p:sp>
    </p:spTree>
    <p:extLst>
      <p:ext uri="{BB962C8B-B14F-4D97-AF65-F5344CB8AC3E}">
        <p14:creationId xmlns:p14="http://schemas.microsoft.com/office/powerpoint/2010/main" val="114356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1031286" y="772977"/>
            <a:ext cx="8040286" cy="410547"/>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1700" b="1" dirty="0" smtClean="0"/>
              <a:t>ANSWER THE FOLLOWING QUESTIONS</a:t>
            </a:r>
            <a:endParaRPr lang="en-US" sz="1700" b="1" dirty="0"/>
          </a:p>
        </p:txBody>
      </p:sp>
      <p:sp>
        <p:nvSpPr>
          <p:cNvPr id="5" name="Content Placeholder 2"/>
          <p:cNvSpPr txBox="1">
            <a:spLocks/>
          </p:cNvSpPr>
          <p:nvPr/>
        </p:nvSpPr>
        <p:spPr>
          <a:xfrm>
            <a:off x="1031286" y="1722270"/>
            <a:ext cx="10438664" cy="4465467"/>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rabicPeriod"/>
            </a:pPr>
            <a:r>
              <a:rPr lang="en-US" dirty="0" smtClean="0"/>
              <a:t>Which OT book gives a good historical background to the writings of Haggai, Zechariah, and Malachi?</a:t>
            </a:r>
          </a:p>
          <a:p>
            <a:pPr marL="45720" indent="0">
              <a:buNone/>
            </a:pPr>
            <a:endParaRPr lang="en-US" dirty="0" smtClean="0"/>
          </a:p>
          <a:p>
            <a:pPr marL="502920" indent="-457200">
              <a:buFont typeface="+mj-lt"/>
              <a:buAutoNum type="arabicPeriod" startAt="2"/>
            </a:pPr>
            <a:r>
              <a:rPr lang="en-US" dirty="0" smtClean="0"/>
              <a:t>Which OT book gives an account of the rebuilding of Jerusalem’s walls less than a hundred years after the completion of the temple?</a:t>
            </a:r>
          </a:p>
          <a:p>
            <a:pPr marL="45720" indent="0">
              <a:buNone/>
            </a:pPr>
            <a:endParaRPr lang="en-US" dirty="0" smtClean="0"/>
          </a:p>
          <a:p>
            <a:pPr marL="502920" indent="-457200">
              <a:buFont typeface="+mj-lt"/>
              <a:buAutoNum type="arabicPeriod" startAt="3"/>
            </a:pPr>
            <a:r>
              <a:rPr lang="en-US" dirty="0" smtClean="0"/>
              <a:t>Besides Haggai, Zechariah, Malachi, and the answer to #1 and #2, what is the only other OT book to detail events in the post-exilic period (post Babylonian captivity)?</a:t>
            </a:r>
          </a:p>
        </p:txBody>
      </p:sp>
      <p:sp>
        <p:nvSpPr>
          <p:cNvPr id="7" name="TextBox 6"/>
          <p:cNvSpPr txBox="1"/>
          <p:nvPr/>
        </p:nvSpPr>
        <p:spPr>
          <a:xfrm>
            <a:off x="3835147" y="2320021"/>
            <a:ext cx="3444541" cy="523220"/>
          </a:xfrm>
          <a:prstGeom prst="rect">
            <a:avLst/>
          </a:prstGeom>
          <a:noFill/>
        </p:spPr>
        <p:txBody>
          <a:bodyPr wrap="square" rtlCol="0">
            <a:spAutoFit/>
          </a:bodyPr>
          <a:lstStyle/>
          <a:p>
            <a:r>
              <a:rPr lang="en-US" sz="2800" dirty="0" smtClean="0">
                <a:solidFill>
                  <a:schemeClr val="accent1"/>
                </a:solidFill>
              </a:rPr>
              <a:t>Ezra</a:t>
            </a:r>
            <a:endParaRPr lang="en-US" sz="2800" dirty="0">
              <a:solidFill>
                <a:schemeClr val="accent1"/>
              </a:solidFill>
            </a:endParaRPr>
          </a:p>
        </p:txBody>
      </p:sp>
      <p:sp>
        <p:nvSpPr>
          <p:cNvPr id="11" name="TextBox 10"/>
          <p:cNvSpPr txBox="1"/>
          <p:nvPr/>
        </p:nvSpPr>
        <p:spPr>
          <a:xfrm>
            <a:off x="3835147" y="3630293"/>
            <a:ext cx="3444541" cy="523220"/>
          </a:xfrm>
          <a:prstGeom prst="rect">
            <a:avLst/>
          </a:prstGeom>
          <a:noFill/>
        </p:spPr>
        <p:txBody>
          <a:bodyPr wrap="square" rtlCol="0">
            <a:spAutoFit/>
          </a:bodyPr>
          <a:lstStyle/>
          <a:p>
            <a:r>
              <a:rPr lang="en-US" sz="2800" dirty="0" smtClean="0">
                <a:solidFill>
                  <a:schemeClr val="accent1"/>
                </a:solidFill>
              </a:rPr>
              <a:t>Nehemiah</a:t>
            </a:r>
            <a:endParaRPr lang="en-US" sz="2800" dirty="0">
              <a:solidFill>
                <a:schemeClr val="accent1"/>
              </a:solidFill>
            </a:endParaRPr>
          </a:p>
        </p:txBody>
      </p:sp>
      <p:sp>
        <p:nvSpPr>
          <p:cNvPr id="12" name="TextBox 11"/>
          <p:cNvSpPr txBox="1"/>
          <p:nvPr/>
        </p:nvSpPr>
        <p:spPr>
          <a:xfrm>
            <a:off x="3835147" y="4940565"/>
            <a:ext cx="3444541" cy="523220"/>
          </a:xfrm>
          <a:prstGeom prst="rect">
            <a:avLst/>
          </a:prstGeom>
          <a:noFill/>
        </p:spPr>
        <p:txBody>
          <a:bodyPr wrap="square" rtlCol="0">
            <a:spAutoFit/>
          </a:bodyPr>
          <a:lstStyle/>
          <a:p>
            <a:r>
              <a:rPr lang="en-US" sz="2800" dirty="0" smtClean="0">
                <a:solidFill>
                  <a:schemeClr val="accent1"/>
                </a:solidFill>
              </a:rPr>
              <a:t>Esther</a:t>
            </a:r>
            <a:endParaRPr lang="en-US" sz="2800" dirty="0">
              <a:solidFill>
                <a:schemeClr val="accent1"/>
              </a:solidFill>
            </a:endParaRPr>
          </a:p>
        </p:txBody>
      </p:sp>
    </p:spTree>
    <p:extLst>
      <p:ext uri="{BB962C8B-B14F-4D97-AF65-F5344CB8AC3E}">
        <p14:creationId xmlns:p14="http://schemas.microsoft.com/office/powerpoint/2010/main" val="6298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Introduction to </a:t>
            </a:r>
            <a:r>
              <a:rPr lang="en-US" sz="6000" dirty="0" err="1" smtClean="0"/>
              <a:t>haggai</a:t>
            </a:r>
            <a:endParaRPr lang="en-US" sz="6000"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31596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1329174"/>
            <a:ext cx="3474720" cy="570322"/>
          </a:xfrm>
        </p:spPr>
        <p:txBody>
          <a:bodyPr/>
          <a:lstStyle/>
          <a:p>
            <a:r>
              <a:rPr lang="en-US" dirty="0" smtClean="0"/>
              <a:t>author</a:t>
            </a:r>
            <a:endParaRPr lang="en-US" dirty="0"/>
          </a:p>
        </p:txBody>
      </p:sp>
      <p:sp>
        <p:nvSpPr>
          <p:cNvPr id="4" name="Text Placeholder 3"/>
          <p:cNvSpPr>
            <a:spLocks noGrp="1"/>
          </p:cNvSpPr>
          <p:nvPr>
            <p:ph type="body" sz="half" idx="2"/>
          </p:nvPr>
        </p:nvSpPr>
        <p:spPr>
          <a:xfrm>
            <a:off x="8229600" y="2026764"/>
            <a:ext cx="3610466" cy="3751868"/>
          </a:xfrm>
        </p:spPr>
        <p:txBody>
          <a:bodyPr/>
          <a:lstStyle/>
          <a:p>
            <a:pPr marL="285750" indent="-285750">
              <a:buFont typeface="Arial" panose="020B0604020202020204" pitchFamily="34" charset="0"/>
              <a:buChar char="•"/>
            </a:pPr>
            <a:r>
              <a:rPr lang="en-US" dirty="0" smtClean="0"/>
              <a:t>Haggai literally means “festival” or “joyous 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mentioned two times in Bible (Ezra 5:1; 6:14)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Refers to himself as “the prophet” (1:1) and “the messenger of the LORD” (1:13)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b="1" dirty="0" smtClean="0"/>
              <a:t>He was inspired by God</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70" y="-1"/>
            <a:ext cx="6193410" cy="6859201"/>
          </a:xfrm>
          <a:prstGeom prst="rect">
            <a:avLst/>
          </a:prstGeom>
        </p:spPr>
      </p:pic>
    </p:spTree>
    <p:extLst>
      <p:ext uri="{BB962C8B-B14F-4D97-AF65-F5344CB8AC3E}">
        <p14:creationId xmlns:p14="http://schemas.microsoft.com/office/powerpoint/2010/main" val="229314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1950</Words>
  <Application>Microsoft Office PowerPoint</Application>
  <PresentationFormat>Custom</PresentationFormat>
  <Paragraphs>303</Paragraphs>
  <Slides>20</Slides>
  <Notes>18</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Red Line Business 16x9</vt:lpstr>
      <vt:lpstr>Haggai, Zechariah, Malachi</vt:lpstr>
      <vt:lpstr>PowerPoint Presentation</vt:lpstr>
      <vt:lpstr>PowerPoint Presentation</vt:lpstr>
      <vt:lpstr>PowerPoint Presentation</vt:lpstr>
      <vt:lpstr>PowerPoint Presentation</vt:lpstr>
      <vt:lpstr>PowerPoint Presentation</vt:lpstr>
      <vt:lpstr>PowerPoint Presentation</vt:lpstr>
      <vt:lpstr>Introduction to haggai</vt:lpstr>
      <vt:lpstr>author</vt:lpstr>
      <vt:lpstr>“thus says the lord”</vt:lpstr>
      <vt:lpstr>date</vt:lpstr>
      <vt:lpstr>background</vt:lpstr>
      <vt:lpstr>Persian kings who reigned during this period</vt:lpstr>
      <vt:lpstr>Persian kings who reigned during this period</vt:lpstr>
      <vt:lpstr>Persian kings who reigned during this period</vt:lpstr>
      <vt:lpstr>Persian kings who reigned during this period</vt:lpstr>
      <vt:lpstr>PowerPoint Presentation</vt:lpstr>
      <vt:lpstr>Theme: build the temple</vt:lpstr>
      <vt:lpstr>Outline of haggai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2016-11-01T04:00:11Z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