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</p:sldMasterIdLst>
  <p:notesMasterIdLst>
    <p:notesMasterId r:id="rId13"/>
  </p:notesMasterIdLst>
  <p:sldIdLst>
    <p:sldId id="256" r:id="rId3"/>
    <p:sldId id="262" r:id="rId4"/>
    <p:sldId id="264" r:id="rId5"/>
    <p:sldId id="263" r:id="rId6"/>
    <p:sldId id="259" r:id="rId7"/>
    <p:sldId id="265" r:id="rId8"/>
    <p:sldId id="268" r:id="rId9"/>
    <p:sldId id="266" r:id="rId10"/>
    <p:sldId id="267" r:id="rId11"/>
    <p:sldId id="269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EB4F6-4070-46CB-82F0-488CA648F669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C5ECE-E141-4C5A-B0EA-4000F4901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2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Matthew 5:13-16  to intro class </a:t>
            </a:r>
            <a:r>
              <a:rPr lang="en-US" dirty="0">
                <a:sym typeface="Wingdings" panose="05000000000000000000" pitchFamily="2" charset="2"/>
              </a:rPr>
              <a:t> display slide</a:t>
            </a:r>
            <a:endParaRPr lang="en-US" dirty="0"/>
          </a:p>
          <a:p>
            <a:r>
              <a:rPr lang="en-US" dirty="0"/>
              <a:t>(refer to Philippians 2:12-18)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C5ECE-E141-4C5A-B0EA-4000F4901E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C5ECE-E141-4C5A-B0EA-4000F4901E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9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C5ECE-E141-4C5A-B0EA-4000F4901E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C5ECE-E141-4C5A-B0EA-4000F4901E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C5ECE-E141-4C5A-B0EA-4000F4901E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14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9:16</a:t>
            </a:r>
          </a:p>
          <a:p>
            <a:r>
              <a:rPr lang="en-US" i="1" dirty="0"/>
              <a:t>What is missing from this chart?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C5ECE-E141-4C5A-B0EA-4000F4901E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5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9:21</a:t>
            </a:r>
          </a:p>
          <a:p>
            <a:endParaRPr lang="en-US" dirty="0"/>
          </a:p>
          <a:p>
            <a:r>
              <a:rPr lang="en-US" b="1" i="1" dirty="0"/>
              <a:t>Having</a:t>
            </a:r>
            <a:r>
              <a:rPr lang="en-US" b="1" i="1" baseline="0" dirty="0"/>
              <a:t> godly c</a:t>
            </a:r>
            <a:r>
              <a:rPr lang="en-US" b="1" i="1" dirty="0"/>
              <a:t>haracter is required to be fruitful</a:t>
            </a:r>
            <a:r>
              <a:rPr lang="en-US" b="1" i="1" baseline="0" dirty="0"/>
              <a:t> in our ministry</a:t>
            </a:r>
          </a:p>
          <a:p>
            <a:endParaRPr lang="en-US" b="1" i="1" baseline="0" dirty="0"/>
          </a:p>
          <a:p>
            <a:r>
              <a:rPr lang="en-US" b="0" i="1" baseline="0" dirty="0"/>
              <a:t>How have you seen godly character be effective evangelistically?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C5ECE-E141-4C5A-B0EA-4000F4901E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9:26</a:t>
            </a:r>
          </a:p>
          <a:p>
            <a:br>
              <a:rPr lang="en-US" dirty="0"/>
            </a:br>
            <a:r>
              <a:rPr lang="en-US" dirty="0"/>
              <a:t>The command to Rise and Shine in the dark world - Isaiah 60:1-5</a:t>
            </a:r>
          </a:p>
          <a:p>
            <a:r>
              <a:rPr lang="en-US" baseline="0" dirty="0"/>
              <a:t>The need to rise up - </a:t>
            </a:r>
            <a:r>
              <a:rPr lang="en-US" dirty="0"/>
              <a:t>Isaiah 59:9-15</a:t>
            </a:r>
          </a:p>
          <a:p>
            <a:r>
              <a:rPr lang="en-US" dirty="0"/>
              <a:t>The darkness we rise up from and the purpose we shine - Isaiah</a:t>
            </a:r>
            <a:r>
              <a:rPr lang="en-US" baseline="0" dirty="0"/>
              <a:t> 58:1-14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C5ECE-E141-4C5A-B0EA-4000F4901E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4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C5ECE-E141-4C5A-B0EA-4000F4901E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8D4D-9CF2-4308-A6DD-38AB385BED64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EF29A-7AE0-488B-B20B-05FCF681E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8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7A8C0-4DD9-4C3C-803F-5D74DD79163B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D646-02A2-4D83-80C6-A9500990BE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3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3500"/>
            <a:ext cx="2286000" cy="501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3500"/>
            <a:ext cx="6705600" cy="501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D2D9-DAF9-4D34-949B-8634B4B40E96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493EB-EE13-432A-8269-988FBFA005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636889"/>
            <a:ext cx="5398295" cy="2017887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3654777"/>
            <a:ext cx="5398295" cy="1171223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4892146"/>
            <a:ext cx="1200150" cy="314854"/>
          </a:xfrm>
        </p:spPr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4892146"/>
            <a:ext cx="3670469" cy="31485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4892146"/>
            <a:ext cx="413375" cy="314854"/>
          </a:xfrm>
        </p:spPr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74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9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57151"/>
            <a:ext cx="7598570" cy="12240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981151"/>
            <a:ext cx="759857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785056"/>
            <a:ext cx="3746501" cy="30409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1785056"/>
            <a:ext cx="3746499" cy="304094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9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1848556"/>
            <a:ext cx="3531791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91834"/>
            <a:ext cx="3747692" cy="243416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1855612"/>
            <a:ext cx="3542110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391834"/>
            <a:ext cx="3746501" cy="243416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36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6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728611"/>
            <a:ext cx="2760664" cy="1143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508001"/>
            <a:ext cx="4626770" cy="4318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871611"/>
            <a:ext cx="2760664" cy="1524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308C-4FD3-4793-88A1-3C0A06E35588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5461000"/>
            <a:ext cx="4572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902FB-1B76-4813-98DE-DF04EE7E8D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4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333500"/>
            <a:ext cx="462349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762000"/>
            <a:ext cx="2460731" cy="3810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476500"/>
            <a:ext cx="4623490" cy="15240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944054"/>
            <a:ext cx="759857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776760"/>
            <a:ext cx="6569870" cy="263748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416336"/>
            <a:ext cx="7598570" cy="41142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17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08001"/>
            <a:ext cx="7598570" cy="26034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619500"/>
            <a:ext cx="7598571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0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8611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508001"/>
            <a:ext cx="7162799" cy="22859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2794000"/>
            <a:ext cx="7004388" cy="317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3619500"/>
            <a:ext cx="7614275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35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57151"/>
            <a:ext cx="7598569" cy="12240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981151"/>
            <a:ext cx="7598570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88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8611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508001"/>
            <a:ext cx="7162799" cy="22859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238500"/>
            <a:ext cx="7601577" cy="7408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979333"/>
            <a:ext cx="7601577" cy="846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64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08001"/>
            <a:ext cx="7598570" cy="2285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2921000"/>
            <a:ext cx="7598571" cy="698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619500"/>
            <a:ext cx="7598571" cy="12065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70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508000"/>
            <a:ext cx="7598569" cy="1213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71351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508000"/>
            <a:ext cx="1618914" cy="4318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08000"/>
            <a:ext cx="5874087" cy="43180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F3F-CB1E-4494-B2E0-72117B4B3EFA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5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0C2F2-F398-4BC8-8A31-F857BA6250F7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F95C8-FDC9-401D-8339-A8ACA90655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70000"/>
            <a:ext cx="4191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191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4CF9-569B-4990-BFA5-795012F29234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AA4A8-6AF8-4BE3-B843-98342C1FEC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9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EE7F4-B2D3-44E4-BA81-717FC6F8CB08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2EF8-E9B4-4B52-B7E4-74749A384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AEFD2-4D7B-4DB2-8E9F-1A0B86B58503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6995-01B1-42C5-A4DE-72E734D4DC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8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61775-F5ED-4741-B6EE-2189DB19BC06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6EA9-7790-4A54-BE0E-886E2B47B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0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6C190-85C4-44B9-BDB2-BB610A9FCE42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CDDEE-93A5-4926-9C60-514E48D13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1F642-D2E7-49E0-8218-0BC4EBCC5F3B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A8B5-6A70-4347-914F-67D164C27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70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73306EC-D133-4DE9-BC6A-18B4B2FD0883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5448300"/>
            <a:ext cx="457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6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C9D57CA-6782-4841-8B0C-0681038C0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350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479635" y="0"/>
            <a:ext cx="184730" cy="53553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508000"/>
            <a:ext cx="7598569" cy="12135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785056"/>
            <a:ext cx="7598569" cy="304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4892146"/>
            <a:ext cx="1200150" cy="31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73306EC-D133-4DE9-BC6A-18B4B2FD0883}" type="datetime1">
              <a:rPr lang="en-US" smtClean="0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892146"/>
            <a:ext cx="5870744" cy="31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4892146"/>
            <a:ext cx="413375" cy="31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C9D57CA-6782-4841-8B0C-0681038C0D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78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639" y="1636889"/>
            <a:ext cx="6184455" cy="2017887"/>
          </a:xfrm>
        </p:spPr>
        <p:txBody>
          <a:bodyPr>
            <a:noAutofit/>
          </a:bodyPr>
          <a:lstStyle/>
          <a:p>
            <a:r>
              <a:rPr lang="en-US" sz="5500" b="1" dirty="0"/>
              <a:t>Shining as Lights in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79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63" y="508000"/>
            <a:ext cx="7805854" cy="9305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i="1" dirty="0"/>
              <a:t>Shining as Lights in the World</a:t>
            </a:r>
            <a:br>
              <a:rPr lang="en-US" sz="3300" b="1" dirty="0"/>
            </a:br>
            <a:r>
              <a:rPr lang="en-US" sz="2800" dirty="0"/>
              <a:t>Character and Confession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A25-7FB4-4B62-9653-85A36010B9BC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73757"/>
              </p:ext>
            </p:extLst>
          </p:nvPr>
        </p:nvGraphicFramePr>
        <p:xfrm>
          <a:off x="680224" y="1721560"/>
          <a:ext cx="7805854" cy="3597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986">
                  <a:extLst>
                    <a:ext uri="{9D8B030D-6E8A-4147-A177-3AD203B41FA5}">
                      <a16:colId xmlns:a16="http://schemas.microsoft.com/office/drawing/2014/main" val="3701672687"/>
                    </a:ext>
                  </a:extLst>
                </a:gridCol>
                <a:gridCol w="4729359">
                  <a:extLst>
                    <a:ext uri="{9D8B030D-6E8A-4147-A177-3AD203B41FA5}">
                      <a16:colId xmlns:a16="http://schemas.microsoft.com/office/drawing/2014/main" val="3977600167"/>
                    </a:ext>
                  </a:extLst>
                </a:gridCol>
                <a:gridCol w="1773509">
                  <a:extLst>
                    <a:ext uri="{9D8B030D-6E8A-4147-A177-3AD203B41FA5}">
                      <a16:colId xmlns:a16="http://schemas.microsoft.com/office/drawing/2014/main" val="3945491182"/>
                    </a:ext>
                  </a:extLst>
                </a:gridCol>
              </a:tblGrid>
              <a:tr h="513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Topic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Teacher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245490"/>
                  </a:ext>
                </a:extLst>
              </a:tr>
              <a:tr h="513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 – 12/18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Introduction to Series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849880"/>
                  </a:ext>
                </a:extLst>
              </a:tr>
              <a:tr h="513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 – 12/21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Daniel: Holiness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James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69669"/>
                  </a:ext>
                </a:extLst>
              </a:tr>
              <a:tr h="513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 – 12/25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David: Mercy &amp; Peacemaking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959533"/>
                  </a:ext>
                </a:extLst>
              </a:tr>
              <a:tr h="513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 – 12/28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Elijah: True Worship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Roger Polanco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856975"/>
                  </a:ext>
                </a:extLst>
              </a:tr>
              <a:tr h="513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 – 1/1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Caleb: Courageous Faith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Larry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608756"/>
                  </a:ext>
                </a:extLst>
              </a:tr>
              <a:tr h="513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 – 1/4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Jeremiah: Taking God &amp; Word Seriously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Barry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8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946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74365"/>
          </a:xfrm>
        </p:spPr>
        <p:txBody>
          <a:bodyPr>
            <a:noAutofit/>
          </a:bodyPr>
          <a:lstStyle/>
          <a:p>
            <a:r>
              <a:rPr lang="en-US" sz="3500" b="1" i="1" dirty="0"/>
              <a:t>Shining as Lights in the World</a:t>
            </a:r>
            <a:br>
              <a:rPr lang="en-US" sz="3500" b="1" i="1" dirty="0"/>
            </a:br>
            <a:r>
              <a:rPr lang="en-US" sz="2800" dirty="0"/>
              <a:t>2016 Year End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2811"/>
            <a:ext cx="7886700" cy="3626115"/>
          </a:xfrm>
        </p:spPr>
        <p:txBody>
          <a:bodyPr>
            <a:normAutofit/>
          </a:bodyPr>
          <a:lstStyle/>
          <a:p>
            <a:r>
              <a:rPr lang="en-US" sz="2500" b="1" u="sng" dirty="0"/>
              <a:t>Key Texts </a:t>
            </a:r>
            <a:r>
              <a:rPr lang="en-US" sz="2500" dirty="0"/>
              <a:t>– Ephesians 5:11-14; Matthew 5:13-16</a:t>
            </a:r>
          </a:p>
          <a:p>
            <a:pPr marL="342900" lvl="1" indent="0">
              <a:buNone/>
            </a:pPr>
            <a:r>
              <a:rPr lang="en-US" sz="1800" dirty="0"/>
              <a:t>Do not participate in the unfruitful deeds of darkness, but </a:t>
            </a:r>
            <a:r>
              <a:rPr lang="en-US" sz="1800" b="1" dirty="0">
                <a:solidFill>
                  <a:srgbClr val="FFFF00"/>
                </a:solidFill>
              </a:rPr>
              <a:t>instead even expose them</a:t>
            </a:r>
            <a:r>
              <a:rPr lang="en-US" sz="1800" dirty="0"/>
              <a:t>; for it is disgraceful even to speak of the things which are done by them in secret. But all things become visible when they are </a:t>
            </a:r>
            <a:r>
              <a:rPr lang="en-US" sz="1800" b="1" dirty="0">
                <a:solidFill>
                  <a:srgbClr val="FFFF00"/>
                </a:solidFill>
              </a:rPr>
              <a:t>exposed by the light, for everything that becomes visible is light</a:t>
            </a:r>
            <a:r>
              <a:rPr lang="en-US" sz="1800" dirty="0"/>
              <a:t>. For this reason it says, “Awake, sleeper, And arise from the dead, And </a:t>
            </a:r>
            <a:r>
              <a:rPr lang="en-US" sz="1800" b="1" dirty="0">
                <a:solidFill>
                  <a:srgbClr val="FFFF00"/>
                </a:solidFill>
              </a:rPr>
              <a:t>Christ will shine on you</a:t>
            </a:r>
            <a:r>
              <a:rPr lang="en-US" sz="1800" dirty="0"/>
              <a:t>.” (Ephesians 5:11-14)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sz="2800" b="1" i="1" dirty="0"/>
              <a:t>What do Jesus’ Salt, City, and Lamp metaphors teach us about our place in the world?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16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74365"/>
          </a:xfrm>
        </p:spPr>
        <p:txBody>
          <a:bodyPr>
            <a:normAutofit fontScale="90000"/>
          </a:bodyPr>
          <a:lstStyle/>
          <a:p>
            <a:r>
              <a:rPr lang="en-US" sz="3900" b="1" i="1" dirty="0"/>
              <a:t>Shining as Lights in the World</a:t>
            </a:r>
            <a:br>
              <a:rPr lang="en-US" b="1" i="1" dirty="0"/>
            </a:br>
            <a:r>
              <a:rPr lang="en-US" sz="3100" dirty="0"/>
              <a:t>2016 Year End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2811"/>
            <a:ext cx="7886700" cy="3626115"/>
          </a:xfrm>
        </p:spPr>
        <p:txBody>
          <a:bodyPr/>
          <a:lstStyle/>
          <a:p>
            <a:r>
              <a:rPr lang="en-US" sz="2500" dirty="0"/>
              <a:t>Key Texts – Ephesians 5:11-14; Matthew 5:13-16</a:t>
            </a:r>
          </a:p>
          <a:p>
            <a:r>
              <a:rPr lang="en-US" sz="2500" b="1" u="sng" dirty="0"/>
              <a:t>Goals of Studies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500" dirty="0"/>
              <a:t>Highlight key character traits of children of Light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500" dirty="0"/>
              <a:t>Understand specific, practical steps required to adopt the character of </a:t>
            </a:r>
            <a:r>
              <a:rPr lang="en-US" sz="2500" dirty="0" err="1"/>
              <a:t>CoL</a:t>
            </a:r>
            <a:endParaRPr lang="en-US" sz="2500" dirty="0"/>
          </a:p>
          <a:p>
            <a:pPr marL="800100" lvl="1" indent="-457200">
              <a:buFont typeface="+mj-lt"/>
              <a:buAutoNum type="arabicPeriod"/>
            </a:pPr>
            <a:r>
              <a:rPr lang="en-US" sz="2500" dirty="0"/>
              <a:t>Consider evangelistic effects of </a:t>
            </a:r>
            <a:r>
              <a:rPr lang="en-US" sz="2500" dirty="0" err="1"/>
              <a:t>CoL</a:t>
            </a:r>
            <a:endParaRPr lang="en-US" sz="2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74365"/>
          </a:xfrm>
        </p:spPr>
        <p:txBody>
          <a:bodyPr>
            <a:normAutofit fontScale="90000"/>
          </a:bodyPr>
          <a:lstStyle/>
          <a:p>
            <a:r>
              <a:rPr lang="en-US" sz="3900" b="1" i="1" dirty="0"/>
              <a:t>Shining as Lights in the World</a:t>
            </a:r>
            <a:br>
              <a:rPr lang="en-US" b="1" i="1" dirty="0"/>
            </a:br>
            <a:r>
              <a:rPr lang="en-US" sz="3100" dirty="0"/>
              <a:t>2016 Year End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2811"/>
            <a:ext cx="7886700" cy="3626115"/>
          </a:xfrm>
        </p:spPr>
        <p:txBody>
          <a:bodyPr/>
          <a:lstStyle/>
          <a:p>
            <a:r>
              <a:rPr lang="en-US" sz="2500" dirty="0"/>
              <a:t>Key Texts – Ephesians 5:11-14; Matthew 5:13-16</a:t>
            </a:r>
          </a:p>
          <a:p>
            <a:r>
              <a:rPr lang="en-US" sz="2500" dirty="0"/>
              <a:t>Goals – Character </a:t>
            </a:r>
            <a:r>
              <a:rPr lang="en-US" sz="2500" dirty="0">
                <a:sym typeface="Wingdings" panose="05000000000000000000" pitchFamily="2" charset="2"/>
              </a:rPr>
              <a:t></a:t>
            </a:r>
            <a:r>
              <a:rPr lang="en-US" sz="2500" dirty="0"/>
              <a:t> Confession</a:t>
            </a:r>
          </a:p>
          <a:p>
            <a:r>
              <a:rPr lang="en-US" sz="2500" b="1" u="sng" dirty="0"/>
              <a:t>Schedule of Studies</a:t>
            </a:r>
          </a:p>
          <a:p>
            <a:endParaRPr lang="en-US" sz="2500" u="sng" dirty="0"/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93391"/>
              </p:ext>
            </p:extLst>
          </p:nvPr>
        </p:nvGraphicFramePr>
        <p:xfrm>
          <a:off x="1028700" y="2754348"/>
          <a:ext cx="7086599" cy="2821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925">
                  <a:extLst>
                    <a:ext uri="{9D8B030D-6E8A-4147-A177-3AD203B41FA5}">
                      <a16:colId xmlns:a16="http://schemas.microsoft.com/office/drawing/2014/main" val="3701672687"/>
                    </a:ext>
                  </a:extLst>
                </a:gridCol>
                <a:gridCol w="4293581">
                  <a:extLst>
                    <a:ext uri="{9D8B030D-6E8A-4147-A177-3AD203B41FA5}">
                      <a16:colId xmlns:a16="http://schemas.microsoft.com/office/drawing/2014/main" val="3977600167"/>
                    </a:ext>
                  </a:extLst>
                </a:gridCol>
                <a:gridCol w="1610093">
                  <a:extLst>
                    <a:ext uri="{9D8B030D-6E8A-4147-A177-3AD203B41FA5}">
                      <a16:colId xmlns:a16="http://schemas.microsoft.com/office/drawing/2014/main" val="3945491182"/>
                    </a:ext>
                  </a:extLst>
                </a:gridCol>
              </a:tblGrid>
              <a:tr h="403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Topic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Teacher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245490"/>
                  </a:ext>
                </a:extLst>
              </a:tr>
              <a:tr h="403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 – 12/18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Introduction to Series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849880"/>
                  </a:ext>
                </a:extLst>
              </a:tr>
              <a:tr h="403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 – 12/21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Daniel: Holiness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James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69669"/>
                  </a:ext>
                </a:extLst>
              </a:tr>
              <a:tr h="403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 – 12/25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David: Mercy &amp; Peacemaking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959533"/>
                  </a:ext>
                </a:extLst>
              </a:tr>
              <a:tr h="403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 – 12/28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Elijah: True Worship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Roger Polanco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856975"/>
                  </a:ext>
                </a:extLst>
              </a:tr>
              <a:tr h="403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 – 1/1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Caleb: Courageous Faith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Larry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608756"/>
                  </a:ext>
                </a:extLst>
              </a:tr>
              <a:tr h="403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 – 1/4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Jeremiah: Taking God &amp; Word Seriously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Barry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8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3819496" cy="1113263"/>
          </a:xfrm>
        </p:spPr>
        <p:txBody>
          <a:bodyPr>
            <a:normAutofit fontScale="90000"/>
          </a:bodyPr>
          <a:lstStyle/>
          <a:p>
            <a:r>
              <a:rPr lang="en-US" sz="3500" b="1" dirty="0"/>
              <a:t>Neighborhood Gospel Groups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" b="6480"/>
          <a:stretch/>
        </p:blipFill>
        <p:spPr>
          <a:xfrm>
            <a:off x="5398348" y="278833"/>
            <a:ext cx="3278459" cy="5076105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12956" y="1714499"/>
            <a:ext cx="4510306" cy="32968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Phase 1: (Re)Discovering Jesus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Focus on fundamentals of Gospel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8-Week schedule (mid-Jan. – Feb.)</a:t>
            </a:r>
          </a:p>
          <a:p>
            <a:pPr>
              <a:lnSpc>
                <a:spcPct val="150000"/>
              </a:lnSpc>
            </a:pPr>
            <a:r>
              <a:rPr lang="en-US" sz="2000" b="1" dirty="0" err="1"/>
              <a:t>P’tree</a:t>
            </a:r>
            <a:r>
              <a:rPr lang="en-US" sz="2000" b="1" dirty="0"/>
              <a:t> Corners, Roswell, Duluth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*Expanding in late Spring and Fall</a:t>
            </a:r>
          </a:p>
          <a:p>
            <a:endParaRPr lang="en-US" b="1" i="1" dirty="0"/>
          </a:p>
        </p:txBody>
      </p:sp>
      <p:sp>
        <p:nvSpPr>
          <p:cNvPr id="4" name="Oval 3"/>
          <p:cNvSpPr/>
          <p:nvPr/>
        </p:nvSpPr>
        <p:spPr>
          <a:xfrm>
            <a:off x="7338950" y="1232721"/>
            <a:ext cx="189571" cy="1589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23272" y="1073531"/>
            <a:ext cx="189571" cy="1589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8798" y="381000"/>
            <a:ext cx="189571" cy="1589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55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342564" y="0"/>
            <a:ext cx="10236" cy="5715000"/>
          </a:xfrm>
          <a:prstGeom prst="line">
            <a:avLst/>
          </a:prstGeom>
          <a:ln w="889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43685" y="0"/>
            <a:ext cx="10236" cy="5715000"/>
          </a:xfrm>
          <a:prstGeom prst="line">
            <a:avLst/>
          </a:prstGeom>
          <a:ln w="889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69493" y="1923059"/>
            <a:ext cx="1597680" cy="2458441"/>
            <a:chOff x="9757117" y="2363372"/>
            <a:chExt cx="1615440" cy="232117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522634" y="2363372"/>
              <a:ext cx="42203" cy="2321170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757117" y="3078480"/>
              <a:ext cx="1615440" cy="2344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686989" y="4760451"/>
            <a:ext cx="2701774" cy="80021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Individual Disciple Making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4762500"/>
            <a:ext cx="3069799" cy="80021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Opportunity Creation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9906" y="159220"/>
            <a:ext cx="2226219" cy="717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Small Groups Bible Studies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1798" y="1105376"/>
            <a:ext cx="2226219" cy="761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Events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9906" y="2052060"/>
            <a:ext cx="2226219" cy="729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Assemblies &amp; Work Groups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9906" y="3056118"/>
            <a:ext cx="2226219" cy="636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Media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29905" y="3925260"/>
            <a:ext cx="2226219" cy="747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Developmental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Training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729667" y="477668"/>
            <a:ext cx="957322" cy="0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29667" y="1423824"/>
            <a:ext cx="957322" cy="0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9667" y="2370507"/>
            <a:ext cx="957322" cy="0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29667" y="3380062"/>
            <a:ext cx="957322" cy="0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29667" y="4299529"/>
            <a:ext cx="957322" cy="0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32572" y="257532"/>
            <a:ext cx="27561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“Therefore go and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make disciples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all nations, 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baptizing them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 the name of the Father and of the Son and of the Holy Spirit, 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teaching them to obey everything I have commanded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you. …”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(Matt. 28:18-20)</a:t>
            </a:r>
          </a:p>
        </p:txBody>
      </p:sp>
      <p:sp>
        <p:nvSpPr>
          <p:cNvPr id="31" name="Oval 30"/>
          <p:cNvSpPr/>
          <p:nvPr/>
        </p:nvSpPr>
        <p:spPr>
          <a:xfrm>
            <a:off x="3768056" y="728542"/>
            <a:ext cx="2377236" cy="1212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Bible Teaching</a:t>
            </a:r>
          </a:p>
        </p:txBody>
      </p:sp>
      <p:sp>
        <p:nvSpPr>
          <p:cNvPr id="32" name="Oval 31"/>
          <p:cNvSpPr/>
          <p:nvPr/>
        </p:nvSpPr>
        <p:spPr>
          <a:xfrm>
            <a:off x="3632572" y="3031315"/>
            <a:ext cx="2642072" cy="1323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Relationship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248400" y="1423824"/>
            <a:ext cx="1269295" cy="979673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324600" y="2975645"/>
            <a:ext cx="1188359" cy="727318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31835" y="4758192"/>
            <a:ext cx="2207863" cy="80247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Response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(God’s Work)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3047" y="229449"/>
            <a:ext cx="1983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take up the Cross and follow Me” (Mark 8:34)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0313" y="191287"/>
            <a:ext cx="1003610" cy="517064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W</a:t>
            </a:r>
          </a:p>
          <a:p>
            <a:pPr algn="ctr"/>
            <a:r>
              <a:rPr lang="en-US" sz="3000" b="1" dirty="0"/>
              <a:t>O</a:t>
            </a:r>
          </a:p>
          <a:p>
            <a:pPr algn="ctr"/>
            <a:r>
              <a:rPr lang="en-US" sz="3000" b="1" dirty="0"/>
              <a:t>R</a:t>
            </a:r>
          </a:p>
          <a:p>
            <a:pPr algn="ctr"/>
            <a:r>
              <a:rPr lang="en-US" sz="3000" b="1" dirty="0"/>
              <a:t>L</a:t>
            </a:r>
          </a:p>
          <a:p>
            <a:pPr algn="ctr"/>
            <a:r>
              <a:rPr lang="en-US" sz="3000" b="1" dirty="0"/>
              <a:t>D</a:t>
            </a:r>
          </a:p>
          <a:p>
            <a:pPr algn="ctr"/>
            <a:r>
              <a:rPr lang="en-US" sz="3000" b="1" dirty="0"/>
              <a:t>L</a:t>
            </a:r>
          </a:p>
          <a:p>
            <a:pPr algn="ctr"/>
            <a:r>
              <a:rPr lang="en-US" sz="3000" b="1" dirty="0"/>
              <a:t>I</a:t>
            </a:r>
          </a:p>
          <a:p>
            <a:pPr algn="ctr"/>
            <a:r>
              <a:rPr lang="en-US" sz="3000" b="1" dirty="0"/>
              <a:t>N</a:t>
            </a:r>
          </a:p>
          <a:p>
            <a:pPr algn="ctr"/>
            <a:r>
              <a:rPr lang="en-US" sz="3000" b="1" dirty="0"/>
              <a:t>E</a:t>
            </a:r>
          </a:p>
          <a:p>
            <a:pPr algn="ctr"/>
            <a:r>
              <a:rPr lang="en-US" sz="3000" b="1" dirty="0"/>
              <a:t>S</a:t>
            </a:r>
          </a:p>
          <a:p>
            <a:pPr algn="ctr"/>
            <a:r>
              <a:rPr lang="en-US" sz="3000" b="1" dirty="0"/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69858" y="195977"/>
            <a:ext cx="1003610" cy="517064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U</a:t>
            </a:r>
          </a:p>
          <a:p>
            <a:pPr algn="ctr"/>
            <a:r>
              <a:rPr lang="en-US" sz="3000" b="1" dirty="0"/>
              <a:t>N</a:t>
            </a:r>
          </a:p>
          <a:p>
            <a:pPr algn="ctr"/>
            <a:r>
              <a:rPr lang="en-US" sz="3000" b="1" dirty="0"/>
              <a:t>G</a:t>
            </a:r>
          </a:p>
          <a:p>
            <a:pPr algn="ctr"/>
            <a:r>
              <a:rPr lang="en-US" sz="3000" b="1" dirty="0"/>
              <a:t>O</a:t>
            </a:r>
          </a:p>
          <a:p>
            <a:pPr algn="ctr"/>
            <a:r>
              <a:rPr lang="en-US" sz="3000" b="1" dirty="0"/>
              <a:t>D</a:t>
            </a:r>
          </a:p>
          <a:p>
            <a:pPr algn="ctr"/>
            <a:r>
              <a:rPr lang="en-US" sz="3000" b="1" dirty="0"/>
              <a:t>L</a:t>
            </a:r>
          </a:p>
          <a:p>
            <a:pPr algn="ctr"/>
            <a:r>
              <a:rPr lang="en-US" sz="3000" b="1" dirty="0"/>
              <a:t>I</a:t>
            </a:r>
          </a:p>
          <a:p>
            <a:pPr algn="ctr"/>
            <a:r>
              <a:rPr lang="en-US" sz="3000" b="1" dirty="0"/>
              <a:t>N</a:t>
            </a:r>
          </a:p>
          <a:p>
            <a:pPr algn="ctr"/>
            <a:r>
              <a:rPr lang="en-US" sz="3000" b="1" dirty="0"/>
              <a:t>E</a:t>
            </a:r>
          </a:p>
          <a:p>
            <a:pPr algn="ctr"/>
            <a:r>
              <a:rPr lang="en-US" sz="3000" b="1" dirty="0"/>
              <a:t>S</a:t>
            </a:r>
          </a:p>
          <a:p>
            <a:pPr algn="ctr"/>
            <a:r>
              <a:rPr lang="en-US" sz="3000" b="1" dirty="0"/>
              <a:t>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89849" y="195977"/>
            <a:ext cx="1003610" cy="517064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S</a:t>
            </a:r>
          </a:p>
          <a:p>
            <a:pPr algn="ctr"/>
            <a:r>
              <a:rPr lang="en-US" sz="3000" b="1" dirty="0"/>
              <a:t>E</a:t>
            </a:r>
          </a:p>
          <a:p>
            <a:pPr algn="ctr"/>
            <a:r>
              <a:rPr lang="en-US" sz="3000" b="1" dirty="0"/>
              <a:t>L</a:t>
            </a:r>
          </a:p>
          <a:p>
            <a:pPr algn="ctr"/>
            <a:r>
              <a:rPr lang="en-US" sz="3000" b="1" dirty="0"/>
              <a:t>F</a:t>
            </a:r>
          </a:p>
          <a:p>
            <a:pPr algn="ctr"/>
            <a:r>
              <a:rPr lang="en-US" sz="3000" b="1" dirty="0"/>
              <a:t>I</a:t>
            </a:r>
          </a:p>
          <a:p>
            <a:pPr algn="ctr"/>
            <a:r>
              <a:rPr lang="en-US" sz="3000" b="1" dirty="0"/>
              <a:t>S</a:t>
            </a:r>
          </a:p>
          <a:p>
            <a:pPr algn="ctr"/>
            <a:r>
              <a:rPr lang="en-US" sz="3000" b="1" dirty="0"/>
              <a:t>H</a:t>
            </a:r>
          </a:p>
          <a:p>
            <a:pPr algn="ctr"/>
            <a:r>
              <a:rPr lang="en-US" sz="3000" b="1" dirty="0"/>
              <a:t>N</a:t>
            </a:r>
          </a:p>
          <a:p>
            <a:pPr algn="ctr"/>
            <a:r>
              <a:rPr lang="en-US" sz="3000" b="1" dirty="0"/>
              <a:t>E</a:t>
            </a:r>
          </a:p>
          <a:p>
            <a:pPr algn="ctr"/>
            <a:r>
              <a:rPr lang="en-US" sz="3000" b="1" dirty="0"/>
              <a:t>S</a:t>
            </a:r>
          </a:p>
          <a:p>
            <a:pPr algn="ctr"/>
            <a:r>
              <a:rPr lang="en-US" sz="3000" b="1" dirty="0"/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78176" y="159220"/>
            <a:ext cx="1003610" cy="509370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F</a:t>
            </a:r>
          </a:p>
          <a:p>
            <a:pPr algn="ctr"/>
            <a:r>
              <a:rPr lang="en-US" sz="2500" b="1" dirty="0"/>
              <a:t>A</a:t>
            </a:r>
          </a:p>
          <a:p>
            <a:pPr algn="ctr"/>
            <a:r>
              <a:rPr lang="en-US" sz="2500" b="1" dirty="0"/>
              <a:t>I</a:t>
            </a:r>
          </a:p>
          <a:p>
            <a:pPr algn="ctr"/>
            <a:r>
              <a:rPr lang="en-US" sz="2500" b="1" dirty="0"/>
              <a:t>T</a:t>
            </a:r>
          </a:p>
          <a:p>
            <a:pPr algn="ctr"/>
            <a:r>
              <a:rPr lang="en-US" sz="2500" b="1" dirty="0"/>
              <a:t>H</a:t>
            </a:r>
          </a:p>
          <a:p>
            <a:pPr algn="ctr"/>
            <a:r>
              <a:rPr lang="en-US" sz="2500" b="1" dirty="0"/>
              <a:t>L</a:t>
            </a:r>
          </a:p>
          <a:p>
            <a:pPr algn="ctr"/>
            <a:r>
              <a:rPr lang="en-US" sz="2500" b="1" dirty="0"/>
              <a:t>E</a:t>
            </a:r>
          </a:p>
          <a:p>
            <a:pPr algn="ctr"/>
            <a:r>
              <a:rPr lang="en-US" sz="2500" b="1" dirty="0"/>
              <a:t>S</a:t>
            </a:r>
          </a:p>
          <a:p>
            <a:pPr algn="ctr"/>
            <a:r>
              <a:rPr lang="en-US" sz="2500" b="1" dirty="0"/>
              <a:t>S</a:t>
            </a:r>
          </a:p>
          <a:p>
            <a:pPr algn="ctr"/>
            <a:r>
              <a:rPr lang="en-US" sz="2500" b="1" dirty="0"/>
              <a:t>N</a:t>
            </a:r>
          </a:p>
          <a:p>
            <a:pPr algn="ctr"/>
            <a:r>
              <a:rPr lang="en-US" sz="2500" b="1" dirty="0"/>
              <a:t>E</a:t>
            </a:r>
          </a:p>
          <a:p>
            <a:pPr algn="ctr"/>
            <a:r>
              <a:rPr lang="en-US" sz="2500" b="1" dirty="0"/>
              <a:t>S</a:t>
            </a:r>
          </a:p>
          <a:p>
            <a:pPr algn="ctr"/>
            <a:r>
              <a:rPr lang="en-US" sz="25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68519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1" grpId="0" animBg="1"/>
      <p:bldP spid="30" grpId="0"/>
      <p:bldP spid="31" grpId="0" animBg="1"/>
      <p:bldP spid="32" grpId="0" animBg="1"/>
      <p:bldP spid="12" grpId="0"/>
      <p:bldP spid="2" grpId="0" animBg="1"/>
      <p:bldP spid="27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342564" y="0"/>
            <a:ext cx="10236" cy="5715000"/>
          </a:xfrm>
          <a:prstGeom prst="line">
            <a:avLst/>
          </a:prstGeom>
          <a:ln w="889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43685" y="0"/>
            <a:ext cx="10236" cy="5715000"/>
          </a:xfrm>
          <a:prstGeom prst="line">
            <a:avLst/>
          </a:prstGeom>
          <a:ln w="889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69493" y="1923059"/>
            <a:ext cx="1597680" cy="2458441"/>
            <a:chOff x="9757117" y="2363372"/>
            <a:chExt cx="1615440" cy="232117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522634" y="2363372"/>
              <a:ext cx="42203" cy="2321170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757117" y="3078480"/>
              <a:ext cx="1615440" cy="2344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686989" y="4760451"/>
            <a:ext cx="2701774" cy="80021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Individual Disciple Making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4762500"/>
            <a:ext cx="3069799" cy="80021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Opportunity Creation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9906" y="159220"/>
            <a:ext cx="2226219" cy="717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white"/>
                </a:solidFill>
                <a:latin typeface="Arial"/>
              </a:rPr>
              <a:t>Personal Holiness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1798" y="1105376"/>
            <a:ext cx="2226219" cy="761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Peace &amp; Joy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9906" y="2052060"/>
            <a:ext cx="2226219" cy="729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Hospitality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9906" y="2966460"/>
            <a:ext cx="2226220" cy="726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Wisdom in Daily Life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29905" y="3925260"/>
            <a:ext cx="2226219" cy="747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Faith-based</a:t>
            </a:r>
            <a:r>
              <a:rPr kumimoji="0" lang="en-US" sz="21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Courage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729667" y="477668"/>
            <a:ext cx="957322" cy="0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29667" y="1423824"/>
            <a:ext cx="957322" cy="0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9667" y="2370507"/>
            <a:ext cx="957322" cy="0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29667" y="3380062"/>
            <a:ext cx="957322" cy="0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29667" y="4299529"/>
            <a:ext cx="957322" cy="0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32572" y="257532"/>
            <a:ext cx="27561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“Therefore go and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make disciples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all nations, 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baptizing them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 the name of the Father and of the Son and of the Holy Spirit, 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 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teaching them to obey everything I have commanded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you. …”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(Matt. 28:18-20)</a:t>
            </a:r>
          </a:p>
        </p:txBody>
      </p:sp>
      <p:sp>
        <p:nvSpPr>
          <p:cNvPr id="31" name="Oval 30"/>
          <p:cNvSpPr/>
          <p:nvPr/>
        </p:nvSpPr>
        <p:spPr>
          <a:xfrm>
            <a:off x="3779076" y="817796"/>
            <a:ext cx="2377236" cy="1212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Bible Teaching</a:t>
            </a:r>
          </a:p>
        </p:txBody>
      </p:sp>
      <p:sp>
        <p:nvSpPr>
          <p:cNvPr id="32" name="Oval 31"/>
          <p:cNvSpPr/>
          <p:nvPr/>
        </p:nvSpPr>
        <p:spPr>
          <a:xfrm>
            <a:off x="3603788" y="3064756"/>
            <a:ext cx="2642072" cy="1323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Relationship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248400" y="1423824"/>
            <a:ext cx="1269295" cy="979673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324600" y="2975645"/>
            <a:ext cx="1188359" cy="727318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83047" y="4758192"/>
            <a:ext cx="2156652" cy="80021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Response (God’s Work)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3047" y="229449"/>
            <a:ext cx="1983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take up the Cross and follow Me” (Mark 8:34)</a:t>
            </a:r>
          </a:p>
        </p:txBody>
      </p:sp>
    </p:spTree>
    <p:extLst>
      <p:ext uri="{BB962C8B-B14F-4D97-AF65-F5344CB8AC3E}">
        <p14:creationId xmlns:p14="http://schemas.microsoft.com/office/powerpoint/2010/main" val="39923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2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08000"/>
            <a:ext cx="7598569" cy="785541"/>
          </a:xfrm>
        </p:spPr>
        <p:txBody>
          <a:bodyPr>
            <a:normAutofit/>
          </a:bodyPr>
          <a:lstStyle/>
          <a:p>
            <a:r>
              <a:rPr lang="en-US" sz="3500" b="1" dirty="0"/>
              <a:t>“Christ Will Shine on You”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38" y="1471961"/>
            <a:ext cx="8486077" cy="3914078"/>
          </a:xfrm>
        </p:spPr>
        <p:txBody>
          <a:bodyPr>
            <a:noAutofit/>
          </a:bodyPr>
          <a:lstStyle/>
          <a:p>
            <a:r>
              <a:rPr lang="en-US" sz="2500" dirty="0"/>
              <a:t>Confession </a:t>
            </a:r>
            <a:r>
              <a:rPr lang="en-US" sz="2500" b="1" i="1" u="sng" dirty="0"/>
              <a:t>and</a:t>
            </a:r>
            <a:r>
              <a:rPr lang="en-US" sz="2500" dirty="0"/>
              <a:t> Character are </a:t>
            </a:r>
            <a:r>
              <a:rPr lang="en-US" sz="2500" b="1" i="1" u="sng" dirty="0"/>
              <a:t>both</a:t>
            </a:r>
            <a:r>
              <a:rPr lang="en-US" sz="2500" dirty="0"/>
              <a:t> required in our evangelistic mission.</a:t>
            </a:r>
          </a:p>
          <a:p>
            <a:pPr lvl="1"/>
            <a:r>
              <a:rPr lang="en-US" sz="2200" dirty="0"/>
              <a:t>Central elements to the nature of Christ</a:t>
            </a:r>
          </a:p>
          <a:p>
            <a:pPr lvl="1"/>
            <a:r>
              <a:rPr lang="en-US" sz="2200" dirty="0"/>
              <a:t>Essential to win people to repentance</a:t>
            </a:r>
          </a:p>
          <a:p>
            <a:pPr lvl="1"/>
            <a:r>
              <a:rPr lang="en-US" sz="2200" dirty="0"/>
              <a:t>Mutually beneficial ministry activities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</a:rPr>
              <a:t>Confession requires the support of character and character is only meaningful if it results in confession. </a:t>
            </a:r>
          </a:p>
          <a:p>
            <a:r>
              <a:rPr lang="en-US" sz="2500" b="1" dirty="0"/>
              <a:t>Christ shines light through the synchronized Character and Confession of His people to </a:t>
            </a:r>
            <a:r>
              <a:rPr lang="en-US" sz="2500" b="1" dirty="0">
                <a:solidFill>
                  <a:srgbClr val="FFFF00"/>
                </a:solidFill>
              </a:rPr>
              <a:t>produce Conversion </a:t>
            </a:r>
            <a:r>
              <a:rPr lang="en-US" sz="2500" b="1" dirty="0"/>
              <a:t>of sinners.</a:t>
            </a:r>
          </a:p>
        </p:txBody>
      </p:sp>
    </p:spTree>
    <p:extLst>
      <p:ext uri="{BB962C8B-B14F-4D97-AF65-F5344CB8AC3E}">
        <p14:creationId xmlns:p14="http://schemas.microsoft.com/office/powerpoint/2010/main" val="1190894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Custom 4">
      <a:dk1>
        <a:srgbClr val="11284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518</Words>
  <Application>Microsoft Office PowerPoint</Application>
  <PresentationFormat>On-screen Show (16:10)</PresentationFormat>
  <Paragraphs>178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Candara</vt:lpstr>
      <vt:lpstr>Times New Roman</vt:lpstr>
      <vt:lpstr>Wingdings</vt:lpstr>
      <vt:lpstr>1_Default Design</vt:lpstr>
      <vt:lpstr>Celestial</vt:lpstr>
      <vt:lpstr>Shining as Lights in the World</vt:lpstr>
      <vt:lpstr>Shining as Lights in the World 2016 Year End Series</vt:lpstr>
      <vt:lpstr>Shining as Lights in the World 2016 Year End Series</vt:lpstr>
      <vt:lpstr>Shining as Lights in the World 2016 Year End Series</vt:lpstr>
      <vt:lpstr>Neighborhood Gospel Groups</vt:lpstr>
      <vt:lpstr>PowerPoint Presentation</vt:lpstr>
      <vt:lpstr>PowerPoint Presentation</vt:lpstr>
      <vt:lpstr>PowerPoint Presentation</vt:lpstr>
      <vt:lpstr>“Christ Will Shine on You”</vt:lpstr>
      <vt:lpstr>Shining as Lights in the World Character and Confession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Shining as Lights in the World</dc:title>
  <dc:creator>BenHall</dc:creator>
  <cp:lastModifiedBy>Brad Beutjer</cp:lastModifiedBy>
  <cp:revision>56</cp:revision>
  <dcterms:created xsi:type="dcterms:W3CDTF">2016-12-12T21:57:20Z</dcterms:created>
  <dcterms:modified xsi:type="dcterms:W3CDTF">2016-12-18T13:51:03Z</dcterms:modified>
</cp:coreProperties>
</file>