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77" r:id="rId3"/>
    <p:sldId id="327" r:id="rId4"/>
    <p:sldId id="328" r:id="rId5"/>
    <p:sldId id="329" r:id="rId6"/>
    <p:sldId id="281" r:id="rId7"/>
    <p:sldId id="330" r:id="rId8"/>
    <p:sldId id="331" r:id="rId9"/>
    <p:sldId id="340" r:id="rId10"/>
    <p:sldId id="341" r:id="rId11"/>
    <p:sldId id="336" r:id="rId12"/>
    <p:sldId id="337" r:id="rId13"/>
    <p:sldId id="338" r:id="rId14"/>
    <p:sldId id="339" r:id="rId15"/>
    <p:sldId id="343" r:id="rId16"/>
    <p:sldId id="344" r:id="rId17"/>
    <p:sldId id="346" r:id="rId18"/>
    <p:sldId id="342"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5F1E9"/>
    <a:srgbClr val="514A40"/>
    <a:srgbClr val="98916E"/>
    <a:srgbClr val="A85229"/>
    <a:srgbClr val="847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82724" autoAdjust="0"/>
  </p:normalViewPr>
  <p:slideViewPr>
    <p:cSldViewPr snapToGrid="0">
      <p:cViewPr varScale="1">
        <p:scale>
          <a:sx n="59" d="100"/>
          <a:sy n="59" d="100"/>
        </p:scale>
        <p:origin x="108" y="66"/>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4" tIns="46586" rIns="93174" bIns="46586" rtlCol="0"/>
          <a:lstStyle>
            <a:lvl1pPr algn="r">
              <a:defRPr sz="1200"/>
            </a:lvl1pPr>
          </a:lstStyle>
          <a:p>
            <a:fld id="{65DD71D7-55AC-46BD-81B3-09AB2F9EFBD8}" type="datetimeFigureOut">
              <a:rPr lang="en-US" smtClean="0"/>
              <a:t>12/11/2016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4" tIns="46586" rIns="93174" bIns="46586"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1F89424F-BB59-4F4E-9822-4CA3E770FFD2}" type="datetimeFigureOut">
              <a:rPr lang="en-US" smtClean="0"/>
              <a:t>12/11/2016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41124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371974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 is used 10 times.</a:t>
            </a:r>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dirty="0"/>
          </a:p>
        </p:txBody>
      </p:sp>
    </p:spTree>
    <p:extLst>
      <p:ext uri="{BB962C8B-B14F-4D97-AF65-F5344CB8AC3E}">
        <p14:creationId xmlns:p14="http://schemas.microsoft.com/office/powerpoint/2010/main" val="503459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baseline="0" dirty="0"/>
          </a:p>
        </p:txBody>
      </p:sp>
      <p:sp>
        <p:nvSpPr>
          <p:cNvPr id="4" name="Slide Number Placeholder 3"/>
          <p:cNvSpPr>
            <a:spLocks noGrp="1"/>
          </p:cNvSpPr>
          <p:nvPr>
            <p:ph type="sldNum" sz="quarter" idx="10"/>
          </p:nvPr>
        </p:nvSpPr>
        <p:spPr/>
        <p:txBody>
          <a:bodyPr/>
          <a:lstStyle/>
          <a:p>
            <a:fld id="{68322CDD-9D6C-4F63-9EC2-648226624108}" type="slidenum">
              <a:rPr lang="en-US" smtClean="0"/>
              <a:t>16</a:t>
            </a:fld>
            <a:endParaRPr lang="en-US" dirty="0"/>
          </a:p>
        </p:txBody>
      </p:sp>
    </p:spTree>
    <p:extLst>
      <p:ext uri="{BB962C8B-B14F-4D97-AF65-F5344CB8AC3E}">
        <p14:creationId xmlns:p14="http://schemas.microsoft.com/office/powerpoint/2010/main" val="389400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Haggai, Zechariah, Malachi</a:t>
            </a:r>
          </a:p>
        </p:txBody>
      </p:sp>
      <p:sp>
        <p:nvSpPr>
          <p:cNvPr id="3" name="Subtitle 2"/>
          <p:cNvSpPr>
            <a:spLocks noGrp="1"/>
          </p:cNvSpPr>
          <p:nvPr>
            <p:ph type="subTitle" idx="1"/>
          </p:nvPr>
        </p:nvSpPr>
        <p:spPr/>
        <p:txBody>
          <a:bodyPr/>
          <a:lstStyle/>
          <a:p>
            <a:r>
              <a:rPr lang="en-US" dirty="0"/>
              <a:t>Lesson 12: Malachi 3-4, robbing god</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Malachi 2:17-3:6</a:t>
            </a:r>
          </a:p>
        </p:txBody>
      </p:sp>
      <p:graphicFrame>
        <p:nvGraphicFramePr>
          <p:cNvPr id="4" name="Table 3"/>
          <p:cNvGraphicFramePr>
            <a:graphicFrameLocks noGrp="1"/>
          </p:cNvGraphicFramePr>
          <p:nvPr>
            <p:extLst>
              <p:ext uri="{D42A27DB-BD31-4B8C-83A1-F6EECF244321}">
                <p14:modId xmlns:p14="http://schemas.microsoft.com/office/powerpoint/2010/main" val="4220291859"/>
              </p:ext>
            </p:extLst>
          </p:nvPr>
        </p:nvGraphicFramePr>
        <p:xfrm>
          <a:off x="1363260" y="1511237"/>
          <a:ext cx="10373814" cy="4572000"/>
        </p:xfrm>
        <a:graphic>
          <a:graphicData uri="http://schemas.openxmlformats.org/drawingml/2006/table">
            <a:tbl>
              <a:tblPr firstRow="1" bandRow="1">
                <a:tableStyleId>{1FECB4D8-DB02-4DC6-A0A2-4F2EBAE1DC90}</a:tableStyleId>
              </a:tblPr>
              <a:tblGrid>
                <a:gridCol w="3457938">
                  <a:extLst>
                    <a:ext uri="{9D8B030D-6E8A-4147-A177-3AD203B41FA5}">
                      <a16:colId xmlns:a16="http://schemas.microsoft.com/office/drawing/2014/main" val="20000"/>
                    </a:ext>
                  </a:extLst>
                </a:gridCol>
                <a:gridCol w="3457938">
                  <a:extLst>
                    <a:ext uri="{9D8B030D-6E8A-4147-A177-3AD203B41FA5}">
                      <a16:colId xmlns:a16="http://schemas.microsoft.com/office/drawing/2014/main" val="20001"/>
                    </a:ext>
                  </a:extLst>
                </a:gridCol>
                <a:gridCol w="3457938">
                  <a:extLst>
                    <a:ext uri="{9D8B030D-6E8A-4147-A177-3AD203B41FA5}">
                      <a16:colId xmlns:a16="http://schemas.microsoft.com/office/drawing/2014/main" val="20002"/>
                    </a:ext>
                  </a:extLst>
                </a:gridCol>
              </a:tblGrid>
              <a:tr h="548640">
                <a:tc gridSpan="3">
                  <a:txBody>
                    <a:bodyPr/>
                    <a:lstStyle/>
                    <a:p>
                      <a:r>
                        <a:rPr lang="en-US" sz="2800" dirty="0"/>
                        <a:t>Debate</a:t>
                      </a:r>
                      <a:r>
                        <a:rPr lang="en-US" sz="2800" baseline="0" dirty="0"/>
                        <a:t> #4</a:t>
                      </a:r>
                      <a:endParaRPr lang="en-US" sz="28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200400">
                <a:tc>
                  <a:txBody>
                    <a:bodyPr/>
                    <a:lstStyle/>
                    <a:p>
                      <a:pPr algn="ctr"/>
                      <a:r>
                        <a:rPr lang="en-US" sz="2800" dirty="0"/>
                        <a:t>You have wearied the LORD with your words</a:t>
                      </a:r>
                    </a:p>
                  </a:txBody>
                  <a:tcPr anchor="ctr">
                    <a:lnR w="12700" cap="flat" cmpd="sng" algn="ctr">
                      <a:solidFill>
                        <a:schemeClr val="tx1"/>
                      </a:solidFill>
                      <a:prstDash val="solid"/>
                      <a:round/>
                      <a:headEnd type="none" w="med" len="med"/>
                      <a:tailEnd type="none" w="med" len="med"/>
                    </a:lnR>
                  </a:tcPr>
                </a:tc>
                <a:tc>
                  <a:txBody>
                    <a:bodyPr/>
                    <a:lstStyle/>
                    <a:p>
                      <a:pPr algn="ctr"/>
                      <a:r>
                        <a:rPr lang="en-US" sz="2800" dirty="0"/>
                        <a:t>Yet you say, "In what way have we wearied Him?"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800" dirty="0"/>
                        <a:t>In that you say, "Everyone who does evil Is good in the sight of the LORD, And He delights in them," Or, "Where is the God of justice?"</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822960">
                <a:tc>
                  <a:txBody>
                    <a:bodyPr/>
                    <a:lstStyle/>
                    <a:p>
                      <a:pPr algn="ctr"/>
                      <a:r>
                        <a:rPr lang="en-US" sz="2400" dirty="0"/>
                        <a:t>An </a:t>
                      </a:r>
                      <a:r>
                        <a:rPr lang="en-US" sz="2400" b="1" dirty="0"/>
                        <a:t>assertion</a:t>
                      </a:r>
                      <a:r>
                        <a:rPr lang="en-US" sz="2400" dirty="0"/>
                        <a:t> or</a:t>
                      </a:r>
                      <a:r>
                        <a:rPr lang="en-US" sz="2400" baseline="0" dirty="0"/>
                        <a:t> charge is made</a:t>
                      </a:r>
                      <a:endParaRPr lang="en-US" sz="2400" dirty="0"/>
                    </a:p>
                  </a:txBody>
                  <a:tcPr/>
                </a:tc>
                <a:tc>
                  <a:txBody>
                    <a:bodyPr/>
                    <a:lstStyle/>
                    <a:p>
                      <a:pPr algn="ctr"/>
                      <a:r>
                        <a:rPr lang="en-US" sz="2400" dirty="0"/>
                        <a:t>A supposed </a:t>
                      </a:r>
                      <a:r>
                        <a:rPr lang="en-US" sz="2400" b="1" dirty="0"/>
                        <a:t>objection</a:t>
                      </a:r>
                      <a:r>
                        <a:rPr lang="en-US" sz="2400" dirty="0"/>
                        <a:t> is raised</a:t>
                      </a:r>
                    </a:p>
                  </a:txBody>
                  <a:tcPr/>
                </a:tc>
                <a:tc>
                  <a:txBody>
                    <a:bodyPr/>
                    <a:lstStyle/>
                    <a:p>
                      <a:pPr algn="ctr"/>
                      <a:r>
                        <a:rPr lang="en-US" sz="2400" dirty="0"/>
                        <a:t>A </a:t>
                      </a:r>
                      <a:r>
                        <a:rPr lang="en-US" sz="2400" b="1" dirty="0"/>
                        <a:t>refutation</a:t>
                      </a:r>
                      <a:r>
                        <a:rPr lang="en-US" sz="2400" baseline="0" dirty="0"/>
                        <a:t> to the objection is presented</a:t>
                      </a:r>
                      <a:endParaRPr lang="en-US" sz="2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0048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1" y="2906971"/>
            <a:ext cx="3474720" cy="702860"/>
          </a:xfrm>
        </p:spPr>
        <p:txBody>
          <a:bodyPr>
            <a:noAutofit/>
          </a:bodyPr>
          <a:lstStyle/>
          <a:p>
            <a:r>
              <a:rPr lang="en-US" sz="4800" dirty="0"/>
              <a:t>Questions</a:t>
            </a:r>
          </a:p>
        </p:txBody>
      </p:sp>
      <p:sp>
        <p:nvSpPr>
          <p:cNvPr id="4" name="Rectangle 4"/>
          <p:cNvSpPr txBox="1">
            <a:spLocks noChangeArrowheads="1"/>
          </p:cNvSpPr>
          <p:nvPr/>
        </p:nvSpPr>
        <p:spPr>
          <a:xfrm>
            <a:off x="460404" y="428675"/>
            <a:ext cx="6935183" cy="6052512"/>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marL="623734" indent="-514350">
              <a:buSzPct val="91000"/>
            </a:pPr>
            <a:r>
              <a:rPr lang="en-US" dirty="0"/>
              <a:t>What irony do you see in this debate?</a:t>
            </a:r>
          </a:p>
          <a:p>
            <a:pPr marL="623734" indent="-514350">
              <a:buSzPct val="91000"/>
            </a:pPr>
            <a:endParaRPr lang="en-US" dirty="0"/>
          </a:p>
          <a:p>
            <a:pPr marL="623734" indent="-514350">
              <a:buSzPct val="91000"/>
            </a:pPr>
            <a:r>
              <a:rPr lang="en-US" dirty="0"/>
              <a:t>So “where is the God of Justice”?  How does God answer this point?  </a:t>
            </a:r>
          </a:p>
          <a:p>
            <a:pPr marL="623734" indent="-514350">
              <a:buSzPct val="91000"/>
            </a:pPr>
            <a:endParaRPr lang="en-US" dirty="0"/>
          </a:p>
          <a:p>
            <a:pPr marL="623734" indent="-514350">
              <a:buSzPct val="91000"/>
            </a:pPr>
            <a:r>
              <a:rPr lang="en-US" dirty="0"/>
              <a:t>Is the answer “Justice”?</a:t>
            </a:r>
          </a:p>
          <a:p>
            <a:pPr marL="623734" indent="-514350">
              <a:buSzPct val="91000"/>
            </a:pPr>
            <a:endParaRPr lang="en-US" dirty="0"/>
          </a:p>
          <a:p>
            <a:pPr marL="623734" indent="-514350">
              <a:buSzPct val="91000"/>
            </a:pPr>
            <a:r>
              <a:rPr lang="en-US" dirty="0"/>
              <a:t>Who is the “messenger” and who is the “Messenger of the covenant”?</a:t>
            </a:r>
          </a:p>
          <a:p>
            <a:pPr marL="623734" indent="-514350">
              <a:buSzPct val="91000"/>
            </a:pPr>
            <a:endParaRPr lang="en-US" dirty="0"/>
          </a:p>
          <a:p>
            <a:pPr marL="623734" indent="-514350">
              <a:buSzPct val="91000"/>
            </a:pPr>
            <a:r>
              <a:rPr lang="en-US" dirty="0"/>
              <a:t>What do the refiners fire and the launderers soap do?</a:t>
            </a:r>
          </a:p>
          <a:p>
            <a:pPr marL="623734" indent="-514350">
              <a:buSzPct val="91000"/>
            </a:pPr>
            <a:endParaRPr lang="en-US" dirty="0"/>
          </a:p>
          <a:p>
            <a:pPr marL="623734" indent="-514350">
              <a:buSzPct val="91000"/>
            </a:pPr>
            <a:r>
              <a:rPr lang="en-US" dirty="0"/>
              <a:t>Who will God come near for judgement?  How does this answer the people’s questions?</a:t>
            </a:r>
          </a:p>
        </p:txBody>
      </p:sp>
    </p:spTree>
    <p:extLst>
      <p:ext uri="{BB962C8B-B14F-4D97-AF65-F5344CB8AC3E}">
        <p14:creationId xmlns:p14="http://schemas.microsoft.com/office/powerpoint/2010/main" val="389775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randombar(horizontal)">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Malachi 3:7-12</a:t>
            </a:r>
          </a:p>
        </p:txBody>
      </p:sp>
      <p:graphicFrame>
        <p:nvGraphicFramePr>
          <p:cNvPr id="4" name="Table 3"/>
          <p:cNvGraphicFramePr>
            <a:graphicFrameLocks noGrp="1"/>
          </p:cNvGraphicFramePr>
          <p:nvPr>
            <p:extLst>
              <p:ext uri="{D42A27DB-BD31-4B8C-83A1-F6EECF244321}">
                <p14:modId xmlns:p14="http://schemas.microsoft.com/office/powerpoint/2010/main" val="2330665373"/>
              </p:ext>
            </p:extLst>
          </p:nvPr>
        </p:nvGraphicFramePr>
        <p:xfrm>
          <a:off x="1363260" y="1511237"/>
          <a:ext cx="10373814" cy="4572000"/>
        </p:xfrm>
        <a:graphic>
          <a:graphicData uri="http://schemas.openxmlformats.org/drawingml/2006/table">
            <a:tbl>
              <a:tblPr firstRow="1" bandRow="1">
                <a:tableStyleId>{1FECB4D8-DB02-4DC6-A0A2-4F2EBAE1DC90}</a:tableStyleId>
              </a:tblPr>
              <a:tblGrid>
                <a:gridCol w="3457938">
                  <a:extLst>
                    <a:ext uri="{9D8B030D-6E8A-4147-A177-3AD203B41FA5}">
                      <a16:colId xmlns:a16="http://schemas.microsoft.com/office/drawing/2014/main" val="20000"/>
                    </a:ext>
                  </a:extLst>
                </a:gridCol>
                <a:gridCol w="3457938">
                  <a:extLst>
                    <a:ext uri="{9D8B030D-6E8A-4147-A177-3AD203B41FA5}">
                      <a16:colId xmlns:a16="http://schemas.microsoft.com/office/drawing/2014/main" val="20001"/>
                    </a:ext>
                  </a:extLst>
                </a:gridCol>
                <a:gridCol w="3457938">
                  <a:extLst>
                    <a:ext uri="{9D8B030D-6E8A-4147-A177-3AD203B41FA5}">
                      <a16:colId xmlns:a16="http://schemas.microsoft.com/office/drawing/2014/main" val="20002"/>
                    </a:ext>
                  </a:extLst>
                </a:gridCol>
              </a:tblGrid>
              <a:tr h="548640">
                <a:tc gridSpan="3">
                  <a:txBody>
                    <a:bodyPr/>
                    <a:lstStyle/>
                    <a:p>
                      <a:r>
                        <a:rPr lang="en-US" sz="2800" dirty="0"/>
                        <a:t>Debate</a:t>
                      </a:r>
                      <a:r>
                        <a:rPr lang="en-US" sz="2800" baseline="0" dirty="0"/>
                        <a:t> #5</a:t>
                      </a:r>
                      <a:endParaRPr lang="en-US" sz="28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200400">
                <a:tc>
                  <a:txBody>
                    <a:bodyPr/>
                    <a:lstStyle/>
                    <a:p>
                      <a:pPr algn="ctr"/>
                      <a:r>
                        <a:rPr lang="en-US" sz="2400" dirty="0"/>
                        <a:t>Yet from the days of your fathers You have gone away from My ordinances And have not kept them. </a:t>
                      </a:r>
                    </a:p>
                    <a:p>
                      <a:pPr algn="ctr"/>
                      <a:endParaRPr lang="en-US" sz="2400" dirty="0"/>
                    </a:p>
                    <a:p>
                      <a:pPr algn="ctr"/>
                      <a:r>
                        <a:rPr lang="en-US" sz="2400" dirty="0"/>
                        <a:t>Will a man rob God? Yet you have robbed Me!</a:t>
                      </a:r>
                    </a:p>
                  </a:txBody>
                  <a:tcPr anchor="ctr">
                    <a:lnR w="12700" cap="flat" cmpd="sng" algn="ctr">
                      <a:solidFill>
                        <a:schemeClr val="tx1"/>
                      </a:solidFill>
                      <a:prstDash val="solid"/>
                      <a:round/>
                      <a:headEnd type="none" w="med" len="med"/>
                      <a:tailEnd type="none" w="med" len="med"/>
                    </a:lnR>
                  </a:tcPr>
                </a:tc>
                <a:tc>
                  <a:txBody>
                    <a:bodyPr/>
                    <a:lstStyle/>
                    <a:p>
                      <a:pPr algn="ctr"/>
                      <a:r>
                        <a:rPr lang="en-US" sz="2400" dirty="0"/>
                        <a:t>But you said, 'In what way shall we return?‘</a:t>
                      </a:r>
                    </a:p>
                    <a:p>
                      <a:pPr algn="ctr"/>
                      <a:endParaRPr lang="en-US" sz="2400" dirty="0"/>
                    </a:p>
                    <a:p>
                      <a:pPr algn="ctr"/>
                      <a:endParaRPr lang="en-US" sz="2400" dirty="0"/>
                    </a:p>
                    <a:p>
                      <a:pPr algn="ctr"/>
                      <a:endParaRPr lang="en-US" sz="2400" dirty="0"/>
                    </a:p>
                    <a:p>
                      <a:pPr algn="ctr"/>
                      <a:r>
                        <a:rPr lang="en-US" sz="2400" dirty="0"/>
                        <a:t> But you say, 'In what way have we robbed You?'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800" dirty="0"/>
                        <a:t>In tithes and offerings</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822960">
                <a:tc>
                  <a:txBody>
                    <a:bodyPr/>
                    <a:lstStyle/>
                    <a:p>
                      <a:pPr algn="ctr"/>
                      <a:r>
                        <a:rPr lang="en-US" sz="2400" dirty="0"/>
                        <a:t>An </a:t>
                      </a:r>
                      <a:r>
                        <a:rPr lang="en-US" sz="2400" b="1" dirty="0"/>
                        <a:t>assertion</a:t>
                      </a:r>
                      <a:r>
                        <a:rPr lang="en-US" sz="2400" dirty="0"/>
                        <a:t> or</a:t>
                      </a:r>
                      <a:r>
                        <a:rPr lang="en-US" sz="2400" baseline="0" dirty="0"/>
                        <a:t> charge is made</a:t>
                      </a:r>
                      <a:endParaRPr lang="en-US" sz="2400" dirty="0"/>
                    </a:p>
                  </a:txBody>
                  <a:tcPr/>
                </a:tc>
                <a:tc>
                  <a:txBody>
                    <a:bodyPr/>
                    <a:lstStyle/>
                    <a:p>
                      <a:pPr algn="ctr"/>
                      <a:r>
                        <a:rPr lang="en-US" sz="2400" dirty="0"/>
                        <a:t>A supposed </a:t>
                      </a:r>
                      <a:r>
                        <a:rPr lang="en-US" sz="2400" b="1" dirty="0"/>
                        <a:t>objection</a:t>
                      </a:r>
                      <a:r>
                        <a:rPr lang="en-US" sz="2400" dirty="0"/>
                        <a:t> is raised</a:t>
                      </a:r>
                    </a:p>
                  </a:txBody>
                  <a:tcPr/>
                </a:tc>
                <a:tc>
                  <a:txBody>
                    <a:bodyPr/>
                    <a:lstStyle/>
                    <a:p>
                      <a:pPr algn="ctr"/>
                      <a:r>
                        <a:rPr lang="en-US" sz="2400" dirty="0"/>
                        <a:t>A </a:t>
                      </a:r>
                      <a:r>
                        <a:rPr lang="en-US" sz="2400" b="1" dirty="0"/>
                        <a:t>refutation</a:t>
                      </a:r>
                      <a:r>
                        <a:rPr lang="en-US" sz="2400" baseline="0" dirty="0"/>
                        <a:t> to the objection is presented</a:t>
                      </a:r>
                      <a:endParaRPr lang="en-US" sz="2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6062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1" y="2906971"/>
            <a:ext cx="3474720" cy="702860"/>
          </a:xfrm>
        </p:spPr>
        <p:txBody>
          <a:bodyPr>
            <a:noAutofit/>
          </a:bodyPr>
          <a:lstStyle/>
          <a:p>
            <a:r>
              <a:rPr lang="en-US" sz="4800" dirty="0"/>
              <a:t>Questions</a:t>
            </a:r>
          </a:p>
        </p:txBody>
      </p:sp>
      <p:sp>
        <p:nvSpPr>
          <p:cNvPr id="4" name="Rectangle 4"/>
          <p:cNvSpPr txBox="1">
            <a:spLocks noChangeArrowheads="1"/>
          </p:cNvSpPr>
          <p:nvPr/>
        </p:nvSpPr>
        <p:spPr>
          <a:xfrm>
            <a:off x="460404" y="428675"/>
            <a:ext cx="6935183" cy="6052512"/>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marL="623734" indent="-514350">
              <a:buSzPct val="91000"/>
            </a:pPr>
            <a:r>
              <a:rPr lang="en-US" dirty="0"/>
              <a:t>Why is God’s unchanging nature presented? </a:t>
            </a:r>
          </a:p>
          <a:p>
            <a:pPr marL="623734" indent="-514350">
              <a:buSzPct val="91000"/>
            </a:pPr>
            <a:endParaRPr lang="en-US" dirty="0"/>
          </a:p>
          <a:p>
            <a:pPr marL="623734" indent="-514350">
              <a:buSzPct val="91000"/>
            </a:pPr>
            <a:r>
              <a:rPr lang="en-US" dirty="0"/>
              <a:t>Did God need the tithes?  Who did?</a:t>
            </a:r>
          </a:p>
          <a:p>
            <a:pPr marL="623734" indent="-514350">
              <a:buSzPct val="91000"/>
            </a:pPr>
            <a:endParaRPr lang="en-US" dirty="0"/>
          </a:p>
          <a:p>
            <a:pPr marL="623734" indent="-514350">
              <a:buSzPct val="91000"/>
            </a:pPr>
            <a:r>
              <a:rPr lang="en-US" dirty="0"/>
              <a:t>What two blessings did God Offer in response?</a:t>
            </a:r>
          </a:p>
          <a:p>
            <a:pPr marL="623734" indent="-514350">
              <a:buSzPct val="91000"/>
            </a:pPr>
            <a:endParaRPr lang="en-US" dirty="0"/>
          </a:p>
          <a:p>
            <a:pPr marL="623734" indent="-514350">
              <a:buSzPct val="91000"/>
            </a:pPr>
            <a:r>
              <a:rPr lang="en-US" dirty="0"/>
              <a:t>Was this a promise of physical blessing?</a:t>
            </a:r>
          </a:p>
          <a:p>
            <a:pPr marL="623734" indent="-514350">
              <a:buSzPct val="91000"/>
            </a:pPr>
            <a:endParaRPr lang="en-US" dirty="0"/>
          </a:p>
          <a:p>
            <a:pPr marL="109384" indent="0">
              <a:buSzPct val="91000"/>
              <a:buNone/>
            </a:pPr>
            <a:endParaRPr lang="en-US" dirty="0"/>
          </a:p>
        </p:txBody>
      </p:sp>
    </p:spTree>
    <p:extLst>
      <p:ext uri="{BB962C8B-B14F-4D97-AF65-F5344CB8AC3E}">
        <p14:creationId xmlns:p14="http://schemas.microsoft.com/office/powerpoint/2010/main" val="64476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Malachi 3:13-18</a:t>
            </a:r>
          </a:p>
        </p:txBody>
      </p:sp>
      <p:graphicFrame>
        <p:nvGraphicFramePr>
          <p:cNvPr id="4" name="Table 3"/>
          <p:cNvGraphicFramePr>
            <a:graphicFrameLocks noGrp="1"/>
          </p:cNvGraphicFramePr>
          <p:nvPr>
            <p:extLst>
              <p:ext uri="{D42A27DB-BD31-4B8C-83A1-F6EECF244321}">
                <p14:modId xmlns:p14="http://schemas.microsoft.com/office/powerpoint/2010/main" val="1250391420"/>
              </p:ext>
            </p:extLst>
          </p:nvPr>
        </p:nvGraphicFramePr>
        <p:xfrm>
          <a:off x="1363260" y="1511237"/>
          <a:ext cx="10373814" cy="4876800"/>
        </p:xfrm>
        <a:graphic>
          <a:graphicData uri="http://schemas.openxmlformats.org/drawingml/2006/table">
            <a:tbl>
              <a:tblPr firstRow="1" bandRow="1">
                <a:tableStyleId>{1FECB4D8-DB02-4DC6-A0A2-4F2EBAE1DC90}</a:tableStyleId>
              </a:tblPr>
              <a:tblGrid>
                <a:gridCol w="3423893">
                  <a:extLst>
                    <a:ext uri="{9D8B030D-6E8A-4147-A177-3AD203B41FA5}">
                      <a16:colId xmlns:a16="http://schemas.microsoft.com/office/drawing/2014/main" val="20000"/>
                    </a:ext>
                  </a:extLst>
                </a:gridCol>
                <a:gridCol w="3083859">
                  <a:extLst>
                    <a:ext uri="{9D8B030D-6E8A-4147-A177-3AD203B41FA5}">
                      <a16:colId xmlns:a16="http://schemas.microsoft.com/office/drawing/2014/main" val="20001"/>
                    </a:ext>
                  </a:extLst>
                </a:gridCol>
                <a:gridCol w="3866062">
                  <a:extLst>
                    <a:ext uri="{9D8B030D-6E8A-4147-A177-3AD203B41FA5}">
                      <a16:colId xmlns:a16="http://schemas.microsoft.com/office/drawing/2014/main" val="20002"/>
                    </a:ext>
                  </a:extLst>
                </a:gridCol>
              </a:tblGrid>
              <a:tr h="548640">
                <a:tc gridSpan="3">
                  <a:txBody>
                    <a:bodyPr/>
                    <a:lstStyle/>
                    <a:p>
                      <a:r>
                        <a:rPr lang="en-US" sz="2800" dirty="0"/>
                        <a:t>Debate</a:t>
                      </a:r>
                      <a:r>
                        <a:rPr lang="en-US" sz="2800" baseline="0" dirty="0"/>
                        <a:t> #6</a:t>
                      </a:r>
                      <a:endParaRPr lang="en-US" sz="28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200400">
                <a:tc>
                  <a:txBody>
                    <a:bodyPr/>
                    <a:lstStyle/>
                    <a:p>
                      <a:pPr algn="ctr"/>
                      <a:r>
                        <a:rPr lang="en-US" sz="2800" dirty="0"/>
                        <a:t>"Your words have been harsh against Me," Says the LORD</a:t>
                      </a:r>
                    </a:p>
                  </a:txBody>
                  <a:tcPr anchor="ctr">
                    <a:lnR w="12700" cap="flat" cmpd="sng" algn="ctr">
                      <a:solidFill>
                        <a:schemeClr val="tx1"/>
                      </a:solidFill>
                      <a:prstDash val="solid"/>
                      <a:round/>
                      <a:headEnd type="none" w="med" len="med"/>
                      <a:tailEnd type="none" w="med" len="med"/>
                    </a:lnR>
                  </a:tcPr>
                </a:tc>
                <a:tc>
                  <a:txBody>
                    <a:bodyPr/>
                    <a:lstStyle/>
                    <a:p>
                      <a:pPr algn="ctr"/>
                      <a:r>
                        <a:rPr lang="en-US" sz="2800" dirty="0"/>
                        <a:t>Yet you say, 'What have we spoken against You?'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800" dirty="0"/>
                        <a:t>You have said, 'It is useless to serve God; What profit is it that we have kept His ordinance, And that we have walked as mourners Before the LORD of hosts? </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822960">
                <a:tc>
                  <a:txBody>
                    <a:bodyPr/>
                    <a:lstStyle/>
                    <a:p>
                      <a:pPr algn="ctr"/>
                      <a:r>
                        <a:rPr lang="en-US" sz="2400" dirty="0"/>
                        <a:t>An </a:t>
                      </a:r>
                      <a:r>
                        <a:rPr lang="en-US" sz="2400" b="1" dirty="0"/>
                        <a:t>assertion</a:t>
                      </a:r>
                      <a:r>
                        <a:rPr lang="en-US" sz="2400" dirty="0"/>
                        <a:t> or</a:t>
                      </a:r>
                      <a:r>
                        <a:rPr lang="en-US" sz="2400" baseline="0" dirty="0"/>
                        <a:t> charge is made</a:t>
                      </a:r>
                      <a:endParaRPr lang="en-US" sz="2400" dirty="0"/>
                    </a:p>
                  </a:txBody>
                  <a:tcPr/>
                </a:tc>
                <a:tc>
                  <a:txBody>
                    <a:bodyPr/>
                    <a:lstStyle/>
                    <a:p>
                      <a:pPr algn="ctr"/>
                      <a:r>
                        <a:rPr lang="en-US" sz="2400" dirty="0"/>
                        <a:t>A supposed </a:t>
                      </a:r>
                      <a:r>
                        <a:rPr lang="en-US" sz="2400" b="1" dirty="0"/>
                        <a:t>objection</a:t>
                      </a:r>
                      <a:r>
                        <a:rPr lang="en-US" sz="2400" dirty="0"/>
                        <a:t> is raised</a:t>
                      </a:r>
                    </a:p>
                  </a:txBody>
                  <a:tcPr/>
                </a:tc>
                <a:tc>
                  <a:txBody>
                    <a:bodyPr/>
                    <a:lstStyle/>
                    <a:p>
                      <a:pPr algn="ctr"/>
                      <a:r>
                        <a:rPr lang="en-US" sz="2400" dirty="0"/>
                        <a:t>A </a:t>
                      </a:r>
                      <a:r>
                        <a:rPr lang="en-US" sz="2400" b="1" dirty="0"/>
                        <a:t>refutation</a:t>
                      </a:r>
                      <a:r>
                        <a:rPr lang="en-US" sz="2400" baseline="0" dirty="0"/>
                        <a:t> to the objection is presented</a:t>
                      </a:r>
                      <a:endParaRPr lang="en-US" sz="2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1708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1" y="2906971"/>
            <a:ext cx="3474720" cy="702860"/>
          </a:xfrm>
        </p:spPr>
        <p:txBody>
          <a:bodyPr>
            <a:noAutofit/>
          </a:bodyPr>
          <a:lstStyle/>
          <a:p>
            <a:r>
              <a:rPr lang="en-US" sz="4800" dirty="0"/>
              <a:t>Questions</a:t>
            </a:r>
          </a:p>
        </p:txBody>
      </p:sp>
      <p:sp>
        <p:nvSpPr>
          <p:cNvPr id="4" name="Rectangle 4"/>
          <p:cNvSpPr txBox="1">
            <a:spLocks noChangeArrowheads="1"/>
          </p:cNvSpPr>
          <p:nvPr/>
        </p:nvSpPr>
        <p:spPr>
          <a:xfrm>
            <a:off x="460404" y="428675"/>
            <a:ext cx="6935183" cy="6052512"/>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marL="623734" indent="-514350">
              <a:buSzPct val="91000"/>
            </a:pPr>
            <a:r>
              <a:rPr lang="en-US" dirty="0"/>
              <a:t>Were the people focused on Spiritual Blessings or Physical?</a:t>
            </a:r>
          </a:p>
          <a:p>
            <a:pPr marL="623734" indent="-514350">
              <a:buSzPct val="91000"/>
            </a:pPr>
            <a:endParaRPr lang="en-US" dirty="0"/>
          </a:p>
          <a:p>
            <a:pPr marL="623734" indent="-514350">
              <a:buSzPct val="91000"/>
            </a:pPr>
            <a:r>
              <a:rPr lang="en-US" dirty="0"/>
              <a:t>Do they seem to have a recognition of their sin?</a:t>
            </a:r>
          </a:p>
          <a:p>
            <a:pPr marL="623734" indent="-514350">
              <a:buSzPct val="91000"/>
            </a:pPr>
            <a:endParaRPr lang="en-US" dirty="0"/>
          </a:p>
          <a:p>
            <a:pPr marL="623734" indent="-514350">
              <a:buSzPct val="91000"/>
            </a:pPr>
            <a:r>
              <a:rPr lang="en-US" dirty="0"/>
              <a:t>What do you think they are mourning?</a:t>
            </a:r>
          </a:p>
          <a:p>
            <a:pPr marL="623734" indent="-514350">
              <a:buSzPct val="91000"/>
            </a:pPr>
            <a:endParaRPr lang="en-US" dirty="0"/>
          </a:p>
          <a:p>
            <a:pPr marL="623734" indent="-514350">
              <a:buSzPct val="91000"/>
            </a:pPr>
            <a:r>
              <a:rPr lang="en-US" dirty="0"/>
              <a:t>Are bad people blessed with good things?</a:t>
            </a:r>
          </a:p>
          <a:p>
            <a:pPr marL="623734" indent="-514350">
              <a:buSzPct val="91000"/>
            </a:pPr>
            <a:endParaRPr lang="en-US" dirty="0"/>
          </a:p>
          <a:p>
            <a:pPr marL="623734" indent="-514350">
              <a:buSzPct val="91000"/>
            </a:pPr>
            <a:r>
              <a:rPr lang="en-US" dirty="0"/>
              <a:t>Did God only hear the complaints?</a:t>
            </a:r>
          </a:p>
          <a:p>
            <a:pPr marL="623734" indent="-514350">
              <a:buSzPct val="91000"/>
            </a:pPr>
            <a:endParaRPr lang="en-US" dirty="0"/>
          </a:p>
          <a:p>
            <a:pPr marL="623734" indent="-514350">
              <a:buSzPct val="91000"/>
            </a:pPr>
            <a:r>
              <a:rPr lang="en-US" dirty="0"/>
              <a:t>What did He do about the Righteous?  How does this answer the charge?</a:t>
            </a:r>
          </a:p>
          <a:p>
            <a:pPr marL="623734" indent="-514350">
              <a:buSzPct val="91000"/>
            </a:pPr>
            <a:endParaRPr lang="en-US" dirty="0"/>
          </a:p>
          <a:p>
            <a:pPr marL="623734" indent="-514350">
              <a:buSzPct val="91000"/>
            </a:pPr>
            <a:endParaRPr lang="en-US" dirty="0"/>
          </a:p>
        </p:txBody>
      </p:sp>
    </p:spTree>
    <p:extLst>
      <p:ext uri="{BB962C8B-B14F-4D97-AF65-F5344CB8AC3E}">
        <p14:creationId xmlns:p14="http://schemas.microsoft.com/office/powerpoint/2010/main" val="235595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randombar(horizontal)">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Day of the lord</a:t>
            </a:r>
            <a:br>
              <a:rPr lang="en-US" dirty="0"/>
            </a:br>
            <a:r>
              <a:rPr lang="en-US" sz="2400" dirty="0">
                <a:solidFill>
                  <a:schemeClr val="tx1"/>
                </a:solidFill>
              </a:rPr>
              <a:t>Malachi 4:1-6</a:t>
            </a:r>
          </a:p>
        </p:txBody>
      </p:sp>
      <p:sp>
        <p:nvSpPr>
          <p:cNvPr id="4" name="Content Placeholder 3"/>
          <p:cNvSpPr>
            <a:spLocks noGrp="1"/>
          </p:cNvSpPr>
          <p:nvPr>
            <p:ph idx="1"/>
          </p:nvPr>
        </p:nvSpPr>
        <p:spPr/>
        <p:txBody>
          <a:bodyPr/>
          <a:lstStyle/>
          <a:p>
            <a:r>
              <a:rPr lang="en-US" dirty="0"/>
              <a:t>“For behold…” suggests a connection with the previous thought.  How?</a:t>
            </a:r>
          </a:p>
          <a:p>
            <a:r>
              <a:rPr lang="en-US" dirty="0"/>
              <a:t>Who is being spoken to in v4:2-3?</a:t>
            </a:r>
          </a:p>
          <a:p>
            <a:r>
              <a:rPr lang="en-US" dirty="0"/>
              <a:t>Is the Great Day a day of physical judgement?  How are the wicked “burned up” and “Trampled”?</a:t>
            </a:r>
          </a:p>
          <a:p>
            <a:r>
              <a:rPr lang="en-US" dirty="0"/>
              <a:t>Why did Malachi appeal to Moses and Elijah?  Do you remember another context with these two together?</a:t>
            </a:r>
          </a:p>
          <a:p>
            <a:r>
              <a:rPr lang="en-US" dirty="0"/>
              <a:t>What is the final message in the Old Testament?  How does this contrast with the final message in the New Testament?</a:t>
            </a:r>
          </a:p>
        </p:txBody>
      </p:sp>
    </p:spTree>
    <p:extLst>
      <p:ext uri="{BB962C8B-B14F-4D97-AF65-F5344CB8AC3E}">
        <p14:creationId xmlns:p14="http://schemas.microsoft.com/office/powerpoint/2010/main" val="301073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237776" y="1124289"/>
            <a:ext cx="9758149" cy="566420"/>
          </a:xfrm>
          <a:prstGeom prst="rect">
            <a:avLst/>
          </a:prstGeom>
          <a:noFill/>
          <a:ln w="9525">
            <a:noFill/>
            <a:miter lim="800000"/>
            <a:headEnd/>
            <a:tailEnd/>
          </a:ln>
        </p:spPr>
        <p:txBody>
          <a:bodyPr wrap="square" lIns="73262" tIns="36631" rIns="73262" bIns="36631">
            <a:spAutoFit/>
          </a:bodyPr>
          <a:lstStyle/>
          <a:p>
            <a:pPr algn="ctr">
              <a:spcBef>
                <a:spcPct val="50000"/>
              </a:spcBef>
            </a:pPr>
            <a:r>
              <a:rPr lang="en-US" sz="3200" b="1" i="1" dirty="0">
                <a:solidFill>
                  <a:srgbClr val="A85229">
                    <a:lumMod val="75000"/>
                  </a:srgbClr>
                </a:solidFill>
                <a:latin typeface="Calibri" pitchFamily="34" charset="0"/>
              </a:rPr>
              <a:t>Class Goals (by the end of our study each of us will . . .)</a:t>
            </a:r>
          </a:p>
        </p:txBody>
      </p:sp>
      <p:sp>
        <p:nvSpPr>
          <p:cNvPr id="58372" name="Rectangle 4"/>
          <p:cNvSpPr>
            <a:spLocks noGrp="1" noChangeArrowheads="1"/>
          </p:cNvSpPr>
          <p:nvPr>
            <p:ph sz="half" idx="1"/>
          </p:nvPr>
        </p:nvSpPr>
        <p:spPr>
          <a:xfrm>
            <a:off x="1465239" y="2006266"/>
            <a:ext cx="9155373" cy="4153902"/>
          </a:xfrm>
        </p:spPr>
        <p:txBody>
          <a:bodyPr>
            <a:normAutofit/>
          </a:bodyPr>
          <a:lstStyle/>
          <a:p>
            <a:pPr marL="506218" indent="-396834">
              <a:buSzPct val="91000"/>
              <a:buFont typeface="+mj-lt"/>
              <a:buAutoNum type="arabicPeriod"/>
            </a:pPr>
            <a:r>
              <a:rPr lang="en-US" sz="2600" dirty="0"/>
              <a:t>Have an increased appreciation for the sovereignty and power of God</a:t>
            </a:r>
          </a:p>
          <a:p>
            <a:pPr marL="826258" lvl="1" indent="-396834">
              <a:buSzPct val="91000"/>
              <a:buFont typeface="+mj-lt"/>
              <a:buAutoNum type="arabicPeriod"/>
            </a:pPr>
            <a:endParaRPr lang="en-US" sz="2400" dirty="0">
              <a:solidFill>
                <a:srgbClr val="FFFF00"/>
              </a:solidFill>
            </a:endParaRPr>
          </a:p>
          <a:p>
            <a:pPr marL="506218" indent="-396834">
              <a:buSzPct val="91000"/>
              <a:buFont typeface="+mj-lt"/>
              <a:buAutoNum type="arabicPeriod"/>
            </a:pPr>
            <a:r>
              <a:rPr lang="en-US" sz="2600" dirty="0"/>
              <a:t>Have an increased faith in Jesus as the prophesied Messiah</a:t>
            </a:r>
          </a:p>
          <a:p>
            <a:pPr marL="826258" lvl="1" indent="-396834">
              <a:buSzPct val="91000"/>
              <a:buFont typeface="+mj-lt"/>
              <a:buAutoNum type="arabicPeriod"/>
            </a:pPr>
            <a:endParaRPr lang="en-US" sz="2400" dirty="0"/>
          </a:p>
          <a:p>
            <a:pPr marL="506218" indent="-396834">
              <a:buSzPct val="91000"/>
              <a:buFont typeface="+mj-lt"/>
              <a:buAutoNum type="arabicPeriod"/>
            </a:pPr>
            <a:r>
              <a:rPr lang="en-US" sz="2600" dirty="0"/>
              <a:t>Worship in a more sincere and sacrificial manner</a:t>
            </a:r>
          </a:p>
          <a:p>
            <a:pPr marL="826258" lvl="1" indent="-396834">
              <a:buSzPct val="91000"/>
              <a:buFont typeface="+mj-lt"/>
              <a:buAutoNum type="arabicPeriod"/>
            </a:pPr>
            <a:endParaRPr lang="en-US" sz="2400" dirty="0"/>
          </a:p>
          <a:p>
            <a:pPr marL="506218" indent="-396834">
              <a:buSzPct val="91000"/>
              <a:buFont typeface="+mj-lt"/>
              <a:buAutoNum type="arabicPeriod"/>
            </a:pPr>
            <a:r>
              <a:rPr lang="en-US" sz="2600" dirty="0"/>
              <a:t>Resolve to remain faithful in a nation plagued by sins</a:t>
            </a:r>
          </a:p>
        </p:txBody>
      </p:sp>
      <p:sp>
        <p:nvSpPr>
          <p:cNvPr id="4100" name="Rectangle 5"/>
          <p:cNvSpPr>
            <a:spLocks noChangeArrowheads="1"/>
          </p:cNvSpPr>
          <p:nvPr/>
        </p:nvSpPr>
        <p:spPr bwMode="auto">
          <a:xfrm>
            <a:off x="1859507" y="354672"/>
            <a:ext cx="8366837" cy="612586"/>
          </a:xfrm>
          <a:prstGeom prst="rect">
            <a:avLst/>
          </a:prstGeom>
          <a:noFill/>
          <a:ln w="9525">
            <a:noFill/>
            <a:miter lim="800000"/>
            <a:headEnd/>
            <a:tailEnd/>
          </a:ln>
        </p:spPr>
        <p:txBody>
          <a:bodyPr wrap="square" lIns="73262" tIns="36631" rIns="73262" bIns="36631" anchor="b">
            <a:spAutoFit/>
          </a:bodyPr>
          <a:lstStyle/>
          <a:p>
            <a:pPr algn="ctr"/>
            <a:r>
              <a:rPr lang="en-US" sz="3500" b="1" cap="all" dirty="0">
                <a:solidFill>
                  <a:srgbClr val="A85229"/>
                </a:solidFill>
                <a:effectLst>
                  <a:outerShdw blurRad="38100" dist="25400" dir="18900000" algn="bl" rotWithShape="0">
                    <a:prstClr val="white">
                      <a:alpha val="80000"/>
                    </a:prstClr>
                  </a:outerShdw>
                </a:effectLst>
              </a:rPr>
              <a:t>Haggai, Zechariah, Malachi</a:t>
            </a:r>
          </a:p>
        </p:txBody>
      </p:sp>
    </p:spTree>
    <p:extLst>
      <p:ext uri="{BB962C8B-B14F-4D97-AF65-F5344CB8AC3E}">
        <p14:creationId xmlns:p14="http://schemas.microsoft.com/office/powerpoint/2010/main" val="137244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237776" y="1124289"/>
            <a:ext cx="9758149" cy="566420"/>
          </a:xfrm>
          <a:prstGeom prst="rect">
            <a:avLst/>
          </a:prstGeom>
          <a:noFill/>
          <a:ln w="9525">
            <a:noFill/>
            <a:miter lim="800000"/>
            <a:headEnd/>
            <a:tailEnd/>
          </a:ln>
        </p:spPr>
        <p:txBody>
          <a:bodyPr wrap="square" lIns="73262" tIns="36631" rIns="73262" bIns="36631">
            <a:spAutoFit/>
          </a:bodyPr>
          <a:lstStyle/>
          <a:p>
            <a:pPr algn="ctr">
              <a:spcBef>
                <a:spcPct val="50000"/>
              </a:spcBef>
            </a:pPr>
            <a:r>
              <a:rPr lang="en-US" sz="3200" b="1" i="1" dirty="0">
                <a:solidFill>
                  <a:srgbClr val="A85229">
                    <a:lumMod val="75000"/>
                  </a:srgbClr>
                </a:solidFill>
                <a:latin typeface="Calibri" pitchFamily="34" charset="0"/>
              </a:rPr>
              <a:t>Class Goals (by the end of our study each of us will . . .)</a:t>
            </a:r>
          </a:p>
        </p:txBody>
      </p:sp>
      <p:sp>
        <p:nvSpPr>
          <p:cNvPr id="58372" name="Rectangle 4"/>
          <p:cNvSpPr>
            <a:spLocks noGrp="1" noChangeArrowheads="1"/>
          </p:cNvSpPr>
          <p:nvPr>
            <p:ph sz="half" idx="1"/>
          </p:nvPr>
        </p:nvSpPr>
        <p:spPr>
          <a:xfrm>
            <a:off x="1465239" y="2006266"/>
            <a:ext cx="9155373" cy="4153902"/>
          </a:xfrm>
        </p:spPr>
        <p:txBody>
          <a:bodyPr>
            <a:normAutofit/>
          </a:bodyPr>
          <a:lstStyle/>
          <a:p>
            <a:pPr marL="506218" indent="-396834">
              <a:buSzPct val="91000"/>
              <a:buFont typeface="+mj-lt"/>
              <a:buAutoNum type="arabicPeriod"/>
            </a:pPr>
            <a:r>
              <a:rPr lang="en-US" sz="2600" dirty="0"/>
              <a:t>Have an increased appreciation for the sovereignty and power of God</a:t>
            </a:r>
          </a:p>
          <a:p>
            <a:pPr marL="826258" lvl="1" indent="-396834">
              <a:buSzPct val="91000"/>
              <a:buFont typeface="+mj-lt"/>
              <a:buAutoNum type="arabicPeriod"/>
            </a:pPr>
            <a:endParaRPr lang="en-US" sz="2400" dirty="0">
              <a:solidFill>
                <a:srgbClr val="FFFF00"/>
              </a:solidFill>
            </a:endParaRPr>
          </a:p>
          <a:p>
            <a:pPr marL="506218" indent="-396834">
              <a:buSzPct val="91000"/>
              <a:buFont typeface="+mj-lt"/>
              <a:buAutoNum type="arabicPeriod"/>
            </a:pPr>
            <a:r>
              <a:rPr lang="en-US" sz="2600" dirty="0"/>
              <a:t>Have an increased faith in Jesus as the prophesied Messiah</a:t>
            </a:r>
          </a:p>
          <a:p>
            <a:pPr marL="826258" lvl="1" indent="-396834">
              <a:buSzPct val="91000"/>
              <a:buFont typeface="+mj-lt"/>
              <a:buAutoNum type="arabicPeriod"/>
            </a:pPr>
            <a:endParaRPr lang="en-US" sz="2400" dirty="0"/>
          </a:p>
          <a:p>
            <a:pPr marL="506218" indent="-396834">
              <a:buSzPct val="91000"/>
              <a:buFont typeface="+mj-lt"/>
              <a:buAutoNum type="arabicPeriod"/>
            </a:pPr>
            <a:r>
              <a:rPr lang="en-US" sz="2600" dirty="0"/>
              <a:t>Worship in a more sincere and sacrificial manner</a:t>
            </a:r>
          </a:p>
          <a:p>
            <a:pPr marL="826258" lvl="1" indent="-396834">
              <a:buSzPct val="91000"/>
              <a:buFont typeface="+mj-lt"/>
              <a:buAutoNum type="arabicPeriod"/>
            </a:pPr>
            <a:endParaRPr lang="en-US" sz="2400" dirty="0"/>
          </a:p>
          <a:p>
            <a:pPr marL="506218" indent="-396834">
              <a:buSzPct val="91000"/>
              <a:buFont typeface="+mj-lt"/>
              <a:buAutoNum type="arabicPeriod"/>
            </a:pPr>
            <a:r>
              <a:rPr lang="en-US" sz="2600" dirty="0"/>
              <a:t>Resolve to remain faithful in a nation plagued by sins</a:t>
            </a:r>
          </a:p>
        </p:txBody>
      </p:sp>
      <p:sp>
        <p:nvSpPr>
          <p:cNvPr id="4100" name="Rectangle 5"/>
          <p:cNvSpPr>
            <a:spLocks noChangeArrowheads="1"/>
          </p:cNvSpPr>
          <p:nvPr/>
        </p:nvSpPr>
        <p:spPr bwMode="auto">
          <a:xfrm>
            <a:off x="1859507" y="354672"/>
            <a:ext cx="8366837" cy="612586"/>
          </a:xfrm>
          <a:prstGeom prst="rect">
            <a:avLst/>
          </a:prstGeom>
          <a:noFill/>
          <a:ln w="9525">
            <a:noFill/>
            <a:miter lim="800000"/>
            <a:headEnd/>
            <a:tailEnd/>
          </a:ln>
        </p:spPr>
        <p:txBody>
          <a:bodyPr wrap="square" lIns="73262" tIns="36631" rIns="73262" bIns="36631" anchor="b">
            <a:spAutoFit/>
          </a:bodyPr>
          <a:lstStyle/>
          <a:p>
            <a:pPr algn="ctr"/>
            <a:r>
              <a:rPr lang="en-US" sz="3500" b="1" cap="all" dirty="0">
                <a:solidFill>
                  <a:srgbClr val="A85229"/>
                </a:solidFill>
                <a:effectLst>
                  <a:outerShdw blurRad="38100" dist="25400" dir="18900000" algn="bl" rotWithShape="0">
                    <a:prstClr val="white">
                      <a:alpha val="80000"/>
                    </a:prstClr>
                  </a:outerShdw>
                </a:effectLst>
              </a:rPr>
              <a:t>Haggai, Zechariah, Malachi</a:t>
            </a:r>
          </a:p>
        </p:txBody>
      </p:sp>
    </p:spTree>
    <p:extLst>
      <p:ext uri="{BB962C8B-B14F-4D97-AF65-F5344CB8AC3E}">
        <p14:creationId xmlns:p14="http://schemas.microsoft.com/office/powerpoint/2010/main" val="173724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1295400" y="381000"/>
            <a:ext cx="9601200" cy="1143000"/>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dirty="0"/>
              <a:t>Timeline #2</a:t>
            </a:r>
          </a:p>
        </p:txBody>
      </p:sp>
      <p:graphicFrame>
        <p:nvGraphicFramePr>
          <p:cNvPr id="3" name="Content Placeholder 4" descr="Sample table with 3 columns, 4 rows" title="Table"/>
          <p:cNvGraphicFramePr>
            <a:graphicFrameLocks/>
          </p:cNvGraphicFramePr>
          <p:nvPr>
            <p:extLst>
              <p:ext uri="{D42A27DB-BD31-4B8C-83A1-F6EECF244321}">
                <p14:modId xmlns:p14="http://schemas.microsoft.com/office/powerpoint/2010/main" val="572349754"/>
              </p:ext>
            </p:extLst>
          </p:nvPr>
        </p:nvGraphicFramePr>
        <p:xfrm>
          <a:off x="1295400" y="1248575"/>
          <a:ext cx="9601202" cy="365760"/>
        </p:xfrm>
        <a:graphic>
          <a:graphicData uri="http://schemas.openxmlformats.org/drawingml/2006/table">
            <a:tbl>
              <a:tblPr firstRow="1" bandRow="1">
                <a:tableStyleId>{9DCAF9ED-07DC-4A11-8D7F-57B35C25682E}</a:tableStyleId>
              </a:tblPr>
              <a:tblGrid>
                <a:gridCol w="1261369">
                  <a:extLst>
                    <a:ext uri="{9D8B030D-6E8A-4147-A177-3AD203B41FA5}">
                      <a16:colId xmlns:a16="http://schemas.microsoft.com/office/drawing/2014/main" val="20000"/>
                    </a:ext>
                  </a:extLst>
                </a:gridCol>
                <a:gridCol w="2938509">
                  <a:extLst>
                    <a:ext uri="{9D8B030D-6E8A-4147-A177-3AD203B41FA5}">
                      <a16:colId xmlns:a16="http://schemas.microsoft.com/office/drawing/2014/main" val="20001"/>
                    </a:ext>
                  </a:extLst>
                </a:gridCol>
                <a:gridCol w="1864310">
                  <a:extLst>
                    <a:ext uri="{9D8B030D-6E8A-4147-A177-3AD203B41FA5}">
                      <a16:colId xmlns:a16="http://schemas.microsoft.com/office/drawing/2014/main" val="20002"/>
                    </a:ext>
                  </a:extLst>
                </a:gridCol>
                <a:gridCol w="3537014">
                  <a:extLst>
                    <a:ext uri="{9D8B030D-6E8A-4147-A177-3AD203B41FA5}">
                      <a16:colId xmlns:a16="http://schemas.microsoft.com/office/drawing/2014/main" val="20003"/>
                    </a:ext>
                  </a:extLst>
                </a:gridCol>
              </a:tblGrid>
              <a:tr h="2973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Cambyses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Darius I</a:t>
                      </a:r>
                    </a:p>
                  </a:txBody>
                  <a:tcPr anchor="ctr">
                    <a:solidFill>
                      <a:srgbClr val="847E5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Xerxes 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Artaxerxes I</a:t>
                      </a:r>
                    </a:p>
                  </a:txBody>
                  <a:tcPr anchor="ctr">
                    <a:solidFill>
                      <a:srgbClr val="847E5E"/>
                    </a:solidFill>
                  </a:tcPr>
                </a:tc>
                <a:extLst>
                  <a:ext uri="{0D108BD9-81ED-4DB2-BD59-A6C34878D82A}">
                    <a16:rowId xmlns:a16="http://schemas.microsoft.com/office/drawing/2014/main" val="10000"/>
                  </a:ext>
                </a:extLst>
              </a:tr>
            </a:tbl>
          </a:graphicData>
        </a:graphic>
      </p:graphicFrame>
      <p:cxnSp>
        <p:nvCxnSpPr>
          <p:cNvPr id="57" name="Straight Connector 56"/>
          <p:cNvCxnSpPr/>
          <p:nvPr/>
        </p:nvCxnSpPr>
        <p:spPr>
          <a:xfrm>
            <a:off x="1296136" y="1615738"/>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558245" y="1617212"/>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489356" y="1618686"/>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364025" y="1620160"/>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0884411" y="1612756"/>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85042" y="1941838"/>
            <a:ext cx="817503" cy="276999"/>
          </a:xfrm>
          <a:prstGeom prst="rect">
            <a:avLst/>
          </a:prstGeom>
          <a:noFill/>
        </p:spPr>
        <p:txBody>
          <a:bodyPr wrap="square" rtlCol="0">
            <a:spAutoFit/>
          </a:bodyPr>
          <a:lstStyle/>
          <a:p>
            <a:r>
              <a:rPr lang="en-US" sz="1200" dirty="0"/>
              <a:t>530 B.C.</a:t>
            </a:r>
          </a:p>
        </p:txBody>
      </p:sp>
      <p:sp>
        <p:nvSpPr>
          <p:cNvPr id="63" name="TextBox 62"/>
          <p:cNvSpPr txBox="1"/>
          <p:nvPr/>
        </p:nvSpPr>
        <p:spPr>
          <a:xfrm>
            <a:off x="2312803" y="1941838"/>
            <a:ext cx="470176" cy="276999"/>
          </a:xfrm>
          <a:prstGeom prst="rect">
            <a:avLst/>
          </a:prstGeom>
          <a:noFill/>
        </p:spPr>
        <p:txBody>
          <a:bodyPr wrap="square" rtlCol="0">
            <a:spAutoFit/>
          </a:bodyPr>
          <a:lstStyle/>
          <a:p>
            <a:r>
              <a:rPr lang="en-US" sz="1200" dirty="0"/>
              <a:t>522</a:t>
            </a:r>
          </a:p>
        </p:txBody>
      </p:sp>
      <p:sp>
        <p:nvSpPr>
          <p:cNvPr id="65" name="TextBox 64"/>
          <p:cNvSpPr txBox="1"/>
          <p:nvPr/>
        </p:nvSpPr>
        <p:spPr>
          <a:xfrm>
            <a:off x="5254268" y="1941838"/>
            <a:ext cx="470176" cy="276999"/>
          </a:xfrm>
          <a:prstGeom prst="rect">
            <a:avLst/>
          </a:prstGeom>
          <a:noFill/>
        </p:spPr>
        <p:txBody>
          <a:bodyPr wrap="square" rtlCol="0">
            <a:spAutoFit/>
          </a:bodyPr>
          <a:lstStyle/>
          <a:p>
            <a:r>
              <a:rPr lang="en-US" sz="1200" dirty="0"/>
              <a:t>486</a:t>
            </a:r>
          </a:p>
        </p:txBody>
      </p:sp>
      <p:sp>
        <p:nvSpPr>
          <p:cNvPr id="66" name="TextBox 65"/>
          <p:cNvSpPr txBox="1"/>
          <p:nvPr/>
        </p:nvSpPr>
        <p:spPr>
          <a:xfrm>
            <a:off x="7128937" y="1941838"/>
            <a:ext cx="470176" cy="276999"/>
          </a:xfrm>
          <a:prstGeom prst="rect">
            <a:avLst/>
          </a:prstGeom>
          <a:noFill/>
        </p:spPr>
        <p:txBody>
          <a:bodyPr wrap="square" rtlCol="0">
            <a:spAutoFit/>
          </a:bodyPr>
          <a:lstStyle/>
          <a:p>
            <a:r>
              <a:rPr lang="en-US" sz="1200" dirty="0"/>
              <a:t>465</a:t>
            </a:r>
          </a:p>
        </p:txBody>
      </p:sp>
      <p:sp>
        <p:nvSpPr>
          <p:cNvPr id="67" name="TextBox 66"/>
          <p:cNvSpPr txBox="1"/>
          <p:nvPr/>
        </p:nvSpPr>
        <p:spPr>
          <a:xfrm>
            <a:off x="10475659" y="1941838"/>
            <a:ext cx="817503" cy="276999"/>
          </a:xfrm>
          <a:prstGeom prst="rect">
            <a:avLst/>
          </a:prstGeom>
          <a:noFill/>
        </p:spPr>
        <p:txBody>
          <a:bodyPr wrap="square" rtlCol="0">
            <a:spAutoFit/>
          </a:bodyPr>
          <a:lstStyle/>
          <a:p>
            <a:r>
              <a:rPr lang="en-US" sz="1200" dirty="0"/>
              <a:t>424 B.C.</a:t>
            </a:r>
          </a:p>
        </p:txBody>
      </p:sp>
      <p:cxnSp>
        <p:nvCxnSpPr>
          <p:cNvPr id="68" name="Straight Connector 67"/>
          <p:cNvCxnSpPr/>
          <p:nvPr/>
        </p:nvCxnSpPr>
        <p:spPr>
          <a:xfrm>
            <a:off x="2710645" y="1618686"/>
            <a:ext cx="0" cy="99134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013971" y="1620160"/>
            <a:ext cx="0" cy="147814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800541" y="3025784"/>
            <a:ext cx="470176" cy="276999"/>
          </a:xfrm>
          <a:prstGeom prst="rect">
            <a:avLst/>
          </a:prstGeom>
          <a:noFill/>
        </p:spPr>
        <p:txBody>
          <a:bodyPr wrap="square" rtlCol="0">
            <a:spAutoFit/>
          </a:bodyPr>
          <a:lstStyle/>
          <a:p>
            <a:r>
              <a:rPr lang="en-US" sz="1200" dirty="0"/>
              <a:t>516</a:t>
            </a:r>
          </a:p>
        </p:txBody>
      </p:sp>
      <p:cxnSp>
        <p:nvCxnSpPr>
          <p:cNvPr id="76" name="Straight Connector 75"/>
          <p:cNvCxnSpPr/>
          <p:nvPr/>
        </p:nvCxnSpPr>
        <p:spPr>
          <a:xfrm>
            <a:off x="3021366" y="3252189"/>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041251" y="1620160"/>
            <a:ext cx="0" cy="73907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822102" y="2288079"/>
            <a:ext cx="470176" cy="276999"/>
          </a:xfrm>
          <a:prstGeom prst="rect">
            <a:avLst/>
          </a:prstGeom>
          <a:noFill/>
        </p:spPr>
        <p:txBody>
          <a:bodyPr wrap="square" rtlCol="0">
            <a:spAutoFit/>
          </a:bodyPr>
          <a:lstStyle/>
          <a:p>
            <a:r>
              <a:rPr lang="en-US" sz="1200" dirty="0"/>
              <a:t>479</a:t>
            </a:r>
          </a:p>
        </p:txBody>
      </p:sp>
      <p:cxnSp>
        <p:nvCxnSpPr>
          <p:cNvPr id="80" name="Straight Connector 79"/>
          <p:cNvCxnSpPr/>
          <p:nvPr/>
        </p:nvCxnSpPr>
        <p:spPr>
          <a:xfrm>
            <a:off x="6041251" y="2511799"/>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05528" y="1621634"/>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888196" y="1941837"/>
            <a:ext cx="470176" cy="276999"/>
          </a:xfrm>
          <a:prstGeom prst="rect">
            <a:avLst/>
          </a:prstGeom>
          <a:noFill/>
        </p:spPr>
        <p:txBody>
          <a:bodyPr wrap="square" rtlCol="0">
            <a:spAutoFit/>
          </a:bodyPr>
          <a:lstStyle/>
          <a:p>
            <a:r>
              <a:rPr lang="en-US" sz="1200" dirty="0"/>
              <a:t>445</a:t>
            </a:r>
          </a:p>
        </p:txBody>
      </p:sp>
      <p:cxnSp>
        <p:nvCxnSpPr>
          <p:cNvPr id="83" name="Straight Connector 82"/>
          <p:cNvCxnSpPr/>
          <p:nvPr/>
        </p:nvCxnSpPr>
        <p:spPr>
          <a:xfrm>
            <a:off x="9105528" y="2163778"/>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084594" y="1611282"/>
            <a:ext cx="0" cy="92535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867262" y="2467409"/>
            <a:ext cx="470176" cy="276999"/>
          </a:xfrm>
          <a:prstGeom prst="rect">
            <a:avLst/>
          </a:prstGeom>
          <a:noFill/>
        </p:spPr>
        <p:txBody>
          <a:bodyPr wrap="square" rtlCol="0">
            <a:spAutoFit/>
          </a:bodyPr>
          <a:lstStyle/>
          <a:p>
            <a:r>
              <a:rPr lang="en-US" sz="1200" dirty="0"/>
              <a:t>458</a:t>
            </a:r>
          </a:p>
        </p:txBody>
      </p:sp>
      <p:cxnSp>
        <p:nvCxnSpPr>
          <p:cNvPr id="88" name="Straight Connector 87"/>
          <p:cNvCxnSpPr/>
          <p:nvPr/>
        </p:nvCxnSpPr>
        <p:spPr>
          <a:xfrm>
            <a:off x="8084594" y="2684029"/>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83520" y="2948597"/>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800541" y="3962131"/>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814126" y="3252189"/>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857469" y="3448977"/>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878403" y="2948597"/>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7982674" y="3962131"/>
            <a:ext cx="236146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904123" y="4409245"/>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7" name="Content Placeholder 2"/>
          <p:cNvSpPr txBox="1">
            <a:spLocks/>
          </p:cNvSpPr>
          <p:nvPr/>
        </p:nvSpPr>
        <p:spPr>
          <a:xfrm>
            <a:off x="4056365" y="4290867"/>
            <a:ext cx="5460507" cy="2407355"/>
          </a:xfrm>
          <a:prstGeom prst="rect">
            <a:avLst/>
          </a:prstGeom>
        </p:spPr>
        <p:txBody>
          <a:bodyPr>
            <a:normAutofit fontScale="85000" lnSpcReduction="2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502920" indent="-457200">
              <a:buFont typeface="+mj-lt"/>
              <a:buAutoNum type="alphaLcParenR"/>
            </a:pPr>
            <a:r>
              <a:rPr lang="en-US" dirty="0"/>
              <a:t>Esther becomes queen</a:t>
            </a:r>
          </a:p>
          <a:p>
            <a:pPr marL="502920" indent="-457200">
              <a:buFont typeface="+mj-lt"/>
              <a:buAutoNum type="alphaLcParenR"/>
            </a:pPr>
            <a:r>
              <a:rPr lang="en-US" dirty="0"/>
              <a:t>Ezra returns</a:t>
            </a:r>
          </a:p>
          <a:p>
            <a:pPr marL="502920" indent="-457200">
              <a:buFont typeface="+mj-lt"/>
              <a:buAutoNum type="alphaLcParenR"/>
            </a:pPr>
            <a:r>
              <a:rPr lang="en-US" dirty="0"/>
              <a:t>Haggai and Zechariah preach and prophecy</a:t>
            </a:r>
          </a:p>
          <a:p>
            <a:pPr marL="502920" indent="-457200">
              <a:buFont typeface="+mj-lt"/>
              <a:buAutoNum type="alphaLcParenR"/>
            </a:pPr>
            <a:r>
              <a:rPr lang="en-US" dirty="0"/>
              <a:t>Temple completed</a:t>
            </a:r>
          </a:p>
          <a:p>
            <a:pPr marL="502920" indent="-457200">
              <a:buFont typeface="+mj-lt"/>
              <a:buAutoNum type="alphaLcParenR"/>
            </a:pPr>
            <a:r>
              <a:rPr lang="en-US" dirty="0"/>
              <a:t>Malachi preaches and prophecies</a:t>
            </a:r>
          </a:p>
          <a:p>
            <a:pPr marL="502920" indent="-457200">
              <a:buFont typeface="+mj-lt"/>
              <a:buAutoNum type="alphaLcParenR"/>
            </a:pPr>
            <a:r>
              <a:rPr lang="en-US" dirty="0"/>
              <a:t>Nehemiah returns</a:t>
            </a:r>
          </a:p>
        </p:txBody>
      </p:sp>
      <p:sp>
        <p:nvSpPr>
          <p:cNvPr id="98" name="TextBox 97"/>
          <p:cNvSpPr txBox="1"/>
          <p:nvPr/>
        </p:nvSpPr>
        <p:spPr>
          <a:xfrm>
            <a:off x="2532444" y="2522998"/>
            <a:ext cx="399495" cy="523220"/>
          </a:xfrm>
          <a:prstGeom prst="rect">
            <a:avLst/>
          </a:prstGeom>
          <a:noFill/>
        </p:spPr>
        <p:txBody>
          <a:bodyPr wrap="square" rtlCol="0">
            <a:spAutoFit/>
          </a:bodyPr>
          <a:lstStyle/>
          <a:p>
            <a:r>
              <a:rPr lang="en-US" sz="2800" dirty="0">
                <a:solidFill>
                  <a:schemeClr val="accent1"/>
                </a:solidFill>
              </a:rPr>
              <a:t>c</a:t>
            </a:r>
          </a:p>
        </p:txBody>
      </p:sp>
      <p:sp>
        <p:nvSpPr>
          <p:cNvPr id="99" name="TextBox 98"/>
          <p:cNvSpPr txBox="1"/>
          <p:nvPr/>
        </p:nvSpPr>
        <p:spPr>
          <a:xfrm>
            <a:off x="2827003" y="3533023"/>
            <a:ext cx="399495" cy="523220"/>
          </a:xfrm>
          <a:prstGeom prst="rect">
            <a:avLst/>
          </a:prstGeom>
          <a:noFill/>
        </p:spPr>
        <p:txBody>
          <a:bodyPr wrap="square" rtlCol="0">
            <a:spAutoFit/>
          </a:bodyPr>
          <a:lstStyle/>
          <a:p>
            <a:r>
              <a:rPr lang="en-US" sz="2800" dirty="0">
                <a:solidFill>
                  <a:schemeClr val="accent1"/>
                </a:solidFill>
              </a:rPr>
              <a:t>d</a:t>
            </a:r>
          </a:p>
        </p:txBody>
      </p:sp>
      <p:sp>
        <p:nvSpPr>
          <p:cNvPr id="100" name="TextBox 99"/>
          <p:cNvSpPr txBox="1"/>
          <p:nvPr/>
        </p:nvSpPr>
        <p:spPr>
          <a:xfrm>
            <a:off x="5868136" y="2824571"/>
            <a:ext cx="399495" cy="523220"/>
          </a:xfrm>
          <a:prstGeom prst="rect">
            <a:avLst/>
          </a:prstGeom>
          <a:noFill/>
        </p:spPr>
        <p:txBody>
          <a:bodyPr wrap="square" rtlCol="0">
            <a:spAutoFit/>
          </a:bodyPr>
          <a:lstStyle/>
          <a:p>
            <a:r>
              <a:rPr lang="en-US" sz="2800" dirty="0">
                <a:solidFill>
                  <a:schemeClr val="accent1"/>
                </a:solidFill>
              </a:rPr>
              <a:t>a</a:t>
            </a:r>
          </a:p>
        </p:txBody>
      </p:sp>
      <p:sp>
        <p:nvSpPr>
          <p:cNvPr id="101" name="TextBox 100"/>
          <p:cNvSpPr txBox="1"/>
          <p:nvPr/>
        </p:nvSpPr>
        <p:spPr>
          <a:xfrm>
            <a:off x="7911652" y="3026953"/>
            <a:ext cx="399495" cy="523220"/>
          </a:xfrm>
          <a:prstGeom prst="rect">
            <a:avLst/>
          </a:prstGeom>
          <a:noFill/>
        </p:spPr>
        <p:txBody>
          <a:bodyPr wrap="square" rtlCol="0">
            <a:spAutoFit/>
          </a:bodyPr>
          <a:lstStyle/>
          <a:p>
            <a:r>
              <a:rPr lang="en-US" sz="2800" dirty="0">
                <a:solidFill>
                  <a:schemeClr val="accent1"/>
                </a:solidFill>
              </a:rPr>
              <a:t>b</a:t>
            </a:r>
          </a:p>
        </p:txBody>
      </p:sp>
      <p:sp>
        <p:nvSpPr>
          <p:cNvPr id="102" name="TextBox 101"/>
          <p:cNvSpPr txBox="1"/>
          <p:nvPr/>
        </p:nvSpPr>
        <p:spPr>
          <a:xfrm>
            <a:off x="8959791" y="2520194"/>
            <a:ext cx="399495" cy="523220"/>
          </a:xfrm>
          <a:prstGeom prst="rect">
            <a:avLst/>
          </a:prstGeom>
          <a:noFill/>
        </p:spPr>
        <p:txBody>
          <a:bodyPr wrap="square" rtlCol="0">
            <a:spAutoFit/>
          </a:bodyPr>
          <a:lstStyle/>
          <a:p>
            <a:r>
              <a:rPr lang="en-US" sz="2800" dirty="0">
                <a:solidFill>
                  <a:schemeClr val="accent1"/>
                </a:solidFill>
              </a:rPr>
              <a:t>f</a:t>
            </a:r>
          </a:p>
        </p:txBody>
      </p:sp>
      <p:sp>
        <p:nvSpPr>
          <p:cNvPr id="103" name="TextBox 102"/>
          <p:cNvSpPr txBox="1"/>
          <p:nvPr/>
        </p:nvSpPr>
        <p:spPr>
          <a:xfrm>
            <a:off x="8959791" y="3986490"/>
            <a:ext cx="399495" cy="523220"/>
          </a:xfrm>
          <a:prstGeom prst="rect">
            <a:avLst/>
          </a:prstGeom>
          <a:noFill/>
        </p:spPr>
        <p:txBody>
          <a:bodyPr wrap="square" rtlCol="0">
            <a:spAutoFit/>
          </a:bodyPr>
          <a:lstStyle/>
          <a:p>
            <a:r>
              <a:rPr lang="en-US" sz="2800" dirty="0">
                <a:solidFill>
                  <a:schemeClr val="accent1"/>
                </a:solidFill>
              </a:rPr>
              <a:t>e</a:t>
            </a:r>
          </a:p>
        </p:txBody>
      </p:sp>
      <p:sp>
        <p:nvSpPr>
          <p:cNvPr id="104" name="TextBox 103"/>
          <p:cNvSpPr txBox="1"/>
          <p:nvPr/>
        </p:nvSpPr>
        <p:spPr>
          <a:xfrm>
            <a:off x="7596608" y="3823631"/>
            <a:ext cx="470176" cy="276999"/>
          </a:xfrm>
          <a:prstGeom prst="rect">
            <a:avLst/>
          </a:prstGeom>
          <a:noFill/>
        </p:spPr>
        <p:txBody>
          <a:bodyPr wrap="square" rtlCol="0">
            <a:spAutoFit/>
          </a:bodyPr>
          <a:lstStyle/>
          <a:p>
            <a:r>
              <a:rPr lang="en-US" sz="1200" dirty="0"/>
              <a:t>460</a:t>
            </a:r>
          </a:p>
        </p:txBody>
      </p:sp>
      <p:sp>
        <p:nvSpPr>
          <p:cNvPr id="105" name="TextBox 104"/>
          <p:cNvSpPr txBox="1"/>
          <p:nvPr/>
        </p:nvSpPr>
        <p:spPr>
          <a:xfrm>
            <a:off x="10296725" y="3823631"/>
            <a:ext cx="470176" cy="276999"/>
          </a:xfrm>
          <a:prstGeom prst="rect">
            <a:avLst/>
          </a:prstGeom>
          <a:noFill/>
        </p:spPr>
        <p:txBody>
          <a:bodyPr wrap="square" rtlCol="0">
            <a:spAutoFit/>
          </a:bodyPr>
          <a:lstStyle/>
          <a:p>
            <a:r>
              <a:rPr lang="en-US" sz="1200" dirty="0"/>
              <a:t>432</a:t>
            </a:r>
          </a:p>
        </p:txBody>
      </p:sp>
    </p:spTree>
    <p:extLst>
      <p:ext uri="{BB962C8B-B14F-4D97-AF65-F5344CB8AC3E}">
        <p14:creationId xmlns:p14="http://schemas.microsoft.com/office/powerpoint/2010/main" val="257529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500"/>
                                        <p:tgtEl>
                                          <p:spTgt spid="1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P spid="102" grpId="0"/>
      <p:bldP spid="103"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031286" y="772977"/>
            <a:ext cx="5943600" cy="410547"/>
          </a:xfrm>
        </p:spPr>
        <p:txBody>
          <a:bodyPr>
            <a:normAutofit fontScale="77500" lnSpcReduction="20000"/>
          </a:bodyPr>
          <a:lstStyle/>
          <a:p>
            <a:r>
              <a:rPr lang="en-US" dirty="0"/>
              <a:t>Match the following with the associated book</a:t>
            </a:r>
          </a:p>
        </p:txBody>
      </p:sp>
      <p:sp>
        <p:nvSpPr>
          <p:cNvPr id="6" name="Content Placeholder 2"/>
          <p:cNvSpPr txBox="1">
            <a:spLocks/>
          </p:cNvSpPr>
          <p:nvPr/>
        </p:nvSpPr>
        <p:spPr>
          <a:xfrm>
            <a:off x="247838" y="1422145"/>
            <a:ext cx="7475735" cy="4986298"/>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dirty="0"/>
              <a:t>_____     “Will man rob God?”</a:t>
            </a:r>
          </a:p>
          <a:p>
            <a:pPr marL="45720" indent="0">
              <a:buNone/>
            </a:pPr>
            <a:r>
              <a:rPr lang="en-US" dirty="0"/>
              <a:t>_____     Zerubbabel chosen as a signet</a:t>
            </a:r>
          </a:p>
          <a:p>
            <a:pPr marL="45720" indent="0">
              <a:buNone/>
            </a:pPr>
            <a:r>
              <a:rPr lang="en-US" dirty="0"/>
              <a:t>_____     Eight messianic prophecies</a:t>
            </a:r>
          </a:p>
          <a:p>
            <a:pPr marL="45720" indent="0">
              <a:buNone/>
            </a:pPr>
            <a:r>
              <a:rPr lang="en-US" dirty="0"/>
              <a:t>_____     “Is it a time for you yourselves to dwell in your paneled </a:t>
            </a:r>
          </a:p>
          <a:p>
            <a:pPr marL="45720" indent="0">
              <a:spcBef>
                <a:spcPts val="0"/>
              </a:spcBef>
              <a:buNone/>
            </a:pPr>
            <a:r>
              <a:rPr lang="en-US" dirty="0"/>
              <a:t>               houses, while this house lies in ruins?”</a:t>
            </a:r>
          </a:p>
          <a:p>
            <a:pPr marL="45720" indent="0">
              <a:buNone/>
            </a:pPr>
            <a:r>
              <a:rPr lang="en-US" dirty="0"/>
              <a:t>_____     Priests specifically condemned</a:t>
            </a:r>
          </a:p>
          <a:p>
            <a:pPr marL="45720" indent="0">
              <a:buNone/>
            </a:pPr>
            <a:r>
              <a:rPr lang="en-US" dirty="0"/>
              <a:t>_____     First to command the temple be rebuilt</a:t>
            </a:r>
          </a:p>
          <a:p>
            <a:pPr marL="45720" indent="0">
              <a:buNone/>
            </a:pPr>
            <a:r>
              <a:rPr lang="en-US" dirty="0"/>
              <a:t>_____     Eight night visions</a:t>
            </a:r>
          </a:p>
          <a:p>
            <a:pPr marL="45720" indent="0">
              <a:buNone/>
            </a:pPr>
            <a:r>
              <a:rPr lang="en-US" dirty="0"/>
              <a:t>_____     Encourages the people to rebuild the temple</a:t>
            </a:r>
          </a:p>
          <a:p>
            <a:pPr marL="45720" indent="0">
              <a:buNone/>
            </a:pPr>
            <a:r>
              <a:rPr lang="en-US" dirty="0"/>
              <a:t>_____     John the Baptist foretold</a:t>
            </a:r>
          </a:p>
          <a:p>
            <a:pPr marL="45720" indent="0">
              <a:buNone/>
            </a:pPr>
            <a:endParaRPr lang="en-US" dirty="0"/>
          </a:p>
          <a:p>
            <a:pPr marL="45720" indent="0">
              <a:buNone/>
            </a:pPr>
            <a:endParaRPr lang="en-US" dirty="0"/>
          </a:p>
        </p:txBody>
      </p:sp>
      <p:sp>
        <p:nvSpPr>
          <p:cNvPr id="7" name="Text Placeholder 3"/>
          <p:cNvSpPr txBox="1">
            <a:spLocks/>
          </p:cNvSpPr>
          <p:nvPr/>
        </p:nvSpPr>
        <p:spPr>
          <a:xfrm>
            <a:off x="8691239" y="38715"/>
            <a:ext cx="3500761" cy="63697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accent1"/>
              </a:buClr>
              <a:buFont typeface="Arial" pitchFamily="34" charset="0"/>
              <a:buNone/>
              <a:defRPr sz="22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accent1"/>
              </a:buClr>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Font typeface="+mj-lt"/>
              <a:buAutoNum type="alphaLcPeriod" startAt="8"/>
            </a:pPr>
            <a:r>
              <a:rPr lang="en-US" dirty="0"/>
              <a:t>Haggai</a:t>
            </a:r>
          </a:p>
          <a:p>
            <a:pPr marL="457200" indent="-457200">
              <a:buAutoNum type="alphaLcPeriod" startAt="8"/>
            </a:pPr>
            <a:endParaRPr lang="en-US" dirty="0"/>
          </a:p>
          <a:p>
            <a:pPr marL="457200" indent="-457200">
              <a:buFont typeface="+mj-lt"/>
              <a:buAutoNum type="alphaLcPeriod" startAt="26"/>
            </a:pPr>
            <a:r>
              <a:rPr lang="en-US" dirty="0"/>
              <a:t>Zechariah</a:t>
            </a:r>
          </a:p>
          <a:p>
            <a:pPr marL="457200" indent="-457200">
              <a:buAutoNum type="alphaLcPeriod" startAt="26"/>
            </a:pPr>
            <a:endParaRPr lang="en-US" dirty="0"/>
          </a:p>
          <a:p>
            <a:pPr marL="457200" indent="-457200">
              <a:buFont typeface="+mj-lt"/>
              <a:buAutoNum type="alphaLcPeriod" startAt="13"/>
            </a:pPr>
            <a:r>
              <a:rPr lang="en-US" dirty="0"/>
              <a:t>malachi</a:t>
            </a:r>
          </a:p>
        </p:txBody>
      </p:sp>
      <p:sp>
        <p:nvSpPr>
          <p:cNvPr id="8" name="TextBox 7"/>
          <p:cNvSpPr txBox="1"/>
          <p:nvPr/>
        </p:nvSpPr>
        <p:spPr>
          <a:xfrm>
            <a:off x="381733" y="1279856"/>
            <a:ext cx="399495" cy="523220"/>
          </a:xfrm>
          <a:prstGeom prst="rect">
            <a:avLst/>
          </a:prstGeom>
          <a:noFill/>
        </p:spPr>
        <p:txBody>
          <a:bodyPr wrap="square" rtlCol="0">
            <a:spAutoFit/>
          </a:bodyPr>
          <a:lstStyle/>
          <a:p>
            <a:r>
              <a:rPr lang="en-US" sz="2800" dirty="0">
                <a:solidFill>
                  <a:schemeClr val="accent1"/>
                </a:solidFill>
              </a:rPr>
              <a:t>m</a:t>
            </a:r>
          </a:p>
        </p:txBody>
      </p:sp>
      <p:sp>
        <p:nvSpPr>
          <p:cNvPr id="9" name="TextBox 8"/>
          <p:cNvSpPr txBox="1"/>
          <p:nvPr/>
        </p:nvSpPr>
        <p:spPr>
          <a:xfrm>
            <a:off x="381733" y="5563294"/>
            <a:ext cx="399495" cy="523220"/>
          </a:xfrm>
          <a:prstGeom prst="rect">
            <a:avLst/>
          </a:prstGeom>
          <a:noFill/>
        </p:spPr>
        <p:txBody>
          <a:bodyPr wrap="square" rtlCol="0">
            <a:spAutoFit/>
          </a:bodyPr>
          <a:lstStyle/>
          <a:p>
            <a:r>
              <a:rPr lang="en-US" sz="2800" dirty="0">
                <a:solidFill>
                  <a:schemeClr val="accent1"/>
                </a:solidFill>
              </a:rPr>
              <a:t>m</a:t>
            </a:r>
          </a:p>
        </p:txBody>
      </p:sp>
      <p:sp>
        <p:nvSpPr>
          <p:cNvPr id="10" name="TextBox 9"/>
          <p:cNvSpPr txBox="1"/>
          <p:nvPr/>
        </p:nvSpPr>
        <p:spPr>
          <a:xfrm>
            <a:off x="381732" y="3552380"/>
            <a:ext cx="399495" cy="523220"/>
          </a:xfrm>
          <a:prstGeom prst="rect">
            <a:avLst/>
          </a:prstGeom>
          <a:noFill/>
        </p:spPr>
        <p:txBody>
          <a:bodyPr wrap="square" rtlCol="0">
            <a:spAutoFit/>
          </a:bodyPr>
          <a:lstStyle/>
          <a:p>
            <a:r>
              <a:rPr lang="en-US" sz="2800" dirty="0">
                <a:solidFill>
                  <a:schemeClr val="accent1"/>
                </a:solidFill>
              </a:rPr>
              <a:t>m</a:t>
            </a:r>
          </a:p>
        </p:txBody>
      </p:sp>
      <p:sp>
        <p:nvSpPr>
          <p:cNvPr id="11" name="TextBox 10"/>
          <p:cNvSpPr txBox="1"/>
          <p:nvPr/>
        </p:nvSpPr>
        <p:spPr>
          <a:xfrm>
            <a:off x="435721" y="1779849"/>
            <a:ext cx="399495" cy="523220"/>
          </a:xfrm>
          <a:prstGeom prst="rect">
            <a:avLst/>
          </a:prstGeom>
          <a:noFill/>
        </p:spPr>
        <p:txBody>
          <a:bodyPr wrap="square" rtlCol="0">
            <a:spAutoFit/>
          </a:bodyPr>
          <a:lstStyle/>
          <a:p>
            <a:r>
              <a:rPr lang="en-US" sz="2800" dirty="0">
                <a:solidFill>
                  <a:schemeClr val="accent1"/>
                </a:solidFill>
              </a:rPr>
              <a:t>h</a:t>
            </a:r>
          </a:p>
        </p:txBody>
      </p:sp>
      <p:sp>
        <p:nvSpPr>
          <p:cNvPr id="12" name="TextBox 11"/>
          <p:cNvSpPr txBox="1"/>
          <p:nvPr/>
        </p:nvSpPr>
        <p:spPr>
          <a:xfrm>
            <a:off x="435721" y="2773787"/>
            <a:ext cx="399495" cy="523220"/>
          </a:xfrm>
          <a:prstGeom prst="rect">
            <a:avLst/>
          </a:prstGeom>
          <a:noFill/>
        </p:spPr>
        <p:txBody>
          <a:bodyPr wrap="square" rtlCol="0">
            <a:spAutoFit/>
          </a:bodyPr>
          <a:lstStyle/>
          <a:p>
            <a:r>
              <a:rPr lang="en-US" sz="2800" dirty="0">
                <a:solidFill>
                  <a:schemeClr val="accent1"/>
                </a:solidFill>
              </a:rPr>
              <a:t>h</a:t>
            </a:r>
          </a:p>
        </p:txBody>
      </p:sp>
      <p:sp>
        <p:nvSpPr>
          <p:cNvPr id="13" name="TextBox 12"/>
          <p:cNvSpPr txBox="1"/>
          <p:nvPr/>
        </p:nvSpPr>
        <p:spPr>
          <a:xfrm>
            <a:off x="435720" y="4069363"/>
            <a:ext cx="399495" cy="523220"/>
          </a:xfrm>
          <a:prstGeom prst="rect">
            <a:avLst/>
          </a:prstGeom>
          <a:noFill/>
        </p:spPr>
        <p:txBody>
          <a:bodyPr wrap="square" rtlCol="0">
            <a:spAutoFit/>
          </a:bodyPr>
          <a:lstStyle/>
          <a:p>
            <a:r>
              <a:rPr lang="en-US" sz="2800" dirty="0">
                <a:solidFill>
                  <a:schemeClr val="accent1"/>
                </a:solidFill>
              </a:rPr>
              <a:t>h</a:t>
            </a:r>
          </a:p>
        </p:txBody>
      </p:sp>
      <p:sp>
        <p:nvSpPr>
          <p:cNvPr id="14" name="TextBox 13"/>
          <p:cNvSpPr txBox="1"/>
          <p:nvPr/>
        </p:nvSpPr>
        <p:spPr>
          <a:xfrm>
            <a:off x="453475" y="2286832"/>
            <a:ext cx="399495" cy="523220"/>
          </a:xfrm>
          <a:prstGeom prst="rect">
            <a:avLst/>
          </a:prstGeom>
          <a:noFill/>
        </p:spPr>
        <p:txBody>
          <a:bodyPr wrap="square" rtlCol="0">
            <a:spAutoFit/>
          </a:bodyPr>
          <a:lstStyle/>
          <a:p>
            <a:r>
              <a:rPr lang="en-US" sz="2800" dirty="0">
                <a:solidFill>
                  <a:schemeClr val="accent1"/>
                </a:solidFill>
              </a:rPr>
              <a:t>z</a:t>
            </a:r>
          </a:p>
        </p:txBody>
      </p:sp>
      <p:sp>
        <p:nvSpPr>
          <p:cNvPr id="15" name="TextBox 14"/>
          <p:cNvSpPr txBox="1"/>
          <p:nvPr/>
        </p:nvSpPr>
        <p:spPr>
          <a:xfrm>
            <a:off x="435719" y="4562169"/>
            <a:ext cx="399495" cy="523220"/>
          </a:xfrm>
          <a:prstGeom prst="rect">
            <a:avLst/>
          </a:prstGeom>
          <a:noFill/>
        </p:spPr>
        <p:txBody>
          <a:bodyPr wrap="square" rtlCol="0">
            <a:spAutoFit/>
          </a:bodyPr>
          <a:lstStyle/>
          <a:p>
            <a:r>
              <a:rPr lang="en-US" sz="2800" dirty="0">
                <a:solidFill>
                  <a:schemeClr val="accent1"/>
                </a:solidFill>
              </a:rPr>
              <a:t>z</a:t>
            </a:r>
          </a:p>
        </p:txBody>
      </p:sp>
      <p:sp>
        <p:nvSpPr>
          <p:cNvPr id="16" name="TextBox 15"/>
          <p:cNvSpPr txBox="1"/>
          <p:nvPr/>
        </p:nvSpPr>
        <p:spPr>
          <a:xfrm>
            <a:off x="435718" y="5070488"/>
            <a:ext cx="399495" cy="523220"/>
          </a:xfrm>
          <a:prstGeom prst="rect">
            <a:avLst/>
          </a:prstGeom>
          <a:noFill/>
        </p:spPr>
        <p:txBody>
          <a:bodyPr wrap="square" rtlCol="0">
            <a:spAutoFit/>
          </a:bodyPr>
          <a:lstStyle/>
          <a:p>
            <a:r>
              <a:rPr lang="en-US" sz="2800" dirty="0">
                <a:solidFill>
                  <a:schemeClr val="accent1"/>
                </a:solidFill>
              </a:rPr>
              <a:t>z</a:t>
            </a:r>
          </a:p>
        </p:txBody>
      </p:sp>
    </p:spTree>
    <p:extLst>
      <p:ext uri="{BB962C8B-B14F-4D97-AF65-F5344CB8AC3E}">
        <p14:creationId xmlns:p14="http://schemas.microsoft.com/office/powerpoint/2010/main" val="424675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Malachi 3-4, robbing god</a:t>
            </a:r>
          </a:p>
        </p:txBody>
      </p:sp>
      <p:sp>
        <p:nvSpPr>
          <p:cNvPr id="3" name="Subtitle 2"/>
          <p:cNvSpPr>
            <a:spLocks noGrp="1"/>
          </p:cNvSpPr>
          <p:nvPr>
            <p:ph type="subTitle" idx="1"/>
          </p:nvPr>
        </p:nvSpPr>
        <p:spPr/>
        <p:txBody>
          <a:bodyPr/>
          <a:lstStyle/>
          <a:p>
            <a:r>
              <a:rPr lang="en-US" dirty="0"/>
              <a:t>Lesson 12</a:t>
            </a:r>
          </a:p>
        </p:txBody>
      </p:sp>
    </p:spTree>
    <p:extLst>
      <p:ext uri="{BB962C8B-B14F-4D97-AF65-F5344CB8AC3E}">
        <p14:creationId xmlns:p14="http://schemas.microsoft.com/office/powerpoint/2010/main" val="315963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style</a:t>
            </a:r>
          </a:p>
        </p:txBody>
      </p:sp>
      <p:graphicFrame>
        <p:nvGraphicFramePr>
          <p:cNvPr id="4" name="Table 3"/>
          <p:cNvGraphicFramePr>
            <a:graphicFrameLocks noGrp="1"/>
          </p:cNvGraphicFramePr>
          <p:nvPr>
            <p:extLst>
              <p:ext uri="{D42A27DB-BD31-4B8C-83A1-F6EECF244321}">
                <p14:modId xmlns:p14="http://schemas.microsoft.com/office/powerpoint/2010/main" val="2315651680"/>
              </p:ext>
            </p:extLst>
          </p:nvPr>
        </p:nvGraphicFramePr>
        <p:xfrm>
          <a:off x="1363260" y="1511237"/>
          <a:ext cx="10373814" cy="4572000"/>
        </p:xfrm>
        <a:graphic>
          <a:graphicData uri="http://schemas.openxmlformats.org/drawingml/2006/table">
            <a:tbl>
              <a:tblPr firstRow="1" bandRow="1">
                <a:tableStyleId>{1FECB4D8-DB02-4DC6-A0A2-4F2EBAE1DC90}</a:tableStyleId>
              </a:tblPr>
              <a:tblGrid>
                <a:gridCol w="3457938">
                  <a:extLst>
                    <a:ext uri="{9D8B030D-6E8A-4147-A177-3AD203B41FA5}">
                      <a16:colId xmlns:a16="http://schemas.microsoft.com/office/drawing/2014/main" val="20000"/>
                    </a:ext>
                  </a:extLst>
                </a:gridCol>
                <a:gridCol w="3457938">
                  <a:extLst>
                    <a:ext uri="{9D8B030D-6E8A-4147-A177-3AD203B41FA5}">
                      <a16:colId xmlns:a16="http://schemas.microsoft.com/office/drawing/2014/main" val="20001"/>
                    </a:ext>
                  </a:extLst>
                </a:gridCol>
                <a:gridCol w="3457938">
                  <a:extLst>
                    <a:ext uri="{9D8B030D-6E8A-4147-A177-3AD203B41FA5}">
                      <a16:colId xmlns:a16="http://schemas.microsoft.com/office/drawing/2014/main" val="20002"/>
                    </a:ext>
                  </a:extLst>
                </a:gridCol>
              </a:tblGrid>
              <a:tr h="548640">
                <a:tc gridSpan="3">
                  <a:txBody>
                    <a:bodyPr/>
                    <a:lstStyle/>
                    <a:p>
                      <a:r>
                        <a:rPr lang="en-US" sz="2800" dirty="0"/>
                        <a:t>The Didactic-Dialectic</a:t>
                      </a:r>
                      <a:r>
                        <a:rPr lang="en-US" sz="2800" baseline="0" dirty="0"/>
                        <a:t> Method</a:t>
                      </a:r>
                      <a:endParaRPr lang="en-US" sz="28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200400">
                <a:tc>
                  <a:txBody>
                    <a:bodyPr/>
                    <a:lstStyle/>
                    <a:p>
                      <a:endParaRPr lang="en-US" sz="2800" dirty="0"/>
                    </a:p>
                  </a:txBody>
                  <a:tcPr>
                    <a:lnR w="12700" cap="flat" cmpd="sng" algn="ctr">
                      <a:solidFill>
                        <a:schemeClr val="tx1"/>
                      </a:solidFill>
                      <a:prstDash val="solid"/>
                      <a:round/>
                      <a:headEnd type="none" w="med" len="med"/>
                      <a:tailEnd type="none" w="med" len="med"/>
                    </a:lnR>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8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822960">
                <a:tc>
                  <a:txBody>
                    <a:bodyPr/>
                    <a:lstStyle/>
                    <a:p>
                      <a:pPr algn="ctr"/>
                      <a:r>
                        <a:rPr lang="en-US" sz="2400" dirty="0"/>
                        <a:t>An </a:t>
                      </a:r>
                      <a:r>
                        <a:rPr lang="en-US" sz="2400" b="1" dirty="0"/>
                        <a:t>assertion</a:t>
                      </a:r>
                      <a:r>
                        <a:rPr lang="en-US" sz="2400" dirty="0"/>
                        <a:t> or</a:t>
                      </a:r>
                      <a:r>
                        <a:rPr lang="en-US" sz="2400" baseline="0" dirty="0"/>
                        <a:t> charge is made</a:t>
                      </a:r>
                      <a:endParaRPr lang="en-US" sz="2400" dirty="0"/>
                    </a:p>
                  </a:txBody>
                  <a:tcPr/>
                </a:tc>
                <a:tc>
                  <a:txBody>
                    <a:bodyPr/>
                    <a:lstStyle/>
                    <a:p>
                      <a:pPr algn="ctr"/>
                      <a:r>
                        <a:rPr lang="en-US" sz="2400" dirty="0"/>
                        <a:t>A supposed </a:t>
                      </a:r>
                      <a:r>
                        <a:rPr lang="en-US" sz="2400" b="1" dirty="0"/>
                        <a:t>objection</a:t>
                      </a:r>
                      <a:r>
                        <a:rPr lang="en-US" sz="2400" dirty="0"/>
                        <a:t> is raised</a:t>
                      </a:r>
                    </a:p>
                  </a:txBody>
                  <a:tcPr/>
                </a:tc>
                <a:tc>
                  <a:txBody>
                    <a:bodyPr/>
                    <a:lstStyle/>
                    <a:p>
                      <a:pPr algn="ctr"/>
                      <a:r>
                        <a:rPr lang="en-US" sz="2400" dirty="0"/>
                        <a:t>A </a:t>
                      </a:r>
                      <a:r>
                        <a:rPr lang="en-US" sz="2400" b="1" dirty="0"/>
                        <a:t>refutation</a:t>
                      </a:r>
                      <a:r>
                        <a:rPr lang="en-US" sz="2400" baseline="0" dirty="0"/>
                        <a:t> to the objection is presented</a:t>
                      </a:r>
                      <a:endParaRPr lang="en-US" sz="2400" dirty="0"/>
                    </a:p>
                  </a:txBody>
                  <a:tcPr/>
                </a:tc>
                <a:extLst>
                  <a:ext uri="{0D108BD9-81ED-4DB2-BD59-A6C34878D82A}">
                    <a16:rowId xmlns:a16="http://schemas.microsoft.com/office/drawing/2014/main" val="10002"/>
                  </a:ext>
                </a:extLst>
              </a:tr>
            </a:tbl>
          </a:graphicData>
        </a:graphic>
      </p:graphicFrame>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430329" y="2116941"/>
            <a:ext cx="1363748" cy="3061498"/>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flipH="1">
            <a:off x="5769591" y="2183322"/>
            <a:ext cx="1409131" cy="2982660"/>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flipH="1">
            <a:off x="9311073" y="2132861"/>
            <a:ext cx="1363748" cy="3061498"/>
          </a:xfrm>
          <a:prstGeom prst="rect">
            <a:avLst/>
          </a:prstGeom>
        </p:spPr>
      </p:pic>
    </p:spTree>
    <p:extLst>
      <p:ext uri="{BB962C8B-B14F-4D97-AF65-F5344CB8AC3E}">
        <p14:creationId xmlns:p14="http://schemas.microsoft.com/office/powerpoint/2010/main" val="300606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Debates from the lord</a:t>
            </a:r>
          </a:p>
        </p:txBody>
      </p:sp>
      <p:graphicFrame>
        <p:nvGraphicFramePr>
          <p:cNvPr id="3" name="Table 2"/>
          <p:cNvGraphicFramePr>
            <a:graphicFrameLocks noGrp="1"/>
          </p:cNvGraphicFramePr>
          <p:nvPr>
            <p:extLst>
              <p:ext uri="{D42A27DB-BD31-4B8C-83A1-F6EECF244321}">
                <p14:modId xmlns:p14="http://schemas.microsoft.com/office/powerpoint/2010/main" val="4221701257"/>
              </p:ext>
            </p:extLst>
          </p:nvPr>
        </p:nvGraphicFramePr>
        <p:xfrm>
          <a:off x="1715911" y="1792110"/>
          <a:ext cx="8128000" cy="2595880"/>
        </p:xfrm>
        <a:graphic>
          <a:graphicData uri="http://schemas.openxmlformats.org/drawingml/2006/table">
            <a:tbl>
              <a:tblPr firstRow="1" bandRow="1">
                <a:tableStyleId>{9DCAF9ED-07DC-4A11-8D7F-57B35C25682E}</a:tableStyleId>
              </a:tblPr>
              <a:tblGrid>
                <a:gridCol w="1806222">
                  <a:extLst>
                    <a:ext uri="{9D8B030D-6E8A-4147-A177-3AD203B41FA5}">
                      <a16:colId xmlns:a16="http://schemas.microsoft.com/office/drawing/2014/main" val="20000"/>
                    </a:ext>
                  </a:extLst>
                </a:gridCol>
                <a:gridCol w="6321778">
                  <a:extLst>
                    <a:ext uri="{9D8B030D-6E8A-4147-A177-3AD203B41FA5}">
                      <a16:colId xmlns:a16="http://schemas.microsoft.com/office/drawing/2014/main" val="20001"/>
                    </a:ext>
                  </a:extLst>
                </a:gridCol>
              </a:tblGrid>
              <a:tr h="370840">
                <a:tc>
                  <a:txBody>
                    <a:bodyPr/>
                    <a:lstStyle/>
                    <a:p>
                      <a:r>
                        <a:rPr lang="en-US" dirty="0"/>
                        <a:t>Reference</a:t>
                      </a:r>
                    </a:p>
                  </a:txBody>
                  <a:tcPr/>
                </a:tc>
                <a:tc>
                  <a:txBody>
                    <a:bodyPr/>
                    <a:lstStyle/>
                    <a:p>
                      <a:r>
                        <a:rPr lang="en-US" dirty="0"/>
                        <a:t>Assertion</a:t>
                      </a:r>
                      <a:r>
                        <a:rPr lang="en-US" baseline="0" dirty="0"/>
                        <a:t> of God</a:t>
                      </a:r>
                      <a:endParaRPr lang="en-US" dirty="0"/>
                    </a:p>
                  </a:txBody>
                  <a:tcPr/>
                </a:tc>
                <a:extLst>
                  <a:ext uri="{0D108BD9-81ED-4DB2-BD59-A6C34878D82A}">
                    <a16:rowId xmlns:a16="http://schemas.microsoft.com/office/drawing/2014/main" val="10000"/>
                  </a:ext>
                </a:extLst>
              </a:tr>
              <a:tr h="370840">
                <a:tc>
                  <a:txBody>
                    <a:bodyPr/>
                    <a:lstStyle/>
                    <a:p>
                      <a:r>
                        <a:rPr lang="en-US" dirty="0"/>
                        <a:t>Mal 1:2-5</a:t>
                      </a:r>
                    </a:p>
                  </a:txBody>
                  <a:tcPr/>
                </a:tc>
                <a:tc>
                  <a:txBody>
                    <a:bodyPr/>
                    <a:lstStyle/>
                    <a:p>
                      <a:r>
                        <a:rPr lang="en-US" dirty="0"/>
                        <a:t>I</a:t>
                      </a:r>
                      <a:r>
                        <a:rPr lang="en-US" baseline="0" dirty="0"/>
                        <a:t> have loved you</a:t>
                      </a:r>
                      <a:endParaRPr lang="en-US" dirty="0"/>
                    </a:p>
                  </a:txBody>
                  <a:tcPr/>
                </a:tc>
                <a:extLst>
                  <a:ext uri="{0D108BD9-81ED-4DB2-BD59-A6C34878D82A}">
                    <a16:rowId xmlns:a16="http://schemas.microsoft.com/office/drawing/2014/main" val="10001"/>
                  </a:ext>
                </a:extLst>
              </a:tr>
              <a:tr h="370840">
                <a:tc>
                  <a:txBody>
                    <a:bodyPr/>
                    <a:lstStyle/>
                    <a:p>
                      <a:r>
                        <a:rPr lang="en-US" dirty="0"/>
                        <a:t>Mal 1:6-14</a:t>
                      </a:r>
                    </a:p>
                  </a:txBody>
                  <a:tcPr/>
                </a:tc>
                <a:tc>
                  <a:txBody>
                    <a:bodyPr/>
                    <a:lstStyle/>
                    <a:p>
                      <a:r>
                        <a:rPr lang="en-US" dirty="0"/>
                        <a:t>You priests despise My Name</a:t>
                      </a:r>
                    </a:p>
                  </a:txBody>
                  <a:tcPr/>
                </a:tc>
                <a:extLst>
                  <a:ext uri="{0D108BD9-81ED-4DB2-BD59-A6C34878D82A}">
                    <a16:rowId xmlns:a16="http://schemas.microsoft.com/office/drawing/2014/main" val="10002"/>
                  </a:ext>
                </a:extLst>
              </a:tr>
              <a:tr h="370840">
                <a:tc>
                  <a:txBody>
                    <a:bodyPr/>
                    <a:lstStyle/>
                    <a:p>
                      <a:r>
                        <a:rPr lang="en-US" dirty="0"/>
                        <a:t>Mal 2:13-16</a:t>
                      </a:r>
                    </a:p>
                  </a:txBody>
                  <a:tcPr/>
                </a:tc>
                <a:tc>
                  <a:txBody>
                    <a:bodyPr/>
                    <a:lstStyle/>
                    <a:p>
                      <a:r>
                        <a:rPr lang="en-US" dirty="0"/>
                        <a:t>You cover the alter of the Lord with tears (Divorce)</a:t>
                      </a:r>
                    </a:p>
                  </a:txBody>
                  <a:tcPr/>
                </a:tc>
                <a:extLst>
                  <a:ext uri="{0D108BD9-81ED-4DB2-BD59-A6C34878D82A}">
                    <a16:rowId xmlns:a16="http://schemas.microsoft.com/office/drawing/2014/main" val="10003"/>
                  </a:ext>
                </a:extLst>
              </a:tr>
              <a:tr h="370840">
                <a:tc>
                  <a:txBody>
                    <a:bodyPr/>
                    <a:lstStyle/>
                    <a:p>
                      <a:r>
                        <a:rPr lang="en-US" dirty="0"/>
                        <a:t>Mal 2:17-3:6</a:t>
                      </a:r>
                    </a:p>
                  </a:txBody>
                  <a:tcPr/>
                </a:tc>
                <a:tc>
                  <a:txBody>
                    <a:bodyPr/>
                    <a:lstStyle/>
                    <a:p>
                      <a:r>
                        <a:rPr lang="en-US" dirty="0"/>
                        <a:t>You weary the Lord with your words, question His justice</a:t>
                      </a:r>
                    </a:p>
                  </a:txBody>
                  <a:tcPr/>
                </a:tc>
                <a:extLst>
                  <a:ext uri="{0D108BD9-81ED-4DB2-BD59-A6C34878D82A}">
                    <a16:rowId xmlns:a16="http://schemas.microsoft.com/office/drawing/2014/main" val="10004"/>
                  </a:ext>
                </a:extLst>
              </a:tr>
              <a:tr h="370840">
                <a:tc>
                  <a:txBody>
                    <a:bodyPr/>
                    <a:lstStyle/>
                    <a:p>
                      <a:r>
                        <a:rPr lang="en-US" dirty="0"/>
                        <a:t>Mal 3:7-12</a:t>
                      </a:r>
                    </a:p>
                  </a:txBody>
                  <a:tcPr/>
                </a:tc>
                <a:tc>
                  <a:txBody>
                    <a:bodyPr/>
                    <a:lstStyle/>
                    <a:p>
                      <a:r>
                        <a:rPr lang="en-US" dirty="0"/>
                        <a:t>You have gone away from My ordinances</a:t>
                      </a:r>
                    </a:p>
                  </a:txBody>
                  <a:tcPr/>
                </a:tc>
                <a:extLst>
                  <a:ext uri="{0D108BD9-81ED-4DB2-BD59-A6C34878D82A}">
                    <a16:rowId xmlns:a16="http://schemas.microsoft.com/office/drawing/2014/main" val="10005"/>
                  </a:ext>
                </a:extLst>
              </a:tr>
              <a:tr h="370840">
                <a:tc>
                  <a:txBody>
                    <a:bodyPr/>
                    <a:lstStyle/>
                    <a:p>
                      <a:r>
                        <a:rPr lang="en-US" dirty="0"/>
                        <a:t>Mal 3:13-15</a:t>
                      </a:r>
                    </a:p>
                  </a:txBody>
                  <a:tcPr/>
                </a:tc>
                <a:tc>
                  <a:txBody>
                    <a:bodyPr/>
                    <a:lstStyle/>
                    <a:p>
                      <a:r>
                        <a:rPr lang="en-US" dirty="0"/>
                        <a:t>Your words have been harsh against Me</a:t>
                      </a:r>
                    </a:p>
                  </a:txBody>
                  <a:tcPr/>
                </a:tc>
                <a:extLst>
                  <a:ext uri="{0D108BD9-81ED-4DB2-BD59-A6C34878D82A}">
                    <a16:rowId xmlns:a16="http://schemas.microsoft.com/office/drawing/2014/main" val="10006"/>
                  </a:ext>
                </a:extLst>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530" y="4894791"/>
            <a:ext cx="8620684" cy="124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61530" y="4549422"/>
            <a:ext cx="4101116" cy="1200329"/>
          </a:xfrm>
          <a:prstGeom prst="rect">
            <a:avLst/>
          </a:prstGeom>
          <a:noFill/>
        </p:spPr>
        <p:txBody>
          <a:bodyPr wrap="square" rtlCol="0">
            <a:spAutoFit/>
          </a:bodyPr>
          <a:lstStyle/>
          <a:p>
            <a:r>
              <a:rPr lang="en-US" dirty="0"/>
              <a:t>Six Debates in Malachi</a:t>
            </a:r>
          </a:p>
          <a:p>
            <a:endParaRPr lang="en-US" dirty="0"/>
          </a:p>
          <a:p>
            <a:endParaRPr lang="en-US" dirty="0"/>
          </a:p>
          <a:p>
            <a:r>
              <a:rPr lang="en-US" dirty="0"/>
              <a:t>The Burdens of the word of the Lord</a:t>
            </a:r>
          </a:p>
        </p:txBody>
      </p:sp>
    </p:spTree>
    <p:extLst>
      <p:ext uri="{BB962C8B-B14F-4D97-AF65-F5344CB8AC3E}">
        <p14:creationId xmlns:p14="http://schemas.microsoft.com/office/powerpoint/2010/main" val="215012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Malachi 2:13-16</a:t>
            </a:r>
          </a:p>
        </p:txBody>
      </p:sp>
      <p:graphicFrame>
        <p:nvGraphicFramePr>
          <p:cNvPr id="4" name="Table 3"/>
          <p:cNvGraphicFramePr>
            <a:graphicFrameLocks noGrp="1"/>
          </p:cNvGraphicFramePr>
          <p:nvPr>
            <p:extLst>
              <p:ext uri="{D42A27DB-BD31-4B8C-83A1-F6EECF244321}">
                <p14:modId xmlns:p14="http://schemas.microsoft.com/office/powerpoint/2010/main" val="3701758584"/>
              </p:ext>
            </p:extLst>
          </p:nvPr>
        </p:nvGraphicFramePr>
        <p:xfrm>
          <a:off x="1363260" y="1511237"/>
          <a:ext cx="10373814" cy="4572000"/>
        </p:xfrm>
        <a:graphic>
          <a:graphicData uri="http://schemas.openxmlformats.org/drawingml/2006/table">
            <a:tbl>
              <a:tblPr firstRow="1" bandRow="1">
                <a:tableStyleId>{1FECB4D8-DB02-4DC6-A0A2-4F2EBAE1DC90}</a:tableStyleId>
              </a:tblPr>
              <a:tblGrid>
                <a:gridCol w="3457938">
                  <a:extLst>
                    <a:ext uri="{9D8B030D-6E8A-4147-A177-3AD203B41FA5}">
                      <a16:colId xmlns:a16="http://schemas.microsoft.com/office/drawing/2014/main" val="20000"/>
                    </a:ext>
                  </a:extLst>
                </a:gridCol>
                <a:gridCol w="3457938">
                  <a:extLst>
                    <a:ext uri="{9D8B030D-6E8A-4147-A177-3AD203B41FA5}">
                      <a16:colId xmlns:a16="http://schemas.microsoft.com/office/drawing/2014/main" val="20001"/>
                    </a:ext>
                  </a:extLst>
                </a:gridCol>
                <a:gridCol w="3457938">
                  <a:extLst>
                    <a:ext uri="{9D8B030D-6E8A-4147-A177-3AD203B41FA5}">
                      <a16:colId xmlns:a16="http://schemas.microsoft.com/office/drawing/2014/main" val="20002"/>
                    </a:ext>
                  </a:extLst>
                </a:gridCol>
              </a:tblGrid>
              <a:tr h="548640">
                <a:tc gridSpan="3">
                  <a:txBody>
                    <a:bodyPr/>
                    <a:lstStyle/>
                    <a:p>
                      <a:r>
                        <a:rPr lang="en-US" sz="2800" dirty="0"/>
                        <a:t>Debate</a:t>
                      </a:r>
                      <a:r>
                        <a:rPr lang="en-US" sz="2800" baseline="0" dirty="0"/>
                        <a:t> #3</a:t>
                      </a:r>
                      <a:endParaRPr lang="en-US" sz="28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200400">
                <a:tc>
                  <a:txBody>
                    <a:bodyPr/>
                    <a:lstStyle/>
                    <a:p>
                      <a:pPr algn="ctr"/>
                      <a:r>
                        <a:rPr lang="en-US" sz="2000" baseline="30000" dirty="0"/>
                        <a:t>13</a:t>
                      </a:r>
                      <a:r>
                        <a:rPr lang="en-US" sz="2000" dirty="0"/>
                        <a:t> And this second thing you do. You cover the Lord's altar with tears, with weeping and groaning because he no longer regards the offering or accepts it with favor from your hand.</a:t>
                      </a:r>
                    </a:p>
                  </a:txBody>
                  <a:tcPr anchor="ctr">
                    <a:lnR w="12700" cap="flat" cmpd="sng" algn="ctr">
                      <a:solidFill>
                        <a:schemeClr val="tx1"/>
                      </a:solidFill>
                      <a:prstDash val="solid"/>
                      <a:round/>
                      <a:headEnd type="none" w="med" len="med"/>
                      <a:tailEnd type="none" w="med" len="med"/>
                    </a:lnR>
                  </a:tcPr>
                </a:tc>
                <a:tc>
                  <a:txBody>
                    <a:bodyPr/>
                    <a:lstStyle/>
                    <a:p>
                      <a:pPr algn="ctr"/>
                      <a:r>
                        <a:rPr lang="en-US" sz="2000" baseline="30000" dirty="0"/>
                        <a:t>14</a:t>
                      </a:r>
                      <a:r>
                        <a:rPr lang="en-US" sz="2000" dirty="0"/>
                        <a:t> But you say, “Why does he 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dirty="0"/>
                        <a:t>Because the Lord was witness between you and the wife of your youth, to whom you have been faithless, though she is your companion and your wife by covenant.</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822960">
                <a:tc>
                  <a:txBody>
                    <a:bodyPr/>
                    <a:lstStyle/>
                    <a:p>
                      <a:pPr algn="ctr"/>
                      <a:r>
                        <a:rPr lang="en-US" sz="2400" dirty="0"/>
                        <a:t>An </a:t>
                      </a:r>
                      <a:r>
                        <a:rPr lang="en-US" sz="2400" b="1" dirty="0"/>
                        <a:t>assertion</a:t>
                      </a:r>
                      <a:r>
                        <a:rPr lang="en-US" sz="2400" dirty="0"/>
                        <a:t> or</a:t>
                      </a:r>
                      <a:r>
                        <a:rPr lang="en-US" sz="2400" baseline="0" dirty="0"/>
                        <a:t> charge is made</a:t>
                      </a:r>
                      <a:endParaRPr lang="en-US" sz="2400" dirty="0"/>
                    </a:p>
                  </a:txBody>
                  <a:tcPr/>
                </a:tc>
                <a:tc>
                  <a:txBody>
                    <a:bodyPr/>
                    <a:lstStyle/>
                    <a:p>
                      <a:pPr algn="ctr"/>
                      <a:r>
                        <a:rPr lang="en-US" sz="2400" dirty="0"/>
                        <a:t>A supposed </a:t>
                      </a:r>
                      <a:r>
                        <a:rPr lang="en-US" sz="2400" b="1" dirty="0"/>
                        <a:t>objection</a:t>
                      </a:r>
                      <a:r>
                        <a:rPr lang="en-US" sz="2400" dirty="0"/>
                        <a:t> is raised</a:t>
                      </a:r>
                    </a:p>
                  </a:txBody>
                  <a:tcPr/>
                </a:tc>
                <a:tc>
                  <a:txBody>
                    <a:bodyPr/>
                    <a:lstStyle/>
                    <a:p>
                      <a:pPr algn="ctr"/>
                      <a:r>
                        <a:rPr lang="en-US" sz="2400" dirty="0"/>
                        <a:t>A </a:t>
                      </a:r>
                      <a:r>
                        <a:rPr lang="en-US" sz="2400" b="1" dirty="0"/>
                        <a:t>refutation</a:t>
                      </a:r>
                      <a:r>
                        <a:rPr lang="en-US" sz="2400" baseline="0" dirty="0"/>
                        <a:t> to the objection is presented</a:t>
                      </a:r>
                      <a:endParaRPr lang="en-US" sz="2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5566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1" y="2906971"/>
            <a:ext cx="3474720" cy="702860"/>
          </a:xfrm>
        </p:spPr>
        <p:txBody>
          <a:bodyPr>
            <a:noAutofit/>
          </a:bodyPr>
          <a:lstStyle/>
          <a:p>
            <a:r>
              <a:rPr lang="en-US" sz="4800" dirty="0"/>
              <a:t>Questions</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a:p>
        </p:txBody>
      </p:sp>
      <p:sp>
        <p:nvSpPr>
          <p:cNvPr id="4" name="Rectangle 4"/>
          <p:cNvSpPr txBox="1">
            <a:spLocks noChangeArrowheads="1"/>
          </p:cNvSpPr>
          <p:nvPr/>
        </p:nvSpPr>
        <p:spPr>
          <a:xfrm>
            <a:off x="460404" y="428675"/>
            <a:ext cx="6935183" cy="6052512"/>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9pPr>
          </a:lstStyle>
          <a:p>
            <a:pPr marL="623734" indent="-514350">
              <a:buSzPct val="91000"/>
            </a:pPr>
            <a:r>
              <a:rPr lang="en-US" dirty="0"/>
              <a:t>Why did they continue to sacrifice, even while sinning? Can we have a similar attitude today?</a:t>
            </a:r>
          </a:p>
          <a:p>
            <a:pPr marL="623734" indent="-514350">
              <a:buSzPct val="91000"/>
            </a:pPr>
            <a:endParaRPr lang="en-US" dirty="0"/>
          </a:p>
          <a:p>
            <a:pPr marL="623734" indent="-514350">
              <a:buSzPct val="91000"/>
            </a:pPr>
            <a:r>
              <a:rPr lang="en-US" dirty="0"/>
              <a:t>Did God receive the offering?  Why or why not?</a:t>
            </a:r>
          </a:p>
          <a:p>
            <a:pPr marL="623734" indent="-514350">
              <a:buSzPct val="91000"/>
            </a:pPr>
            <a:endParaRPr lang="en-US" dirty="0"/>
          </a:p>
          <a:p>
            <a:pPr marL="623734" indent="-514350">
              <a:buSzPct val="91000"/>
            </a:pPr>
            <a:r>
              <a:rPr lang="en-US" dirty="0"/>
              <a:t>What is linked by the phrase “the second thing you do”?</a:t>
            </a:r>
          </a:p>
          <a:p>
            <a:pPr marL="623734" indent="-514350">
              <a:buSzPct val="91000"/>
            </a:pPr>
            <a:endParaRPr lang="en-US" dirty="0"/>
          </a:p>
          <a:p>
            <a:pPr marL="623734" indent="-514350">
              <a:buSzPct val="91000"/>
            </a:pPr>
            <a:r>
              <a:rPr lang="en-US" dirty="0"/>
              <a:t>How does God view divorce?  Why does he have this view? (see also Rom 7:1-3)</a:t>
            </a:r>
          </a:p>
          <a:p>
            <a:pPr marL="623734" indent="-514350">
              <a:buSzPct val="91000"/>
            </a:pPr>
            <a:endParaRPr lang="en-US" dirty="0"/>
          </a:p>
          <a:p>
            <a:pPr marL="623734" indent="-514350">
              <a:buSzPct val="91000"/>
            </a:pPr>
            <a:r>
              <a:rPr lang="en-US" dirty="0"/>
              <a:t>How is this reconciled with putting away the foreign wives?</a:t>
            </a:r>
          </a:p>
          <a:p>
            <a:pPr marL="623734" indent="-514350">
              <a:buSzPct val="91000"/>
            </a:pPr>
            <a:endParaRPr lang="en-US" dirty="0"/>
          </a:p>
          <a:p>
            <a:pPr marL="623734" indent="-514350">
              <a:buSzPct val="91000"/>
            </a:pPr>
            <a:r>
              <a:rPr lang="en-US" dirty="0"/>
              <a:t>Did the emotion displayed by the worshippers make up for the failure to abide by God’s commands?</a:t>
            </a:r>
          </a:p>
        </p:txBody>
      </p:sp>
    </p:spTree>
    <p:extLst>
      <p:ext uri="{BB962C8B-B14F-4D97-AF65-F5344CB8AC3E}">
        <p14:creationId xmlns:p14="http://schemas.microsoft.com/office/powerpoint/2010/main" val="76536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randombar(horizontal)">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1091</Words>
  <Application>Microsoft Office PowerPoint</Application>
  <PresentationFormat>Widescreen</PresentationFormat>
  <Paragraphs>201</Paragraphs>
  <Slides>17</Slides>
  <Notes>4</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Cambria</vt:lpstr>
      <vt:lpstr>Red Line Business 16x9</vt:lpstr>
      <vt:lpstr>Haggai, Zechariah, Malachi</vt:lpstr>
      <vt:lpstr>PowerPoint Presentation</vt:lpstr>
      <vt:lpstr>PowerPoint Presentation</vt:lpstr>
      <vt:lpstr>PowerPoint Presentation</vt:lpstr>
      <vt:lpstr>Malachi 3-4, robbing god</vt:lpstr>
      <vt:lpstr>style</vt:lpstr>
      <vt:lpstr>Six Debates from the lord</vt:lpstr>
      <vt:lpstr>Malachi 2:13-16</vt:lpstr>
      <vt:lpstr>Questions</vt:lpstr>
      <vt:lpstr>Malachi 2:17-3:6</vt:lpstr>
      <vt:lpstr>Questions</vt:lpstr>
      <vt:lpstr>Malachi 3:7-12</vt:lpstr>
      <vt:lpstr>Questions</vt:lpstr>
      <vt:lpstr>Malachi 3:13-18</vt:lpstr>
      <vt:lpstr>Questions</vt:lpstr>
      <vt:lpstr>The Day of the lord Malachi 4:1-6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2014-04-24T14:49:26Z</dcterms:created>
  <dcterms:modified xsi:type="dcterms:W3CDTF">2016-12-11T13:56:09Z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