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9"/>
  </p:notesMasterIdLst>
  <p:sldIdLst>
    <p:sldId id="256" r:id="rId2"/>
    <p:sldId id="267" r:id="rId3"/>
    <p:sldId id="268" r:id="rId4"/>
    <p:sldId id="261" r:id="rId5"/>
    <p:sldId id="269" r:id="rId6"/>
    <p:sldId id="270" r:id="rId7"/>
    <p:sldId id="258" r:id="rId8"/>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A4A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67732" autoAdjust="0"/>
  </p:normalViewPr>
  <p:slideViewPr>
    <p:cSldViewPr snapToGrid="0" snapToObjects="1">
      <p:cViewPr varScale="1">
        <p:scale>
          <a:sx n="94" d="100"/>
          <a:sy n="94" d="100"/>
        </p:scale>
        <p:origin x="-1304" y="-104"/>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89" d="100"/>
          <a:sy n="89" d="100"/>
        </p:scale>
        <p:origin x="-2880"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1BAACD-5805-4443-B2C9-683E51CC4C87}" type="datetimeFigureOut">
              <a:rPr lang="en-US" smtClean="0"/>
              <a:pPr/>
              <a:t>1/19/17</a:t>
            </a:fld>
            <a:endParaRPr lang="en-US"/>
          </a:p>
        </p:txBody>
      </p:sp>
      <p:sp>
        <p:nvSpPr>
          <p:cNvPr id="4" name="Slide Image Placeholder 3"/>
          <p:cNvSpPr>
            <a:spLocks noGrp="1" noRot="1" noChangeAspect="1"/>
          </p:cNvSpPr>
          <p:nvPr>
            <p:ph type="sldImg" idx="2"/>
          </p:nvPr>
        </p:nvSpPr>
        <p:spPr>
          <a:xfrm>
            <a:off x="1271588" y="60325"/>
            <a:ext cx="4268787" cy="26685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1419" y="2933337"/>
            <a:ext cx="6440699" cy="59725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5722281" y="457200"/>
            <a:ext cx="899837" cy="457200"/>
          </a:xfrm>
          <a:prstGeom prst="rect">
            <a:avLst/>
          </a:prstGeom>
        </p:spPr>
        <p:txBody>
          <a:bodyPr vert="horz" lIns="91440" tIns="45720" rIns="91440" bIns="45720" rtlCol="0" anchor="b"/>
          <a:lstStyle>
            <a:lvl1pPr algn="r">
              <a:defRPr sz="1200"/>
            </a:lvl1pPr>
          </a:lstStyle>
          <a:p>
            <a:fld id="{24A2AE63-51EF-C44F-A197-A110FC1B5AD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1588" y="60325"/>
            <a:ext cx="4268787" cy="2668588"/>
          </a:xfrm>
        </p:spPr>
      </p:sp>
      <p:sp>
        <p:nvSpPr>
          <p:cNvPr id="3" name="Notes Placeholder 2"/>
          <p:cNvSpPr>
            <a:spLocks noGrp="1"/>
          </p:cNvSpPr>
          <p:nvPr>
            <p:ph type="body" idx="1"/>
          </p:nvPr>
        </p:nvSpPr>
        <p:spPr/>
        <p:txBody>
          <a:bodyPr>
            <a:normAutofit/>
          </a:bodyPr>
          <a:lstStyle/>
          <a:p>
            <a:r>
              <a:rPr lang="en-US" sz="2000" dirty="0" smtClean="0"/>
              <a:t>Over the summer many 18 year olds are getting something pretty</a:t>
            </a:r>
            <a:r>
              <a:rPr lang="en-US" sz="2000" baseline="0" dirty="0" smtClean="0"/>
              <a:t> special in the mail:  College acceptance letters.  </a:t>
            </a:r>
          </a:p>
          <a:p>
            <a:endParaRPr lang="en-US" sz="2000" dirty="0" smtClean="0"/>
          </a:p>
          <a:p>
            <a:r>
              <a:rPr lang="en-US" sz="2000" baseline="0" dirty="0" smtClean="0"/>
              <a:t>They’ve worked, studied, hoped, and dreamed.  They’ve visited, selected, and applied – and now they are finding out the great news: They’ve been accepted into college.</a:t>
            </a:r>
          </a:p>
          <a:p>
            <a:endParaRPr lang="en-US" sz="2000" baseline="0" dirty="0" smtClean="0"/>
          </a:p>
          <a:p>
            <a:r>
              <a:rPr lang="en-US" sz="2000" baseline="0" dirty="0" smtClean="0"/>
              <a:t>But it’s not just educational institutions that deal with matters of “acceptance.”  More and more, this is a quality that people are looking for in a local church.  In fact, people who are looking for a church often wonder….</a:t>
            </a:r>
          </a:p>
        </p:txBody>
      </p:sp>
      <p:sp>
        <p:nvSpPr>
          <p:cNvPr id="4" name="Slide Number Placeholder 3"/>
          <p:cNvSpPr>
            <a:spLocks noGrp="1"/>
          </p:cNvSpPr>
          <p:nvPr>
            <p:ph type="sldNum" sz="quarter" idx="10"/>
          </p:nvPr>
        </p:nvSpPr>
        <p:spPr/>
        <p:txBody>
          <a:bodyPr/>
          <a:lstStyle/>
          <a:p>
            <a:fld id="{24A2AE63-51EF-C44F-A197-A110FC1B5AD2}"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1588" y="60325"/>
            <a:ext cx="4268787" cy="2668588"/>
          </a:xfrm>
        </p:spPr>
      </p:sp>
      <p:sp>
        <p:nvSpPr>
          <p:cNvPr id="3" name="Notes Placeholder 2"/>
          <p:cNvSpPr>
            <a:spLocks noGrp="1"/>
          </p:cNvSpPr>
          <p:nvPr>
            <p:ph type="body" idx="1"/>
          </p:nvPr>
        </p:nvSpPr>
        <p:spPr/>
        <p:txBody>
          <a:bodyPr>
            <a:normAutofit lnSpcReduction="10000"/>
          </a:bodyPr>
          <a:lstStyle/>
          <a:p>
            <a:r>
              <a:rPr lang="en-US" sz="2000" dirty="0" smtClean="0"/>
              <a:t>The thoughts</a:t>
            </a:r>
            <a:r>
              <a:rPr lang="en-US" sz="2000" baseline="0" dirty="0" smtClean="0"/>
              <a:t> expressed in this question are only going to come up more and more often in the coming years.  Especially in younger families who’ve grown up in a hyper-tolerant culture.</a:t>
            </a:r>
          </a:p>
          <a:p>
            <a:endParaRPr lang="en-US" sz="2000" baseline="0" dirty="0" smtClean="0"/>
          </a:p>
          <a:p>
            <a:r>
              <a:rPr lang="en-US" sz="2000" baseline="0" dirty="0" smtClean="0"/>
              <a:t>As Christians, we need to be </a:t>
            </a:r>
            <a:r>
              <a:rPr lang="en-US" sz="2000" baseline="0" dirty="0" err="1" smtClean="0"/>
              <a:t>equiped</a:t>
            </a:r>
            <a:r>
              <a:rPr lang="en-US" sz="2000" baseline="0" dirty="0" smtClean="0"/>
              <a:t> to address these concerns not only in our answers – but in the kindness people experience when they worship with us.</a:t>
            </a:r>
            <a:endParaRPr lang="en-US" sz="2000" dirty="0" smtClean="0"/>
          </a:p>
          <a:p>
            <a:endParaRPr lang="en-US" sz="2000" dirty="0" smtClean="0"/>
          </a:p>
          <a:p>
            <a:r>
              <a:rPr lang="en-US" sz="2000" b="1" dirty="0" smtClean="0"/>
              <a:t>** So Today I want to talk about what we need to UNDERSTAND, LOVE, and PRACTICE regarding an</a:t>
            </a:r>
            <a:r>
              <a:rPr lang="en-US" sz="2000" b="1" baseline="0" dirty="0" smtClean="0"/>
              <a:t> environment of</a:t>
            </a:r>
            <a:r>
              <a:rPr lang="en-US" sz="2000" b="1" dirty="0" smtClean="0"/>
              <a:t> acceptance in the local church.  </a:t>
            </a:r>
          </a:p>
          <a:p>
            <a:endParaRPr lang="en-US" sz="1600" dirty="0" smtClean="0"/>
          </a:p>
          <a:p>
            <a:endParaRPr lang="en-US" sz="1600" dirty="0" smtClean="0"/>
          </a:p>
          <a:p>
            <a:endParaRPr lang="en-US" sz="1400" dirty="0" smtClean="0"/>
          </a:p>
          <a:p>
            <a:r>
              <a:rPr lang="en-US" sz="1400" dirty="0" smtClean="0"/>
              <a:t>I want you to understand: The difference between</a:t>
            </a:r>
            <a:r>
              <a:rPr lang="en-US" sz="1400" baseline="0" dirty="0" smtClean="0"/>
              <a:t> post-modern “</a:t>
            </a:r>
            <a:r>
              <a:rPr lang="en-US" sz="1400" baseline="0" dirty="0" err="1" smtClean="0"/>
              <a:t>acceptace</a:t>
            </a:r>
            <a:r>
              <a:rPr lang="en-US" sz="1400" baseline="0" dirty="0" smtClean="0"/>
              <a:t>” and Biblical “Acceptance”</a:t>
            </a:r>
          </a:p>
          <a:p>
            <a:r>
              <a:rPr lang="en-US" sz="1400" baseline="0" dirty="0" smtClean="0"/>
              <a:t>I want you to feel: That Biblical acceptance is totally reasonable, and we are not crazy for having standards of right and wrong.</a:t>
            </a:r>
          </a:p>
          <a:p>
            <a:r>
              <a:rPr lang="en-US" sz="1400" baseline="0" dirty="0" smtClean="0"/>
              <a:t>I want you to feel: Happy that God’s form of acceptance is superior to the modern </a:t>
            </a:r>
            <a:r>
              <a:rPr lang="en-US" sz="1400" baseline="0" dirty="0" err="1" smtClean="0"/>
              <a:t>counterfit</a:t>
            </a:r>
            <a:r>
              <a:rPr lang="en-US" sz="1400" baseline="0" dirty="0" smtClean="0"/>
              <a:t> that doesn’t love enough to warn of danger and pain.</a:t>
            </a:r>
          </a:p>
          <a:p>
            <a:r>
              <a:rPr lang="en-US" sz="1400" baseline="0" dirty="0" smtClean="0"/>
              <a:t>I want you to do: God-like acceptance to others.  This means:  Love from Day 1.  Looking Deeper Than Demographics.  A Family-Bond. Pursuing Our Purpose.  </a:t>
            </a:r>
            <a:endParaRPr lang="en-US" sz="1400" dirty="0" smtClean="0"/>
          </a:p>
          <a:p>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24A2AE63-51EF-C44F-A197-A110FC1B5AD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1588" y="60325"/>
            <a:ext cx="4268787" cy="2668588"/>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Now our Key text will be Romans 15, but we are going to bounce around a bit to really get</a:t>
            </a:r>
            <a:r>
              <a:rPr lang="en-US" sz="1800" baseline="0" dirty="0" smtClean="0"/>
              <a:t> the whole picture. So we will actually begin in Romans 12.</a:t>
            </a:r>
            <a:endParaRPr lang="en-US" sz="18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dirty="0" smtClean="0"/>
          </a:p>
          <a:p>
            <a:endParaRPr lang="en-US" sz="1800" dirty="0" smtClean="0"/>
          </a:p>
          <a:p>
            <a:r>
              <a:rPr lang="en-US" sz="1800" dirty="0" smtClean="0"/>
              <a:t>In recent years, it’s become popular</a:t>
            </a:r>
            <a:r>
              <a:rPr lang="en-US" sz="1800" baseline="0" dirty="0" smtClean="0"/>
              <a:t> to hear parents tell a </a:t>
            </a:r>
            <a:r>
              <a:rPr lang="en-US" sz="1800" baseline="0" dirty="0" err="1" smtClean="0"/>
              <a:t>mis</a:t>
            </a:r>
            <a:r>
              <a:rPr lang="en-US" sz="1800" baseline="0" dirty="0" smtClean="0"/>
              <a:t>-behaving child – “that is unacceptable.”</a:t>
            </a:r>
          </a:p>
          <a:p>
            <a:endParaRPr lang="en-US" sz="1800" baseline="0" dirty="0" smtClean="0"/>
          </a:p>
          <a:p>
            <a:r>
              <a:rPr lang="en-US" sz="1800" baseline="0" dirty="0" smtClean="0"/>
              <a:t>In contrast – others have ADAMENTLY QUESTIONED:  “Why can’t you just accept me the way I am.”  and then rejected those who don’t fully accept them as they are.</a:t>
            </a:r>
          </a:p>
          <a:p>
            <a:endParaRPr lang="en-US" sz="18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Romans 15 describes an acceptance that</a:t>
            </a:r>
            <a:r>
              <a:rPr lang="en-US" sz="1800" baseline="0" dirty="0" smtClean="0"/>
              <a:t> is NOT a blind acceptance of anything and everything – Acceptance in based around our common commitment to Christ. </a:t>
            </a:r>
            <a:r>
              <a:rPr lang="en-US" sz="1800" dirty="0" smtClean="0"/>
              <a:t>In The Bible, God Is Always Loving, But Does Not Accept All Behaviors.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dirty="0" smtClean="0"/>
          </a:p>
          <a:p>
            <a:endParaRPr lang="en-US" sz="1800" dirty="0"/>
          </a:p>
        </p:txBody>
      </p:sp>
      <p:sp>
        <p:nvSpPr>
          <p:cNvPr id="4" name="Slide Number Placeholder 3"/>
          <p:cNvSpPr>
            <a:spLocks noGrp="1"/>
          </p:cNvSpPr>
          <p:nvPr>
            <p:ph type="sldNum" sz="quarter" idx="10"/>
          </p:nvPr>
        </p:nvSpPr>
        <p:spPr/>
        <p:txBody>
          <a:bodyPr/>
          <a:lstStyle/>
          <a:p>
            <a:fld id="{24A2AE63-51EF-C44F-A197-A110FC1B5AD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1588" y="60325"/>
            <a:ext cx="4268787" cy="2668588"/>
          </a:xfrm>
        </p:spPr>
      </p:sp>
      <p:sp>
        <p:nvSpPr>
          <p:cNvPr id="3" name="Notes Placeholder 2"/>
          <p:cNvSpPr>
            <a:spLocks noGrp="1"/>
          </p:cNvSpPr>
          <p:nvPr>
            <p:ph type="body" idx="1"/>
          </p:nvPr>
        </p:nvSpPr>
        <p:spPr/>
        <p:txBody>
          <a:bodyPr>
            <a:noAutofit/>
          </a:bodyPr>
          <a:lstStyle/>
          <a:p>
            <a:r>
              <a:rPr lang="en-US" sz="1400" dirty="0" smtClean="0"/>
              <a:t>Matt 16:24-25…  There is more to do,</a:t>
            </a:r>
            <a:r>
              <a:rPr lang="en-US" sz="1400" baseline="0" dirty="0" smtClean="0"/>
              <a:t> but it all begins </a:t>
            </a:r>
            <a:r>
              <a:rPr lang="en-US" sz="1400" baseline="0" dirty="0" err="1" smtClean="0"/>
              <a:t>simpy</a:t>
            </a:r>
            <a:r>
              <a:rPr lang="en-US" sz="1400" baseline="0" dirty="0" smtClean="0"/>
              <a:t> with the desire to know God – and to begin following Jesus.</a:t>
            </a:r>
            <a:r>
              <a:rPr lang="en-US" sz="1400" dirty="0" smtClean="0"/>
              <a:t> </a:t>
            </a:r>
            <a:r>
              <a:rPr lang="en-US" sz="1400" baseline="0" dirty="0" smtClean="0"/>
              <a:t>*those who came to hear Jesus – he welcome them to examine, to question, to evaluate.</a:t>
            </a:r>
          </a:p>
          <a:p>
            <a:endParaRPr lang="en-US" sz="1400" baseline="0" dirty="0" smtClean="0"/>
          </a:p>
          <a:p>
            <a:r>
              <a:rPr lang="en-US" sz="1400" baseline="0" dirty="0" smtClean="0"/>
              <a:t>For those who choose to become Christians – they were baptized – Acts 2</a:t>
            </a:r>
          </a:p>
          <a:p>
            <a:endParaRPr lang="en-US" sz="1400" baseline="0" dirty="0" smtClean="0"/>
          </a:p>
          <a:p>
            <a:r>
              <a:rPr lang="en-US" sz="1400" b="1" kern="1200" dirty="0" smtClean="0">
                <a:solidFill>
                  <a:schemeClr val="tx1"/>
                </a:solidFill>
                <a:latin typeface="+mn-lt"/>
                <a:ea typeface="+mn-ea"/>
                <a:cs typeface="+mn-cs"/>
              </a:rPr>
              <a:t>Matthew 28:18 And Jesus came up and spoke to them, saying, “All authority has been given to Me in heaven and on earth. 19 [</a:t>
            </a:r>
            <a:r>
              <a:rPr lang="en-US" sz="1400" b="1" kern="1200" dirty="0" err="1" smtClean="0">
                <a:solidFill>
                  <a:schemeClr val="tx1"/>
                </a:solidFill>
                <a:latin typeface="+mn-lt"/>
                <a:ea typeface="+mn-ea"/>
                <a:cs typeface="+mn-cs"/>
              </a:rPr>
              <a:t>e]Go</a:t>
            </a:r>
            <a:r>
              <a:rPr lang="en-US" sz="1400" b="1" kern="1200" dirty="0" smtClean="0">
                <a:solidFill>
                  <a:schemeClr val="tx1"/>
                </a:solidFill>
                <a:latin typeface="+mn-lt"/>
                <a:ea typeface="+mn-ea"/>
                <a:cs typeface="+mn-cs"/>
              </a:rPr>
              <a:t> therefore and make disciples of all the nations, baptizing them in the name of the Father and the Son and the Holy Spirit, 20 teaching them to observe all that I commanded you; and lo, I am with you [</a:t>
            </a:r>
            <a:r>
              <a:rPr lang="en-US" sz="1400" b="1" kern="1200" dirty="0" err="1" smtClean="0">
                <a:solidFill>
                  <a:schemeClr val="tx1"/>
                </a:solidFill>
                <a:latin typeface="+mn-lt"/>
                <a:ea typeface="+mn-ea"/>
                <a:cs typeface="+mn-cs"/>
              </a:rPr>
              <a:t>f]always</a:t>
            </a:r>
            <a:r>
              <a:rPr lang="en-US" sz="1400" b="1" kern="1200" dirty="0" smtClean="0">
                <a:solidFill>
                  <a:schemeClr val="tx1"/>
                </a:solidFill>
                <a:latin typeface="+mn-lt"/>
                <a:ea typeface="+mn-ea"/>
                <a:cs typeface="+mn-cs"/>
              </a:rPr>
              <a:t>, even to the end of the age.”</a:t>
            </a:r>
          </a:p>
          <a:p>
            <a:endParaRPr lang="en-US" sz="1400" b="1" kern="1200" dirty="0" smtClean="0">
              <a:solidFill>
                <a:schemeClr val="tx1"/>
              </a:solidFill>
              <a:latin typeface="+mn-lt"/>
              <a:ea typeface="+mn-ea"/>
              <a:cs typeface="+mn-cs"/>
            </a:endParaRPr>
          </a:p>
          <a:p>
            <a:r>
              <a:rPr lang="en-US" sz="1400" b="1" kern="1200" dirty="0" smtClean="0">
                <a:solidFill>
                  <a:schemeClr val="tx1"/>
                </a:solidFill>
                <a:latin typeface="+mn-lt"/>
                <a:ea typeface="+mn-ea"/>
                <a:cs typeface="+mn-cs"/>
              </a:rPr>
              <a:t>TEACHING THEM…we are accepted, but there is more for us to learn and more for us to choose to FOLLOW</a:t>
            </a:r>
            <a:r>
              <a:rPr lang="en-US" sz="1400" b="1" kern="1200" baseline="0" dirty="0" smtClean="0">
                <a:solidFill>
                  <a:schemeClr val="tx1"/>
                </a:solidFill>
                <a:latin typeface="+mn-lt"/>
                <a:ea typeface="+mn-ea"/>
                <a:cs typeface="+mn-cs"/>
              </a:rPr>
              <a:t> and OBEY.</a:t>
            </a:r>
          </a:p>
          <a:p>
            <a:endParaRPr lang="en-US" sz="1400" b="1" kern="1200" baseline="0" dirty="0" smtClean="0">
              <a:solidFill>
                <a:schemeClr val="tx1"/>
              </a:solidFill>
              <a:latin typeface="+mn-lt"/>
              <a:ea typeface="+mn-ea"/>
              <a:cs typeface="+mn-cs"/>
            </a:endParaRPr>
          </a:p>
          <a:p>
            <a:r>
              <a:rPr lang="en-US" sz="1400" dirty="0" smtClean="0"/>
              <a:t>*Some choose</a:t>
            </a:r>
            <a:r>
              <a:rPr lang="en-US" sz="1400" baseline="0" dirty="0" smtClean="0"/>
              <a:t> to leave.  “Demas forsaken – having loved the present world..”</a:t>
            </a:r>
          </a:p>
          <a:p>
            <a:endParaRPr lang="en-US" sz="1400" baseline="0" dirty="0" smtClean="0"/>
          </a:p>
          <a:p>
            <a:r>
              <a:rPr lang="en-US" sz="1400" baseline="0" dirty="0" smtClean="0"/>
              <a:t>*** POINT: If you want me to prove each of these one by one – we can have that conversation – My point – is for those who already know the passages I’m referencing to see the Connection as it relates to ACCEPTANCE.  This is a really helpful metaphor we can use when we talk to people about being a loving and accepting church.</a:t>
            </a:r>
          </a:p>
          <a:p>
            <a:endParaRPr lang="en-US" sz="1400" baseline="0" dirty="0" smtClean="0"/>
          </a:p>
          <a:p>
            <a:r>
              <a:rPr lang="en-US" sz="1400" baseline="0" dirty="0" smtClean="0"/>
              <a:t>Friends – there is no college in the world – that will forgive you and let you start again as many times as GOD!  NO MATTER what we do – we can always turn around and come back to HIM. And there is no college in the world – that can bestow upon us the HONOR or the REWARD that He can bestow.   HIS ACCEPTANCE is amazing, and I want each of us to understand how it functions and how wonderful it is.</a:t>
            </a:r>
          </a:p>
          <a:p>
            <a:endParaRPr lang="en-US" sz="1400" baseline="0" dirty="0" smtClean="0"/>
          </a:p>
          <a:p>
            <a:endParaRPr lang="en-US" sz="1400" dirty="0"/>
          </a:p>
        </p:txBody>
      </p:sp>
      <p:sp>
        <p:nvSpPr>
          <p:cNvPr id="4" name="Slide Number Placeholder 3"/>
          <p:cNvSpPr>
            <a:spLocks noGrp="1"/>
          </p:cNvSpPr>
          <p:nvPr>
            <p:ph type="sldNum" sz="quarter" idx="10"/>
          </p:nvPr>
        </p:nvSpPr>
        <p:spPr/>
        <p:txBody>
          <a:bodyPr/>
          <a:lstStyle/>
          <a:p>
            <a:fld id="{24A2AE63-51EF-C44F-A197-A110FC1B5AD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1588" y="60325"/>
            <a:ext cx="4268787" cy="2668588"/>
          </a:xfrm>
        </p:spPr>
      </p:sp>
      <p:sp>
        <p:nvSpPr>
          <p:cNvPr id="3" name="Notes Placeholder 2"/>
          <p:cNvSpPr>
            <a:spLocks noGrp="1"/>
          </p:cNvSpPr>
          <p:nvPr>
            <p:ph type="body" idx="1"/>
          </p:nvPr>
        </p:nvSpPr>
        <p:spPr/>
        <p:txBody>
          <a:bodyPr>
            <a:normAutofit/>
          </a:bodyPr>
          <a:lstStyle/>
          <a:p>
            <a:r>
              <a:rPr lang="en-US" sz="1600" dirty="0" smtClean="0"/>
              <a:t>*I</a:t>
            </a:r>
            <a:r>
              <a:rPr lang="en-US" sz="1600" baseline="0" dirty="0" smtClean="0"/>
              <a:t> imagine this is the aspect of God’s acceptance that you LOVE TOO!</a:t>
            </a:r>
            <a:endParaRPr lang="en-US" sz="1600" dirty="0" smtClean="0"/>
          </a:p>
          <a:p>
            <a:endParaRPr lang="en-US" sz="1600" dirty="0" smtClean="0"/>
          </a:p>
          <a:p>
            <a:r>
              <a:rPr lang="en-US" sz="1600" dirty="0" smtClean="0"/>
              <a:t>Gal. 6:7-8…..Superior Boundaries – They are better</a:t>
            </a:r>
            <a:r>
              <a:rPr lang="en-US" sz="1600" baseline="0" dirty="0" smtClean="0"/>
              <a:t> than the “anything goes” “it’s all okay” cultural mentality around us. They are better for two reasons – the first obvious one, is that people who really love us – will love us enough to warn us when we are going to be seriously hurt.  I’m glad that God has the backbone to tell me things for my own good.  Secondly – God-like acceptance is superior because God is Himself and unchanging and righteous standard.  When he rejects some-behavior or attitude – it’s not on a whim, it’s not because of his background.  It is because HE can perfectly evaluate it.   ***Even </a:t>
            </a:r>
            <a:r>
              <a:rPr lang="en-US" sz="1600" baseline="0" dirty="0" err="1" smtClean="0"/>
              <a:t>athiest</a:t>
            </a:r>
            <a:r>
              <a:rPr lang="en-US" sz="1600" baseline="0" dirty="0" smtClean="0"/>
              <a:t> today who deny any concept of absolute morality will admit that certain positive behaviors are good for </a:t>
            </a:r>
            <a:r>
              <a:rPr lang="en-US" sz="1600" baseline="0" dirty="0" err="1" smtClean="0"/>
              <a:t>stablity</a:t>
            </a:r>
            <a:r>
              <a:rPr lang="en-US" sz="1600" baseline="0" dirty="0" smtClean="0"/>
              <a:t> in society.  But their judgments are constantly shifting. Not God. He’s standard is timeless.</a:t>
            </a:r>
          </a:p>
          <a:p>
            <a:endParaRPr lang="en-US" sz="1600" baseline="0" dirty="0" smtClean="0"/>
          </a:p>
          <a:p>
            <a:endParaRPr lang="en-US" sz="1600" baseline="0" dirty="0" smtClean="0"/>
          </a:p>
          <a:p>
            <a:endParaRPr lang="en-US" sz="1600" baseline="0" dirty="0" smtClean="0"/>
          </a:p>
          <a:p>
            <a:r>
              <a:rPr lang="en-US" sz="1600" baseline="0" dirty="0" smtClean="0"/>
              <a:t>BLIND Acceptance sounds good at first, but it really falls short!</a:t>
            </a:r>
            <a:endParaRPr lang="en-US" sz="1600" dirty="0"/>
          </a:p>
        </p:txBody>
      </p:sp>
      <p:sp>
        <p:nvSpPr>
          <p:cNvPr id="4" name="Slide Number Placeholder 3"/>
          <p:cNvSpPr>
            <a:spLocks noGrp="1"/>
          </p:cNvSpPr>
          <p:nvPr>
            <p:ph type="sldNum" sz="quarter" idx="10"/>
          </p:nvPr>
        </p:nvSpPr>
        <p:spPr/>
        <p:txBody>
          <a:bodyPr/>
          <a:lstStyle/>
          <a:p>
            <a:fld id="{24A2AE63-51EF-C44F-A197-A110FC1B5AD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1588" y="60325"/>
            <a:ext cx="4268787" cy="2668588"/>
          </a:xfrm>
        </p:spPr>
      </p:sp>
      <p:sp>
        <p:nvSpPr>
          <p:cNvPr id="3" name="Notes Placeholder 2"/>
          <p:cNvSpPr>
            <a:spLocks noGrp="1"/>
          </p:cNvSpPr>
          <p:nvPr>
            <p:ph type="body" idx="1"/>
          </p:nvPr>
        </p:nvSpPr>
        <p:spPr/>
        <p:txBody>
          <a:bodyPr>
            <a:normAutofit/>
          </a:bodyPr>
          <a:lstStyle/>
          <a:p>
            <a:r>
              <a:rPr lang="en-US" sz="1400" dirty="0" smtClean="0"/>
              <a:t>SO MUCH GOOD comes</a:t>
            </a:r>
            <a:r>
              <a:rPr lang="en-US" sz="1400" baseline="0" dirty="0" smtClean="0"/>
              <a:t> from practicing Biblical Acceptance:</a:t>
            </a:r>
            <a:endParaRPr lang="en-US" sz="1400" dirty="0" smtClean="0"/>
          </a:p>
          <a:p>
            <a:endParaRPr lang="en-US" sz="1400" dirty="0" smtClean="0"/>
          </a:p>
          <a:p>
            <a:r>
              <a:rPr lang="en-US" sz="1400" dirty="0" smtClean="0"/>
              <a:t>Selflessness (vs. 1)</a:t>
            </a:r>
          </a:p>
          <a:p>
            <a:r>
              <a:rPr lang="en-US" sz="1400" dirty="0" smtClean="0"/>
              <a:t>Edification (vs. 2)</a:t>
            </a:r>
          </a:p>
          <a:p>
            <a:r>
              <a:rPr lang="en-US" sz="1400" dirty="0" smtClean="0"/>
              <a:t>Mutual Respect for God’s Word (vs. 4)</a:t>
            </a:r>
          </a:p>
          <a:p>
            <a:r>
              <a:rPr lang="en-US" sz="1400" dirty="0" smtClean="0"/>
              <a:t>Mutual Conformity to the Mind of Christ (</a:t>
            </a:r>
            <a:r>
              <a:rPr lang="en-US" sz="1400" dirty="0" err="1" smtClean="0"/>
              <a:t>vs</a:t>
            </a:r>
            <a:r>
              <a:rPr lang="en-US" sz="1400" dirty="0" smtClean="0"/>
              <a:t> 5)</a:t>
            </a:r>
          </a:p>
          <a:p>
            <a:r>
              <a:rPr lang="en-US" sz="1400" dirty="0" smtClean="0"/>
              <a:t>United In Praise To God (</a:t>
            </a:r>
            <a:r>
              <a:rPr lang="en-US" sz="1400" dirty="0" err="1" smtClean="0"/>
              <a:t>vs</a:t>
            </a:r>
            <a:r>
              <a:rPr lang="en-US" sz="1400" dirty="0" smtClean="0"/>
              <a:t> 6)</a:t>
            </a:r>
          </a:p>
          <a:p>
            <a:r>
              <a:rPr lang="en-US" sz="1400" dirty="0" smtClean="0"/>
              <a:t>Reflecting On The Acceptance Given To us (</a:t>
            </a:r>
            <a:r>
              <a:rPr lang="en-US" sz="1400" dirty="0" err="1" smtClean="0"/>
              <a:t>vs</a:t>
            </a:r>
            <a:r>
              <a:rPr lang="en-US" sz="1400" dirty="0" smtClean="0"/>
              <a:t> 7)</a:t>
            </a:r>
          </a:p>
          <a:p>
            <a:endParaRPr lang="en-US" sz="1400" dirty="0" smtClean="0"/>
          </a:p>
          <a:p>
            <a:r>
              <a:rPr lang="en-US" sz="1400" dirty="0" smtClean="0"/>
              <a:t>DEEPER:   I Can Accept Another Christian Despite Our Cultural Differences.</a:t>
            </a:r>
          </a:p>
          <a:p>
            <a:endParaRPr lang="en-US" sz="1400" dirty="0" smtClean="0"/>
          </a:p>
          <a:p>
            <a:r>
              <a:rPr lang="en-US" sz="1400" dirty="0" smtClean="0"/>
              <a:t>FAMIY BOND-PERSONAL DIFFERENCE:  I Can Accept Another Christian Whose Practices Are Different From My Own In Matters of Judgment.  (This could be a whole lesson)</a:t>
            </a:r>
          </a:p>
          <a:p>
            <a:pPr lvl="1"/>
            <a:r>
              <a:rPr lang="en-US" sz="1400" dirty="0" smtClean="0"/>
              <a:t>Opinions About Food</a:t>
            </a:r>
          </a:p>
          <a:p>
            <a:pPr lvl="1"/>
            <a:r>
              <a:rPr lang="en-US" sz="1400" dirty="0" smtClean="0"/>
              <a:t>Opinions About Days</a:t>
            </a:r>
          </a:p>
          <a:p>
            <a:pPr lvl="1"/>
            <a:r>
              <a:rPr lang="en-US" sz="1400" dirty="0" smtClean="0"/>
              <a:t>Opinions About Neutral </a:t>
            </a:r>
            <a:r>
              <a:rPr lang="en-US" sz="1400" dirty="0" err="1" smtClean="0"/>
              <a:t>Matters.(Car</a:t>
            </a:r>
            <a:r>
              <a:rPr lang="en-US" sz="1400" dirty="0" smtClean="0"/>
              <a:t> we</a:t>
            </a:r>
            <a:r>
              <a:rPr lang="en-US" sz="1400" baseline="0" dirty="0" smtClean="0"/>
              <a:t> drive, color of clothing, styles of music)</a:t>
            </a:r>
            <a:endParaRPr lang="en-US" sz="1400" dirty="0" smtClean="0"/>
          </a:p>
          <a:p>
            <a:pPr lvl="1"/>
            <a:r>
              <a:rPr lang="en-US" sz="1400" dirty="0" smtClean="0"/>
              <a:t>Opinions About Bible Translations</a:t>
            </a:r>
          </a:p>
          <a:p>
            <a:pPr lvl="1"/>
            <a:r>
              <a:rPr lang="en-US" sz="1400" dirty="0" smtClean="0"/>
              <a:t>Opinions About Parenting</a:t>
            </a:r>
          </a:p>
          <a:p>
            <a:pPr lvl="1"/>
            <a:r>
              <a:rPr lang="en-US" sz="1400" dirty="0" smtClean="0"/>
              <a:t>Opinions About Personal Restrictions (No caffeine,</a:t>
            </a:r>
            <a:r>
              <a:rPr lang="en-US" sz="1400" baseline="0" dirty="0" smtClean="0"/>
              <a:t> Don’t work Sunday afternoons, Specific </a:t>
            </a:r>
            <a:r>
              <a:rPr lang="en-US" sz="1400" baseline="0" dirty="0" err="1" smtClean="0"/>
              <a:t>Euphenisms</a:t>
            </a:r>
            <a:r>
              <a:rPr lang="en-US" sz="1400" baseline="0" dirty="0" smtClean="0"/>
              <a:t> various families allow or don’t allow.)</a:t>
            </a:r>
            <a:endParaRPr lang="en-US" sz="1400" dirty="0" smtClean="0"/>
          </a:p>
          <a:p>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24A2AE63-51EF-C44F-A197-A110FC1B5AD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1588" y="60325"/>
            <a:ext cx="4268787" cy="2668588"/>
          </a:xfrm>
        </p:spPr>
      </p:sp>
      <p:sp>
        <p:nvSpPr>
          <p:cNvPr id="3" name="Notes Placeholder 2"/>
          <p:cNvSpPr>
            <a:spLocks noGrp="1"/>
          </p:cNvSpPr>
          <p:nvPr>
            <p:ph type="body" idx="1"/>
          </p:nvPr>
        </p:nvSpPr>
        <p:spPr/>
        <p:txBody>
          <a:bodyPr>
            <a:normAutofit/>
          </a:bodyPr>
          <a:lstStyle/>
          <a:p>
            <a:r>
              <a:rPr lang="en-US" sz="2000" dirty="0" smtClean="0"/>
              <a:t>Today, we want you</a:t>
            </a:r>
            <a:r>
              <a:rPr lang="en-US" sz="2000" baseline="0" dirty="0" smtClean="0"/>
              <a:t> to know that we serve a very loving and accepting God.  He will take you exactly as you are today – all the baggage, all the hurt, all the past choices good and bad.  And he will begin to bring out your best so that you SHINE with HIS LOVE.</a:t>
            </a:r>
          </a:p>
          <a:p>
            <a:endParaRPr lang="en-US" sz="2000" dirty="0" smtClean="0"/>
          </a:p>
          <a:p>
            <a:r>
              <a:rPr lang="en-US" sz="2000" dirty="0" smtClean="0"/>
              <a:t>HE asks – </a:t>
            </a:r>
            <a:r>
              <a:rPr lang="en-US" sz="2000" smtClean="0"/>
              <a:t>that you ACCEPT and FOLLOW HIS SON.</a:t>
            </a:r>
            <a:endParaRPr lang="en-US" sz="2000" dirty="0"/>
          </a:p>
        </p:txBody>
      </p:sp>
      <p:sp>
        <p:nvSpPr>
          <p:cNvPr id="4" name="Slide Number Placeholder 3"/>
          <p:cNvSpPr>
            <a:spLocks noGrp="1"/>
          </p:cNvSpPr>
          <p:nvPr>
            <p:ph type="sldNum" sz="quarter" idx="10"/>
          </p:nvPr>
        </p:nvSpPr>
        <p:spPr/>
        <p:txBody>
          <a:bodyPr/>
          <a:lstStyle/>
          <a:p>
            <a:fld id="{24A2AE63-51EF-C44F-A197-A110FC1B5AD2}"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1/19/17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1/19/17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1/19/17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1/19/17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1/19/17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1/19/17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1/19/17</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4"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kern="1200">
          <a:solidFill>
            <a:srgbClr val="FA4A33"/>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ACCEPTED – ROM 15</a:t>
            </a:r>
            <a:endParaRPr lang="en-US" dirty="0"/>
          </a:p>
        </p:txBody>
      </p:sp>
      <p:sp>
        <p:nvSpPr>
          <p:cNvPr id="3" name="Subtitle 2"/>
          <p:cNvSpPr>
            <a:spLocks noGrp="1"/>
          </p:cNvSpPr>
          <p:nvPr>
            <p:ph type="subTitle" idx="1"/>
          </p:nvPr>
        </p:nvSpPr>
        <p:spPr/>
        <p:txBody>
          <a:bodyPr/>
          <a:lstStyle/>
          <a:p>
            <a:endParaRPr lang="en-US"/>
          </a:p>
        </p:txBody>
      </p:sp>
      <p:pic>
        <p:nvPicPr>
          <p:cNvPr id="5" name="Picture 4" descr="Accepted.png"/>
          <p:cNvPicPr>
            <a:picLocks noChangeAspect="1"/>
          </p:cNvPicPr>
          <p:nvPr/>
        </p:nvPicPr>
        <p:blipFill>
          <a:blip r:embed="rId3"/>
          <a:stretch>
            <a:fillRect/>
          </a:stretch>
        </p:blipFill>
        <p:spPr>
          <a:xfrm>
            <a:off x="6350" y="-1"/>
            <a:ext cx="9137650" cy="5715001"/>
          </a:xfrm>
          <a:prstGeom prst="rect">
            <a:avLst/>
          </a:prstGeom>
        </p:spPr>
      </p:pic>
    </p:spTree>
  </p:cSld>
  <p:clrMapOvr>
    <a:masterClrMapping/>
  </p:clrMapOvr>
  <p:transition>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4256553"/>
          </a:xfrm>
        </p:spPr>
        <p:txBody>
          <a:bodyPr>
            <a:normAutofit/>
          </a:bodyPr>
          <a:lstStyle/>
          <a:p>
            <a:r>
              <a:rPr lang="en-US" sz="6600" dirty="0" smtClean="0"/>
              <a:t>Is Your Church</a:t>
            </a:r>
            <a:br>
              <a:rPr lang="en-US" sz="6600" dirty="0" smtClean="0"/>
            </a:br>
            <a:r>
              <a:rPr lang="en-US" sz="6600" dirty="0" smtClean="0"/>
              <a:t>Loving &amp; Accepting?</a:t>
            </a:r>
            <a:endParaRPr lang="en-US" sz="6600" dirty="0"/>
          </a:p>
        </p:txBody>
      </p:sp>
    </p:spTree>
  </p:cSld>
  <p:clrMapOvr>
    <a:masterClrMapping/>
  </p:clrMapOvr>
  <p:transition>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We Need To </a:t>
            </a:r>
            <a:br>
              <a:rPr lang="en-US" dirty="0" smtClean="0"/>
            </a:br>
            <a:r>
              <a:rPr lang="en-US" u="sng" dirty="0" smtClean="0"/>
              <a:t>Understand</a:t>
            </a:r>
            <a:r>
              <a:rPr lang="en-US" dirty="0" smtClean="0"/>
              <a:t> About Acceptance.</a:t>
            </a:r>
            <a:endParaRPr lang="en-US" dirty="0"/>
          </a:p>
        </p:txBody>
      </p:sp>
      <p:sp>
        <p:nvSpPr>
          <p:cNvPr id="3" name="Content Placeholder 2"/>
          <p:cNvSpPr>
            <a:spLocks noGrp="1"/>
          </p:cNvSpPr>
          <p:nvPr>
            <p:ph idx="1"/>
          </p:nvPr>
        </p:nvSpPr>
        <p:spPr>
          <a:xfrm>
            <a:off x="407718" y="1333500"/>
            <a:ext cx="8686800" cy="3771636"/>
          </a:xfrm>
        </p:spPr>
        <p:txBody>
          <a:bodyPr>
            <a:normAutofit lnSpcReduction="10000"/>
          </a:bodyPr>
          <a:lstStyle/>
          <a:p>
            <a:r>
              <a:rPr lang="en-US" dirty="0" smtClean="0"/>
              <a:t>In The Bible, We Are Taught To Seek Acceptance From God Above All Others.</a:t>
            </a:r>
          </a:p>
          <a:p>
            <a:pPr lvl="1"/>
            <a:r>
              <a:rPr lang="en-US" dirty="0" smtClean="0"/>
              <a:t>Offering Acceptable Worship &amp; Service (Rom 12:1,2)</a:t>
            </a:r>
          </a:p>
          <a:p>
            <a:pPr lvl="1"/>
            <a:r>
              <a:rPr lang="en-US" dirty="0" smtClean="0"/>
              <a:t>Accepting His Teaching &amp; Instruction (Mark 4:20)</a:t>
            </a:r>
          </a:p>
          <a:p>
            <a:r>
              <a:rPr lang="en-US" dirty="0" smtClean="0"/>
              <a:t>In The Bible, Acceptance Is Not Unconditional Approval.  (1 Corinthians 6:9-11)</a:t>
            </a:r>
          </a:p>
          <a:p>
            <a:pPr lvl="1"/>
            <a:r>
              <a:rPr lang="en-US" dirty="0" smtClean="0"/>
              <a:t>We Are Taught To Extend Acceptance To Others</a:t>
            </a:r>
            <a:br>
              <a:rPr lang="en-US" dirty="0" smtClean="0"/>
            </a:br>
            <a:r>
              <a:rPr lang="en-US" dirty="0" smtClean="0"/>
              <a:t> As Part of A Growing Process. (Rom. 15:7-9)</a:t>
            </a:r>
          </a:p>
          <a:p>
            <a:endParaRPr lang="en-US" dirty="0"/>
          </a:p>
        </p:txBody>
      </p:sp>
    </p:spTree>
  </p:cSld>
  <p:clrMapOvr>
    <a:masterClrMapping/>
  </p:clrMapOvr>
  <p:transition>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Understanding</a:t>
            </a:r>
            <a:r>
              <a:rPr lang="en-US" dirty="0" smtClean="0"/>
              <a:t> Acceptance</a:t>
            </a:r>
            <a:br>
              <a:rPr lang="en-US" dirty="0" smtClean="0"/>
            </a:br>
            <a:r>
              <a:rPr lang="en-US" dirty="0" smtClean="0"/>
              <a:t> In Higher Education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You Can Be Accepted If You Meet Basic Entrance Requirements.</a:t>
            </a:r>
          </a:p>
          <a:p>
            <a:r>
              <a:rPr lang="en-US" dirty="0" smtClean="0"/>
              <a:t>You Are Welcome &amp; Belong Here.</a:t>
            </a:r>
          </a:p>
          <a:p>
            <a:r>
              <a:rPr lang="en-US" dirty="0" smtClean="0"/>
              <a:t>You Will Be Officially Recognized As Part of Our School or Program.</a:t>
            </a:r>
          </a:p>
          <a:p>
            <a:r>
              <a:rPr lang="en-US" dirty="0" smtClean="0"/>
              <a:t>You Are Accepted For The Purpose of Further Growth &amp; Development.</a:t>
            </a:r>
          </a:p>
          <a:p>
            <a:r>
              <a:rPr lang="en-US" dirty="0" smtClean="0"/>
              <a:t>Your Acceptance Can Be Revoked If You Continually Violate The Code of Conduct.</a:t>
            </a:r>
            <a:endParaRPr lang="en-US" dirty="0"/>
          </a:p>
        </p:txBody>
      </p:sp>
    </p:spTree>
  </p:cSld>
  <p:clrMapOvr>
    <a:masterClrMapping/>
  </p:clrMapOvr>
  <p:transition>
    <p:spli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We Need To</a:t>
            </a:r>
            <a:br>
              <a:rPr lang="en-US" dirty="0" smtClean="0"/>
            </a:br>
            <a:r>
              <a:rPr lang="en-US" dirty="0" smtClean="0"/>
              <a:t> </a:t>
            </a:r>
            <a:r>
              <a:rPr lang="en-US" u="sng" dirty="0" smtClean="0"/>
              <a:t>Love</a:t>
            </a:r>
            <a:r>
              <a:rPr lang="en-US" dirty="0" smtClean="0"/>
              <a:t> About Acceptance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 Love That God’s Acceptance Is Always Available.</a:t>
            </a:r>
            <a:r>
              <a:rPr lang="en-US" dirty="0" smtClean="0"/>
              <a:t> </a:t>
            </a:r>
            <a:br>
              <a:rPr lang="en-US" dirty="0" smtClean="0"/>
            </a:br>
            <a:r>
              <a:rPr lang="en-US" dirty="0" smtClean="0"/>
              <a:t>(</a:t>
            </a:r>
            <a:r>
              <a:rPr lang="en-US" dirty="0" smtClean="0"/>
              <a:t>Luke 15:18-24)</a:t>
            </a:r>
          </a:p>
          <a:p>
            <a:r>
              <a:rPr lang="en-US" dirty="0" smtClean="0"/>
              <a:t>I Love That God’s Acceptance Has Superior Boundaries To Keep Me From Harm. (Gal 6:7-8)</a:t>
            </a:r>
          </a:p>
          <a:p>
            <a:r>
              <a:rPr lang="en-US" dirty="0" smtClean="0"/>
              <a:t>I Love That God’s Acceptance Is Working To Bring Out The Best In Me.</a:t>
            </a:r>
          </a:p>
          <a:p>
            <a:r>
              <a:rPr lang="en-US" dirty="0" smtClean="0"/>
              <a:t>I Love That God’s Acceptance Is Training Me To Appreciate What Really Matters In The Hearts of </a:t>
            </a:r>
            <a:r>
              <a:rPr lang="en-US" dirty="0" smtClean="0"/>
              <a:t>Others.</a:t>
            </a:r>
          </a:p>
          <a:p>
            <a:pPr lvl="1"/>
            <a:r>
              <a:rPr lang="en-US" dirty="0" smtClean="0"/>
              <a:t>Rom 15:1-6, 13</a:t>
            </a:r>
          </a:p>
          <a:p>
            <a:endParaRPr lang="en-US" dirty="0"/>
          </a:p>
        </p:txBody>
      </p:sp>
    </p:spTree>
  </p:cSld>
  <p:clrMapOvr>
    <a:masterClrMapping/>
  </p:clrMapOvr>
  <p:transition>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t>Practicing</a:t>
            </a:r>
            <a:r>
              <a:rPr lang="en-US" dirty="0" smtClean="0"/>
              <a:t> Biblical Acceptance</a:t>
            </a:r>
            <a:endParaRPr lang="en-US" dirty="0"/>
          </a:p>
        </p:txBody>
      </p:sp>
      <p:sp>
        <p:nvSpPr>
          <p:cNvPr id="3" name="Content Placeholder 2"/>
          <p:cNvSpPr>
            <a:spLocks noGrp="1"/>
          </p:cNvSpPr>
          <p:nvPr>
            <p:ph idx="1"/>
          </p:nvPr>
        </p:nvSpPr>
        <p:spPr/>
        <p:txBody>
          <a:bodyPr>
            <a:normAutofit lnSpcReduction="10000"/>
          </a:bodyPr>
          <a:lstStyle/>
          <a:p>
            <a:r>
              <a:rPr lang="en-US" dirty="0" smtClean="0"/>
              <a:t>We Will Extend Love From Day 1.</a:t>
            </a:r>
          </a:p>
          <a:p>
            <a:r>
              <a:rPr lang="en-US" dirty="0" smtClean="0"/>
              <a:t>We Will Look Deeper Than Demographics.</a:t>
            </a:r>
          </a:p>
          <a:p>
            <a:r>
              <a:rPr lang="en-US" dirty="0" smtClean="0"/>
              <a:t>We Will Maintain A Family-Bond Despite Personal Differences.</a:t>
            </a:r>
          </a:p>
          <a:p>
            <a:r>
              <a:rPr lang="en-US" dirty="0" smtClean="0"/>
              <a:t>We Will Pursue Our Purpose Together.</a:t>
            </a:r>
          </a:p>
          <a:p>
            <a:r>
              <a:rPr lang="en-US" dirty="0" smtClean="0"/>
              <a:t>We Will Be Both Accepting &amp; Admonishing.</a:t>
            </a:r>
          </a:p>
          <a:p>
            <a:pPr lvl="1"/>
            <a:r>
              <a:rPr lang="en-US" dirty="0" smtClean="0"/>
              <a:t>Romans 15:14-16</a:t>
            </a:r>
          </a:p>
          <a:p>
            <a:endParaRPr lang="en-US" dirty="0" smtClean="0"/>
          </a:p>
          <a:p>
            <a:endParaRPr lang="en-US" dirty="0" smtClean="0"/>
          </a:p>
          <a:p>
            <a:endParaRPr lang="en-US" dirty="0"/>
          </a:p>
        </p:txBody>
      </p:sp>
    </p:spTree>
  </p:cSld>
  <p:clrMapOvr>
    <a:masterClrMapping/>
  </p:clrMapOvr>
  <p:transition>
    <p:spli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ACCEPTED – ROM 15</a:t>
            </a:r>
            <a:endParaRPr lang="en-US" dirty="0"/>
          </a:p>
        </p:txBody>
      </p:sp>
      <p:sp>
        <p:nvSpPr>
          <p:cNvPr id="3" name="Subtitle 2"/>
          <p:cNvSpPr>
            <a:spLocks noGrp="1"/>
          </p:cNvSpPr>
          <p:nvPr>
            <p:ph type="subTitle" idx="1"/>
          </p:nvPr>
        </p:nvSpPr>
        <p:spPr/>
        <p:txBody>
          <a:bodyPr/>
          <a:lstStyle/>
          <a:p>
            <a:endParaRPr lang="en-US"/>
          </a:p>
        </p:txBody>
      </p:sp>
      <p:pic>
        <p:nvPicPr>
          <p:cNvPr id="5" name="Picture 4" descr="Accepted.png"/>
          <p:cNvPicPr>
            <a:picLocks noChangeAspect="1"/>
          </p:cNvPicPr>
          <p:nvPr/>
        </p:nvPicPr>
        <p:blipFill>
          <a:blip r:embed="rId3"/>
          <a:stretch>
            <a:fillRect/>
          </a:stretch>
        </p:blipFill>
        <p:spPr>
          <a:xfrm>
            <a:off x="6350" y="-1"/>
            <a:ext cx="9137650" cy="5715001"/>
          </a:xfrm>
          <a:prstGeom prst="rect">
            <a:avLst/>
          </a:prstGeom>
        </p:spPr>
      </p:pic>
    </p:spTree>
  </p:cSld>
  <p:clrMapOvr>
    <a:masterClrMapping/>
  </p:clrMapOvr>
  <p:transition>
    <p:split/>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2562</TotalTime>
  <Words>1550</Words>
  <Application>Microsoft Macintosh PowerPoint</Application>
  <PresentationFormat>On-screen Show (16:10)</PresentationFormat>
  <Paragraphs>102</Paragraphs>
  <Slides>7</Slides>
  <Notes>7</Notes>
  <HiddenSlides>0</HiddenSlides>
  <MMClips>0</MMClips>
  <ScaleCrop>false</ScaleCrop>
  <HeadingPairs>
    <vt:vector size="4" baseType="variant">
      <vt:variant>
        <vt:lpstr>Design Template</vt:lpstr>
      </vt:variant>
      <vt:variant>
        <vt:i4>1</vt:i4>
      </vt:variant>
      <vt:variant>
        <vt:lpstr>Slide Titles</vt:lpstr>
      </vt:variant>
      <vt:variant>
        <vt:i4>7</vt:i4>
      </vt:variant>
    </vt:vector>
  </HeadingPairs>
  <TitlesOfParts>
    <vt:vector size="8" baseType="lpstr">
      <vt:lpstr>Default Theme</vt:lpstr>
      <vt:lpstr>ACCEPTED – ROM 15</vt:lpstr>
      <vt:lpstr>Is Your Church Loving &amp; Accepting?</vt:lpstr>
      <vt:lpstr>What We Need To  Understand About Acceptance.</vt:lpstr>
      <vt:lpstr>Understanding Acceptance  In Higher Education</vt:lpstr>
      <vt:lpstr>What We Need To  Love About Acceptance</vt:lpstr>
      <vt:lpstr>Practicing Biblical Acceptance</vt:lpstr>
      <vt:lpstr>ACCEPTED – ROM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ACCEPTED – ROM 15</dc:title>
  <dc:creator>Phillip Shumake</dc:creator>
  <cp:lastModifiedBy>Phillip Shumake</cp:lastModifiedBy>
  <cp:revision>46</cp:revision>
  <dcterms:created xsi:type="dcterms:W3CDTF">2017-01-19T13:52:07Z</dcterms:created>
  <dcterms:modified xsi:type="dcterms:W3CDTF">2017-01-19T14:12:40Z</dcterms:modified>
</cp:coreProperties>
</file>