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1" r:id="rId3"/>
    <p:sldId id="262" r:id="rId4"/>
    <p:sldId id="263" r:id="rId5"/>
    <p:sldId id="260" r:id="rId6"/>
    <p:sldId id="257" r:id="rId7"/>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1pPr>
    <a:lvl2pPr marL="4572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2pPr>
    <a:lvl3pPr marL="9144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3pPr>
    <a:lvl4pPr marL="13716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4pPr>
    <a:lvl5pPr marL="18288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5pPr>
    <a:lvl6pPr marL="22860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6pPr>
    <a:lvl7pPr marL="27432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7pPr>
    <a:lvl8pPr marL="32004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8pPr>
    <a:lvl9pPr marL="36576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27" d="100"/>
          <a:sy n="127" d="100"/>
        </p:scale>
        <p:origin x="-352" y="-96"/>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4" d="100"/>
          <a:sy n="104" d="100"/>
        </p:scale>
        <p:origin x="-3378" y="-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A3CA6304-F4AE-554E-8EBB-FC43D9D75DD0}" type="datetime1">
              <a:rPr lang="en-US"/>
              <a:pPr>
                <a:defRPr/>
              </a:pPr>
              <a:t>12/31/2016</a:t>
            </a:fld>
            <a:endParaRPr lang="en-US"/>
          </a:p>
        </p:txBody>
      </p:sp>
      <p:sp>
        <p:nvSpPr>
          <p:cNvPr id="4" name="Slide Image Placeholder 3"/>
          <p:cNvSpPr>
            <a:spLocks noGrp="1" noRot="1" noChangeAspect="1"/>
          </p:cNvSpPr>
          <p:nvPr>
            <p:ph type="sldImg" idx="2"/>
          </p:nvPr>
        </p:nvSpPr>
        <p:spPr>
          <a:xfrm>
            <a:off x="1563688" y="180975"/>
            <a:ext cx="3686175" cy="2305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96850" y="2674938"/>
            <a:ext cx="6494463" cy="62388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5653088" y="457200"/>
            <a:ext cx="1038225"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CF14D10F-2680-6B42-9C8F-99DFF152F31E}" type="slidenum">
              <a:rPr lang="en-US"/>
              <a:pPr>
                <a:defRPr/>
              </a:pPr>
              <a:t>‹#›</a:t>
            </a:fld>
            <a:endParaRPr lang="en-US"/>
          </a:p>
        </p:txBody>
      </p:sp>
    </p:spTree>
    <p:extLst>
      <p:ext uri="{BB962C8B-B14F-4D97-AF65-F5344CB8AC3E}">
        <p14:creationId xmlns:p14="http://schemas.microsoft.com/office/powerpoint/2010/main" val="32670101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ＭＳ Ｐゴシック" pitchFamily="-10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600" dirty="0" smtClean="0"/>
              <a:t>Today we are covering a topic that Satan would prefer us to ignore.  It’s a topic that the devil would love for us to feel uncomfortable even bringing up – because He would rather distract us with almost anything else.</a:t>
            </a:r>
          </a:p>
          <a:p>
            <a:pPr eaLnBrk="1" hangingPunct="1">
              <a:spcBef>
                <a:spcPct val="0"/>
              </a:spcBef>
            </a:pPr>
            <a:endParaRPr lang="en-US" sz="1600" dirty="0" smtClean="0"/>
          </a:p>
          <a:p>
            <a:pPr eaLnBrk="1" hangingPunct="1">
              <a:spcBef>
                <a:spcPct val="0"/>
              </a:spcBef>
            </a:pPr>
            <a:r>
              <a:rPr lang="en-US" sz="1600" dirty="0" smtClean="0"/>
              <a:t>Because today we are talking about what it means to BE LOST.  And our enemy, wants to hide the very thought of being LOST from as many people as possible.</a:t>
            </a:r>
          </a:p>
          <a:p>
            <a:pPr eaLnBrk="1" hangingPunct="1">
              <a:spcBef>
                <a:spcPct val="0"/>
              </a:spcBef>
            </a:pPr>
            <a:endParaRPr lang="en-US" sz="1600" dirty="0" smtClean="0"/>
          </a:p>
          <a:p>
            <a:pPr eaLnBrk="1" hangingPunct="1">
              <a:spcBef>
                <a:spcPct val="0"/>
              </a:spcBef>
            </a:pPr>
            <a:r>
              <a:rPr lang="en-US" sz="1600" dirty="0" smtClean="0"/>
              <a:t>So – maybe that’s why Jesus talked about it so openly.  You see – no matter how uncomfortable we might feel momentarily – Jesus TAUGHT EXTENSIVELY about Being Lost.  And not only did He teach about it – but it was </a:t>
            </a:r>
            <a:r>
              <a:rPr lang="en-US" sz="1600" dirty="0" err="1" smtClean="0"/>
              <a:t>affiirmed</a:t>
            </a:r>
            <a:r>
              <a:rPr lang="en-US" sz="1600" dirty="0" smtClean="0"/>
              <a:t> by His apostles in their preaching.  And even beyond that – the Christians throughout the Bible BELIEVED very deeply in exactly what Jesus and the Apostles taught!</a:t>
            </a:r>
          </a:p>
          <a:p>
            <a:pPr eaLnBrk="1" hangingPunct="1">
              <a:spcBef>
                <a:spcPct val="0"/>
              </a:spcBef>
            </a:pPr>
            <a:endParaRPr lang="en-US" sz="1600" dirty="0" smtClean="0"/>
          </a:p>
          <a:p>
            <a:pPr eaLnBrk="1" hangingPunct="1">
              <a:spcBef>
                <a:spcPct val="0"/>
              </a:spcBef>
            </a:pPr>
            <a:r>
              <a:rPr lang="en-US" sz="1600" dirty="0" smtClean="0"/>
              <a:t>So today, I want you to see that being LOST is a very REAL, VERY TERRIBLE POSITION – and that JESUS is the LIGHT that ALL LOST PEOPLE Most Need.</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E364C0-02BC-854F-AAC2-2CE6A187C9B2}" type="slidenum">
              <a:rPr lang="en-US" smtClean="0">
                <a:latin typeface="Arial" pitchFamily="-100" charset="0"/>
                <a:ea typeface="ＭＳ Ｐゴシック" pitchFamily="-100" charset="-128"/>
                <a:cs typeface="ＭＳ Ｐゴシック" pitchFamily="-100" charset="-128"/>
              </a:rPr>
              <a:pPr/>
              <a:t>1</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600" dirty="0" smtClean="0"/>
              <a:t>What you probably know… Is that this word is used in the New Testament to describe people separated from God.</a:t>
            </a:r>
          </a:p>
          <a:p>
            <a:pPr eaLnBrk="1" hangingPunct="1">
              <a:spcBef>
                <a:spcPct val="0"/>
              </a:spcBef>
            </a:pPr>
            <a:endParaRPr lang="en-US" sz="1600" dirty="0" smtClean="0"/>
          </a:p>
          <a:p>
            <a:pPr eaLnBrk="1" hangingPunct="1">
              <a:spcBef>
                <a:spcPct val="0"/>
              </a:spcBef>
            </a:pPr>
            <a:r>
              <a:rPr lang="en-US" sz="1600" dirty="0" smtClean="0"/>
              <a:t>What you may not know…is that this word is INCREDIBLY STRONG.  It does not mean– oops – I took a wrong turn.  </a:t>
            </a:r>
          </a:p>
          <a:p>
            <a:pPr eaLnBrk="1" hangingPunct="1">
              <a:spcBef>
                <a:spcPct val="0"/>
              </a:spcBef>
            </a:pPr>
            <a:endParaRPr lang="en-US" sz="1600" dirty="0" smtClean="0"/>
          </a:p>
          <a:p>
            <a:pPr eaLnBrk="1" hangingPunct="1">
              <a:spcBef>
                <a:spcPct val="0"/>
              </a:spcBef>
            </a:pPr>
            <a:r>
              <a:rPr lang="en-US" sz="1600" dirty="0" smtClean="0"/>
              <a:t>Luke 15:32 – the LOST son…dying, </a:t>
            </a:r>
            <a:r>
              <a:rPr lang="en-US" sz="1600" dirty="0" err="1" smtClean="0"/>
              <a:t>seperated</a:t>
            </a:r>
            <a:r>
              <a:rPr lang="en-US" sz="1600" dirty="0" smtClean="0"/>
              <a:t>, hopeless apart from the Father.</a:t>
            </a:r>
          </a:p>
          <a:p>
            <a:pPr eaLnBrk="1" hangingPunct="1">
              <a:spcBef>
                <a:spcPct val="0"/>
              </a:spcBef>
            </a:pPr>
            <a:endParaRPr lang="en-US" sz="1600" dirty="0" smtClean="0"/>
          </a:p>
          <a:p>
            <a:pPr eaLnBrk="1" hangingPunct="1">
              <a:spcBef>
                <a:spcPct val="0"/>
              </a:spcBef>
            </a:pPr>
            <a:r>
              <a:rPr lang="en-US" sz="1600" dirty="0" smtClean="0"/>
              <a:t>Luke 19:10 – One who isn’t saved. Maybe one, like </a:t>
            </a:r>
            <a:r>
              <a:rPr lang="en-US" sz="1600" dirty="0" err="1" smtClean="0"/>
              <a:t>Zacheuss</a:t>
            </a:r>
            <a:r>
              <a:rPr lang="en-US" sz="1600" dirty="0" smtClean="0"/>
              <a:t>, interested in Jesus, but who needs to repent of their sins.</a:t>
            </a:r>
          </a:p>
          <a:p>
            <a:pPr eaLnBrk="1" hangingPunct="1">
              <a:spcBef>
                <a:spcPct val="0"/>
              </a:spcBef>
            </a:pPr>
            <a:endParaRPr lang="en-US" sz="1600" dirty="0" smtClean="0"/>
          </a:p>
          <a:p>
            <a:pPr eaLnBrk="1" hangingPunct="1">
              <a:spcBef>
                <a:spcPct val="0"/>
              </a:spcBef>
            </a:pPr>
            <a:r>
              <a:rPr lang="en-US" sz="1600" dirty="0" smtClean="0"/>
              <a:t>John 6:12 – Sometimes not just used of people – but of “lost” property – what a sad waste to see it spoiled and neglected. To be rendered useless.</a:t>
            </a:r>
          </a:p>
          <a:p>
            <a:pPr eaLnBrk="1" hangingPunct="1">
              <a:spcBef>
                <a:spcPct val="0"/>
              </a:spcBef>
            </a:pPr>
            <a:endParaRPr lang="en-US" sz="1600" dirty="0" smtClean="0"/>
          </a:p>
          <a:p>
            <a:pPr eaLnBrk="1" hangingPunct="1">
              <a:spcBef>
                <a:spcPct val="0"/>
              </a:spcBef>
            </a:pPr>
            <a:r>
              <a:rPr lang="en-US" sz="1600" dirty="0" smtClean="0"/>
              <a:t>“Apollo-me”  (memory trick – think </a:t>
            </a:r>
            <a:r>
              <a:rPr lang="en-US" sz="1600" dirty="0" err="1" smtClean="0"/>
              <a:t>apollo</a:t>
            </a:r>
            <a:r>
              <a:rPr lang="en-US" sz="1600" dirty="0" smtClean="0"/>
              <a:t> 13)</a:t>
            </a:r>
          </a:p>
          <a:p>
            <a:pPr eaLnBrk="1" hangingPunct="1">
              <a:spcBef>
                <a:spcPct val="0"/>
              </a:spcBef>
            </a:pPr>
            <a:endParaRPr lang="en-US" sz="1600" dirty="0" smtClean="0"/>
          </a:p>
          <a:p>
            <a:pPr eaLnBrk="1" hangingPunct="1">
              <a:spcBef>
                <a:spcPct val="0"/>
              </a:spcBef>
            </a:pPr>
            <a:r>
              <a:rPr lang="en-US" sz="1600" dirty="0" smtClean="0"/>
              <a:t>When Jesus uses this word – He is using a word that describes something being dead and wasted. Fully destroyed (not teaching annihilation – but rather the 2</a:t>
            </a:r>
            <a:r>
              <a:rPr lang="en-US" sz="1600" baseline="30000" dirty="0" smtClean="0"/>
              <a:t>nd</a:t>
            </a:r>
            <a:r>
              <a:rPr lang="en-US" sz="1600" dirty="0" smtClean="0"/>
              <a:t> death prepared for Satan.)  For Jesus, and thus for us, this word describes the most serious, most grave state we could face.</a:t>
            </a:r>
          </a:p>
          <a:p>
            <a:pPr eaLnBrk="1" hangingPunct="1">
              <a:spcBef>
                <a:spcPct val="0"/>
              </a:spcBef>
            </a:pPr>
            <a:endParaRPr lang="en-US" sz="1600" dirty="0" smtClean="0"/>
          </a:p>
          <a:p>
            <a:pPr eaLnBrk="1" hangingPunct="1">
              <a:spcBef>
                <a:spcPct val="0"/>
              </a:spcBef>
            </a:pPr>
            <a:r>
              <a:rPr lang="en-US" sz="1600" dirty="0" smtClean="0"/>
              <a:t>&gt;&gt; 1 </a:t>
            </a:r>
            <a:r>
              <a:rPr lang="en-US" sz="1600" dirty="0" err="1" smtClean="0"/>
              <a:t>Cor</a:t>
            </a:r>
            <a:r>
              <a:rPr lang="en-US" sz="1600" dirty="0" smtClean="0"/>
              <a:t>…gospel seems foolish to the “perishing”</a:t>
            </a:r>
          </a:p>
          <a:p>
            <a:pPr eaLnBrk="1" hangingPunct="1">
              <a:spcBef>
                <a:spcPct val="0"/>
              </a:spcBef>
            </a:pPr>
            <a:r>
              <a:rPr lang="en-US" sz="1600" dirty="0" smtClean="0"/>
              <a:t>&gt;&gt; God doesn’t want anyone to “perish”</a:t>
            </a:r>
          </a:p>
          <a:p>
            <a:pPr eaLnBrk="1" hangingPunct="1">
              <a:spcBef>
                <a:spcPct val="0"/>
              </a:spcBef>
            </a:pPr>
            <a:r>
              <a:rPr lang="en-US" sz="1600" dirty="0" smtClean="0"/>
              <a:t>&gt;&gt; God is the JUDGE…we must all stand before.</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4615C-7456-E140-9C86-C51C7FF9EA22}" type="slidenum">
              <a:rPr lang="en-US" smtClean="0">
                <a:latin typeface="Arial" pitchFamily="-100" charset="0"/>
                <a:ea typeface="ＭＳ Ｐゴシック" pitchFamily="-100" charset="-128"/>
                <a:cs typeface="ＭＳ Ｐゴシック" pitchFamily="-100" charset="-128"/>
              </a:rPr>
              <a:pPr/>
              <a:t>2</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2000" dirty="0" smtClean="0"/>
              <a:t>More than anything THEY NEED THE LIGHT OF JESUS CHRIST!</a:t>
            </a:r>
          </a:p>
          <a:p>
            <a:pPr eaLnBrk="1" hangingPunct="1">
              <a:spcBef>
                <a:spcPct val="0"/>
              </a:spcBef>
            </a:pPr>
            <a:endParaRPr lang="en-US" sz="2000" dirty="0" smtClean="0"/>
          </a:p>
          <a:p>
            <a:pPr eaLnBrk="1" hangingPunct="1">
              <a:spcBef>
                <a:spcPct val="0"/>
              </a:spcBef>
            </a:pPr>
            <a:r>
              <a:rPr lang="en-US" sz="2000" dirty="0" smtClean="0"/>
              <a:t>*This is an URGENT SITUATION that demands we respond with LIGHT….. So I want to challenge you this week, Go Speak Up about the LIGHT they need.  Don’t fall into the temptation to say “Oh, next time…next week, next month, next year.  Brothers and Sisters – the lost need the LIGHT – and they need it Right now.   – when you meet someone who is LOST respond with LIGHT!  </a:t>
            </a:r>
          </a:p>
          <a:p>
            <a:pPr eaLnBrk="1" hangingPunct="1">
              <a:spcBef>
                <a:spcPct val="0"/>
              </a:spcBef>
            </a:pPr>
            <a:endParaRPr lang="en-US" sz="1600" dirty="0" smtClean="0"/>
          </a:p>
          <a:p>
            <a:pPr eaLnBrk="1" hangingPunct="1">
              <a:spcBef>
                <a:spcPct val="0"/>
              </a:spcBef>
            </a:pPr>
            <a:endParaRPr lang="en-US" sz="1600" dirty="0" smtClean="0"/>
          </a:p>
          <a:p>
            <a:pPr eaLnBrk="1" hangingPunct="1">
              <a:spcBef>
                <a:spcPct val="0"/>
              </a:spcBef>
            </a:pPr>
            <a:r>
              <a:rPr lang="en-US" sz="2000" dirty="0" smtClean="0">
                <a:solidFill>
                  <a:srgbClr val="FF0000"/>
                </a:solidFill>
              </a:rPr>
              <a:t>From now on – when you think “Hey they might be lost”</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2000" dirty="0" smtClean="0">
                <a:solidFill>
                  <a:srgbClr val="FF0000"/>
                </a:solidFill>
              </a:rPr>
              <a:t> I want you to think “I’ve got to share the LIGHT.”</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A33BB-C0A1-CB4B-AD96-F89AFDEE5449}" type="slidenum">
              <a:rPr lang="en-US" smtClean="0">
                <a:latin typeface="Arial" pitchFamily="-100" charset="0"/>
                <a:ea typeface="ＭＳ Ｐゴシック" pitchFamily="-100" charset="-128"/>
                <a:cs typeface="ＭＳ Ｐゴシック" pitchFamily="-100" charset="-128"/>
              </a:rPr>
              <a:pPr/>
              <a:t>3</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600" dirty="0" smtClean="0"/>
          </a:p>
          <a:p>
            <a:pPr eaLnBrk="1" hangingPunct="1">
              <a:spcBef>
                <a:spcPct val="0"/>
              </a:spcBef>
            </a:pPr>
            <a:endParaRPr lang="en-US" sz="1600" dirty="0" smtClean="0"/>
          </a:p>
          <a:p>
            <a:pPr eaLnBrk="1" hangingPunct="1">
              <a:spcBef>
                <a:spcPct val="0"/>
              </a:spcBef>
            </a:pPr>
            <a:endParaRPr lang="en-US" sz="1600" dirty="0" smtClean="0"/>
          </a:p>
          <a:p>
            <a:pPr eaLnBrk="1" hangingPunct="1">
              <a:spcBef>
                <a:spcPct val="0"/>
              </a:spcBef>
            </a:pPr>
            <a:r>
              <a:rPr lang="en-US" sz="1600" dirty="0" smtClean="0"/>
              <a:t>Religious Error – Jesus dealt with everything from false teachers to out-right hypocrites.</a:t>
            </a:r>
          </a:p>
          <a:p>
            <a:pPr eaLnBrk="1" hangingPunct="1">
              <a:spcBef>
                <a:spcPct val="0"/>
              </a:spcBef>
            </a:pPr>
            <a:endParaRPr lang="en-US" sz="1600" dirty="0" smtClean="0"/>
          </a:p>
          <a:p>
            <a:pPr eaLnBrk="1" hangingPunct="1">
              <a:spcBef>
                <a:spcPct val="0"/>
              </a:spcBef>
            </a:pPr>
            <a:endParaRPr lang="en-US" sz="1600" dirty="0" smtClean="0"/>
          </a:p>
          <a:p>
            <a:pPr eaLnBrk="1" hangingPunct="1">
              <a:spcBef>
                <a:spcPct val="0"/>
              </a:spcBef>
            </a:pPr>
            <a:r>
              <a:rPr lang="en-US" sz="1600" dirty="0" smtClean="0"/>
              <a:t>Transition: The Gospel of Christ is not all fire, hell, and condemnation….but please notice this morning – it is not a message of universal salvation either – BEING LOST is a very Serious Matter and a VERY REAL matter.  Jesus Himself taught a LOT about the LOST.  And we need to study this to the point that our COMPASSION will be stirred up – just as HIS WAS – SO THAT WE SHARE THE LIGHT!</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A6B6EF-9EE0-9544-9BEA-012640130201}" type="slidenum">
              <a:rPr lang="en-US" smtClean="0">
                <a:latin typeface="Arial" pitchFamily="-100" charset="0"/>
                <a:ea typeface="ＭＳ Ｐゴシック" pitchFamily="-100" charset="-128"/>
                <a:cs typeface="ＭＳ Ｐゴシック" pitchFamily="-100" charset="-128"/>
              </a:rPr>
              <a:pPr/>
              <a:t>4</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A1658C-8E9C-4849-B34B-D5E41F4C0D5A}" type="slidenum">
              <a:rPr lang="en-US" smtClean="0">
                <a:latin typeface="Arial" pitchFamily="-100" charset="0"/>
                <a:ea typeface="ＭＳ Ｐゴシック" pitchFamily="-100" charset="-128"/>
                <a:cs typeface="ＭＳ Ｐゴシック" pitchFamily="-100" charset="-128"/>
              </a:rPr>
              <a:pPr/>
              <a:t>5</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563688" y="180975"/>
            <a:ext cx="3686175" cy="23050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62909-AC73-9049-9495-AA11F0CBE481}" type="slidenum">
              <a:rPr lang="en-US" smtClean="0">
                <a:latin typeface="Arial" pitchFamily="-100" charset="0"/>
                <a:ea typeface="ＭＳ Ｐゴシック" pitchFamily="-100" charset="-128"/>
                <a:cs typeface="ＭＳ Ｐゴシック" pitchFamily="-100" charset="-128"/>
              </a:rPr>
              <a:pPr/>
              <a:t>6</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AD7200-1C46-CA4D-B13F-AE59C7D93CB2}" type="datetime1">
              <a:rPr lang="en-US"/>
              <a:pPr>
                <a:defRPr/>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3E3209-DBFF-5A4C-8836-BCEAF9B4891A}" type="slidenum">
              <a:rPr lang="en-US"/>
              <a:pPr>
                <a:defRPr/>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B6775C-9951-6846-B0BD-E4487042B0AB}" type="datetime1">
              <a:rPr lang="en-US"/>
              <a:pPr>
                <a:defRPr/>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1926B-3AFE-424E-A8A8-CD9D13DBC640}" type="slidenum">
              <a:rPr lang="en-US"/>
              <a:pPr>
                <a:defRPr/>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42B04-A8D7-3142-8C25-188D932FC5DB}" type="datetime1">
              <a:rPr lang="en-US"/>
              <a:pPr>
                <a:defRPr/>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DB44C4-113C-F84E-A936-36A83B129458}" type="slidenum">
              <a:rPr lang="en-US"/>
              <a:pPr>
                <a:defRPr/>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5A2074-49CB-F24B-BD8D-7AB5C1BC2766}" type="datetime1">
              <a:rPr lang="en-US"/>
              <a:pPr>
                <a:defRPr/>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76B5C-DE41-B043-B7FF-850E2E23BC54}" type="slidenum">
              <a:rPr lang="en-US"/>
              <a:pPr>
                <a:defRPr/>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EE88EF-26EF-D54B-A922-1F78E02DB017}" type="datetime1">
              <a:rPr lang="en-US"/>
              <a:pPr>
                <a:defRPr/>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04A78E-D731-8346-8B56-7BC9C7903034}" type="slidenum">
              <a:rPr lang="en-US"/>
              <a:pPr>
                <a:defRPr/>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D5727-2EB7-7347-8457-573608F71AE4}" type="datetime1">
              <a:rPr lang="en-US"/>
              <a:pPr>
                <a:defRPr/>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C7323B-78DD-904D-B53D-677967A0C046}" type="slidenum">
              <a:rPr lang="en-US"/>
              <a:pPr>
                <a:defRPr/>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3B241D-4CC8-3A4F-B42A-29EF4D28E265}" type="datetime1">
              <a:rPr lang="en-US"/>
              <a:pPr>
                <a:defRPr/>
              </a:pPr>
              <a:t>12/31/2016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69D6B8-8471-E94B-B68B-926B118D4276}" type="slidenum">
              <a:rPr lang="en-US"/>
              <a:pPr>
                <a:defRPr/>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F23667-A6C1-EF4E-91AB-A34C9BD7FD1D}" type="datetime1">
              <a:rPr lang="en-US"/>
              <a:pPr>
                <a:defRPr/>
              </a:pPr>
              <a:t>12/31/2016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C526B9-7F29-B54B-9479-68E7DEAFB898}" type="slidenum">
              <a:rPr lang="en-US"/>
              <a:pPr>
                <a:defRPr/>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B2A90-8FA8-8D44-B56C-9FD743E11662}" type="datetime1">
              <a:rPr lang="en-US"/>
              <a:pPr>
                <a:defRPr/>
              </a:pPr>
              <a:t>12/31/2016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0697CA-DA15-DB48-8AA6-9B57830281EF}" type="slidenum">
              <a:rPr lang="en-US"/>
              <a:pPr>
                <a:defRPr/>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71AC3A-B4E3-B44C-872A-AC05816F52D3}" type="datetime1">
              <a:rPr lang="en-US"/>
              <a:pPr>
                <a:defRPr/>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D4A377-0049-6F48-B15B-096292D6D2E1}" type="slidenum">
              <a:rPr lang="en-US"/>
              <a:pPr>
                <a:defRPr/>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03A837-3DF0-7B44-ACC2-360066F2C305}" type="datetime1">
              <a:rPr lang="en-US"/>
              <a:pPr>
                <a:defRPr/>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1D5122-6F62-BF48-9F4F-9956BA34F2C8}" type="slidenum">
              <a:rPr lang="en-US"/>
              <a:pPr>
                <a:defRPr/>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08CACD9-323F-F94D-B20F-6997F3F3BD48}" type="datetime1">
              <a:rPr lang="en-US"/>
              <a:pPr>
                <a:defRPr/>
              </a:pPr>
              <a:t>12/31/2016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17FE432-48D4-F047-8353-1849C44C8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up)">
                                      <p:cBhvr>
                                        <p:cTn id="7" dur="500"/>
                                        <p:tgtEl>
                                          <p:spTgt spid="102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up)">
                                      <p:cBhvr>
                                        <p:cTn id="10" dur="500"/>
                                        <p:tgtEl>
                                          <p:spTgt spid="102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up)">
                                      <p:cBhvr>
                                        <p:cTn id="13" dur="500"/>
                                        <p:tgtEl>
                                          <p:spTgt spid="102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up)">
                                      <p:cBhvr>
                                        <p:cTn id="16" dur="500"/>
                                        <p:tgtEl>
                                          <p:spTgt spid="102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up)">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Lst>
      </p:bldP>
    </p:bldLst>
  </p:timing>
  <p:txStyles>
    <p:titleStyle>
      <a:lvl1pPr algn="ctr" defTabSz="457200" rtl="0" eaLnBrk="0" fontAlgn="base" hangingPunct="0">
        <a:spcBef>
          <a:spcPct val="0"/>
        </a:spcBef>
        <a:spcAft>
          <a:spcPct val="0"/>
        </a:spcAft>
        <a:defRPr sz="4400" b="1" kern="1200">
          <a:solidFill>
            <a:schemeClr val="tx1"/>
          </a:solidFill>
          <a:latin typeface="Times New Roman"/>
          <a:ea typeface="ＭＳ Ｐゴシック" charset="-128"/>
          <a:cs typeface="Times New Roman"/>
        </a:defRPr>
      </a:lvl1pPr>
      <a:lvl2pPr algn="ctr" defTabSz="457200" rtl="0" eaLnBrk="0" fontAlgn="base" hangingPunct="0">
        <a:spcBef>
          <a:spcPct val="0"/>
        </a:spcBef>
        <a:spcAft>
          <a:spcPct val="0"/>
        </a:spcAft>
        <a:defRPr sz="4400" b="1">
          <a:solidFill>
            <a:schemeClr val="tx1"/>
          </a:solidFill>
          <a:latin typeface="Times New Roman" pitchFamily="-100"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chemeClr val="tx1"/>
          </a:solidFill>
          <a:latin typeface="Times New Roman" pitchFamily="-100"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chemeClr val="tx1"/>
          </a:solidFill>
          <a:latin typeface="Times New Roman" pitchFamily="-100"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chemeClr val="tx1"/>
          </a:solidFill>
          <a:latin typeface="Times New Roman" pitchFamily="-100"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0" charset="0"/>
        <a:buChar char="•"/>
        <a:defRPr sz="3200" kern="1200">
          <a:solidFill>
            <a:schemeClr val="tx1"/>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pitchFamily="-100" charset="0"/>
        <a:buChar char="–"/>
        <a:defRPr sz="2800" kern="1200">
          <a:solidFill>
            <a:schemeClr val="tx1"/>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pitchFamily="-100" charset="0"/>
        <a:buChar char="•"/>
        <a:defRPr sz="2400" kern="1200">
          <a:solidFill>
            <a:schemeClr val="tx1"/>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pitchFamily="-100" charset="0"/>
        <a:buChar char="–"/>
        <a:defRPr sz="2000" kern="1200">
          <a:solidFill>
            <a:schemeClr val="tx1"/>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pitchFamily="-100" charset="0"/>
        <a:buChar char="»"/>
        <a:defRPr sz="2000" kern="1200">
          <a:solidFill>
            <a:schemeClr val="tx1"/>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latin typeface="Times New Roman" pitchFamily="-100" charset="0"/>
                <a:ea typeface="ＭＳ Ｐゴシック" pitchFamily="-100" charset="-128"/>
              </a:rPr>
              <a:t>A Light To The Lost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5" name="Picture 4" descr="light-lost-title.jpg"/>
          <p:cNvPicPr>
            <a:picLocks noChangeAspect="1"/>
          </p:cNvPicPr>
          <p:nvPr/>
        </p:nvPicPr>
        <p:blipFill>
          <a:blip r:embed="rId3"/>
          <a:stretch>
            <a:fillRect/>
          </a:stretch>
        </p:blipFill>
        <p:spPr>
          <a:xfrm>
            <a:off x="6349" y="0"/>
            <a:ext cx="9137651" cy="5715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Times New Roman" pitchFamily="-100" charset="0"/>
                <a:ea typeface="ＭＳ Ｐゴシック" pitchFamily="-100" charset="-128"/>
              </a:rPr>
              <a:t>What It Means </a:t>
            </a:r>
            <a:br>
              <a:rPr lang="en-US" smtClean="0">
                <a:latin typeface="Times New Roman" pitchFamily="-100" charset="0"/>
                <a:ea typeface="ＭＳ Ｐゴシック" pitchFamily="-100" charset="-128"/>
              </a:rPr>
            </a:br>
            <a:r>
              <a:rPr lang="en-US" smtClean="0">
                <a:latin typeface="Times New Roman" pitchFamily="-100" charset="0"/>
                <a:ea typeface="ＭＳ Ｐゴシック" pitchFamily="-100" charset="-128"/>
              </a:rPr>
              <a:t>To Be LOST</a:t>
            </a:r>
          </a:p>
        </p:txBody>
      </p:sp>
      <p:sp>
        <p:nvSpPr>
          <p:cNvPr id="3" name="Content Placeholder 2"/>
          <p:cNvSpPr>
            <a:spLocks noGrp="1"/>
          </p:cNvSpPr>
          <p:nvPr>
            <p:ph idx="1"/>
          </p:nvPr>
        </p:nvSpPr>
        <p:spPr>
          <a:xfrm>
            <a:off x="457200" y="1333500"/>
            <a:ext cx="8472488" cy="3771636"/>
          </a:xfrm>
        </p:spPr>
        <p:txBody>
          <a:bodyPr>
            <a:normAutofit fontScale="85000" lnSpcReduction="10000"/>
          </a:bodyPr>
          <a:lstStyle/>
          <a:p>
            <a:pPr>
              <a:buFont typeface="Arial" charset="0"/>
              <a:buChar char="•"/>
              <a:defRPr/>
            </a:pPr>
            <a:r>
              <a:rPr lang="en-US" dirty="0" smtClean="0"/>
              <a:t>New Testament Usage of The Word “Lost”</a:t>
            </a:r>
          </a:p>
          <a:p>
            <a:pPr lvl="1">
              <a:buFont typeface="Arial" charset="0"/>
              <a:buChar char="–"/>
              <a:defRPr/>
            </a:pPr>
            <a:r>
              <a:rPr lang="en-US" dirty="0" smtClean="0"/>
              <a:t>Luke 15:32, 19:10, John 6:12</a:t>
            </a:r>
          </a:p>
          <a:p>
            <a:pPr>
              <a:buFont typeface="Arial" charset="0"/>
              <a:buChar char="•"/>
              <a:defRPr/>
            </a:pPr>
            <a:r>
              <a:rPr lang="en-US" b="1" dirty="0" err="1" smtClean="0"/>
              <a:t>Apollumi</a:t>
            </a:r>
            <a:r>
              <a:rPr lang="en-US" b="1" dirty="0" smtClean="0"/>
              <a:t>: </a:t>
            </a:r>
            <a:r>
              <a:rPr lang="en-US" dirty="0" smtClean="0"/>
              <a:t>To destroy fully (to perish or to lose).</a:t>
            </a:r>
          </a:p>
          <a:p>
            <a:pPr lvl="1">
              <a:buFont typeface="Arial" charset="0"/>
              <a:buChar char="–"/>
              <a:defRPr/>
            </a:pPr>
            <a:r>
              <a:rPr lang="en-US" dirty="0" err="1" smtClean="0"/>
              <a:t>Strongs</a:t>
            </a:r>
            <a:r>
              <a:rPr lang="en-US" dirty="0" smtClean="0"/>
              <a:t> #622</a:t>
            </a:r>
          </a:p>
          <a:p>
            <a:pPr>
              <a:buFont typeface="Arial" charset="0"/>
              <a:buChar char="•"/>
              <a:defRPr/>
            </a:pPr>
            <a:r>
              <a:rPr lang="en-US" dirty="0" smtClean="0"/>
              <a:t>Perishing</a:t>
            </a:r>
          </a:p>
          <a:p>
            <a:pPr lvl="1">
              <a:buFont typeface="Arial" charset="0"/>
              <a:buChar char="–"/>
              <a:defRPr/>
            </a:pPr>
            <a:r>
              <a:rPr lang="en-US" dirty="0" smtClean="0"/>
              <a:t>1 Corinthians 1:18, 2 Peter 3:9</a:t>
            </a:r>
          </a:p>
          <a:p>
            <a:pPr>
              <a:buFont typeface="Arial" charset="0"/>
              <a:buChar char="•"/>
              <a:defRPr/>
            </a:pPr>
            <a:r>
              <a:rPr lang="en-US" dirty="0" smtClean="0"/>
              <a:t>Destroy</a:t>
            </a:r>
          </a:p>
          <a:p>
            <a:pPr lvl="1">
              <a:buFont typeface="Arial" charset="0"/>
              <a:buChar char="–"/>
              <a:defRPr/>
            </a:pPr>
            <a:r>
              <a:rPr lang="en-US" dirty="0" smtClean="0"/>
              <a:t>James 4:12</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6886"/>
            <a:ext cx="8229600" cy="952500"/>
          </a:xfrm>
        </p:spPr>
        <p:txBody>
          <a:bodyPr/>
          <a:lstStyle/>
          <a:p>
            <a:r>
              <a:rPr lang="en-US" smtClean="0">
                <a:latin typeface="Times New Roman" pitchFamily="-100" charset="0"/>
                <a:ea typeface="ＭＳ Ｐゴシック" pitchFamily="-100" charset="-128"/>
              </a:rPr>
              <a:t>What The Lost NEED Most</a:t>
            </a:r>
          </a:p>
        </p:txBody>
      </p:sp>
      <p:sp>
        <p:nvSpPr>
          <p:cNvPr id="3" name="Content Placeholder 2"/>
          <p:cNvSpPr>
            <a:spLocks noGrp="1"/>
          </p:cNvSpPr>
          <p:nvPr>
            <p:ph idx="1"/>
          </p:nvPr>
        </p:nvSpPr>
        <p:spPr>
          <a:xfrm>
            <a:off x="166688" y="847991"/>
            <a:ext cx="8742362" cy="4648729"/>
          </a:xfrm>
        </p:spPr>
        <p:txBody>
          <a:bodyPr>
            <a:normAutofit fontScale="85000" lnSpcReduction="10000"/>
          </a:bodyPr>
          <a:lstStyle/>
          <a:p>
            <a:pPr>
              <a:buFont typeface="Arial" charset="0"/>
              <a:buChar char="•"/>
              <a:defRPr/>
            </a:pPr>
            <a:r>
              <a:rPr lang="en-US" dirty="0" smtClean="0"/>
              <a:t>And even if our gospel is veiled, it is veiled to those who are perishing, in whose case the god of this world has blinded the minds of the unbelieving so that they might not see </a:t>
            </a:r>
            <a:r>
              <a:rPr lang="en-US" b="1" u="sng" dirty="0" smtClean="0">
                <a:solidFill>
                  <a:schemeClr val="accent6">
                    <a:lumMod val="75000"/>
                  </a:schemeClr>
                </a:solidFill>
              </a:rPr>
              <a:t>the light of the gospel of the glory of Christ, who is the image of God.</a:t>
            </a:r>
            <a:r>
              <a:rPr lang="en-US" dirty="0" smtClean="0">
                <a:solidFill>
                  <a:schemeClr val="accent6">
                    <a:lumMod val="75000"/>
                  </a:schemeClr>
                </a:solidFill>
              </a:rPr>
              <a:t> </a:t>
            </a:r>
            <a:r>
              <a:rPr lang="en-US" dirty="0" smtClean="0"/>
              <a:t>For we do not preach ourselves but </a:t>
            </a:r>
            <a:r>
              <a:rPr lang="en-US" b="1" u="sng" dirty="0" smtClean="0">
                <a:solidFill>
                  <a:srgbClr val="E46C0A"/>
                </a:solidFill>
              </a:rPr>
              <a:t>Christ Jesus as Lord</a:t>
            </a:r>
            <a:r>
              <a:rPr lang="en-US" dirty="0" smtClean="0"/>
              <a:t>, and ourselves as your bond-servants for Jesus' sake. For God, who said, </a:t>
            </a:r>
            <a:r>
              <a:rPr lang="en-US" b="1" u="sng" dirty="0" smtClean="0">
                <a:solidFill>
                  <a:srgbClr val="E46C0A"/>
                </a:solidFill>
              </a:rPr>
              <a:t>"Light shall shine out of darkness," is the One who has shone in our hearts to give the Light</a:t>
            </a:r>
            <a:r>
              <a:rPr lang="en-US" dirty="0" smtClean="0">
                <a:solidFill>
                  <a:srgbClr val="E46C0A"/>
                </a:solidFill>
              </a:rPr>
              <a:t> </a:t>
            </a:r>
            <a:r>
              <a:rPr lang="en-US" dirty="0" smtClean="0"/>
              <a:t>of the knowledge of the glory of God in the </a:t>
            </a:r>
            <a:r>
              <a:rPr lang="en-US" b="1" u="sng" dirty="0" smtClean="0">
                <a:solidFill>
                  <a:srgbClr val="E46C0A"/>
                </a:solidFill>
              </a:rPr>
              <a:t>face of Christ.</a:t>
            </a:r>
            <a:r>
              <a:rPr lang="en-US" dirty="0" smtClean="0">
                <a:solidFill>
                  <a:srgbClr val="E46C0A"/>
                </a:solidFill>
              </a:rPr>
              <a:t> </a:t>
            </a:r>
            <a:r>
              <a:rPr lang="en-US" b="1" u="sng" dirty="0" smtClean="0"/>
              <a:t/>
            </a:r>
            <a:br>
              <a:rPr lang="en-US" b="1" u="sng" dirty="0" smtClean="0"/>
            </a:br>
            <a:r>
              <a:rPr lang="en-US" dirty="0" smtClean="0"/>
              <a:t>(2 Corinthians 4:3-6) </a:t>
            </a:r>
            <a:endParaRPr lang="en-US"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Times New Roman" pitchFamily="-100" charset="0"/>
                <a:ea typeface="ＭＳ Ｐゴシック" pitchFamily="-100" charset="-128"/>
              </a:rPr>
              <a:t>Jesus Shows Us The </a:t>
            </a:r>
            <a:br>
              <a:rPr lang="en-US" smtClean="0">
                <a:latin typeface="Times New Roman" pitchFamily="-100" charset="0"/>
                <a:ea typeface="ＭＳ Ｐゴシック" pitchFamily="-100" charset="-128"/>
              </a:rPr>
            </a:br>
            <a:r>
              <a:rPr lang="en-US" smtClean="0">
                <a:latin typeface="Times New Roman" pitchFamily="-100" charset="0"/>
                <a:ea typeface="ＭＳ Ｐゴシック" pitchFamily="-100" charset="-128"/>
              </a:rPr>
              <a:t>Many Lost People We Meet</a:t>
            </a:r>
          </a:p>
        </p:txBody>
      </p:sp>
      <p:sp>
        <p:nvSpPr>
          <p:cNvPr id="20483" name="Content Placeholder 3"/>
          <p:cNvSpPr>
            <a:spLocks noGrp="1"/>
          </p:cNvSpPr>
          <p:nvPr>
            <p:ph sz="half" idx="1"/>
          </p:nvPr>
        </p:nvSpPr>
        <p:spPr>
          <a:xfrm>
            <a:off x="457200" y="1423500"/>
            <a:ext cx="4038600" cy="4196500"/>
          </a:xfrm>
        </p:spPr>
        <p:txBody>
          <a:bodyPr>
            <a:normAutofit fontScale="92500" lnSpcReduction="10000"/>
          </a:bodyPr>
          <a:lstStyle/>
          <a:p>
            <a:r>
              <a:rPr lang="en-US" dirty="0" smtClean="0">
                <a:latin typeface="Tahoma" pitchFamily="-100" charset="0"/>
                <a:ea typeface="ＭＳ Ｐゴシック" pitchFamily="-100" charset="-128"/>
              </a:rPr>
              <a:t>The Unbeliever</a:t>
            </a:r>
          </a:p>
          <a:p>
            <a:pPr lvl="1"/>
            <a:r>
              <a:rPr lang="en-US" dirty="0" smtClean="0">
                <a:latin typeface="Tahoma" pitchFamily="-100" charset="0"/>
                <a:ea typeface="ＭＳ Ｐゴシック" pitchFamily="-100" charset="-128"/>
              </a:rPr>
              <a:t>Matthew 10:33</a:t>
            </a:r>
          </a:p>
          <a:p>
            <a:r>
              <a:rPr lang="en-US" dirty="0" smtClean="0">
                <a:latin typeface="Tahoma" pitchFamily="-100" charset="0"/>
                <a:ea typeface="ＭＳ Ｐゴシック" pitchFamily="-100" charset="-128"/>
              </a:rPr>
              <a:t>The Fruitless</a:t>
            </a:r>
          </a:p>
          <a:p>
            <a:pPr lvl="1"/>
            <a:r>
              <a:rPr lang="en-US" dirty="0" smtClean="0">
                <a:latin typeface="Tahoma" pitchFamily="-100" charset="0"/>
                <a:ea typeface="ＭＳ Ｐゴシック" pitchFamily="-100" charset="-128"/>
              </a:rPr>
              <a:t>John 15:2,6</a:t>
            </a:r>
          </a:p>
          <a:p>
            <a:r>
              <a:rPr lang="en-US" dirty="0" smtClean="0">
                <a:latin typeface="Tahoma" pitchFamily="-100" charset="0"/>
                <a:ea typeface="ＭＳ Ｐゴシック" pitchFamily="-100" charset="-128"/>
              </a:rPr>
              <a:t>The One Who Only Says “Lord, Lord”</a:t>
            </a:r>
          </a:p>
          <a:p>
            <a:pPr lvl="1"/>
            <a:r>
              <a:rPr lang="en-US" dirty="0" smtClean="0">
                <a:latin typeface="Tahoma" pitchFamily="-100" charset="0"/>
                <a:ea typeface="ＭＳ Ｐゴシック" pitchFamily="-100" charset="-128"/>
              </a:rPr>
              <a:t>Matthew 7:21</a:t>
            </a:r>
          </a:p>
          <a:p>
            <a:r>
              <a:rPr lang="en-US" dirty="0" smtClean="0">
                <a:latin typeface="Tahoma" pitchFamily="-100" charset="0"/>
                <a:ea typeface="ＭＳ Ｐゴシック" pitchFamily="-100" charset="-128"/>
              </a:rPr>
              <a:t>The One Who Is Not Rich Toward God</a:t>
            </a:r>
          </a:p>
          <a:p>
            <a:pPr lvl="1"/>
            <a:r>
              <a:rPr lang="en-US" dirty="0" smtClean="0">
                <a:latin typeface="Tahoma" pitchFamily="-100" charset="0"/>
                <a:ea typeface="ＭＳ Ｐゴシック" pitchFamily="-100" charset="-128"/>
              </a:rPr>
              <a:t>Luke 12:21</a:t>
            </a:r>
          </a:p>
          <a:p>
            <a:endParaRPr lang="en-US" dirty="0" smtClean="0">
              <a:latin typeface="Tahoma" pitchFamily="-100" charset="0"/>
              <a:ea typeface="ＭＳ Ｐゴシック" pitchFamily="-100" charset="-128"/>
            </a:endParaRPr>
          </a:p>
        </p:txBody>
      </p:sp>
      <p:sp>
        <p:nvSpPr>
          <p:cNvPr id="20484" name="Content Placeholder 4"/>
          <p:cNvSpPr>
            <a:spLocks noGrp="1"/>
          </p:cNvSpPr>
          <p:nvPr>
            <p:ph sz="half" idx="2"/>
          </p:nvPr>
        </p:nvSpPr>
        <p:spPr>
          <a:xfrm>
            <a:off x="4648200" y="1433500"/>
            <a:ext cx="4038600" cy="3771636"/>
          </a:xfrm>
        </p:spPr>
        <p:txBody>
          <a:bodyPr/>
          <a:lstStyle/>
          <a:p>
            <a:r>
              <a:rPr lang="en-US" dirty="0" smtClean="0">
                <a:latin typeface="Tahoma" pitchFamily="-100" charset="0"/>
                <a:ea typeface="ＭＳ Ｐゴシック" pitchFamily="-100" charset="-128"/>
              </a:rPr>
              <a:t>The Worldly</a:t>
            </a:r>
          </a:p>
          <a:p>
            <a:pPr lvl="1"/>
            <a:r>
              <a:rPr lang="en-US" dirty="0" smtClean="0">
                <a:latin typeface="Tahoma" pitchFamily="-100" charset="0"/>
                <a:ea typeface="ＭＳ Ｐゴシック" pitchFamily="-100" charset="-128"/>
              </a:rPr>
              <a:t>Luke 15:24,32</a:t>
            </a:r>
          </a:p>
          <a:p>
            <a:r>
              <a:rPr lang="en-US" dirty="0" smtClean="0">
                <a:latin typeface="Tahoma" pitchFamily="-100" charset="0"/>
                <a:ea typeface="ＭＳ Ｐゴシック" pitchFamily="-100" charset="-128"/>
              </a:rPr>
              <a:t>The Merciless</a:t>
            </a:r>
          </a:p>
          <a:p>
            <a:pPr lvl="1"/>
            <a:r>
              <a:rPr lang="en-US" dirty="0" smtClean="0">
                <a:latin typeface="Tahoma" pitchFamily="-100" charset="0"/>
                <a:ea typeface="ＭＳ Ｐゴシック" pitchFamily="-100" charset="-128"/>
              </a:rPr>
              <a:t>Matthew 18:33-35</a:t>
            </a:r>
          </a:p>
          <a:p>
            <a:r>
              <a:rPr lang="en-US" dirty="0" smtClean="0">
                <a:latin typeface="Tahoma" pitchFamily="-100" charset="0"/>
                <a:ea typeface="ＭＳ Ｐゴシック" pitchFamily="-100" charset="-128"/>
              </a:rPr>
              <a:t>Those Following Religious Error</a:t>
            </a:r>
          </a:p>
          <a:p>
            <a:pPr lvl="1"/>
            <a:r>
              <a:rPr lang="en-US" dirty="0" smtClean="0">
                <a:latin typeface="Tahoma" pitchFamily="-100" charset="0"/>
                <a:ea typeface="ＭＳ Ｐゴシック" pitchFamily="-100" charset="-128"/>
              </a:rPr>
              <a:t>Matthew 15:14 </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Times New Roman" pitchFamily="-100" charset="0"/>
                <a:ea typeface="ＭＳ Ｐゴシック" pitchFamily="-100" charset="-128"/>
              </a:rPr>
              <a:t>Far From Hopeless!!</a:t>
            </a:r>
          </a:p>
        </p:txBody>
      </p:sp>
      <p:sp>
        <p:nvSpPr>
          <p:cNvPr id="15363" name="Content Placeholder 2"/>
          <p:cNvSpPr>
            <a:spLocks noGrp="1"/>
          </p:cNvSpPr>
          <p:nvPr>
            <p:ph idx="1"/>
          </p:nvPr>
        </p:nvSpPr>
        <p:spPr>
          <a:xfrm>
            <a:off x="457200" y="1137708"/>
            <a:ext cx="8229600" cy="4381500"/>
          </a:xfrm>
        </p:spPr>
        <p:txBody>
          <a:bodyPr>
            <a:normAutofit fontScale="85000" lnSpcReduction="20000"/>
          </a:bodyPr>
          <a:lstStyle/>
          <a:p>
            <a:pPr eaLnBrk="1" hangingPunct="1">
              <a:buFont typeface="Arial" charset="0"/>
              <a:buChar char="•"/>
              <a:defRPr/>
            </a:pPr>
            <a:r>
              <a:rPr lang="en-US" dirty="0" smtClean="0"/>
              <a:t>“For you were continually straying like sheep, but now you have returned to the Shepherd and Guardian of your souls.”</a:t>
            </a:r>
          </a:p>
          <a:p>
            <a:pPr lvl="1" eaLnBrk="1" hangingPunct="1">
              <a:buFont typeface="Arial" charset="0"/>
              <a:buChar char="–"/>
              <a:defRPr/>
            </a:pPr>
            <a:r>
              <a:rPr lang="en-US" dirty="0" smtClean="0"/>
              <a:t>1 Peter 2:25</a:t>
            </a:r>
          </a:p>
          <a:p>
            <a:pPr eaLnBrk="1" hangingPunct="1">
              <a:buFont typeface="Arial" charset="0"/>
              <a:buChar char="•"/>
              <a:defRPr/>
            </a:pPr>
            <a:r>
              <a:rPr lang="en-US" dirty="0" smtClean="0"/>
              <a:t>“Now when they heard this, they were pierced to the heart, and said to Peter and the rest of the apostles, "Brethren, what shall we do?” Peter said to them, "Repent, and each of you be baptized in the name of Jesus Christ for the forgiveness of your sins; and you will receive the gift of the Holy Spirit.”</a:t>
            </a:r>
          </a:p>
          <a:p>
            <a:pPr lvl="1" eaLnBrk="1" hangingPunct="1">
              <a:buFont typeface="Arial" charset="0"/>
              <a:buChar char="–"/>
              <a:defRPr/>
            </a:pPr>
            <a:r>
              <a:rPr lang="en-US" dirty="0" smtClean="0"/>
              <a:t>Acts 2:37-38</a:t>
            </a: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r>
              <a:rPr lang="en-US" smtClean="0">
                <a:latin typeface="Times New Roman" pitchFamily="-100" charset="0"/>
                <a:ea typeface="ＭＳ Ｐゴシック" pitchFamily="-100" charset="-128"/>
              </a:rPr>
              <a:t>A Light To The Lost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5" name="Picture 4" descr="light-lost-title.jpg"/>
          <p:cNvPicPr>
            <a:picLocks noChangeAspect="1"/>
          </p:cNvPicPr>
          <p:nvPr/>
        </p:nvPicPr>
        <p:blipFill>
          <a:blip r:embed="rId3"/>
          <a:stretch>
            <a:fillRect/>
          </a:stretch>
        </p:blipFill>
        <p:spPr>
          <a:xfrm>
            <a:off x="6349" y="0"/>
            <a:ext cx="9137651" cy="5715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TotalTime>
  <Words>938</Words>
  <Application>Microsoft Office PowerPoint</Application>
  <PresentationFormat>On-screen Show (16:10)</PresentationFormat>
  <Paragraphs>76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A Light To The Lost</vt:lpstr>
      <vt:lpstr>What It Means  To Be LOST</vt:lpstr>
      <vt:lpstr>What The Lost NEED Most</vt:lpstr>
      <vt:lpstr>Jesus Shows Us The  Many Lost People We Meet</vt:lpstr>
      <vt:lpstr>Far From Hopeless!!</vt:lpstr>
      <vt:lpstr>A Light To The Lost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Light To The Lost</dc:title>
  <dc:creator>Phillip Shumake</dc:creator>
  <cp:lastModifiedBy>Danny Haynes</cp:lastModifiedBy>
  <cp:revision>40</cp:revision>
  <cp:lastPrinted>2013-07-14T03:22:11Z</cp:lastPrinted>
  <dcterms:created xsi:type="dcterms:W3CDTF">2016-12-30T15:02:28Z</dcterms:created>
  <dcterms:modified xsi:type="dcterms:W3CDTF">2017-01-01T04:31:48Z</dcterms:modified>
</cp:coreProperties>
</file>