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84" r:id="rId3"/>
    <p:sldId id="464" r:id="rId4"/>
    <p:sldId id="574" r:id="rId5"/>
    <p:sldId id="572" r:id="rId6"/>
    <p:sldId id="575" r:id="rId7"/>
    <p:sldId id="573" r:id="rId8"/>
    <p:sldId id="532" r:id="rId9"/>
    <p:sldId id="576" r:id="rId10"/>
    <p:sldId id="578" r:id="rId11"/>
    <p:sldId id="582" r:id="rId12"/>
    <p:sldId id="594" r:id="rId13"/>
    <p:sldId id="577" r:id="rId14"/>
    <p:sldId id="583" r:id="rId15"/>
    <p:sldId id="602" r:id="rId16"/>
    <p:sldId id="584" r:id="rId17"/>
    <p:sldId id="579" r:id="rId18"/>
    <p:sldId id="585" r:id="rId19"/>
    <p:sldId id="570" r:id="rId20"/>
    <p:sldId id="595" r:id="rId21"/>
    <p:sldId id="571" r:id="rId22"/>
    <p:sldId id="589" r:id="rId23"/>
    <p:sldId id="591" r:id="rId24"/>
    <p:sldId id="593" r:id="rId25"/>
    <p:sldId id="596" r:id="rId26"/>
    <p:sldId id="597" r:id="rId27"/>
    <p:sldId id="592" r:id="rId28"/>
    <p:sldId id="598" r:id="rId29"/>
    <p:sldId id="599" r:id="rId30"/>
    <p:sldId id="600" r:id="rId31"/>
    <p:sldId id="601" r:id="rId32"/>
    <p:sldId id="588" r:id="rId33"/>
    <p:sldId id="587" r:id="rId34"/>
    <p:sldId id="456" r:id="rId35"/>
    <p:sldId id="586" r:id="rId36"/>
    <p:sldId id="458" r:id="rId37"/>
    <p:sldId id="459" r:id="rId38"/>
    <p:sldId id="460" r:id="rId39"/>
    <p:sldId id="461" r:id="rId40"/>
    <p:sldId id="462" r:id="rId41"/>
    <p:sldId id="463" r:id="rId42"/>
  </p:sldIdLst>
  <p:sldSz cx="9144000" cy="5715000" type="screen16x10"/>
  <p:notesSz cx="9309100" cy="701675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004376"/>
    <a:srgbClr val="004A82"/>
    <a:srgbClr val="FB2E05"/>
    <a:srgbClr val="3AC641"/>
    <a:srgbClr val="CF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2" autoAdjust="0"/>
    <p:restoredTop sz="94988" autoAdjust="0"/>
  </p:normalViewPr>
  <p:slideViewPr>
    <p:cSldViewPr snapToGrid="0">
      <p:cViewPr>
        <p:scale>
          <a:sx n="120" d="100"/>
          <a:sy n="120" d="100"/>
        </p:scale>
        <p:origin x="-1086" y="-32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211"/>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0838"/>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0838"/>
          </a:xfrm>
          <a:prstGeom prst="rect">
            <a:avLst/>
          </a:prstGeom>
        </p:spPr>
        <p:txBody>
          <a:bodyPr vert="horz" lIns="93287" tIns="46644" rIns="93287" bIns="46644" rtlCol="0"/>
          <a:lstStyle>
            <a:lvl1pPr algn="r">
              <a:defRPr sz="1200"/>
            </a:lvl1pPr>
          </a:lstStyle>
          <a:p>
            <a:fld id="{FBA6B3C6-8700-41E6-BA62-94D07E8ADFC1}" type="datetimeFigureOut">
              <a:rPr lang="en-US" smtClean="0"/>
              <a:t>3/25/2017</a:t>
            </a:fld>
            <a:endParaRPr lang="en-US"/>
          </a:p>
        </p:txBody>
      </p:sp>
      <p:sp>
        <p:nvSpPr>
          <p:cNvPr id="4" name="Footer Placeholder 3"/>
          <p:cNvSpPr>
            <a:spLocks noGrp="1"/>
          </p:cNvSpPr>
          <p:nvPr>
            <p:ph type="ftr" sz="quarter" idx="2"/>
          </p:nvPr>
        </p:nvSpPr>
        <p:spPr>
          <a:xfrm>
            <a:off x="1" y="6664695"/>
            <a:ext cx="4033943" cy="350838"/>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64695"/>
            <a:ext cx="4033943" cy="350838"/>
          </a:xfrm>
          <a:prstGeom prst="rect">
            <a:avLst/>
          </a:prstGeom>
        </p:spPr>
        <p:txBody>
          <a:bodyPr vert="horz" lIns="93287" tIns="46644" rIns="93287" bIns="46644"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0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5273004" y="1"/>
            <a:ext cx="4033943" cy="352055"/>
          </a:xfrm>
          <a:prstGeom prst="rect">
            <a:avLst/>
          </a:prstGeom>
        </p:spPr>
        <p:txBody>
          <a:bodyPr vert="horz" lIns="93287" tIns="46644" rIns="93287" bIns="46644" rtlCol="0"/>
          <a:lstStyle>
            <a:lvl1pPr algn="r">
              <a:defRPr sz="1200"/>
            </a:lvl1pPr>
          </a:lstStyle>
          <a:p>
            <a:fld id="{B048B65D-4972-4072-A0EB-5803DD0EFEEF}" type="datetimeFigureOut">
              <a:rPr lang="en-US" smtClean="0"/>
              <a:t>3/25/2017</a:t>
            </a:fld>
            <a:endParaRPr lang="en-US"/>
          </a:p>
        </p:txBody>
      </p:sp>
      <p:sp>
        <p:nvSpPr>
          <p:cNvPr id="4" name="Slide Image Placeholder 3"/>
          <p:cNvSpPr>
            <a:spLocks noGrp="1" noRot="1" noChangeAspect="1"/>
          </p:cNvSpPr>
          <p:nvPr>
            <p:ph type="sldImg" idx="2"/>
          </p:nvPr>
        </p:nvSpPr>
        <p:spPr>
          <a:xfrm>
            <a:off x="2762250" y="877888"/>
            <a:ext cx="3784600" cy="2366962"/>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930912" y="3376811"/>
            <a:ext cx="7447279" cy="2762845"/>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64696"/>
            <a:ext cx="4033943" cy="3520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64696"/>
            <a:ext cx="4033943" cy="352055"/>
          </a:xfrm>
          <a:prstGeom prst="rect">
            <a:avLst/>
          </a:prstGeom>
        </p:spPr>
        <p:txBody>
          <a:bodyPr vert="horz" lIns="93287" tIns="46644" rIns="93287" bIns="46644"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16</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told you how</a:t>
            </a:r>
            <a:r>
              <a:rPr lang="en-US" baseline="0" dirty="0" smtClean="0"/>
              <a:t> I train to endure the race…. I just gave you a case study from the children of Israel to consider… here are some more tips: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17</a:t>
            </a:fld>
            <a:endParaRPr lang="en-US"/>
          </a:p>
        </p:txBody>
      </p:sp>
    </p:spTree>
    <p:extLst>
      <p:ext uri="{BB962C8B-B14F-4D97-AF65-F5344CB8AC3E}">
        <p14:creationId xmlns:p14="http://schemas.microsoft.com/office/powerpoint/2010/main" val="376502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 we have these past examples we have some more tip</a:t>
            </a:r>
          </a:p>
          <a:p>
            <a:r>
              <a:rPr lang="en-US" dirty="0" smtClean="0"/>
              <a:t>Genesis 3:1 Now the serpent was more cunning than any beast of the field which the Lord God had made. And he said to the woman, “Has God indeed said, ‘You shall not eat of every tree of the garden’?”</a:t>
            </a:r>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18</a:t>
            </a:fld>
            <a:endParaRPr lang="en-US"/>
          </a:p>
        </p:txBody>
      </p:sp>
    </p:spTree>
    <p:extLst>
      <p:ext uri="{BB962C8B-B14F-4D97-AF65-F5344CB8AC3E}">
        <p14:creationId xmlns:p14="http://schemas.microsoft.com/office/powerpoint/2010/main" val="152222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 3:1 Now the serpent was more cunning than any beast of the field which the Lord God had made. And he said to the woman, “Has God indeed said, ‘You shall not eat of every tree of the garden’?”</a:t>
            </a:r>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23</a:t>
            </a:fld>
            <a:endParaRPr lang="en-US"/>
          </a:p>
        </p:txBody>
      </p:sp>
    </p:spTree>
    <p:extLst>
      <p:ext uri="{BB962C8B-B14F-4D97-AF65-F5344CB8AC3E}">
        <p14:creationId xmlns:p14="http://schemas.microsoft.com/office/powerpoint/2010/main" val="152222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to manage myself and now you are saying I have ownership and responsibility I've the effect it have on others?!?!  That's not fair. I'm not doing anything wrong ‘That's your problem if is leads you to sin’.</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24</a:t>
            </a:fld>
            <a:endParaRPr lang="en-US"/>
          </a:p>
        </p:txBody>
      </p:sp>
    </p:spTree>
    <p:extLst>
      <p:ext uri="{BB962C8B-B14F-4D97-AF65-F5344CB8AC3E}">
        <p14:creationId xmlns:p14="http://schemas.microsoft.com/office/powerpoint/2010/main" val="344991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B32C91FE-1853-6042-A784-413EB1CDE7B7}" type="slidenum">
              <a:rPr lang="en-US"/>
              <a:pPr/>
              <a:t>39</a:t>
            </a:fld>
            <a:endParaRPr lang="en-US"/>
          </a:p>
        </p:txBody>
      </p:sp>
      <p:sp>
        <p:nvSpPr>
          <p:cNvPr id="58371" name="Rectangle 2"/>
          <p:cNvSpPr>
            <a:spLocks noGrp="1" noRot="1" noChangeAspect="1" noChangeArrowheads="1" noTextEdit="1"/>
          </p:cNvSpPr>
          <p:nvPr>
            <p:ph type="sldImg"/>
          </p:nvPr>
        </p:nvSpPr>
        <p:spPr>
          <a:xfrm>
            <a:off x="2727325" y="342900"/>
            <a:ext cx="2706688" cy="1692275"/>
          </a:xfrm>
          <a:ln/>
        </p:spPr>
      </p:sp>
      <p:sp>
        <p:nvSpPr>
          <p:cNvPr id="58372" name="Rectangle 3"/>
          <p:cNvSpPr>
            <a:spLocks noGrp="1" noChangeArrowheads="1"/>
          </p:cNvSpPr>
          <p:nvPr>
            <p:ph type="body" idx="1"/>
          </p:nvPr>
        </p:nvSpPr>
        <p:spPr>
          <a:xfrm>
            <a:off x="1241214" y="2219095"/>
            <a:ext cx="6826673" cy="4271639"/>
          </a:xfrm>
          <a:noFill/>
        </p:spPr>
        <p:txBody>
          <a:bodyPr/>
          <a:lstStyle/>
          <a:p>
            <a:endParaRPr lang="en-US">
              <a:latin typeface="Times New Roman" pitchFamily="-10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CDBFE1FE-7635-6A4C-BBAB-84B1AC1561EC}" type="slidenum">
              <a:rPr lang="en-US"/>
              <a:pPr/>
              <a:t>40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30680" indent="-230680">
              <a:buFontTx/>
              <a:buAutoNum type="arabicPeriod"/>
            </a:pPr>
            <a:r>
              <a:rPr lang="en-US">
                <a:latin typeface="Times New Roman" pitchFamily="-106" charset="0"/>
              </a:rPr>
              <a:t>Paul lays the foundation for their belief in the resurrection of Christ.</a:t>
            </a:r>
          </a:p>
          <a:p>
            <a:pPr marL="230680" indent="-230680">
              <a:buFontTx/>
              <a:buAutoNum type="arabicPeriod"/>
            </a:pPr>
            <a:r>
              <a:rPr lang="en-US">
                <a:latin typeface="Times New Roman" pitchFamily="-106" charset="0"/>
              </a:rPr>
              <a:t>Paul then answers those who denied the general resurrection by showing that to accept the one demanded belief in the other.</a:t>
            </a:r>
          </a:p>
          <a:p>
            <a:pPr marL="230680" indent="-230680">
              <a:buFontTx/>
              <a:buAutoNum type="arabicPeriod"/>
            </a:pPr>
            <a:r>
              <a:rPr lang="en-US">
                <a:latin typeface="Times New Roman" pitchFamily="-106" charset="0"/>
              </a:rPr>
              <a:t>To deny the resurrection of Christ would mean that faith and hope are in vain.</a:t>
            </a:r>
          </a:p>
          <a:p>
            <a:pPr marL="230680" indent="-230680">
              <a:buFontTx/>
              <a:buAutoNum type="arabicPeriod"/>
            </a:pPr>
            <a:r>
              <a:rPr lang="en-US">
                <a:latin typeface="Times New Roman" pitchFamily="-106" charset="0"/>
              </a:rPr>
              <a:t>Then Paul proceeds to explain that when Christ returned, the resurrection would occur, and that He would deliver the kingdom to His Father, and even that would mark the “END”</a:t>
            </a:r>
          </a:p>
          <a:p>
            <a:pPr marL="230680" indent="-230680">
              <a:buFontTx/>
              <a:buAutoNum type="arabicPeriod"/>
            </a:pPr>
            <a:r>
              <a:rPr lang="en-US">
                <a:latin typeface="Times New Roman" pitchFamily="-106" charset="0"/>
              </a:rPr>
              <a:t>Then finally Paul answers the objections raised by those who denied the possibility of the bodily resurrection.</a:t>
            </a:r>
          </a:p>
          <a:p>
            <a:pPr marL="230680" indent="-230680">
              <a:buFontTx/>
              <a:buChar char="•"/>
            </a:pPr>
            <a:r>
              <a:rPr lang="en-US">
                <a:latin typeface="Times New Roman" pitchFamily="-106" charset="0"/>
              </a:rPr>
              <a:t>“How are the dead raised up? – since the body begins to decay after death, how is it possible to be raised?</a:t>
            </a:r>
          </a:p>
          <a:p>
            <a:pPr marL="230680" indent="-230680">
              <a:buFontTx/>
              <a:buChar char="•"/>
            </a:pPr>
            <a:r>
              <a:rPr lang="en-US">
                <a:latin typeface="Times New Roman" pitchFamily="-106" charset="0"/>
              </a:rPr>
              <a:t>“With what body do they come?” – If one thinks only of a physical body, resurrection seems inconceivable.  </a:t>
            </a:r>
          </a:p>
          <a:p>
            <a:pPr marL="230680" indent="-230680"/>
            <a:endParaRPr lang="en-US">
              <a:latin typeface="Times New Roman" pitchFamily="-10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CD5C928F-A70C-A845-AF3B-4A01D7CAEC16}" type="slidenum">
              <a:rPr lang="en-US"/>
              <a:pPr/>
              <a:t>41</a:t>
            </a:fld>
            <a:endParaRPr lang="en-US"/>
          </a:p>
        </p:txBody>
      </p:sp>
      <p:sp>
        <p:nvSpPr>
          <p:cNvPr id="60419" name="Rectangle 2"/>
          <p:cNvSpPr>
            <a:spLocks noGrp="1" noRot="1" noChangeAspect="1" noChangeArrowheads="1" noTextEdit="1"/>
          </p:cNvSpPr>
          <p:nvPr>
            <p:ph type="sldImg"/>
          </p:nvPr>
        </p:nvSpPr>
        <p:spPr>
          <a:xfrm>
            <a:off x="2247900" y="282575"/>
            <a:ext cx="3378200" cy="2112963"/>
          </a:xfrm>
          <a:ln/>
        </p:spPr>
      </p:sp>
      <p:sp>
        <p:nvSpPr>
          <p:cNvPr id="60420" name="Rectangle 3"/>
          <p:cNvSpPr>
            <a:spLocks noGrp="1" noChangeArrowheads="1"/>
          </p:cNvSpPr>
          <p:nvPr>
            <p:ph type="body" idx="1"/>
          </p:nvPr>
        </p:nvSpPr>
        <p:spPr>
          <a:xfrm>
            <a:off x="930911" y="2453946"/>
            <a:ext cx="7654149" cy="4035590"/>
          </a:xfrm>
          <a:noFill/>
        </p:spPr>
        <p:txBody>
          <a:bodyPr/>
          <a:lstStyle/>
          <a:p>
            <a:pPr>
              <a:lnSpc>
                <a:spcPct val="90000"/>
              </a:lnSpc>
            </a:pPr>
            <a:r>
              <a:rPr lang="en-US" b="1">
                <a:latin typeface="Times New Roman" pitchFamily="-106" charset="0"/>
              </a:rPr>
              <a:t>'Now concerning'</a:t>
            </a:r>
            <a:r>
              <a:rPr lang="en-US">
                <a:latin typeface="Times New Roman" pitchFamily="-106" charset="0"/>
              </a:rPr>
              <a:t>-(7:1; 8:1; 12:1; 16:12).  Indicating this was subject matter in which they wished for Paul to give additional instruction concerning.</a:t>
            </a:r>
          </a:p>
          <a:p>
            <a:pPr>
              <a:lnSpc>
                <a:spcPct val="90000"/>
              </a:lnSpc>
            </a:pPr>
            <a:endParaRPr lang="en-US">
              <a:latin typeface="Times New Roman" pitchFamily="-106" charset="0"/>
            </a:endParaRPr>
          </a:p>
          <a:p>
            <a:pPr>
              <a:lnSpc>
                <a:spcPct val="90000"/>
              </a:lnSpc>
            </a:pPr>
            <a:r>
              <a:rPr lang="en-US" i="1">
                <a:latin typeface="Times New Roman" pitchFamily="-106" charset="0"/>
              </a:rPr>
              <a:t>The leadership in the Jerusalem Church and the other Apostles had requested that Paul 'remember the poor'. (Galatians 2:10)</a:t>
            </a:r>
          </a:p>
          <a:p>
            <a:pPr>
              <a:lnSpc>
                <a:spcPct val="90000"/>
              </a:lnSpc>
            </a:pPr>
            <a:r>
              <a:rPr lang="en-US" i="1">
                <a:latin typeface="Times New Roman" pitchFamily="-106" charset="0"/>
              </a:rPr>
              <a:t>'The more probable and permanent cause was the persecution and social ostracism suffered by Christians in Jerusalem...In a city of which the prosperity depended in large measure upon Jewish rites and ceremonies, converts to Christianity would have peculiar difficulty in securing employment and obtaining financial support..</a:t>
            </a:r>
            <a:r>
              <a:rPr lang="en-US">
                <a:latin typeface="Times New Roman" pitchFamily="-106" charset="0"/>
              </a:rPr>
              <a:t> </a:t>
            </a:r>
          </a:p>
          <a:p>
            <a:pPr>
              <a:lnSpc>
                <a:spcPct val="90000"/>
              </a:lnSpc>
            </a:pPr>
            <a:endParaRPr lang="en-US">
              <a:latin typeface="Times New Roman" pitchFamily="-106" charset="0"/>
            </a:endParaRPr>
          </a:p>
          <a:p>
            <a:pPr>
              <a:lnSpc>
                <a:spcPct val="90000"/>
              </a:lnSpc>
            </a:pPr>
            <a:r>
              <a:rPr lang="en-US">
                <a:latin typeface="Times New Roman" pitchFamily="-106" charset="0"/>
              </a:rPr>
              <a:t>Paul speaks of this collection in terms that are full of theological content:  "fellowship" (2 Cor. 8:4; 9:13); "service" (2 Cor. 8:4; 9:1,12,13); "grace" (2 Cor. 8:4,6,7); "blessing" (2 Cor. 9:5); "divine service" (2 Cor. 9:12).  All of this together suggests that the "collection" was not some mere matter of money, but was for Paul an active response to the grace of God </a:t>
            </a:r>
          </a:p>
          <a:p>
            <a:pPr>
              <a:lnSpc>
                <a:spcPct val="90000"/>
              </a:lnSpc>
            </a:pPr>
            <a:endParaRPr lang="en-US">
              <a:latin typeface="Times New Roman" pitchFamily="-106" charset="0"/>
            </a:endParaRPr>
          </a:p>
          <a:p>
            <a:pPr>
              <a:lnSpc>
                <a:spcPct val="90000"/>
              </a:lnSpc>
            </a:pPr>
            <a:r>
              <a:rPr lang="en-US">
                <a:latin typeface="Times New Roman" pitchFamily="-106" charset="0"/>
              </a:rPr>
              <a:t>FOR THE SAINTS - </a:t>
            </a:r>
            <a:r>
              <a:rPr lang="en-US" i="1">
                <a:latin typeface="Times New Roman" pitchFamily="-106" charset="0"/>
              </a:rPr>
              <a:t>While individual members could assist non-Christians (Galatians 6:10; James 1:27), resources pooled at the congregational level were only used for relieving the needs of other Christians. (Acts 2:44-45; 4:32-37; 11:29-30; 1 Timothy 5:16; 9-10)</a:t>
            </a:r>
            <a:endParaRPr lang="en-US">
              <a:latin typeface="Times New Roman" pitchFamily="-106" charset="0"/>
            </a:endParaRPr>
          </a:p>
          <a:p>
            <a:pPr lvl="1">
              <a:lnSpc>
                <a:spcPct val="90000"/>
              </a:lnSpc>
              <a:buFontTx/>
              <a:buChar char="•"/>
            </a:pPr>
            <a:r>
              <a:rPr lang="en-US" i="1">
                <a:latin typeface="Times New Roman" pitchFamily="-106" charset="0"/>
              </a:rPr>
              <a:t>Unfortunately, some have ridiculed the above truth.  Churches of Christ who refuse to relieve the needs of non-Christians out of the treasury are viewed as uncaring, unsympathetic, and just looking for a scripture to hide behind so they don't have to spend their money.</a:t>
            </a:r>
          </a:p>
          <a:p>
            <a:pPr lvl="1">
              <a:lnSpc>
                <a:spcPct val="90000"/>
              </a:lnSpc>
              <a:buFontTx/>
              <a:buChar char="•"/>
            </a:pPr>
            <a:r>
              <a:rPr lang="en-US" i="1">
                <a:latin typeface="Times New Roman" pitchFamily="-106" charset="0"/>
              </a:rPr>
              <a:t>Every religious body, </a:t>
            </a:r>
            <a:r>
              <a:rPr lang="en-US" i="1" u="sng">
                <a:latin typeface="Times New Roman" pitchFamily="-106" charset="0"/>
              </a:rPr>
              <a:t>must</a:t>
            </a:r>
            <a:r>
              <a:rPr lang="en-US" i="1">
                <a:latin typeface="Times New Roman" pitchFamily="-106" charset="0"/>
              </a:rPr>
              <a:t> limit who it will help (for no religious body has unlimited resources)</a:t>
            </a:r>
            <a:r>
              <a:rPr lang="en-US">
                <a:latin typeface="Times New Roman" pitchFamily="-106" charset="0"/>
              </a:rPr>
              <a:t> Why not use God's standard-i.e. from the collected funds, only Christians are to be helped?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9</a:t>
            </a:fld>
            <a:endParaRPr lang="en-US"/>
          </a:p>
        </p:txBody>
      </p:sp>
    </p:spTree>
    <p:extLst>
      <p:ext uri="{BB962C8B-B14F-4D97-AF65-F5344CB8AC3E}">
        <p14:creationId xmlns:p14="http://schemas.microsoft.com/office/powerpoint/2010/main" val="264755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Paul trying</a:t>
            </a:r>
            <a:r>
              <a:rPr lang="en-US" baseline="0" dirty="0" smtClean="0"/>
              <a:t> to depress them?!  Why all the negative Stories?    Is this idea that work is involve in God Popular today?  People are not only offended if you observe their lack of preparation … they offended if you observe things done in the exact opposite direction.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10</a:t>
            </a:fld>
            <a:endParaRPr lang="en-US"/>
          </a:p>
        </p:txBody>
      </p:sp>
    </p:spTree>
    <p:extLst>
      <p:ext uri="{BB962C8B-B14F-4D97-AF65-F5344CB8AC3E}">
        <p14:creationId xmlns:p14="http://schemas.microsoft.com/office/powerpoint/2010/main" val="264755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11</a:t>
            </a:fld>
            <a:endParaRPr lang="en-US"/>
          </a:p>
        </p:txBody>
      </p:sp>
    </p:spTree>
    <p:extLst>
      <p:ext uri="{BB962C8B-B14F-4D97-AF65-F5344CB8AC3E}">
        <p14:creationId xmlns:p14="http://schemas.microsoft.com/office/powerpoint/2010/main" val="168138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12</a:t>
            </a:fld>
            <a:endParaRPr lang="en-US"/>
          </a:p>
        </p:txBody>
      </p:sp>
    </p:spTree>
    <p:extLst>
      <p:ext uri="{BB962C8B-B14F-4D97-AF65-F5344CB8AC3E}">
        <p14:creationId xmlns:p14="http://schemas.microsoft.com/office/powerpoint/2010/main" val="168138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 the same team … trying to please God.  Paul used himself as an example at</a:t>
            </a:r>
            <a:r>
              <a:rPr lang="en-US" baseline="0" dirty="0" smtClean="0"/>
              <a:t> the end of chapter 9 on how to prepare for the ran and now uses the history of the Israelites to future prep them.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a:p>
        </p:txBody>
      </p:sp>
    </p:spTree>
    <p:extLst>
      <p:ext uri="{BB962C8B-B14F-4D97-AF65-F5344CB8AC3E}">
        <p14:creationId xmlns:p14="http://schemas.microsoft.com/office/powerpoint/2010/main" val="168138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 the same team … trying to please God.  Paul used himself as an example at</a:t>
            </a:r>
            <a:r>
              <a:rPr lang="en-US" baseline="0" dirty="0" smtClean="0"/>
              <a:t> the end of chapter 9 on how to prepare for the ran and now uses the history of the Israelites to future prep them.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14</a:t>
            </a:fld>
            <a:endParaRPr lang="en-US"/>
          </a:p>
        </p:txBody>
      </p:sp>
    </p:spTree>
    <p:extLst>
      <p:ext uri="{BB962C8B-B14F-4D97-AF65-F5344CB8AC3E}">
        <p14:creationId xmlns:p14="http://schemas.microsoft.com/office/powerpoint/2010/main" val="168138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3/25/2017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8</a:t>
            </a:r>
          </a:p>
          <a:p>
            <a:pPr algn="ctr"/>
            <a:r>
              <a:rPr lang="en-US" sz="2800" dirty="0"/>
              <a:t>I Corinthians 10:1 - 33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tx1"/>
                </a:solidFill>
              </a:rPr>
              <a:t>Moreover, brethren, I do not want you to be unaware that </a:t>
            </a:r>
            <a:r>
              <a:rPr lang="en-US" sz="1800" b="1" dirty="0">
                <a:solidFill>
                  <a:srgbClr val="FFFF00"/>
                </a:solidFill>
              </a:rPr>
              <a:t>all</a:t>
            </a:r>
            <a:r>
              <a:rPr lang="en-US" sz="1800" dirty="0">
                <a:solidFill>
                  <a:schemeClr val="tx1"/>
                </a:solidFill>
              </a:rPr>
              <a:t> our fathers were under the cloud, </a:t>
            </a:r>
            <a:r>
              <a:rPr lang="en-US" sz="1800" b="1" dirty="0">
                <a:solidFill>
                  <a:srgbClr val="FFFF00"/>
                </a:solidFill>
              </a:rPr>
              <a:t>all</a:t>
            </a:r>
            <a:r>
              <a:rPr lang="en-US" sz="1800" dirty="0">
                <a:solidFill>
                  <a:schemeClr val="tx1"/>
                </a:solidFill>
              </a:rPr>
              <a:t> passed through the sea,  2 </a:t>
            </a:r>
            <a:r>
              <a:rPr lang="en-US" sz="1800" b="1" dirty="0">
                <a:solidFill>
                  <a:srgbClr val="FFFF00"/>
                </a:solidFill>
              </a:rPr>
              <a:t>all</a:t>
            </a:r>
            <a:r>
              <a:rPr lang="en-US" sz="1800" dirty="0">
                <a:solidFill>
                  <a:schemeClr val="tx1"/>
                </a:solidFill>
              </a:rPr>
              <a:t> were baptized into Moses in the cloud and in the sea,  3 </a:t>
            </a:r>
            <a:r>
              <a:rPr lang="en-US" sz="1800" b="1" dirty="0">
                <a:solidFill>
                  <a:srgbClr val="FFFF00"/>
                </a:solidFill>
              </a:rPr>
              <a:t>all</a:t>
            </a:r>
            <a:r>
              <a:rPr lang="en-US" sz="1800" dirty="0">
                <a:solidFill>
                  <a:schemeClr val="tx1"/>
                </a:solidFill>
              </a:rPr>
              <a:t> ate the same spiritual food,  4 and </a:t>
            </a:r>
            <a:r>
              <a:rPr lang="en-US" sz="1800" b="1" dirty="0">
                <a:solidFill>
                  <a:srgbClr val="FFFF00"/>
                </a:solidFill>
              </a:rPr>
              <a:t>all</a:t>
            </a:r>
            <a:r>
              <a:rPr lang="en-US" sz="1800" dirty="0">
                <a:solidFill>
                  <a:schemeClr val="tx1"/>
                </a:solidFill>
              </a:rPr>
              <a:t> drank the same spiritual drink. For they drank of that spiritual Rock that followed them, and that Rock was Christ.  5 </a:t>
            </a:r>
            <a:r>
              <a:rPr lang="en-US" sz="2000" dirty="0">
                <a:solidFill>
                  <a:srgbClr val="FFFF00"/>
                </a:solidFill>
              </a:rPr>
              <a:t>But </a:t>
            </a:r>
            <a:r>
              <a:rPr lang="en-US" sz="2000" u="sng" dirty="0">
                <a:solidFill>
                  <a:srgbClr val="FFFF00"/>
                </a:solidFill>
              </a:rPr>
              <a:t>with most of them God was not well pleased</a:t>
            </a:r>
            <a:r>
              <a:rPr lang="en-US" sz="2000" dirty="0">
                <a:solidFill>
                  <a:srgbClr val="FFFF00"/>
                </a:solidFill>
              </a:rPr>
              <a:t>, for </a:t>
            </a:r>
            <a:r>
              <a:rPr lang="en-US" sz="2000" u="sng" dirty="0">
                <a:solidFill>
                  <a:srgbClr val="FFFF00"/>
                </a:solidFill>
              </a:rPr>
              <a:t>their bodies were scattered in the wilderness</a:t>
            </a:r>
            <a:r>
              <a:rPr lang="en-US" sz="2000" dirty="0" smtClean="0">
                <a:solidFill>
                  <a:schemeClr val="tx1"/>
                </a:solidFill>
              </a:rPr>
              <a:t>.</a:t>
            </a:r>
            <a:endParaRPr lang="en-US" sz="2000" dirty="0">
              <a:solidFill>
                <a:schemeClr val="tx1"/>
              </a:solidFill>
            </a:endParaRPr>
          </a:p>
        </p:txBody>
      </p:sp>
      <p:sp>
        <p:nvSpPr>
          <p:cNvPr id="2" name="Rectangle 1"/>
          <p:cNvSpPr/>
          <p:nvPr/>
        </p:nvSpPr>
        <p:spPr>
          <a:xfrm>
            <a:off x="304800" y="2762017"/>
            <a:ext cx="7934325" cy="1015663"/>
          </a:xfrm>
          <a:prstGeom prst="rect">
            <a:avLst/>
          </a:prstGeom>
        </p:spPr>
        <p:txBody>
          <a:bodyPr wrap="square">
            <a:spAutoFit/>
          </a:bodyPr>
          <a:lstStyle/>
          <a:p>
            <a:r>
              <a:rPr lang="en-US" sz="2000" dirty="0">
                <a:solidFill>
                  <a:srgbClr val="FFFF00"/>
                </a:solidFill>
              </a:rPr>
              <a:t>1 Corinthians  9: </a:t>
            </a:r>
          </a:p>
          <a:p>
            <a:r>
              <a:rPr lang="en-US" sz="2000" dirty="0"/>
              <a:t>24Do you not know that those who run in a race </a:t>
            </a:r>
            <a:r>
              <a:rPr lang="en-US" sz="2000" b="1" dirty="0">
                <a:solidFill>
                  <a:srgbClr val="FFFF00"/>
                </a:solidFill>
              </a:rPr>
              <a:t>all run</a:t>
            </a:r>
            <a:r>
              <a:rPr lang="en-US" sz="2000" dirty="0"/>
              <a:t>, </a:t>
            </a:r>
            <a:r>
              <a:rPr lang="en-US" sz="2000" u="sng" dirty="0">
                <a:solidFill>
                  <a:srgbClr val="FFFF00"/>
                </a:solidFill>
              </a:rPr>
              <a:t>but one receives the prize</a:t>
            </a:r>
            <a:r>
              <a:rPr lang="en-US" sz="2000" dirty="0"/>
              <a:t>? Run in such a way that you may obtain it.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4315"/>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3754313"/>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754312"/>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7248525" y="4610825"/>
            <a:ext cx="752475" cy="1104171"/>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ircular Arrow 3"/>
          <p:cNvSpPr/>
          <p:nvPr/>
        </p:nvSpPr>
        <p:spPr>
          <a:xfrm rot="5223082">
            <a:off x="6044538" y="1548117"/>
            <a:ext cx="1657754" cy="1715599"/>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83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nodeType="afterEffect">
                                  <p:stCondLst>
                                    <p:cond delay="6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6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7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7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70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7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65" y="292716"/>
            <a:ext cx="8161125" cy="1504200"/>
          </a:xfrm>
        </p:spPr>
        <p:txBody>
          <a:bodyPr>
            <a:noAutofit/>
          </a:bodyPr>
          <a:lstStyle/>
          <a:p>
            <a:pPr marL="0" indent="0">
              <a:buNone/>
            </a:pPr>
            <a:r>
              <a:rPr lang="en-US" sz="2000" dirty="0" smtClean="0">
                <a:solidFill>
                  <a:srgbClr val="FFFF00"/>
                </a:solidFill>
              </a:rPr>
              <a:t>Matthew 7:13 </a:t>
            </a:r>
            <a:r>
              <a:rPr lang="en-US" sz="1800" dirty="0" smtClean="0">
                <a:solidFill>
                  <a:schemeClr val="tx1"/>
                </a:solidFill>
              </a:rPr>
              <a:t> </a:t>
            </a:r>
            <a:r>
              <a:rPr lang="en-US" sz="1800" dirty="0">
                <a:solidFill>
                  <a:schemeClr val="tx1"/>
                </a:solidFill>
              </a:rPr>
              <a:t>“Enter by the narrow gate; for wide is the gate and broad is the way that leads to destruction, and there are many who go in by it.  14 </a:t>
            </a:r>
            <a:r>
              <a:rPr lang="en-US" sz="1800" dirty="0" smtClean="0">
                <a:solidFill>
                  <a:schemeClr val="tx1"/>
                </a:solidFill>
              </a:rPr>
              <a:t>Because </a:t>
            </a:r>
            <a:r>
              <a:rPr lang="en-US" sz="1800" dirty="0">
                <a:solidFill>
                  <a:schemeClr val="tx1"/>
                </a:solidFill>
              </a:rPr>
              <a:t>narrow is the gate and difficult is the way which leads to life, and there are few who find it</a:t>
            </a:r>
            <a:r>
              <a:rPr lang="en-US" sz="1800" dirty="0" smtClean="0">
                <a:solidFill>
                  <a:schemeClr val="tx1"/>
                </a:solidFill>
              </a:rPr>
              <a:t>.</a:t>
            </a:r>
          </a:p>
          <a:p>
            <a:pPr marL="0" indent="0">
              <a:buNone/>
            </a:pPr>
            <a:endParaRPr lang="en-US" sz="1800" b="1" dirty="0">
              <a:solidFill>
                <a:schemeClr val="tx1"/>
              </a:solidFill>
            </a:endParaRPr>
          </a:p>
        </p:txBody>
      </p:sp>
      <p:pic>
        <p:nvPicPr>
          <p:cNvPr id="1030" name="Picture 6" descr="C:\Users\Bmellor\AppData\Local\Microsoft\Windows\Temporary Internet Files\Content.IE5\24LFBSBS\Iron-Gate-Silhouette-Open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1942"/>
            <a:ext cx="9144000" cy="21130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Bmellor\AppData\Local\Microsoft\Windows\Temporary Internet Files\Content.IE5\2JPH3R7F\27092373_8aab450df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92" y="1549643"/>
            <a:ext cx="1224501" cy="159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83" y="1779610"/>
            <a:ext cx="8161125" cy="1504200"/>
          </a:xfrm>
        </p:spPr>
        <p:txBody>
          <a:bodyPr>
            <a:noAutofit/>
          </a:bodyPr>
          <a:lstStyle/>
          <a:p>
            <a:pPr marL="0" indent="0">
              <a:buNone/>
            </a:pPr>
            <a:r>
              <a:rPr lang="en-US" sz="2000" dirty="0" smtClean="0">
                <a:solidFill>
                  <a:srgbClr val="FFFF00"/>
                </a:solidFill>
              </a:rPr>
              <a:t>Matthew 7:13 </a:t>
            </a:r>
            <a:r>
              <a:rPr lang="en-US" sz="1800" dirty="0" smtClean="0">
                <a:solidFill>
                  <a:schemeClr val="tx1"/>
                </a:solidFill>
              </a:rPr>
              <a:t> </a:t>
            </a:r>
            <a:r>
              <a:rPr lang="en-US" sz="1800" dirty="0">
                <a:solidFill>
                  <a:schemeClr val="tx1"/>
                </a:solidFill>
              </a:rPr>
              <a:t>“Enter by the narrow gate; for wide is the gate and broad is the way that leads to destruction, and there are many who go in by it.  14 </a:t>
            </a:r>
            <a:r>
              <a:rPr lang="en-US" sz="1800" dirty="0" smtClean="0">
                <a:solidFill>
                  <a:schemeClr val="tx1"/>
                </a:solidFill>
              </a:rPr>
              <a:t>Because </a:t>
            </a:r>
            <a:r>
              <a:rPr lang="en-US" sz="1800" dirty="0">
                <a:solidFill>
                  <a:schemeClr val="tx1"/>
                </a:solidFill>
              </a:rPr>
              <a:t>narrow is the gate and </a:t>
            </a:r>
            <a:r>
              <a:rPr lang="en-US" sz="1800" dirty="0">
                <a:solidFill>
                  <a:srgbClr val="FFFF00"/>
                </a:solidFill>
              </a:rPr>
              <a:t>difficult is </a:t>
            </a:r>
            <a:r>
              <a:rPr lang="en-US" sz="1800" u="sng" dirty="0">
                <a:solidFill>
                  <a:srgbClr val="FFFF00"/>
                </a:solidFill>
              </a:rPr>
              <a:t>the way </a:t>
            </a:r>
            <a:r>
              <a:rPr lang="en-US" sz="1800" dirty="0">
                <a:solidFill>
                  <a:srgbClr val="FFFF00"/>
                </a:solidFill>
              </a:rPr>
              <a:t>which leads to life</a:t>
            </a:r>
            <a:r>
              <a:rPr lang="en-US" sz="1800" dirty="0">
                <a:solidFill>
                  <a:schemeClr val="tx1"/>
                </a:solidFill>
              </a:rPr>
              <a:t>, and there are few who find it</a:t>
            </a:r>
            <a:r>
              <a:rPr lang="en-US" sz="1800" dirty="0" smtClean="0">
                <a:solidFill>
                  <a:schemeClr val="tx1"/>
                </a:solidFill>
              </a:rPr>
              <a:t>.</a:t>
            </a:r>
          </a:p>
          <a:p>
            <a:pPr marL="0" indent="0">
              <a:buNone/>
            </a:pPr>
            <a:endParaRPr lang="en-US" sz="1800" b="1" dirty="0">
              <a:solidFill>
                <a:schemeClr val="tx1"/>
              </a:solidFill>
            </a:endParaRPr>
          </a:p>
        </p:txBody>
      </p:sp>
      <p:sp>
        <p:nvSpPr>
          <p:cNvPr id="4" name="Content Placeholder 2"/>
          <p:cNvSpPr txBox="1">
            <a:spLocks/>
          </p:cNvSpPr>
          <p:nvPr/>
        </p:nvSpPr>
        <p:spPr>
          <a:xfrm>
            <a:off x="387436" y="3283810"/>
            <a:ext cx="8161125" cy="15042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smtClean="0">
                <a:solidFill>
                  <a:srgbClr val="FFFF00"/>
                </a:solidFill>
              </a:rPr>
              <a:t>1 Peter 4:16 </a:t>
            </a:r>
            <a:r>
              <a:rPr lang="en-US" sz="1800" dirty="0" smtClean="0">
                <a:solidFill>
                  <a:schemeClr val="tx1"/>
                </a:solidFill>
              </a:rPr>
              <a:t> </a:t>
            </a:r>
            <a:r>
              <a:rPr lang="en-US" sz="1800" dirty="0">
                <a:solidFill>
                  <a:schemeClr val="tx1"/>
                </a:solidFill>
              </a:rPr>
              <a:t>“Yet if anyone </a:t>
            </a:r>
            <a:r>
              <a:rPr lang="en-US" sz="1800" dirty="0">
                <a:solidFill>
                  <a:srgbClr val="FFFF00"/>
                </a:solidFill>
              </a:rPr>
              <a:t>suffers as a Christian</a:t>
            </a:r>
            <a:r>
              <a:rPr lang="en-US" sz="1800" dirty="0">
                <a:solidFill>
                  <a:schemeClr val="tx1"/>
                </a:solidFill>
              </a:rPr>
              <a:t>, let him not be ashamed, but let him glorify God in this </a:t>
            </a:r>
            <a:r>
              <a:rPr lang="en-US" sz="1800" dirty="0" smtClean="0">
                <a:solidFill>
                  <a:schemeClr val="tx1"/>
                </a:solidFill>
              </a:rPr>
              <a:t>matter. 17 </a:t>
            </a:r>
            <a:r>
              <a:rPr lang="en-US" sz="1800" dirty="0">
                <a:solidFill>
                  <a:schemeClr val="tx1"/>
                </a:solidFill>
              </a:rPr>
              <a:t>For the time has come for judgment to begin at the house of God; and if it begins with us first, what will be the end of those who do not obey the gospel of God?  18 </a:t>
            </a:r>
            <a:r>
              <a:rPr lang="en-US" sz="1800" dirty="0" smtClean="0">
                <a:solidFill>
                  <a:schemeClr val="tx1"/>
                </a:solidFill>
              </a:rPr>
              <a:t>Now</a:t>
            </a:r>
            <a:endParaRPr lang="en-US" sz="1800" dirty="0">
              <a:solidFill>
                <a:schemeClr val="tx1"/>
              </a:solidFill>
            </a:endParaRPr>
          </a:p>
          <a:p>
            <a:pPr marL="0" indent="0">
              <a:buNone/>
            </a:pPr>
            <a:r>
              <a:rPr lang="en-US" sz="1800" dirty="0" smtClean="0">
                <a:solidFill>
                  <a:schemeClr val="tx1"/>
                </a:solidFill>
              </a:rPr>
              <a:t>	“</a:t>
            </a:r>
            <a:r>
              <a:rPr lang="en-US" sz="1800" dirty="0">
                <a:solidFill>
                  <a:srgbClr val="FFFF00"/>
                </a:solidFill>
              </a:rPr>
              <a:t>If the righteous one is scarcely saved,</a:t>
            </a:r>
          </a:p>
          <a:p>
            <a:pPr marL="0" indent="0">
              <a:buNone/>
            </a:pPr>
            <a:r>
              <a:rPr lang="en-US" sz="1800" dirty="0" smtClean="0">
                <a:solidFill>
                  <a:srgbClr val="FFFF00"/>
                </a:solidFill>
              </a:rPr>
              <a:t>	Where </a:t>
            </a:r>
            <a:r>
              <a:rPr lang="en-US" sz="1800" dirty="0">
                <a:solidFill>
                  <a:srgbClr val="FFFF00"/>
                </a:solidFill>
              </a:rPr>
              <a:t>will the ungodly and the sinner appear</a:t>
            </a:r>
            <a:r>
              <a:rPr lang="en-US" sz="1800" dirty="0" smtClean="0">
                <a:solidFill>
                  <a:srgbClr val="FFFF00"/>
                </a:solidFill>
              </a:rPr>
              <a:t>?”</a:t>
            </a:r>
            <a:endParaRPr lang="en-US" sz="1800" dirty="0">
              <a:solidFill>
                <a:srgbClr val="FFFF00"/>
              </a:solidFill>
            </a:endParaRPr>
          </a:p>
          <a:p>
            <a:pPr marL="0" indent="0">
              <a:buNone/>
            </a:pPr>
            <a:r>
              <a:rPr lang="en-US" sz="1800" dirty="0" smtClean="0">
                <a:solidFill>
                  <a:schemeClr val="tx1"/>
                </a:solidFill>
              </a:rPr>
              <a:t>19 </a:t>
            </a:r>
            <a:r>
              <a:rPr lang="en-US" sz="1800" dirty="0">
                <a:solidFill>
                  <a:schemeClr val="tx1"/>
                </a:solidFill>
              </a:rPr>
              <a:t>Therefore let those who suffer according to the will of God </a:t>
            </a:r>
            <a:r>
              <a:rPr lang="en-US" sz="1800" dirty="0">
                <a:solidFill>
                  <a:srgbClr val="FFFF00"/>
                </a:solidFill>
              </a:rPr>
              <a:t>commit their souls to Him in doing good</a:t>
            </a:r>
            <a:r>
              <a:rPr lang="en-US" sz="1800" dirty="0">
                <a:solidFill>
                  <a:schemeClr val="tx1"/>
                </a:solidFill>
              </a:rPr>
              <a:t>, as to a faithful Creator.</a:t>
            </a:r>
            <a:endParaRPr lang="en-US" sz="1800" b="1" dirty="0">
              <a:solidFill>
                <a:schemeClr val="tx1"/>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41" y="152355"/>
            <a:ext cx="1451915" cy="14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Bmellor\AppData\Local\Microsoft\Windows\Temporary Internet Files\Content.IE5\9HWZRGGT\large-Armchair-0-953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285" y="225817"/>
            <a:ext cx="1542553" cy="1349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69005" y="694676"/>
            <a:ext cx="3576620" cy="338554"/>
          </a:xfrm>
          <a:prstGeom prst="rect">
            <a:avLst/>
          </a:prstGeom>
        </p:spPr>
        <p:txBody>
          <a:bodyPr wrap="none">
            <a:spAutoFit/>
          </a:bodyPr>
          <a:lstStyle/>
          <a:p>
            <a:r>
              <a:rPr lang="en-US" sz="1600" dirty="0">
                <a:solidFill>
                  <a:srgbClr val="FFFF00"/>
                </a:solidFill>
              </a:rPr>
              <a:t>commit their souls to Him in doing good</a:t>
            </a:r>
            <a:endParaRPr lang="en-US" dirty="0"/>
          </a:p>
        </p:txBody>
      </p:sp>
      <p:sp>
        <p:nvSpPr>
          <p:cNvPr id="7" name="Left Arrow 6"/>
          <p:cNvSpPr/>
          <p:nvPr/>
        </p:nvSpPr>
        <p:spPr>
          <a:xfrm>
            <a:off x="2066456" y="704927"/>
            <a:ext cx="502549" cy="3180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145625" y="694676"/>
            <a:ext cx="851523" cy="3180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1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0"/>
                            </p:stCondLst>
                            <p:childTnLst>
                              <p:par>
                                <p:cTn id="21" presetID="2" presetClass="entr" presetSubtype="4" accel="26000" decel="22000"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0" fill="hold"/>
                                        <p:tgtEl>
                                          <p:spTgt spid="2"/>
                                        </p:tgtEl>
                                        <p:attrNameLst>
                                          <p:attrName>ppt_x</p:attrName>
                                        </p:attrNameLst>
                                      </p:cBhvr>
                                      <p:tavLst>
                                        <p:tav tm="0">
                                          <p:val>
                                            <p:strVal val="#ppt_x"/>
                                          </p:val>
                                        </p:tav>
                                        <p:tav tm="100000">
                                          <p:val>
                                            <p:strVal val="#ppt_x"/>
                                          </p:val>
                                        </p:tav>
                                      </p:tavLst>
                                    </p:anim>
                                    <p:anim calcmode="lin" valueType="num">
                                      <p:cBhvr additive="base">
                                        <p:cTn id="24" dur="20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bg1">
                    <a:lumMod val="50000"/>
                    <a:lumOff val="50000"/>
                  </a:schemeClr>
                </a:solidFill>
              </a:rPr>
              <a:t>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5 But with most of them God was not well pleased, for their bodies were scattered in the wilderness.</a:t>
            </a:r>
          </a:p>
          <a:p>
            <a:pPr marL="0" indent="0">
              <a:buNone/>
            </a:pPr>
            <a:r>
              <a:rPr lang="en-US" sz="2000" b="1" u="sng" dirty="0" smtClean="0">
                <a:solidFill>
                  <a:srgbClr val="FFFF00"/>
                </a:solidFill>
              </a:rPr>
              <a:t>6 </a:t>
            </a:r>
            <a:r>
              <a:rPr lang="en-US" sz="2000" b="1" u="sng" dirty="0">
                <a:solidFill>
                  <a:srgbClr val="FFFF00"/>
                </a:solidFill>
              </a:rPr>
              <a:t>Now these things became our examples</a:t>
            </a:r>
            <a:r>
              <a:rPr lang="en-US" sz="2000" b="1" dirty="0">
                <a:solidFill>
                  <a:srgbClr val="FFFF00"/>
                </a:solidFill>
              </a:rPr>
              <a:t>, to the intent that we should not lust after evil things as they also lusted. </a:t>
            </a:r>
            <a:r>
              <a:rPr lang="en-US" sz="1800" dirty="0">
                <a:solidFill>
                  <a:schemeClr val="tx1"/>
                </a:solidFill>
              </a:rPr>
              <a:t> 7 And do not become idolaters as were some of them. As it is written, “The people sat down to eat and drink, and rose up to play</a:t>
            </a:r>
            <a:r>
              <a:rPr lang="en-US" sz="1800" dirty="0" smtClean="0">
                <a:solidFill>
                  <a:schemeClr val="tx1"/>
                </a:solidFill>
              </a:rPr>
              <a:t>.” 8 </a:t>
            </a:r>
            <a:r>
              <a:rPr lang="en-US" sz="1800" dirty="0">
                <a:solidFill>
                  <a:schemeClr val="tx1"/>
                </a:solidFill>
              </a:rPr>
              <a:t>Nor let us commit sexual immorality, as some of them did, and in one day twenty-three thousand fell;  9 nor let us tempt Christ, as some of them also tempted, and were destroyed by serpents;  10 nor complain, as some of them also complained, and were destroyed by the destroyer.  11 Now </a:t>
            </a:r>
            <a:r>
              <a:rPr lang="en-US" sz="1800" dirty="0" smtClean="0">
                <a:solidFill>
                  <a:schemeClr val="tx1"/>
                </a:solidFill>
              </a:rPr>
              <a:t>all </a:t>
            </a:r>
            <a:r>
              <a:rPr lang="en-US" sz="1800" dirty="0">
                <a:solidFill>
                  <a:schemeClr val="tx1"/>
                </a:solidFill>
              </a:rPr>
              <a:t>these things happened to them as examples, and they were written for our admonition, upon whom the ends of the ages have come</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94183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bg1">
                    <a:lumMod val="50000"/>
                    <a:lumOff val="50000"/>
                  </a:schemeClr>
                </a:solidFill>
              </a:rPr>
              <a:t>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5 But with most of them God was not well pleased, for their bodies were scattered in the wilderness.</a:t>
            </a:r>
          </a:p>
          <a:p>
            <a:pPr marL="0" indent="0">
              <a:buNone/>
            </a:pPr>
            <a:r>
              <a:rPr lang="en-US" sz="2000" b="1" u="sng" dirty="0" smtClean="0">
                <a:solidFill>
                  <a:srgbClr val="FFFF00"/>
                </a:solidFill>
              </a:rPr>
              <a:t>6 </a:t>
            </a:r>
            <a:r>
              <a:rPr lang="en-US" sz="2000" b="1" u="sng" dirty="0">
                <a:solidFill>
                  <a:srgbClr val="FFFF00"/>
                </a:solidFill>
              </a:rPr>
              <a:t>Now these things became our examples</a:t>
            </a:r>
            <a:r>
              <a:rPr lang="en-US" sz="2000" b="1" dirty="0">
                <a:solidFill>
                  <a:srgbClr val="FFFF00"/>
                </a:solidFill>
              </a:rPr>
              <a:t>, to the intent that we should not lust after evil things as they also lusted. </a:t>
            </a:r>
            <a:r>
              <a:rPr lang="en-US" sz="1800" dirty="0">
                <a:solidFill>
                  <a:schemeClr val="tx1"/>
                </a:solidFill>
              </a:rPr>
              <a:t> </a:t>
            </a:r>
            <a:endParaRPr lang="en-US" sz="1800" dirty="0" smtClean="0">
              <a:solidFill>
                <a:schemeClr val="tx1"/>
              </a:solidFill>
            </a:endParaRPr>
          </a:p>
          <a:p>
            <a:pPr>
              <a:buFont typeface="Wingdings" panose="05000000000000000000" pitchFamily="2" charset="2"/>
              <a:buChar char="ü"/>
            </a:pPr>
            <a:r>
              <a:rPr lang="en-US" sz="1800" dirty="0" smtClean="0">
                <a:solidFill>
                  <a:schemeClr val="tx1"/>
                </a:solidFill>
              </a:rPr>
              <a:t>	7 </a:t>
            </a:r>
            <a:r>
              <a:rPr lang="en-US" sz="1800" dirty="0">
                <a:solidFill>
                  <a:schemeClr val="tx1"/>
                </a:solidFill>
              </a:rPr>
              <a:t>And do </a:t>
            </a:r>
            <a:r>
              <a:rPr lang="en-US" sz="1800" dirty="0">
                <a:solidFill>
                  <a:srgbClr val="FFFF00"/>
                </a:solidFill>
              </a:rPr>
              <a:t>not become idolaters </a:t>
            </a:r>
            <a:r>
              <a:rPr lang="en-US" sz="1800" dirty="0">
                <a:solidFill>
                  <a:schemeClr val="tx1"/>
                </a:solidFill>
              </a:rPr>
              <a:t>as were some of them. As it is written, “The </a:t>
            </a:r>
            <a:r>
              <a:rPr lang="en-US" sz="1800" dirty="0" smtClean="0">
                <a:solidFill>
                  <a:schemeClr val="tx1"/>
                </a:solidFill>
              </a:rPr>
              <a:t>	people </a:t>
            </a:r>
            <a:r>
              <a:rPr lang="en-US" sz="1800" dirty="0">
                <a:solidFill>
                  <a:schemeClr val="tx1"/>
                </a:solidFill>
              </a:rPr>
              <a:t>sat down to eat and drink, and rose up to play</a:t>
            </a:r>
            <a:r>
              <a:rPr lang="en-US" sz="1800" dirty="0" smtClean="0">
                <a:solidFill>
                  <a:schemeClr val="tx1"/>
                </a:solidFill>
              </a:rPr>
              <a:t>.” </a:t>
            </a:r>
          </a:p>
          <a:p>
            <a:pPr>
              <a:buFont typeface="Wingdings" panose="05000000000000000000" pitchFamily="2" charset="2"/>
              <a:buChar char="ü"/>
            </a:pPr>
            <a:r>
              <a:rPr lang="en-US" sz="1800" dirty="0" smtClean="0">
                <a:solidFill>
                  <a:schemeClr val="tx1"/>
                </a:solidFill>
              </a:rPr>
              <a:t>	8 </a:t>
            </a:r>
            <a:r>
              <a:rPr lang="en-US" sz="1800" dirty="0">
                <a:solidFill>
                  <a:schemeClr val="tx1"/>
                </a:solidFill>
              </a:rPr>
              <a:t>Nor let us commit </a:t>
            </a:r>
            <a:r>
              <a:rPr lang="en-US" sz="1800" dirty="0">
                <a:solidFill>
                  <a:srgbClr val="FFFF00"/>
                </a:solidFill>
              </a:rPr>
              <a:t>sexual immorality</a:t>
            </a:r>
            <a:r>
              <a:rPr lang="en-US" sz="1800" dirty="0">
                <a:solidFill>
                  <a:schemeClr val="tx1"/>
                </a:solidFill>
              </a:rPr>
              <a:t>, as some of them did, and in one day </a:t>
            </a:r>
            <a:r>
              <a:rPr lang="en-US" sz="1800" dirty="0" smtClean="0">
                <a:solidFill>
                  <a:schemeClr val="tx1"/>
                </a:solidFill>
              </a:rPr>
              <a:t>	twenty-three </a:t>
            </a:r>
            <a:r>
              <a:rPr lang="en-US" sz="1800" dirty="0">
                <a:solidFill>
                  <a:schemeClr val="tx1"/>
                </a:solidFill>
              </a:rPr>
              <a:t>thousand fell;  </a:t>
            </a:r>
            <a:endParaRPr lang="en-US" sz="1800" dirty="0" smtClean="0">
              <a:solidFill>
                <a:schemeClr val="tx1"/>
              </a:solidFill>
            </a:endParaRPr>
          </a:p>
          <a:p>
            <a:pPr>
              <a:buFont typeface="Wingdings" panose="05000000000000000000" pitchFamily="2" charset="2"/>
              <a:buChar char="ü"/>
            </a:pPr>
            <a:r>
              <a:rPr lang="en-US" sz="1800" dirty="0" smtClean="0">
                <a:solidFill>
                  <a:schemeClr val="tx1"/>
                </a:solidFill>
              </a:rPr>
              <a:t>	9 </a:t>
            </a:r>
            <a:r>
              <a:rPr lang="en-US" sz="1800" dirty="0">
                <a:solidFill>
                  <a:schemeClr val="tx1"/>
                </a:solidFill>
              </a:rPr>
              <a:t>nor let us </a:t>
            </a:r>
            <a:r>
              <a:rPr lang="en-US" sz="1800" dirty="0">
                <a:solidFill>
                  <a:srgbClr val="FFFF00"/>
                </a:solidFill>
              </a:rPr>
              <a:t>tempt Christ</a:t>
            </a:r>
            <a:r>
              <a:rPr lang="en-US" sz="1800" dirty="0">
                <a:solidFill>
                  <a:schemeClr val="tx1"/>
                </a:solidFill>
              </a:rPr>
              <a:t>, as some of them also tempted, and were destroyed </a:t>
            </a:r>
            <a:r>
              <a:rPr lang="en-US" sz="1800" dirty="0" smtClean="0">
                <a:solidFill>
                  <a:schemeClr val="tx1"/>
                </a:solidFill>
              </a:rPr>
              <a:t>	by </a:t>
            </a:r>
            <a:r>
              <a:rPr lang="en-US" sz="1800" dirty="0">
                <a:solidFill>
                  <a:schemeClr val="tx1"/>
                </a:solidFill>
              </a:rPr>
              <a:t>serpents;  </a:t>
            </a:r>
            <a:endParaRPr lang="en-US" sz="1800" dirty="0" smtClean="0">
              <a:solidFill>
                <a:schemeClr val="tx1"/>
              </a:solidFill>
            </a:endParaRPr>
          </a:p>
          <a:p>
            <a:pPr>
              <a:buFont typeface="Wingdings" panose="05000000000000000000" pitchFamily="2" charset="2"/>
              <a:buChar char="ü"/>
            </a:pPr>
            <a:r>
              <a:rPr lang="en-US" sz="1800" dirty="0" smtClean="0">
                <a:solidFill>
                  <a:schemeClr val="tx1"/>
                </a:solidFill>
              </a:rPr>
              <a:t>	10 </a:t>
            </a:r>
            <a:r>
              <a:rPr lang="en-US" sz="1800" dirty="0">
                <a:solidFill>
                  <a:srgbClr val="FFFF00"/>
                </a:solidFill>
              </a:rPr>
              <a:t>nor complain</a:t>
            </a:r>
            <a:r>
              <a:rPr lang="en-US" sz="1800" dirty="0">
                <a:solidFill>
                  <a:schemeClr val="tx1"/>
                </a:solidFill>
              </a:rPr>
              <a:t>, as some of them also complained, and were destroyed by </a:t>
            </a:r>
            <a:r>
              <a:rPr lang="en-US" sz="1800" dirty="0" smtClean="0">
                <a:solidFill>
                  <a:schemeClr val="tx1"/>
                </a:solidFill>
              </a:rPr>
              <a:t>	the </a:t>
            </a:r>
            <a:r>
              <a:rPr lang="en-US" sz="1800" dirty="0">
                <a:solidFill>
                  <a:schemeClr val="tx1"/>
                </a:solidFill>
              </a:rPr>
              <a:t>destroyer.  </a:t>
            </a:r>
            <a:endParaRPr lang="en-US" sz="1800" dirty="0" smtClean="0">
              <a:solidFill>
                <a:schemeClr val="tx1"/>
              </a:solidFill>
            </a:endParaRPr>
          </a:p>
          <a:p>
            <a:pPr marL="0" indent="0">
              <a:buNone/>
            </a:pPr>
            <a:r>
              <a:rPr lang="en-US" sz="1800" b="1" dirty="0" smtClean="0">
                <a:solidFill>
                  <a:srgbClr val="FFFF00"/>
                </a:solidFill>
              </a:rPr>
              <a:t>11 </a:t>
            </a:r>
            <a:r>
              <a:rPr lang="en-US" sz="1800" b="1" dirty="0">
                <a:solidFill>
                  <a:srgbClr val="FFFF00"/>
                </a:solidFill>
              </a:rPr>
              <a:t>Now </a:t>
            </a:r>
            <a:r>
              <a:rPr lang="en-US" sz="1800" b="1" dirty="0" smtClean="0">
                <a:solidFill>
                  <a:srgbClr val="FFFF00"/>
                </a:solidFill>
              </a:rPr>
              <a:t>all </a:t>
            </a:r>
            <a:r>
              <a:rPr lang="en-US" sz="1800" b="1" dirty="0">
                <a:solidFill>
                  <a:srgbClr val="FFFF00"/>
                </a:solidFill>
              </a:rPr>
              <a:t>these things happened to them as examples, and they were written for our admonition, upon whom the ends of the ages have come</a:t>
            </a:r>
            <a:r>
              <a:rPr lang="en-US" sz="1800" b="1" dirty="0" smtClean="0">
                <a:solidFill>
                  <a:srgbClr val="FFFF00"/>
                </a:solidFill>
              </a:rPr>
              <a:t>.</a:t>
            </a:r>
            <a:endParaRPr lang="en-US" sz="1800" b="1" dirty="0">
              <a:solidFill>
                <a:srgbClr val="FFFF00"/>
              </a:solidFill>
            </a:endParaRPr>
          </a:p>
        </p:txBody>
      </p:sp>
    </p:spTree>
    <p:extLst>
      <p:ext uri="{BB962C8B-B14F-4D97-AF65-F5344CB8AC3E}">
        <p14:creationId xmlns:p14="http://schemas.microsoft.com/office/powerpoint/2010/main" val="6162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925" y="292629"/>
            <a:ext cx="4541626" cy="4869921"/>
          </a:xfrm>
        </p:spPr>
        <p:txBody>
          <a:bodyPr>
            <a:normAutofit/>
          </a:bodyPr>
          <a:lstStyle/>
          <a:p>
            <a:pPr marL="0" indent="0">
              <a:buNone/>
            </a:pPr>
            <a:r>
              <a:rPr lang="en-US" sz="2800" b="1" u="sng" dirty="0" smtClean="0"/>
              <a:t>Do </a:t>
            </a:r>
            <a:r>
              <a:rPr lang="en-US" sz="2800" b="1" u="sng" dirty="0"/>
              <a:t>not be </a:t>
            </a:r>
            <a:r>
              <a:rPr lang="en-US" sz="2800" b="1" u="sng" dirty="0" smtClean="0">
                <a:solidFill>
                  <a:srgbClr val="FB2E05"/>
                </a:solidFill>
              </a:rPr>
              <a:t>deceived</a:t>
            </a:r>
            <a:r>
              <a:rPr lang="en-US" sz="2800" b="1" u="sng" dirty="0" smtClean="0"/>
              <a:t> neither: </a:t>
            </a:r>
          </a:p>
          <a:p>
            <a:pPr marL="0" indent="0">
              <a:buNone/>
            </a:pPr>
            <a:r>
              <a:rPr lang="en-US" dirty="0" smtClean="0"/>
              <a:t>fornicators</a:t>
            </a:r>
            <a:r>
              <a:rPr lang="en-US" dirty="0"/>
              <a:t>, </a:t>
            </a:r>
            <a:endParaRPr lang="en-US" dirty="0" smtClean="0"/>
          </a:p>
          <a:p>
            <a:pPr marL="0" indent="0">
              <a:buNone/>
            </a:pPr>
            <a:r>
              <a:rPr lang="en-US" dirty="0" smtClean="0"/>
              <a:t>idolaters</a:t>
            </a:r>
            <a:r>
              <a:rPr lang="en-US" dirty="0"/>
              <a:t>, </a:t>
            </a:r>
            <a:endParaRPr lang="en-US" dirty="0" smtClean="0"/>
          </a:p>
          <a:p>
            <a:pPr marL="0" indent="0">
              <a:buNone/>
            </a:pPr>
            <a:r>
              <a:rPr lang="en-US" dirty="0" smtClean="0"/>
              <a:t>adulterers</a:t>
            </a:r>
            <a:r>
              <a:rPr lang="en-US" dirty="0"/>
              <a:t>, </a:t>
            </a:r>
            <a:endParaRPr lang="en-US" dirty="0" smtClean="0"/>
          </a:p>
          <a:p>
            <a:pPr marL="0" indent="0">
              <a:buNone/>
            </a:pPr>
            <a:r>
              <a:rPr lang="en-US" dirty="0" smtClean="0"/>
              <a:t>homosexuals, </a:t>
            </a:r>
          </a:p>
          <a:p>
            <a:pPr marL="0" indent="0">
              <a:buNone/>
            </a:pPr>
            <a:r>
              <a:rPr lang="en-US" dirty="0" smtClean="0"/>
              <a:t>sodomites</a:t>
            </a:r>
            <a:r>
              <a:rPr lang="en-US" dirty="0"/>
              <a:t>, </a:t>
            </a:r>
            <a:endParaRPr lang="en-US" dirty="0" smtClean="0"/>
          </a:p>
          <a:p>
            <a:pPr marL="0" indent="0">
              <a:buNone/>
            </a:pPr>
            <a:r>
              <a:rPr lang="en-US" dirty="0" smtClean="0"/>
              <a:t>thieves</a:t>
            </a:r>
            <a:r>
              <a:rPr lang="en-US" dirty="0"/>
              <a:t>, </a:t>
            </a:r>
            <a:endParaRPr lang="en-US" dirty="0" smtClean="0"/>
          </a:p>
          <a:p>
            <a:pPr marL="0" indent="0">
              <a:buNone/>
            </a:pPr>
            <a:r>
              <a:rPr lang="en-US" dirty="0" smtClean="0"/>
              <a:t>covetous</a:t>
            </a:r>
          </a:p>
          <a:p>
            <a:pPr marL="0" indent="0">
              <a:buNone/>
            </a:pPr>
            <a:r>
              <a:rPr lang="en-US" dirty="0"/>
              <a:t>d</a:t>
            </a:r>
            <a:r>
              <a:rPr lang="en-US" dirty="0" smtClean="0"/>
              <a:t>runkards</a:t>
            </a:r>
          </a:p>
          <a:p>
            <a:pPr marL="0" indent="0">
              <a:buNone/>
            </a:pPr>
            <a:r>
              <a:rPr lang="en-US" dirty="0" smtClean="0"/>
              <a:t>revilers</a:t>
            </a:r>
            <a:r>
              <a:rPr lang="en-US" dirty="0"/>
              <a:t>, </a:t>
            </a:r>
            <a:endParaRPr lang="en-US" dirty="0" smtClean="0"/>
          </a:p>
          <a:p>
            <a:pPr marL="0" indent="0">
              <a:buNone/>
            </a:pPr>
            <a:r>
              <a:rPr lang="en-US" dirty="0" err="1" smtClean="0"/>
              <a:t>extortioners</a:t>
            </a:r>
            <a:r>
              <a:rPr lang="en-US" dirty="0" smtClean="0"/>
              <a:t> </a:t>
            </a:r>
          </a:p>
          <a:p>
            <a:pPr marL="0" indent="0">
              <a:buNone/>
            </a:pPr>
            <a:r>
              <a:rPr lang="en-US" sz="2400" b="1" u="sng" dirty="0" smtClean="0">
                <a:solidFill>
                  <a:schemeClr val="tx1"/>
                </a:solidFill>
              </a:rPr>
              <a:t>will </a:t>
            </a:r>
            <a:r>
              <a:rPr lang="en-US" sz="2400" b="1" u="sng" dirty="0">
                <a:solidFill>
                  <a:schemeClr val="tx1"/>
                </a:solidFill>
              </a:rPr>
              <a:t>inherit the kingdom of God.  </a:t>
            </a:r>
          </a:p>
        </p:txBody>
      </p:sp>
      <p:sp>
        <p:nvSpPr>
          <p:cNvPr id="8" name="Rectangle 7"/>
          <p:cNvSpPr/>
          <p:nvPr/>
        </p:nvSpPr>
        <p:spPr>
          <a:xfrm>
            <a:off x="4657725" y="1243602"/>
            <a:ext cx="2114550" cy="2308324"/>
          </a:xfrm>
          <a:prstGeom prst="rect">
            <a:avLst/>
          </a:prstGeom>
        </p:spPr>
        <p:txBody>
          <a:bodyPr wrap="square">
            <a:spAutoFit/>
          </a:bodyPr>
          <a:lstStyle/>
          <a:p>
            <a:r>
              <a:rPr lang="en-US" sz="1800" dirty="0" smtClean="0"/>
              <a:t>6:11 </a:t>
            </a:r>
            <a:r>
              <a:rPr lang="en-US" sz="1800" dirty="0"/>
              <a:t>And such </a:t>
            </a:r>
            <a:r>
              <a:rPr lang="en-US" sz="1800" u="sng" dirty="0">
                <a:solidFill>
                  <a:srgbClr val="FFFF00"/>
                </a:solidFill>
              </a:rPr>
              <a:t>were</a:t>
            </a:r>
            <a:r>
              <a:rPr lang="en-US" sz="1800" dirty="0">
                <a:solidFill>
                  <a:srgbClr val="FFFF00"/>
                </a:solidFill>
              </a:rPr>
              <a:t> some of you. </a:t>
            </a:r>
            <a:r>
              <a:rPr lang="en-US" sz="1800" dirty="0"/>
              <a:t>But you </a:t>
            </a:r>
            <a:r>
              <a:rPr lang="en-US" sz="1800" dirty="0">
                <a:solidFill>
                  <a:srgbClr val="3AC641"/>
                </a:solidFill>
              </a:rPr>
              <a:t>were</a:t>
            </a:r>
            <a:r>
              <a:rPr lang="en-US" sz="1800" dirty="0"/>
              <a:t> </a:t>
            </a:r>
            <a:r>
              <a:rPr lang="en-US" sz="1800" dirty="0">
                <a:solidFill>
                  <a:srgbClr val="3AC641"/>
                </a:solidFill>
              </a:rPr>
              <a:t>washed, but you were sanctified, but you were justified </a:t>
            </a:r>
            <a:r>
              <a:rPr lang="en-US" sz="1800" dirty="0"/>
              <a:t>in the name of the Lord Jesus</a:t>
            </a:r>
          </a:p>
        </p:txBody>
      </p:sp>
      <p:sp>
        <p:nvSpPr>
          <p:cNvPr id="9" name="Left Arrow 8"/>
          <p:cNvSpPr/>
          <p:nvPr/>
        </p:nvSpPr>
        <p:spPr>
          <a:xfrm>
            <a:off x="2876550" y="1243602"/>
            <a:ext cx="1476375" cy="6572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657975" y="1900827"/>
            <a:ext cx="1276350" cy="657225"/>
          </a:xfrm>
          <a:prstGeom prst="rightArrow">
            <a:avLst/>
          </a:prstGeom>
          <a:solidFill>
            <a:srgbClr val="3AC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34325" y="1998606"/>
            <a:ext cx="1222579" cy="461665"/>
          </a:xfrm>
          <a:prstGeom prst="rect">
            <a:avLst/>
          </a:prstGeom>
        </p:spPr>
        <p:txBody>
          <a:bodyPr wrap="none">
            <a:spAutoFit/>
          </a:bodyPr>
          <a:lstStyle/>
          <a:p>
            <a:r>
              <a:rPr lang="en-US" sz="2400" dirty="0" smtClean="0">
                <a:solidFill>
                  <a:srgbClr val="3AC641"/>
                </a:solidFill>
              </a:rPr>
              <a:t>In Christ</a:t>
            </a:r>
            <a:endParaRPr lang="en-US" sz="2400" dirty="0">
              <a:solidFill>
                <a:srgbClr val="3AC641"/>
              </a:solidFill>
            </a:endParaRPr>
          </a:p>
        </p:txBody>
      </p:sp>
      <p:sp>
        <p:nvSpPr>
          <p:cNvPr id="12" name="U-Turn Arrow 11"/>
          <p:cNvSpPr/>
          <p:nvPr/>
        </p:nvSpPr>
        <p:spPr>
          <a:xfrm rot="5400000">
            <a:off x="6915148" y="2662829"/>
            <a:ext cx="1724025" cy="2200276"/>
          </a:xfrm>
          <a:prstGeom prst="uturnArrow">
            <a:avLst/>
          </a:prstGeom>
          <a:solidFill>
            <a:srgbClr val="FB2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2876550" y="3756121"/>
            <a:ext cx="4791074" cy="862602"/>
          </a:xfrm>
          <a:prstGeom prst="leftArrow">
            <a:avLst/>
          </a:prstGeom>
          <a:solidFill>
            <a:srgbClr val="FB2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732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75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000" dirty="0" smtClean="0">
                <a:effectLst/>
              </a:rPr>
              <a:t>Review chapter 9 conclusion</a:t>
            </a: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dirty="0" smtClean="0">
                <a:solidFill>
                  <a:schemeClr val="tx1"/>
                </a:solidFill>
                <a:effectLst/>
              </a:rPr>
              <a:t>History &amp; Warnings </a:t>
            </a: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b="1" dirty="0" smtClean="0">
                <a:solidFill>
                  <a:srgbClr val="FFFF00"/>
                </a:solidFill>
                <a:effectLst/>
              </a:rPr>
              <a:t>Being </a:t>
            </a:r>
            <a:r>
              <a:rPr lang="en-US" sz="4000" b="1" dirty="0">
                <a:solidFill>
                  <a:srgbClr val="FFFF00"/>
                </a:solidFill>
                <a:effectLst/>
              </a:rPr>
              <a:t>p</a:t>
            </a:r>
            <a:r>
              <a:rPr lang="en-US" sz="4000" b="1" dirty="0" smtClean="0">
                <a:solidFill>
                  <a:srgbClr val="FFFF00"/>
                </a:solidFill>
                <a:effectLst/>
              </a:rPr>
              <a:t>repared for temptation</a:t>
            </a:r>
            <a:endParaRPr lang="en-US" sz="4000" b="1" i="1" dirty="0" smtClean="0">
              <a:solidFill>
                <a:srgbClr val="FFFF00"/>
              </a:solidFill>
              <a:effectLst/>
            </a:endParaRPr>
          </a:p>
          <a:p>
            <a:pPr marL="914400" indent="-914400" algn="l">
              <a:buFont typeface="+mj-lt"/>
              <a:buAutoNum type="arabicPeriod"/>
            </a:pPr>
            <a:endParaRPr lang="en-US" sz="4000" dirty="0" smtClean="0">
              <a:solidFill>
                <a:schemeClr val="tx1"/>
              </a:solidFill>
              <a:effectLst/>
            </a:endParaRPr>
          </a:p>
          <a:p>
            <a:pPr marL="914400" indent="-914400" algn="l">
              <a:buFont typeface="+mj-lt"/>
              <a:buAutoNum type="arabicPeriod"/>
            </a:pPr>
            <a:r>
              <a:rPr lang="en-US" sz="4000" dirty="0" smtClean="0">
                <a:solidFill>
                  <a:schemeClr val="tx1"/>
                </a:solidFill>
                <a:effectLst/>
              </a:rPr>
              <a:t>Proper use of Liberty</a:t>
            </a:r>
            <a:endParaRPr lang="en-US" sz="4000" dirty="0">
              <a:solidFill>
                <a:schemeClr val="tx1"/>
              </a:solidFill>
              <a:effectLst/>
            </a:endParaRPr>
          </a:p>
        </p:txBody>
      </p:sp>
    </p:spTree>
    <p:extLst>
      <p:ext uri="{BB962C8B-B14F-4D97-AF65-F5344CB8AC3E}">
        <p14:creationId xmlns:p14="http://schemas.microsoft.com/office/powerpoint/2010/main" val="4063881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bg1">
                    <a:lumMod val="50000"/>
                    <a:lumOff val="50000"/>
                  </a:schemeClr>
                </a:solidFill>
              </a:rPr>
              <a:t>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5 But with most of them God was not well pleased, for their bodies were scattered in the wilderness.</a:t>
            </a:r>
          </a:p>
          <a:p>
            <a:pPr marL="0" indent="0">
              <a:buNone/>
            </a:pPr>
            <a:r>
              <a:rPr lang="en-US" sz="1800" dirty="0" smtClean="0">
                <a:solidFill>
                  <a:schemeClr val="bg1">
                    <a:lumMod val="50000"/>
                    <a:lumOff val="50000"/>
                  </a:schemeClr>
                </a:solidFill>
              </a:rPr>
              <a:t>6 </a:t>
            </a:r>
            <a:r>
              <a:rPr lang="en-US" sz="1800" dirty="0">
                <a:solidFill>
                  <a:schemeClr val="bg1">
                    <a:lumMod val="50000"/>
                    <a:lumOff val="50000"/>
                  </a:schemeClr>
                </a:solidFill>
              </a:rPr>
              <a:t>Now these things became our examples, to the intent that we should not lust after evil things as they also lusted.  7 And do not become idolaters as were some of them. As it is written, “The people sat down to eat and drink, and rose up to play</a:t>
            </a:r>
            <a:r>
              <a:rPr lang="en-US" sz="1800" dirty="0" smtClean="0">
                <a:solidFill>
                  <a:schemeClr val="bg1">
                    <a:lumMod val="50000"/>
                    <a:lumOff val="50000"/>
                  </a:schemeClr>
                </a:solidFill>
              </a:rPr>
              <a:t>.” 8 </a:t>
            </a:r>
            <a:r>
              <a:rPr lang="en-US" sz="1800" dirty="0">
                <a:solidFill>
                  <a:schemeClr val="bg1">
                    <a:lumMod val="50000"/>
                    <a:lumOff val="50000"/>
                  </a:schemeClr>
                </a:solidFill>
              </a:rPr>
              <a:t>Nor let us commit sexual immorality, as some of them did, and in one day twenty-three thousand fell;  9 nor let us tempt Christ, as some of them also tempted, and were destroyed by serpents;  10 nor complain, as some of them also complained, and were destroyed by the destroyer.  11 Now </a:t>
            </a:r>
            <a:r>
              <a:rPr lang="en-US" sz="1800" dirty="0" smtClean="0">
                <a:solidFill>
                  <a:schemeClr val="bg1">
                    <a:lumMod val="50000"/>
                    <a:lumOff val="50000"/>
                  </a:schemeClr>
                </a:solidFill>
              </a:rPr>
              <a:t>all </a:t>
            </a:r>
            <a:r>
              <a:rPr lang="en-US" sz="1800" dirty="0">
                <a:solidFill>
                  <a:schemeClr val="bg1">
                    <a:lumMod val="50000"/>
                    <a:lumOff val="50000"/>
                  </a:schemeClr>
                </a:solidFill>
              </a:rPr>
              <a:t>these things happened to them as examples, and they were written for our admonition, upon whom the ends of the ages have come</a:t>
            </a:r>
            <a:r>
              <a:rPr lang="en-US" sz="1800" dirty="0" smtClean="0">
                <a:solidFill>
                  <a:schemeClr val="bg1">
                    <a:lumMod val="50000"/>
                    <a:lumOff val="50000"/>
                  </a:schemeClr>
                </a:solidFill>
              </a:rPr>
              <a:t>.</a:t>
            </a:r>
            <a:endParaRPr lang="en-US" sz="1800" dirty="0">
              <a:solidFill>
                <a:schemeClr val="bg1">
                  <a:lumMod val="50000"/>
                  <a:lumOff val="50000"/>
                </a:schemeClr>
              </a:solidFill>
            </a:endParaRPr>
          </a:p>
          <a:p>
            <a:pPr marL="0" indent="0">
              <a:buNone/>
            </a:pPr>
            <a:r>
              <a:rPr lang="en-US" sz="1800" dirty="0">
                <a:solidFill>
                  <a:srgbClr val="FFFF00"/>
                </a:solidFill>
              </a:rPr>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22653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30" y="-85343"/>
            <a:ext cx="7886700" cy="1104636"/>
          </a:xfrm>
        </p:spPr>
        <p:txBody>
          <a:bodyPr/>
          <a:lstStyle/>
          <a:p>
            <a:r>
              <a:rPr lang="en-US" dirty="0"/>
              <a:t>Temptation 101 –Satan’s Playbook:</a:t>
            </a:r>
          </a:p>
        </p:txBody>
      </p:sp>
      <p:pic>
        <p:nvPicPr>
          <p:cNvPr id="2052" name="Picture 4" descr="C:\Users\Bmellor\AppData\Local\Microsoft\Windows\Temporary Internet Files\Content.IE5\8QL75M03\Magnifying_glass_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44" y="834487"/>
            <a:ext cx="4723473" cy="472347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153166" y="1869732"/>
            <a:ext cx="2349136" cy="1724257"/>
          </a:xfrm>
        </p:spPr>
        <p:txBody>
          <a:bodyPr>
            <a:noAutofit/>
          </a:bodyPr>
          <a:lstStyle/>
          <a:p>
            <a:pPr>
              <a:buFont typeface="Wingdings" panose="05000000000000000000" pitchFamily="2" charset="2"/>
              <a:buChar char="q"/>
            </a:pPr>
            <a:r>
              <a:rPr lang="en-US" sz="2000" dirty="0" smtClean="0">
                <a:solidFill>
                  <a:srgbClr val="FFFF00"/>
                </a:solidFill>
              </a:rPr>
              <a:t>Lust Of the Flesh</a:t>
            </a:r>
          </a:p>
          <a:p>
            <a:pPr>
              <a:buFont typeface="Wingdings" panose="05000000000000000000" pitchFamily="2" charset="2"/>
              <a:buChar char="q"/>
            </a:pPr>
            <a:r>
              <a:rPr lang="en-US" sz="2000" dirty="0" smtClean="0">
                <a:solidFill>
                  <a:srgbClr val="FFFF00"/>
                </a:solidFill>
              </a:rPr>
              <a:t>Lust of the Eye</a:t>
            </a:r>
          </a:p>
          <a:p>
            <a:pPr>
              <a:buFont typeface="Wingdings" panose="05000000000000000000" pitchFamily="2" charset="2"/>
              <a:buChar char="q"/>
            </a:pPr>
            <a:r>
              <a:rPr lang="en-US" sz="2000" dirty="0" smtClean="0">
                <a:solidFill>
                  <a:srgbClr val="FFFF00"/>
                </a:solidFill>
              </a:rPr>
              <a:t>Pride of Life</a:t>
            </a:r>
            <a:endParaRPr lang="en-US" sz="1800" dirty="0">
              <a:solidFill>
                <a:schemeClr val="tx1"/>
              </a:solidFill>
            </a:endParaRPr>
          </a:p>
        </p:txBody>
      </p:sp>
      <p:sp>
        <p:nvSpPr>
          <p:cNvPr id="8" name="Content Placeholder 2"/>
          <p:cNvSpPr txBox="1">
            <a:spLocks/>
          </p:cNvSpPr>
          <p:nvPr/>
        </p:nvSpPr>
        <p:spPr>
          <a:xfrm>
            <a:off x="5351228" y="3716036"/>
            <a:ext cx="2610204" cy="17242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000" dirty="0" smtClean="0">
                <a:solidFill>
                  <a:srgbClr val="FFFF00"/>
                </a:solidFill>
              </a:rPr>
              <a:t>Lies / Misrepresents</a:t>
            </a:r>
          </a:p>
          <a:p>
            <a:pPr>
              <a:buFont typeface="Wingdings" panose="05000000000000000000" pitchFamily="2" charset="2"/>
              <a:buChar char="Ø"/>
            </a:pPr>
            <a:r>
              <a:rPr lang="en-US" sz="2000" dirty="0" smtClean="0">
                <a:solidFill>
                  <a:srgbClr val="FFFF00"/>
                </a:solidFill>
              </a:rPr>
              <a:t>Says there is no Sin</a:t>
            </a:r>
          </a:p>
          <a:p>
            <a:pPr>
              <a:buFont typeface="Wingdings" panose="05000000000000000000" pitchFamily="2" charset="2"/>
              <a:buChar char="Ø"/>
            </a:pPr>
            <a:r>
              <a:rPr lang="en-US" sz="2000" dirty="0" smtClean="0">
                <a:solidFill>
                  <a:srgbClr val="FFFF00"/>
                </a:solidFill>
              </a:rPr>
              <a:t>Uses Peer pressure</a:t>
            </a:r>
          </a:p>
          <a:p>
            <a:pPr>
              <a:buFont typeface="Wingdings" panose="05000000000000000000" pitchFamily="2" charset="2"/>
              <a:buChar char="Ø"/>
            </a:pPr>
            <a:r>
              <a:rPr lang="en-US" sz="2000" dirty="0" smtClean="0">
                <a:solidFill>
                  <a:srgbClr val="FFFF00"/>
                </a:solidFill>
              </a:rPr>
              <a:t>Exploits our desires</a:t>
            </a:r>
          </a:p>
          <a:p>
            <a:pPr>
              <a:buFont typeface="Wingdings" panose="05000000000000000000" pitchFamily="2" charset="2"/>
              <a:buChar char="Ø"/>
            </a:pPr>
            <a:r>
              <a:rPr lang="en-US" sz="2000" dirty="0" smtClean="0">
                <a:solidFill>
                  <a:srgbClr val="FFFF00"/>
                </a:solidFill>
              </a:rPr>
              <a:t>Gets </a:t>
            </a:r>
            <a:r>
              <a:rPr lang="en-US" sz="2000" dirty="0" smtClean="0">
                <a:solidFill>
                  <a:srgbClr val="FFFF00"/>
                </a:solidFill>
              </a:rPr>
              <a:t>us Complacent </a:t>
            </a:r>
            <a:endParaRPr lang="en-US" sz="1800" dirty="0">
              <a:solidFill>
                <a:schemeClr val="tx1"/>
              </a:solidFill>
            </a:endParaRPr>
          </a:p>
        </p:txBody>
      </p:sp>
      <p:sp>
        <p:nvSpPr>
          <p:cNvPr id="4" name="Oval 3"/>
          <p:cNvSpPr/>
          <p:nvPr/>
        </p:nvSpPr>
        <p:spPr>
          <a:xfrm>
            <a:off x="2775005" y="1192696"/>
            <a:ext cx="2576223" cy="2615978"/>
          </a:xfrm>
          <a:prstGeom prst="ellipse">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75004" y="1192696"/>
            <a:ext cx="2576223" cy="2615978"/>
          </a:xfrm>
          <a:prstGeom prst="ellipse">
            <a:avLst/>
          </a:prstGeom>
          <a:solidFill>
            <a:srgbClr val="004376">
              <a:alpha val="8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5005" y="1192696"/>
            <a:ext cx="2576223" cy="2615978"/>
          </a:xfrm>
          <a:prstGeom prst="ellipse">
            <a:avLst/>
          </a:prstGeom>
          <a:solidFill>
            <a:srgbClr val="004376">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12" y="4102212"/>
            <a:ext cx="1314589" cy="128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Bmellor\AppData\Local\Microsoft\Windows\Temporary Internet Files\Content.IE5\9HWZRGGT\large-Armchair-0-9532[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4814" y="4151707"/>
            <a:ext cx="1318829" cy="11539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mellor\AppData\Local\Microsoft\Windows\Temporary Internet Files\Content.IE5\YKDVB3QD\cahier-spiral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50748">
            <a:off x="7369184" y="662889"/>
            <a:ext cx="1836501" cy="174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30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par>
                          <p:cTn id="20" fill="hold">
                            <p:stCondLst>
                              <p:cond delay="300"/>
                            </p:stCondLst>
                            <p:childTnLst>
                              <p:par>
                                <p:cTn id="21" presetID="1" presetClass="entr" presetSubtype="0" fill="hold" grpId="0" nodeType="afterEffect">
                                  <p:stCondLst>
                                    <p:cond delay="20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50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60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59" y="1684274"/>
            <a:ext cx="8161125" cy="3336396"/>
          </a:xfrm>
        </p:spPr>
        <p:txBody>
          <a:bodyPr>
            <a:noAutofit/>
          </a:bodyPr>
          <a:lstStyle/>
          <a:p>
            <a:pPr marL="0" indent="0">
              <a:buNone/>
            </a:pPr>
            <a:r>
              <a:rPr lang="en-US" sz="2000" dirty="0">
                <a:solidFill>
                  <a:schemeClr val="tx1"/>
                </a:solidFill>
              </a:rPr>
              <a:t>1 Corinthians  </a:t>
            </a:r>
            <a:r>
              <a:rPr lang="en-US" sz="2000" dirty="0" smtClean="0">
                <a:solidFill>
                  <a:schemeClr val="tx1"/>
                </a:solidFill>
              </a:rPr>
              <a:t>10:14 </a:t>
            </a:r>
            <a:r>
              <a:rPr lang="en-US" sz="1800" dirty="0" smtClean="0">
                <a:solidFill>
                  <a:schemeClr val="tx1"/>
                </a:solidFill>
              </a:rPr>
              <a:t> </a:t>
            </a:r>
            <a:r>
              <a:rPr lang="en-US" sz="1800" dirty="0">
                <a:solidFill>
                  <a:srgbClr val="FFFF00"/>
                </a:solidFill>
              </a:rPr>
              <a:t>Therefore, </a:t>
            </a:r>
            <a:r>
              <a:rPr lang="en-US" sz="1800" dirty="0">
                <a:solidFill>
                  <a:schemeClr val="tx1"/>
                </a:solidFill>
              </a:rPr>
              <a:t>my beloved, </a:t>
            </a:r>
            <a:r>
              <a:rPr lang="en-US" sz="1800" dirty="0">
                <a:solidFill>
                  <a:srgbClr val="FFFF00"/>
                </a:solidFill>
              </a:rPr>
              <a:t>flee</a:t>
            </a:r>
            <a:r>
              <a:rPr lang="en-US" sz="1800" dirty="0">
                <a:solidFill>
                  <a:schemeClr val="tx1"/>
                </a:solidFill>
              </a:rPr>
              <a:t> from idolatry.  </a:t>
            </a: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p:txBody>
      </p:sp>
      <p:sp>
        <p:nvSpPr>
          <p:cNvPr id="4" name="Content Placeholder 2"/>
          <p:cNvSpPr txBox="1">
            <a:spLocks/>
          </p:cNvSpPr>
          <p:nvPr/>
        </p:nvSpPr>
        <p:spPr>
          <a:xfrm>
            <a:off x="427193" y="437245"/>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rgbClr val="FFFF00"/>
                </a:solidFill>
              </a:rPr>
              <a:t>Based </a:t>
            </a:r>
            <a:r>
              <a:rPr lang="en-US" sz="2000" i="1" dirty="0" smtClean="0">
                <a:solidFill>
                  <a:srgbClr val="FFFF00"/>
                </a:solidFill>
              </a:rPr>
              <a:t>on my (Paul) example and the history God has provided in his word about how Satan works</a:t>
            </a:r>
            <a:r>
              <a:rPr lang="en-US" sz="2000" i="1" dirty="0" smtClean="0">
                <a:solidFill>
                  <a:srgbClr val="FFFF00"/>
                </a:solidFill>
              </a:rPr>
              <a:t>…..</a:t>
            </a:r>
            <a:endParaRPr lang="en-US" sz="1800" i="1" dirty="0">
              <a:solidFill>
                <a:schemeClr val="tx1"/>
              </a:solidFill>
            </a:endParaRPr>
          </a:p>
        </p:txBody>
      </p:sp>
      <p:sp>
        <p:nvSpPr>
          <p:cNvPr id="5" name="Content Placeholder 2"/>
          <p:cNvSpPr txBox="1">
            <a:spLocks/>
          </p:cNvSpPr>
          <p:nvPr/>
        </p:nvSpPr>
        <p:spPr>
          <a:xfrm>
            <a:off x="427192" y="3773641"/>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Why walk close to Sin when you have seen what your adversary can do / has done?</a:t>
            </a:r>
            <a:endParaRPr lang="en-US" sz="3600" i="1" dirty="0">
              <a:solidFill>
                <a:schemeClr val="tx1"/>
              </a:solidFill>
            </a:endParaRPr>
          </a:p>
        </p:txBody>
      </p:sp>
      <p:sp>
        <p:nvSpPr>
          <p:cNvPr id="6" name="Content Placeholder 2"/>
          <p:cNvSpPr txBox="1">
            <a:spLocks/>
          </p:cNvSpPr>
          <p:nvPr/>
        </p:nvSpPr>
        <p:spPr>
          <a:xfrm>
            <a:off x="660845" y="2415888"/>
            <a:ext cx="8027775" cy="48699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solidFill>
              </a:rPr>
              <a:t>1 Corinthians 6:18 </a:t>
            </a:r>
            <a:r>
              <a:rPr lang="en-US" sz="1800" b="1" u="sng" dirty="0" smtClean="0">
                <a:solidFill>
                  <a:srgbClr val="FFFF00"/>
                </a:solidFill>
              </a:rPr>
              <a:t>Flee sexual immorality. </a:t>
            </a:r>
            <a:endParaRPr lang="en-US" sz="1800" dirty="0"/>
          </a:p>
        </p:txBody>
      </p:sp>
    </p:spTree>
    <p:extLst>
      <p:ext uri="{BB962C8B-B14F-4D97-AF65-F5344CB8AC3E}">
        <p14:creationId xmlns:p14="http://schemas.microsoft.com/office/powerpoint/2010/main" val="12225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7077140"/>
              </p:ext>
            </p:extLst>
          </p:nvPr>
        </p:nvGraphicFramePr>
        <p:xfrm>
          <a:off x="819149" y="447675"/>
          <a:ext cx="7419975" cy="4952999"/>
        </p:xfrm>
        <a:graphic>
          <a:graphicData uri="http://schemas.openxmlformats.org/drawingml/2006/table">
            <a:tbl>
              <a:tblPr/>
              <a:tblGrid>
                <a:gridCol w="524645"/>
                <a:gridCol w="3747462"/>
                <a:gridCol w="1424035"/>
                <a:gridCol w="1723833"/>
              </a:tblGrid>
              <a:tr h="495425">
                <a:tc>
                  <a:txBody>
                    <a:bodyPr/>
                    <a:lstStyle/>
                    <a:p>
                      <a:pPr marL="0" marR="0" algn="ctr">
                        <a:spcBef>
                          <a:spcPts val="0"/>
                        </a:spcBef>
                        <a:spcAft>
                          <a:spcPts val="0"/>
                        </a:spcAft>
                      </a:pPr>
                      <a:r>
                        <a:rPr lang="en-US" sz="1800" b="1" dirty="0">
                          <a:solidFill>
                            <a:srgbClr val="FF0000"/>
                          </a:solidFill>
                          <a:effectLst/>
                          <a:latin typeface="Garamond"/>
                          <a:ea typeface="Times New Roman"/>
                        </a:rPr>
                        <a:t> </a:t>
                      </a:r>
                      <a:endParaRPr lang="en-US" sz="18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b="1">
                          <a:solidFill>
                            <a:srgbClr val="FF0000"/>
                          </a:solidFill>
                          <a:effectLst/>
                          <a:latin typeface="Garamond"/>
                          <a:ea typeface="Times New Roman"/>
                        </a:rPr>
                        <a:t>Title</a:t>
                      </a:r>
                      <a:endParaRPr lang="en-US" sz="18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b="1">
                          <a:solidFill>
                            <a:srgbClr val="FF0000"/>
                          </a:solidFill>
                          <a:effectLst/>
                          <a:latin typeface="Garamond"/>
                          <a:ea typeface="Times New Roman"/>
                        </a:rPr>
                        <a:t>Day</a:t>
                      </a:r>
                      <a:endParaRPr lang="en-US" sz="18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b="1" dirty="0">
                          <a:solidFill>
                            <a:srgbClr val="FF0000"/>
                          </a:solidFill>
                          <a:effectLst/>
                          <a:latin typeface="Garamond"/>
                          <a:ea typeface="Times New Roman"/>
                        </a:rPr>
                        <a:t>Date</a:t>
                      </a:r>
                      <a:endParaRPr lang="en-US" sz="18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87324">
                <a:tc>
                  <a:txBody>
                    <a:bodyPr/>
                    <a:lstStyle/>
                    <a:p>
                      <a:pPr marL="0" marR="0" algn="ctr">
                        <a:spcBef>
                          <a:spcPts val="0"/>
                        </a:spcBef>
                        <a:spcAft>
                          <a:spcPts val="0"/>
                        </a:spcAft>
                      </a:pPr>
                      <a:r>
                        <a:rPr lang="en-US" sz="1800" dirty="0">
                          <a:effectLst/>
                          <a:latin typeface="Garamond"/>
                          <a:ea typeface="Times New Roman"/>
                        </a:rPr>
                        <a:t>8</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FFFF00"/>
                          </a:solidFill>
                          <a:effectLst/>
                          <a:latin typeface="Times New Roman"/>
                          <a:ea typeface="Times New Roman"/>
                        </a:rPr>
                        <a:t>Lessons from History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FFFF00"/>
                          </a:solidFill>
                          <a:effectLst/>
                          <a:latin typeface="Garamond"/>
                          <a:ea typeface="Times New Roman"/>
                        </a:rPr>
                        <a:t>Sunday</a:t>
                      </a:r>
                      <a:endParaRPr lang="en-US" sz="1800">
                        <a:solidFill>
                          <a:srgbClr val="FFFF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FFFF00"/>
                          </a:solidFill>
                          <a:effectLst/>
                          <a:latin typeface="Cambria"/>
                          <a:ea typeface="Times New Roman"/>
                        </a:rPr>
                        <a:t>March 26, 2017</a:t>
                      </a:r>
                      <a:endParaRPr lang="en-US" sz="1800" dirty="0">
                        <a:solidFill>
                          <a:srgbClr val="FFFF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50">
                <a:tc>
                  <a:txBody>
                    <a:bodyPr/>
                    <a:lstStyle/>
                    <a:p>
                      <a:pPr marL="0" marR="0" algn="ctr">
                        <a:spcBef>
                          <a:spcPts val="0"/>
                        </a:spcBef>
                        <a:spcAft>
                          <a:spcPts val="0"/>
                        </a:spcAft>
                      </a:pPr>
                      <a:r>
                        <a:rPr lang="en-US" sz="1800">
                          <a:effectLst/>
                          <a:latin typeface="Garamond"/>
                          <a:ea typeface="Times New Roman"/>
                        </a:rPr>
                        <a:t>9</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Men and Women, Lord's Supper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Garamond"/>
                          <a:ea typeface="Times New Roman"/>
                        </a:rPr>
                        <a:t>Wednesday</a:t>
                      </a:r>
                      <a:endParaRPr lang="en-US" sz="1800">
                        <a:effectLst/>
                        <a:latin typeface="Times New Roman"/>
                        <a:ea typeface="Times New Roman"/>
                      </a:endParaRPr>
                    </a:p>
                    <a:p>
                      <a:pPr marL="0" marR="0">
                        <a:spcBef>
                          <a:spcPts val="0"/>
                        </a:spcBef>
                        <a:spcAft>
                          <a:spcPts val="0"/>
                        </a:spcAft>
                      </a:pPr>
                      <a:r>
                        <a:rPr lang="en-US" sz="1800">
                          <a:effectLst/>
                          <a:latin typeface="Garamond"/>
                          <a:ea typeface="Times New Roman"/>
                        </a:rPr>
                        <a:t>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mbria"/>
                          <a:ea typeface="Times New Roman"/>
                        </a:rPr>
                        <a:t>March 29, 2017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172">
                <a:tc>
                  <a:txBody>
                    <a:bodyPr/>
                    <a:lstStyle/>
                    <a:p>
                      <a:pPr marL="0" marR="0" algn="ctr">
                        <a:spcBef>
                          <a:spcPts val="0"/>
                        </a:spcBef>
                        <a:spcAft>
                          <a:spcPts val="0"/>
                        </a:spcAft>
                      </a:pPr>
                      <a:r>
                        <a:rPr lang="en-US" sz="1800">
                          <a:effectLst/>
                          <a:latin typeface="Garamond"/>
                          <a:ea typeface="Times New Roman"/>
                        </a:rPr>
                        <a:t>10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Spiritual Gifts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Sunday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April 2,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748">
                <a:tc>
                  <a:txBody>
                    <a:bodyPr/>
                    <a:lstStyle/>
                    <a:p>
                      <a:pPr marL="0" marR="0" algn="ctr">
                        <a:spcBef>
                          <a:spcPts val="0"/>
                        </a:spcBef>
                        <a:spcAft>
                          <a:spcPts val="0"/>
                        </a:spcAft>
                      </a:pPr>
                      <a:r>
                        <a:rPr lang="en-US" sz="1800">
                          <a:effectLst/>
                          <a:latin typeface="Garamond"/>
                          <a:ea typeface="Times New Roman"/>
                        </a:rPr>
                        <a:t>11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Spiritual Gifts in Worship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Garamond"/>
                          <a:ea typeface="Times New Roman"/>
                        </a:rPr>
                        <a:t>Wednesday</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April 5,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630">
                <a:tc>
                  <a:txBody>
                    <a:bodyPr/>
                    <a:lstStyle/>
                    <a:p>
                      <a:pPr marL="0" marR="0" algn="ctr">
                        <a:spcBef>
                          <a:spcPts val="0"/>
                        </a:spcBef>
                        <a:spcAft>
                          <a:spcPts val="0"/>
                        </a:spcAft>
                      </a:pPr>
                      <a:r>
                        <a:rPr lang="en-US" sz="1800">
                          <a:effectLst/>
                          <a:latin typeface="Garamond"/>
                          <a:ea typeface="Times New Roman"/>
                        </a:rPr>
                        <a:t>12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Resurrection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Garamond"/>
                          <a:ea typeface="Times New Roman"/>
                        </a:rPr>
                        <a:t>Sunday</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mbria"/>
                          <a:ea typeface="Times New Roman"/>
                        </a:rPr>
                        <a:t>April 9, 2017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50">
                <a:tc>
                  <a:txBody>
                    <a:bodyPr/>
                    <a:lstStyle/>
                    <a:p>
                      <a:pPr marL="0" marR="0" algn="ctr">
                        <a:spcBef>
                          <a:spcPts val="0"/>
                        </a:spcBef>
                        <a:spcAft>
                          <a:spcPts val="0"/>
                        </a:spcAft>
                      </a:pPr>
                      <a:r>
                        <a:rPr lang="en-US" sz="1800">
                          <a:effectLst/>
                          <a:latin typeface="Garamond"/>
                          <a:ea typeface="Times New Roman"/>
                        </a:rPr>
                        <a:t>13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a:ea typeface="Times New Roman"/>
                        </a:rPr>
                        <a:t>Conclusion and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Garamond"/>
                          <a:ea typeface="Times New Roman"/>
                        </a:rPr>
                        <a:t>Wednesday</a:t>
                      </a:r>
                      <a:endParaRPr lang="en-US" sz="1800">
                        <a:effectLst/>
                        <a:latin typeface="Times New Roman"/>
                        <a:ea typeface="Times New Roman"/>
                      </a:endParaRPr>
                    </a:p>
                    <a:p>
                      <a:pPr marL="0" marR="0">
                        <a:spcBef>
                          <a:spcPts val="0"/>
                        </a:spcBef>
                        <a:spcAft>
                          <a:spcPts val="0"/>
                        </a:spcAft>
                      </a:pPr>
                      <a:r>
                        <a:rPr lang="en-US" sz="1800">
                          <a:effectLst/>
                          <a:latin typeface="Garamond"/>
                          <a:ea typeface="Times New Roman"/>
                        </a:rPr>
                        <a:t>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mbria"/>
                          <a:ea typeface="Times New Roman"/>
                        </a:rPr>
                        <a:t>April 12, 2017</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550" y="753971"/>
            <a:ext cx="8161125" cy="3336396"/>
          </a:xfrm>
        </p:spPr>
        <p:txBody>
          <a:bodyPr>
            <a:noAutofit/>
          </a:bodyPr>
          <a:lstStyle/>
          <a:p>
            <a:pPr marL="0" indent="0">
              <a:buNone/>
            </a:pPr>
            <a:endParaRPr lang="en-US" sz="1800" dirty="0">
              <a:solidFill>
                <a:schemeClr val="tx1"/>
              </a:solidFill>
            </a:endParaRPr>
          </a:p>
          <a:p>
            <a:pPr marL="0" indent="0">
              <a:buNone/>
            </a:pPr>
            <a:r>
              <a:rPr lang="en-US" sz="1800" dirty="0" smtClean="0">
                <a:solidFill>
                  <a:schemeClr val="tx1"/>
                </a:solidFill>
              </a:rPr>
              <a:t>15 </a:t>
            </a:r>
            <a:r>
              <a:rPr lang="en-US" sz="1800" dirty="0">
                <a:solidFill>
                  <a:schemeClr val="tx1"/>
                </a:solidFill>
              </a:rPr>
              <a:t>I speak as to wise men; judge for yourselves what I say.  16 The cup of blessing which we bless, is it not the communion of the blood of Christ? The bread which we break, is it not the communion of the body of Christ?  17 For we, though many, are one bread and one body; for we all partake of that one bread</a:t>
            </a:r>
            <a:r>
              <a:rPr lang="en-US" sz="1800" dirty="0" smtClean="0">
                <a:solidFill>
                  <a:schemeClr val="tx1"/>
                </a:solidFill>
              </a:rPr>
              <a:t>.</a:t>
            </a:r>
          </a:p>
          <a:p>
            <a:pPr marL="0" indent="0">
              <a:buNone/>
            </a:pPr>
            <a:endParaRPr lang="en-US" sz="1800" dirty="0">
              <a:solidFill>
                <a:schemeClr val="tx1"/>
              </a:solidFill>
            </a:endParaRPr>
          </a:p>
          <a:p>
            <a:pPr marL="0" indent="0">
              <a:buNone/>
            </a:pPr>
            <a:r>
              <a:rPr lang="en-US" sz="1800" dirty="0">
                <a:solidFill>
                  <a:schemeClr val="tx1"/>
                </a:solidFill>
              </a:rPr>
              <a:t>18 Observe Israel after the flesh: Are not those who eat of the sacrifices partakers of the altar?  </a:t>
            </a:r>
            <a:endParaRPr lang="en-US" sz="1800" dirty="0" smtClean="0">
              <a:solidFill>
                <a:schemeClr val="tx1"/>
              </a:solidFill>
            </a:endParaRPr>
          </a:p>
          <a:p>
            <a:pPr marL="0" indent="0">
              <a:buNone/>
            </a:pPr>
            <a:r>
              <a:rPr lang="en-US" sz="1800" dirty="0" smtClean="0">
                <a:solidFill>
                  <a:schemeClr val="tx1"/>
                </a:solidFill>
              </a:rPr>
              <a:t>19 </a:t>
            </a:r>
            <a:r>
              <a:rPr lang="en-US" sz="1800" dirty="0">
                <a:solidFill>
                  <a:schemeClr val="tx1"/>
                </a:solidFill>
              </a:rPr>
              <a:t>What am I saying then? That an idol is anything, or what is offered to idols is anything?  20 Rather, that the things which the Gentiles sacrifice they sacrifice to demons and not to God, and I do not want you to have fellowship with demons.  </a:t>
            </a:r>
            <a:endParaRPr lang="en-US" sz="1800" dirty="0" smtClean="0">
              <a:solidFill>
                <a:schemeClr val="tx1"/>
              </a:solidFill>
            </a:endParaRPr>
          </a:p>
          <a:p>
            <a:pPr marL="0" indent="0">
              <a:buNone/>
            </a:pPr>
            <a:endParaRPr lang="en-US" sz="1800" dirty="0">
              <a:solidFill>
                <a:schemeClr val="tx1"/>
              </a:solidFill>
            </a:endParaRPr>
          </a:p>
          <a:p>
            <a:pPr marL="0" indent="0">
              <a:buNone/>
            </a:pPr>
            <a:r>
              <a:rPr lang="en-US" sz="1800" dirty="0" smtClean="0">
                <a:solidFill>
                  <a:schemeClr val="tx1"/>
                </a:solidFill>
              </a:rPr>
              <a:t>21 </a:t>
            </a:r>
            <a:r>
              <a:rPr lang="en-US" sz="1800" dirty="0">
                <a:solidFill>
                  <a:schemeClr val="tx1"/>
                </a:solidFill>
              </a:rPr>
              <a:t>You cannot drink the cup of the Lord and the cup of demons; </a:t>
            </a:r>
            <a:r>
              <a:rPr lang="en-US" sz="1800" u="sng" dirty="0">
                <a:solidFill>
                  <a:srgbClr val="FFFF00"/>
                </a:solidFill>
              </a:rPr>
              <a:t>you cannot partake of the Lord’s table and of the table of demons.</a:t>
            </a:r>
            <a:r>
              <a:rPr lang="en-US" sz="1800" dirty="0">
                <a:solidFill>
                  <a:schemeClr val="tx1"/>
                </a:solidFill>
              </a:rPr>
              <a:t>  22 Or do we provoke the Lord to jealousy? Are we stronger than He?</a:t>
            </a:r>
          </a:p>
        </p:txBody>
      </p:sp>
      <p:sp>
        <p:nvSpPr>
          <p:cNvPr id="4" name="Content Placeholder 2"/>
          <p:cNvSpPr txBox="1">
            <a:spLocks/>
          </p:cNvSpPr>
          <p:nvPr/>
        </p:nvSpPr>
        <p:spPr>
          <a:xfrm>
            <a:off x="451047" y="317975"/>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Who’s team are you on?</a:t>
            </a:r>
            <a:endParaRPr lang="en-US" sz="3600" i="1" dirty="0">
              <a:solidFill>
                <a:schemeClr val="tx1"/>
              </a:solidFill>
            </a:endParaRPr>
          </a:p>
        </p:txBody>
      </p:sp>
    </p:spTree>
    <p:extLst>
      <p:ext uri="{BB962C8B-B14F-4D97-AF65-F5344CB8AC3E}">
        <p14:creationId xmlns:p14="http://schemas.microsoft.com/office/powerpoint/2010/main" val="7308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the other’s well-being.</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do not eat it for the sake of the one who told you, and 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I say, not your own, but that of the other. For why is my liberty judged by another man’s conscience?  30 But if I partake with thanks, why am I evil spoken of for the food over which I give thanks</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31 Therefore, whether you eat or drink, or whatever you do, do all to the glory of God.  32 Give no offense, either to the Jews or to the Greeks or to the church of God,  33 just as I also please all men in all things, not seeking my own profit, but the profit of many, that they may be saved.</a:t>
            </a:r>
          </a:p>
        </p:txBody>
      </p:sp>
    </p:spTree>
    <p:extLst>
      <p:ext uri="{BB962C8B-B14F-4D97-AF65-F5344CB8AC3E}">
        <p14:creationId xmlns:p14="http://schemas.microsoft.com/office/powerpoint/2010/main" val="4283584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rgbClr val="FFFF00"/>
                </a:solidFill>
              </a:rPr>
              <a:t>All things are lawful for me</a:t>
            </a:r>
            <a:r>
              <a:rPr lang="en-US" sz="1800" dirty="0" smtClean="0">
                <a:solidFill>
                  <a:srgbClr val="FFFF00"/>
                </a:solidFill>
              </a:rPr>
              <a:t>, </a:t>
            </a:r>
            <a:r>
              <a:rPr lang="en-US" sz="1800" dirty="0">
                <a:solidFill>
                  <a:srgbClr val="FFFF00"/>
                </a:solidFill>
              </a:rPr>
              <a:t>but not all things are helpful; all things are lawful for me</a:t>
            </a:r>
            <a:r>
              <a:rPr lang="en-US" sz="1800" dirty="0" smtClean="0">
                <a:solidFill>
                  <a:schemeClr val="tx1"/>
                </a:solidFill>
              </a:rPr>
              <a:t>, </a:t>
            </a:r>
            <a:r>
              <a:rPr lang="en-US" sz="1800" dirty="0">
                <a:solidFill>
                  <a:srgbClr val="0ECCF2"/>
                </a:solidFill>
              </a:rPr>
              <a:t>but not all things edify</a:t>
            </a:r>
            <a:r>
              <a:rPr lang="en-US" sz="1800" dirty="0">
                <a:solidFill>
                  <a:schemeClr val="tx1"/>
                </a:solidFill>
              </a:rPr>
              <a:t>.  24 Let no one seek his own, but each one the other’s well-being</a:t>
            </a:r>
            <a:r>
              <a:rPr lang="en-US" sz="1800" dirty="0" smtClean="0">
                <a:solidFill>
                  <a:schemeClr val="tx1"/>
                </a:solidFill>
              </a:rPr>
              <a:t>.</a:t>
            </a:r>
            <a:endParaRPr lang="en-US" sz="1800" dirty="0">
              <a:solidFill>
                <a:schemeClr val="tx1"/>
              </a:solidFill>
            </a:endParaRPr>
          </a:p>
        </p:txBody>
      </p:sp>
      <p:sp>
        <p:nvSpPr>
          <p:cNvPr id="4" name="Content Placeholder 2"/>
          <p:cNvSpPr txBox="1">
            <a:spLocks/>
          </p:cNvSpPr>
          <p:nvPr/>
        </p:nvSpPr>
        <p:spPr>
          <a:xfrm>
            <a:off x="317035" y="1243472"/>
            <a:ext cx="8027775" cy="48699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rgbClr val="FFFF00"/>
                </a:solidFill>
              </a:rPr>
              <a:t>1 Corinthians 6:12</a:t>
            </a:r>
            <a:r>
              <a:rPr lang="en-US" sz="1800" dirty="0" smtClean="0"/>
              <a:t> </a:t>
            </a:r>
            <a:r>
              <a:rPr lang="en-US" sz="1800" dirty="0" smtClean="0">
                <a:solidFill>
                  <a:srgbClr val="FFFF00"/>
                </a:solidFill>
              </a:rPr>
              <a:t>All things are lawful for me, but all things are not helpful. All things are lawful for me</a:t>
            </a:r>
            <a:r>
              <a:rPr lang="en-US" sz="1800" dirty="0" smtClean="0">
                <a:solidFill>
                  <a:schemeClr val="tx1"/>
                </a:solidFill>
              </a:rPr>
              <a:t>, </a:t>
            </a:r>
            <a:r>
              <a:rPr lang="en-US" sz="1800" dirty="0" smtClean="0">
                <a:solidFill>
                  <a:srgbClr val="0ECCF2"/>
                </a:solidFill>
              </a:rPr>
              <a:t>but I will not be brought under the power of any</a:t>
            </a:r>
            <a:r>
              <a:rPr lang="en-US" sz="1800" dirty="0" smtClean="0">
                <a:solidFill>
                  <a:schemeClr val="tx1"/>
                </a:solidFill>
              </a:rPr>
              <a:t>.  13 Foods for the stomach and the stomach for foods, but God will destroy both it and them. Now the body is not for sexual immorality but for the Lord, and the Lord for the body.  14 And God both raised up the Lord and will also raise us up by His power.</a:t>
            </a:r>
          </a:p>
        </p:txBody>
      </p:sp>
      <p:sp>
        <p:nvSpPr>
          <p:cNvPr id="5" name="Rectangle 4"/>
          <p:cNvSpPr/>
          <p:nvPr/>
        </p:nvSpPr>
        <p:spPr>
          <a:xfrm>
            <a:off x="763487" y="2741078"/>
            <a:ext cx="7524749" cy="2677656"/>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smtClean="0"/>
              <a:t>“…but all things are not expedient:”</a:t>
            </a:r>
          </a:p>
          <a:p>
            <a:pPr algn="ctr"/>
            <a:endParaRPr lang="en-US" sz="2800" dirty="0"/>
          </a:p>
          <a:p>
            <a:pPr algn="ctr"/>
            <a:r>
              <a:rPr lang="en-US" sz="2800" dirty="0" smtClean="0"/>
              <a:t>Helpful</a:t>
            </a:r>
          </a:p>
          <a:p>
            <a:pPr algn="ctr"/>
            <a:r>
              <a:rPr lang="en-US" sz="2800" dirty="0" smtClean="0"/>
              <a:t>Profitable</a:t>
            </a:r>
          </a:p>
          <a:p>
            <a:pPr algn="ctr"/>
            <a:r>
              <a:rPr lang="en-US" sz="2800" dirty="0" smtClean="0"/>
              <a:t>Worthwhile</a:t>
            </a:r>
          </a:p>
          <a:p>
            <a:pPr algn="ctr"/>
            <a:r>
              <a:rPr lang="en-US" sz="2800" dirty="0" smtClean="0"/>
              <a:t>Advisable</a:t>
            </a:r>
          </a:p>
        </p:txBody>
      </p:sp>
      <p:sp>
        <p:nvSpPr>
          <p:cNvPr id="6" name="Rectangle 5"/>
          <p:cNvSpPr/>
          <p:nvPr/>
        </p:nvSpPr>
        <p:spPr>
          <a:xfrm>
            <a:off x="763487" y="2679522"/>
            <a:ext cx="7867650" cy="2800767"/>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smtClean="0"/>
              <a:t>I will not become a Slave to any of it…</a:t>
            </a:r>
          </a:p>
          <a:p>
            <a:pPr algn="ctr"/>
            <a:endParaRPr lang="en-US" sz="2800" dirty="0">
              <a:solidFill>
                <a:srgbClr val="FFFF00"/>
              </a:solidFill>
            </a:endParaRPr>
          </a:p>
          <a:p>
            <a:r>
              <a:rPr lang="en-US" sz="2000" dirty="0" smtClean="0">
                <a:solidFill>
                  <a:srgbClr val="FFFF00"/>
                </a:solidFill>
              </a:rPr>
              <a:t>Romans 6:12 </a:t>
            </a:r>
            <a:r>
              <a:rPr lang="en-US" sz="2000" dirty="0"/>
              <a:t>Therefore </a:t>
            </a:r>
            <a:r>
              <a:rPr lang="en-US" sz="2000" u="sng" dirty="0"/>
              <a:t>do not let sin reign </a:t>
            </a:r>
            <a:r>
              <a:rPr lang="en-US" sz="2000" dirty="0"/>
              <a:t>in your mortal body, </a:t>
            </a:r>
            <a:r>
              <a:rPr lang="en-US" sz="2000" u="sng" dirty="0"/>
              <a:t>that you should obey it in its lusts</a:t>
            </a:r>
            <a:r>
              <a:rPr lang="en-US" sz="2000" dirty="0"/>
              <a:t>.  13 And do not present your members as instruments of unrighteousness to sin, but present yourselves to God as being alive from the dead, and your members as instruments of righteousness to God.  14 For sin </a:t>
            </a:r>
            <a:r>
              <a:rPr lang="en-US" sz="2000" u="sng" dirty="0"/>
              <a:t>shall not have dominion over you</a:t>
            </a:r>
            <a:r>
              <a:rPr lang="en-US" sz="2000" dirty="0"/>
              <a:t>, for you are not under law but under grace.</a:t>
            </a:r>
            <a:endParaRPr lang="en-US" sz="2000" dirty="0" smtClean="0"/>
          </a:p>
        </p:txBody>
      </p:sp>
    </p:spTree>
    <p:extLst>
      <p:ext uri="{BB962C8B-B14F-4D97-AF65-F5344CB8AC3E}">
        <p14:creationId xmlns:p14="http://schemas.microsoft.com/office/powerpoint/2010/main" val="2592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30" y="-85343"/>
            <a:ext cx="7886700" cy="1104636"/>
          </a:xfrm>
        </p:spPr>
        <p:txBody>
          <a:bodyPr/>
          <a:lstStyle/>
          <a:p>
            <a:r>
              <a:rPr lang="en-US" dirty="0" smtClean="0"/>
              <a:t>Temptation 101 –Satan’s Playbook:</a:t>
            </a:r>
            <a:endParaRPr lang="en-US" dirty="0"/>
          </a:p>
        </p:txBody>
      </p:sp>
      <p:pic>
        <p:nvPicPr>
          <p:cNvPr id="2052" name="Picture 4" descr="C:\Users\Bmellor\AppData\Local\Microsoft\Windows\Temporary Internet Files\Content.IE5\8QL75M03\Magnifying_glass_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44" y="834487"/>
            <a:ext cx="4723473" cy="472347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248582" y="1901537"/>
            <a:ext cx="2349136" cy="1724257"/>
          </a:xfrm>
        </p:spPr>
        <p:txBody>
          <a:bodyPr>
            <a:noAutofit/>
          </a:bodyPr>
          <a:lstStyle/>
          <a:p>
            <a:pPr marL="0" indent="0">
              <a:buNone/>
            </a:pPr>
            <a:r>
              <a:rPr lang="en-US" sz="2000" dirty="0" smtClean="0">
                <a:solidFill>
                  <a:srgbClr val="FFFF00"/>
                </a:solidFill>
              </a:rPr>
              <a:t>Lust Of the Flesh</a:t>
            </a:r>
          </a:p>
          <a:p>
            <a:pPr marL="0" indent="0">
              <a:buNone/>
            </a:pPr>
            <a:r>
              <a:rPr lang="en-US" sz="2000" dirty="0" smtClean="0">
                <a:solidFill>
                  <a:srgbClr val="FFFF00"/>
                </a:solidFill>
              </a:rPr>
              <a:t>Lust of the Eye</a:t>
            </a:r>
          </a:p>
          <a:p>
            <a:pPr marL="0" indent="0">
              <a:buNone/>
            </a:pPr>
            <a:r>
              <a:rPr lang="en-US" sz="2000" dirty="0" smtClean="0">
                <a:solidFill>
                  <a:srgbClr val="FFFF00"/>
                </a:solidFill>
              </a:rPr>
              <a:t>Pride of Life</a:t>
            </a:r>
            <a:endParaRPr lang="en-US" sz="1800" dirty="0">
              <a:solidFill>
                <a:schemeClr val="tx1"/>
              </a:solidFill>
            </a:endParaRPr>
          </a:p>
        </p:txBody>
      </p:sp>
      <p:sp>
        <p:nvSpPr>
          <p:cNvPr id="8" name="Content Placeholder 2"/>
          <p:cNvSpPr txBox="1">
            <a:spLocks/>
          </p:cNvSpPr>
          <p:nvPr/>
        </p:nvSpPr>
        <p:spPr>
          <a:xfrm>
            <a:off x="5351228" y="3716036"/>
            <a:ext cx="2610204" cy="17242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000" dirty="0" smtClean="0">
                <a:solidFill>
                  <a:srgbClr val="FFFF00"/>
                </a:solidFill>
              </a:rPr>
              <a:t>Lies / Misrepresents</a:t>
            </a:r>
          </a:p>
          <a:p>
            <a:pPr>
              <a:buFont typeface="Wingdings" panose="05000000000000000000" pitchFamily="2" charset="2"/>
              <a:buChar char="Ø"/>
            </a:pPr>
            <a:r>
              <a:rPr lang="en-US" sz="2000" dirty="0" smtClean="0">
                <a:solidFill>
                  <a:srgbClr val="FFFF00"/>
                </a:solidFill>
              </a:rPr>
              <a:t>Says there is no Sin</a:t>
            </a:r>
          </a:p>
          <a:p>
            <a:pPr>
              <a:buFont typeface="Wingdings" panose="05000000000000000000" pitchFamily="2" charset="2"/>
              <a:buChar char="Ø"/>
            </a:pPr>
            <a:r>
              <a:rPr lang="en-US" sz="2000" dirty="0" smtClean="0">
                <a:solidFill>
                  <a:srgbClr val="FFFF00"/>
                </a:solidFill>
              </a:rPr>
              <a:t>Uses Peer pressure</a:t>
            </a:r>
          </a:p>
          <a:p>
            <a:pPr>
              <a:buFont typeface="Wingdings" panose="05000000000000000000" pitchFamily="2" charset="2"/>
              <a:buChar char="Ø"/>
            </a:pPr>
            <a:r>
              <a:rPr lang="en-US" sz="2000" dirty="0" smtClean="0">
                <a:solidFill>
                  <a:srgbClr val="FFFF00"/>
                </a:solidFill>
              </a:rPr>
              <a:t>Exploits our desires</a:t>
            </a:r>
          </a:p>
          <a:p>
            <a:pPr>
              <a:buFont typeface="Wingdings" panose="05000000000000000000" pitchFamily="2" charset="2"/>
              <a:buChar char="Ø"/>
            </a:pPr>
            <a:r>
              <a:rPr lang="en-US" sz="2000" dirty="0" smtClean="0">
                <a:solidFill>
                  <a:srgbClr val="FFFF00"/>
                </a:solidFill>
              </a:rPr>
              <a:t>Gets </a:t>
            </a:r>
            <a:r>
              <a:rPr lang="en-US" sz="2000" dirty="0" smtClean="0">
                <a:solidFill>
                  <a:srgbClr val="FFFF00"/>
                </a:solidFill>
              </a:rPr>
              <a:t>us Complacent </a:t>
            </a:r>
            <a:endParaRPr lang="en-US" sz="1800" dirty="0">
              <a:solidFill>
                <a:schemeClr val="tx1"/>
              </a:solidFill>
            </a:endParaRPr>
          </a:p>
        </p:txBody>
      </p:sp>
      <p:sp>
        <p:nvSpPr>
          <p:cNvPr id="4" name="Oval 3"/>
          <p:cNvSpPr/>
          <p:nvPr/>
        </p:nvSpPr>
        <p:spPr>
          <a:xfrm>
            <a:off x="2775005" y="1184745"/>
            <a:ext cx="2576223" cy="2615978"/>
          </a:xfrm>
          <a:prstGeom prst="ellipse">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12" y="4102212"/>
            <a:ext cx="1314589" cy="128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Bmellor\AppData\Local\Microsoft\Windows\Temporary Internet Files\Content.IE5\9HWZRGGT\large-Armchair-0-9532[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4814" y="4151707"/>
            <a:ext cx="1318829" cy="11539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643562" y="4746505"/>
            <a:ext cx="3641697" cy="47924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C:\Users\Bmellor\AppData\Local\Microsoft\Windows\Temporary Internet Files\Content.IE5\YKDVB3QD\cahier-spiral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50748">
            <a:off x="7369184" y="662889"/>
            <a:ext cx="1836501" cy="174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a:t>
            </a:r>
            <a:r>
              <a:rPr lang="en-US" sz="1800" b="1" u="sng" dirty="0">
                <a:solidFill>
                  <a:srgbClr val="0ECCF2"/>
                </a:solidFill>
              </a:rPr>
              <a:t>24 Let no one seek his own, but each one the other’s well-being</a:t>
            </a:r>
            <a:r>
              <a:rPr lang="en-US" sz="1800" b="1" u="sng" dirty="0" smtClean="0">
                <a:solidFill>
                  <a:srgbClr val="0ECCF2"/>
                </a:solidFill>
              </a:rPr>
              <a:t>.</a:t>
            </a:r>
            <a:endParaRPr lang="en-US" sz="1800" b="1" u="sng" dirty="0">
              <a:solidFill>
                <a:srgbClr val="0ECCF2"/>
              </a:solidFill>
            </a:endParaRPr>
          </a:p>
        </p:txBody>
      </p:sp>
      <p:pic>
        <p:nvPicPr>
          <p:cNvPr id="5" name="Picture 2" descr="C:\Users\Bmellor\AppData\Local\Microsoft\Windows\Temporary Internet Files\Content.IE5\9HWZRGGT\large-Armchair-0-953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07" y="3760967"/>
            <a:ext cx="1956219" cy="1711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70" y="3445050"/>
            <a:ext cx="2162754" cy="21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54" y="4505037"/>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9270" y="344505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60262" y="4505036"/>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65935" y="344505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7916" y="344505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96808" y="344505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8885" y="4512616"/>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8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700"/>
                            </p:stCondLst>
                            <p:childTnLst>
                              <p:par>
                                <p:cTn id="14" presetID="1" presetClass="entr" presetSubtype="0" fill="hold" grpId="0" nodeType="afterEffect">
                                  <p:stCondLst>
                                    <p:cond delay="2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900"/>
                            </p:stCondLst>
                            <p:childTnLst>
                              <p:par>
                                <p:cTn id="17" presetID="1" presetClass="entr" presetSubtype="0" fill="hold" grpId="0" nodeType="afterEffect">
                                  <p:stCondLst>
                                    <p:cond delay="2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100"/>
                            </p:stCondLst>
                            <p:childTnLst>
                              <p:par>
                                <p:cTn id="20" presetID="1" presetClass="entr" presetSubtype="0" fill="hold" grpId="0" nodeType="afterEffect">
                                  <p:stCondLst>
                                    <p:cond delay="2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300"/>
                            </p:stCondLst>
                            <p:childTnLst>
                              <p:par>
                                <p:cTn id="23" presetID="1" presetClass="entr" presetSubtype="0" fill="hold" grpId="0" nodeType="afterEffect">
                                  <p:stCondLst>
                                    <p:cond delay="3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600"/>
                            </p:stCondLst>
                            <p:childTnLst>
                              <p:par>
                                <p:cTn id="26" presetID="1" presetClass="entr" presetSubtype="0" fill="hold" grpId="0" nodeType="afterEffect">
                                  <p:stCondLst>
                                    <p:cond delay="2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800"/>
                            </p:stCondLst>
                            <p:childTnLst>
                              <p:par>
                                <p:cTn id="29" presetID="1" presetClass="entr" presetSubtype="0" fill="hold" grpId="0" nodeType="afterEffect">
                                  <p:stCondLst>
                                    <p:cond delay="10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491" y="2819899"/>
            <a:ext cx="7581899" cy="2031325"/>
          </a:xfrm>
          <a:prstGeom prst="rect">
            <a:avLst/>
          </a:prstGeom>
        </p:spPr>
        <p:txBody>
          <a:bodyPr wrap="square">
            <a:spAutoFit/>
          </a:bodyPr>
          <a:lstStyle/>
          <a:p>
            <a:r>
              <a:rPr lang="en-US" sz="1800" dirty="0" smtClean="0">
                <a:solidFill>
                  <a:srgbClr val="FFFF00"/>
                </a:solidFill>
              </a:rPr>
              <a:t>1 </a:t>
            </a:r>
            <a:r>
              <a:rPr lang="en-US" sz="1800" dirty="0" err="1" smtClean="0">
                <a:solidFill>
                  <a:srgbClr val="FFFF00"/>
                </a:solidFill>
              </a:rPr>
              <a:t>Corinthains</a:t>
            </a:r>
            <a:r>
              <a:rPr lang="en-US" sz="1800" dirty="0" smtClean="0">
                <a:solidFill>
                  <a:srgbClr val="FFFF00"/>
                </a:solidFill>
              </a:rPr>
              <a:t> 9:19 </a:t>
            </a:r>
            <a:r>
              <a:rPr lang="en-US" sz="1800" dirty="0"/>
              <a:t>For though I am free from all men, </a:t>
            </a:r>
            <a:r>
              <a:rPr lang="en-US" sz="1800" dirty="0">
                <a:solidFill>
                  <a:srgbClr val="FFFF00"/>
                </a:solidFill>
              </a:rPr>
              <a:t>I have made myself a servant to all, that I might win the more</a:t>
            </a:r>
            <a:r>
              <a:rPr lang="en-US" sz="1800" dirty="0"/>
              <a:t>;  20 and to the Jews I became as a Jew, that I might win Jews; to those who are under the law, as under the law</a:t>
            </a:r>
            <a:r>
              <a:rPr lang="en-US" sz="1800" dirty="0" smtClean="0"/>
              <a:t>, </a:t>
            </a:r>
            <a:r>
              <a:rPr lang="en-US" sz="1800" dirty="0"/>
              <a:t>that I might win those who are under the law; </a:t>
            </a:r>
            <a:r>
              <a:rPr lang="en-US" sz="1800" dirty="0" smtClean="0"/>
              <a:t>  </a:t>
            </a:r>
          </a:p>
          <a:p>
            <a:r>
              <a:rPr lang="en-US" sz="1800" dirty="0" smtClean="0"/>
              <a:t>22 </a:t>
            </a:r>
            <a:r>
              <a:rPr lang="en-US" sz="1800" dirty="0"/>
              <a:t>to the weak I became </a:t>
            </a:r>
            <a:r>
              <a:rPr lang="en-US" sz="1800" dirty="0" smtClean="0"/>
              <a:t>as </a:t>
            </a:r>
            <a:r>
              <a:rPr lang="en-US" sz="1800" dirty="0"/>
              <a:t>weak, that I might win the weak.</a:t>
            </a:r>
            <a:r>
              <a:rPr lang="en-US" sz="1800" dirty="0">
                <a:solidFill>
                  <a:srgbClr val="FFFF00"/>
                </a:solidFill>
              </a:rPr>
              <a:t> I have become all things to all men, that I might by all means save some.</a:t>
            </a:r>
            <a:r>
              <a:rPr lang="en-US" sz="1800" dirty="0"/>
              <a:t>  23 Now this I do for the gospel’s sake, that I may be partaker of it with you.</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3545" y="256577"/>
            <a:ext cx="2162754" cy="21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900429" y="1316564"/>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13545" y="256577"/>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54537" y="1316563"/>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60210" y="256577"/>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22191" y="256577"/>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91083" y="256577"/>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73160" y="1324143"/>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197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708" y="609438"/>
            <a:ext cx="4359270" cy="3970318"/>
          </a:xfrm>
          <a:prstGeom prst="rect">
            <a:avLst/>
          </a:prstGeom>
        </p:spPr>
        <p:txBody>
          <a:bodyPr wrap="square">
            <a:spAutoFit/>
          </a:bodyPr>
          <a:lstStyle/>
          <a:p>
            <a:r>
              <a:rPr lang="en-US" sz="1800" b="1" dirty="0">
                <a:solidFill>
                  <a:srgbClr val="FFFF00"/>
                </a:solidFill>
              </a:rPr>
              <a:t>Matthew </a:t>
            </a:r>
            <a:r>
              <a:rPr lang="en-US" sz="1800" b="1" dirty="0" smtClean="0">
                <a:solidFill>
                  <a:srgbClr val="FFFF00"/>
                </a:solidFill>
              </a:rPr>
              <a:t>22: </a:t>
            </a:r>
            <a:r>
              <a:rPr lang="en-US" sz="1800" dirty="0" smtClean="0">
                <a:solidFill>
                  <a:srgbClr val="FFFF00"/>
                </a:solidFill>
              </a:rPr>
              <a:t>36 </a:t>
            </a:r>
            <a:r>
              <a:rPr lang="en-US" sz="1800" dirty="0"/>
              <a:t>“Teacher, which is the great commandment in the law?”</a:t>
            </a:r>
          </a:p>
          <a:p>
            <a:endParaRPr lang="en-US" sz="1800" dirty="0" smtClean="0"/>
          </a:p>
          <a:p>
            <a:pPr marL="285750" indent="-285750">
              <a:buFont typeface="Wingdings" panose="05000000000000000000" pitchFamily="2" charset="2"/>
              <a:buChar char="ü"/>
            </a:pPr>
            <a:r>
              <a:rPr lang="en-US" sz="1800" dirty="0" smtClean="0"/>
              <a:t>37 </a:t>
            </a:r>
            <a:r>
              <a:rPr lang="en-US" sz="1800" dirty="0"/>
              <a:t>Jesus said to him, “‘You shall love the Lord your God with all your heart, with all your soul, and with all your mind</a:t>
            </a:r>
            <a:r>
              <a:rPr lang="en-US" sz="1800" dirty="0" smtClean="0"/>
              <a:t>.’  </a:t>
            </a:r>
            <a:r>
              <a:rPr lang="en-US" sz="1800" dirty="0"/>
              <a:t>38 This is the first and great commandment</a:t>
            </a:r>
            <a:r>
              <a:rPr lang="en-US" sz="1800" dirty="0" smtClean="0"/>
              <a:t>.</a:t>
            </a:r>
          </a:p>
          <a:p>
            <a:pPr marL="285750" indent="-285750">
              <a:buFont typeface="Wingdings" panose="05000000000000000000" pitchFamily="2" charset="2"/>
              <a:buChar char="ü"/>
            </a:pPr>
            <a:endParaRPr lang="en-US" sz="1800" dirty="0"/>
          </a:p>
          <a:p>
            <a:r>
              <a:rPr lang="en-US" sz="1800" dirty="0" smtClean="0"/>
              <a:t>  </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smtClean="0"/>
              <a:t>39 </a:t>
            </a:r>
            <a:r>
              <a:rPr lang="en-US" sz="1800" dirty="0"/>
              <a:t>And the second is like it: ‘You shall love your neighbor as yourself</a:t>
            </a:r>
            <a:r>
              <a:rPr lang="en-US" sz="1800" dirty="0" smtClean="0"/>
              <a:t>.’  </a:t>
            </a:r>
            <a:r>
              <a:rPr lang="en-US" sz="1800" dirty="0"/>
              <a:t>40 On these two commandments hang all the Law and the Prophets.”</a:t>
            </a:r>
          </a:p>
        </p:txBody>
      </p:sp>
      <p:grpSp>
        <p:nvGrpSpPr>
          <p:cNvPr id="13" name="Group 12"/>
          <p:cNvGrpSpPr/>
          <p:nvPr/>
        </p:nvGrpSpPr>
        <p:grpSpPr>
          <a:xfrm>
            <a:off x="6391597" y="3231250"/>
            <a:ext cx="1851873" cy="1703526"/>
            <a:chOff x="5603873" y="2975924"/>
            <a:chExt cx="2275870" cy="2119975"/>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989" y="2975924"/>
              <a:ext cx="2162754" cy="21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603873" y="4035911"/>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6989" y="2975924"/>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57981" y="403591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63654" y="2975924"/>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25635" y="2975924"/>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94527" y="2975924"/>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6604" y="4043490"/>
              <a:ext cx="621762" cy="832899"/>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5427" y="1033670"/>
            <a:ext cx="1799904" cy="176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7221144" y="1915821"/>
            <a:ext cx="563844" cy="774330"/>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descr="C:\Users\Bmellor\AppData\Local\Microsoft\Windows\Temporary Internet Files\Content.IE5\YKDVB3QD\cahier-spira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50748">
            <a:off x="4546587" y="139363"/>
            <a:ext cx="1386628" cy="131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5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0" nodeType="afterEffect">
                                  <p:stCondLst>
                                    <p:cond delay="7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70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340502"/>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a:t>
            </a:r>
            <a:r>
              <a:rPr lang="en-US" sz="1800" dirty="0">
                <a:solidFill>
                  <a:srgbClr val="FFFF00"/>
                </a:solidFill>
              </a:rPr>
              <a:t>the other’s well-being</a:t>
            </a:r>
            <a:r>
              <a:rPr lang="en-US" sz="1800" dirty="0">
                <a:solidFill>
                  <a:schemeClr val="tx1"/>
                </a:solidFill>
              </a:rPr>
              <a:t>.</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do not eat it for the sake of the one who told you, and </a:t>
            </a:r>
            <a:r>
              <a:rPr lang="en-US" sz="1800" dirty="0">
                <a:solidFill>
                  <a:srgbClr val="FFFF00"/>
                </a:solidFill>
              </a:rPr>
              <a:t>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I say, not your own, but that </a:t>
            </a:r>
            <a:r>
              <a:rPr lang="en-US" sz="1800" dirty="0">
                <a:solidFill>
                  <a:srgbClr val="FFFF00"/>
                </a:solidFill>
              </a:rPr>
              <a:t>of the other</a:t>
            </a:r>
            <a:r>
              <a:rPr lang="en-US" sz="1800" dirty="0">
                <a:solidFill>
                  <a:schemeClr val="tx1"/>
                </a:solidFill>
              </a:rPr>
              <a:t>. For why is my liberty judged by </a:t>
            </a:r>
            <a:r>
              <a:rPr lang="en-US" sz="1800" dirty="0">
                <a:solidFill>
                  <a:srgbClr val="FFFF00"/>
                </a:solidFill>
              </a:rPr>
              <a:t>another man’s conscience?  </a:t>
            </a:r>
            <a:r>
              <a:rPr lang="en-US" sz="1800" dirty="0">
                <a:solidFill>
                  <a:schemeClr val="tx1"/>
                </a:solidFill>
              </a:rPr>
              <a:t>30 But if I partake with thanks, why am I evil spoken of for the food over which I give thanks</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31 Therefore, whether you eat or drink, or whatever you do, do all to the glory of God.  32 </a:t>
            </a:r>
            <a:r>
              <a:rPr lang="en-US" sz="1800" dirty="0">
                <a:solidFill>
                  <a:srgbClr val="FFFF00"/>
                </a:solidFill>
              </a:rPr>
              <a:t>Give no offense</a:t>
            </a:r>
            <a:r>
              <a:rPr lang="en-US" sz="1800" dirty="0">
                <a:solidFill>
                  <a:schemeClr val="tx1"/>
                </a:solidFill>
              </a:rPr>
              <a:t>, either to the Jews or to the Greeks or to the church of God,  33 </a:t>
            </a:r>
            <a:r>
              <a:rPr lang="en-US" sz="1800" dirty="0">
                <a:solidFill>
                  <a:srgbClr val="FFFF00"/>
                </a:solidFill>
              </a:rPr>
              <a:t>just as I also please all men in all things</a:t>
            </a:r>
            <a:r>
              <a:rPr lang="en-US" sz="1800" dirty="0">
                <a:solidFill>
                  <a:schemeClr val="tx1"/>
                </a:solidFill>
              </a:rPr>
              <a:t>, not seeking my own profit, but </a:t>
            </a:r>
            <a:r>
              <a:rPr lang="en-US" sz="1800" dirty="0">
                <a:solidFill>
                  <a:srgbClr val="FFFF00"/>
                </a:solidFill>
              </a:rPr>
              <a:t>the profit of many</a:t>
            </a:r>
            <a:r>
              <a:rPr lang="en-US" sz="1800" dirty="0">
                <a:solidFill>
                  <a:schemeClr val="tx1"/>
                </a:solidFill>
              </a:rPr>
              <a:t>, </a:t>
            </a:r>
            <a:r>
              <a:rPr lang="en-US" sz="1800" u="sng" dirty="0">
                <a:solidFill>
                  <a:srgbClr val="FFFF00"/>
                </a:solidFill>
              </a:rPr>
              <a:t>that they may be saved</a:t>
            </a:r>
            <a:r>
              <a:rPr lang="en-US" sz="1800" dirty="0">
                <a:solidFill>
                  <a:schemeClr val="tx1"/>
                </a:solidFill>
              </a:rPr>
              <a:t>.</a:t>
            </a:r>
          </a:p>
        </p:txBody>
      </p:sp>
    </p:spTree>
    <p:extLst>
      <p:ext uri="{BB962C8B-B14F-4D97-AF65-F5344CB8AC3E}">
        <p14:creationId xmlns:p14="http://schemas.microsoft.com/office/powerpoint/2010/main" val="2202323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648" y="1127683"/>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the other’s well-being.</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a:t>
            </a:r>
            <a:r>
              <a:rPr lang="en-US" sz="1800" b="1" dirty="0">
                <a:solidFill>
                  <a:srgbClr val="FFFF00"/>
                </a:solidFill>
              </a:rPr>
              <a:t>do not eat it for the sake of the one who told you, and 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a:t>
            </a:r>
            <a:r>
              <a:rPr lang="en-US" sz="1800" b="1" dirty="0">
                <a:solidFill>
                  <a:srgbClr val="FFFF00"/>
                </a:solidFill>
              </a:rPr>
              <a:t>I say, not your own, but that of the other</a:t>
            </a:r>
            <a:r>
              <a:rPr lang="en-US" sz="1800" dirty="0">
                <a:solidFill>
                  <a:srgbClr val="FFFF00"/>
                </a:solidFill>
              </a:rPr>
              <a:t>. </a:t>
            </a:r>
            <a:r>
              <a:rPr lang="en-US" sz="1800" dirty="0">
                <a:solidFill>
                  <a:schemeClr val="tx1"/>
                </a:solidFill>
              </a:rPr>
              <a:t>For why is my liberty judged by another man’s conscience?  30 But if I partake with thanks, why am I evil spoken of for the food over which I give thanks</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31 Therefore, whether you eat or drink, or whatever you do, do all to the glory of God.  32 Give no offense, either to the Jews or to the Greeks or to the church of God,  33 just as I also please all men in all things, not seeking my own profit, but the profit of many, </a:t>
            </a:r>
            <a:r>
              <a:rPr lang="en-US" sz="1800" u="sng" dirty="0">
                <a:solidFill>
                  <a:schemeClr val="tx1"/>
                </a:solidFill>
              </a:rPr>
              <a:t>that they may be saved</a:t>
            </a:r>
            <a:r>
              <a:rPr lang="en-US" sz="1800" dirty="0">
                <a:solidFill>
                  <a:schemeClr val="tx1"/>
                </a:solidFill>
              </a:rPr>
              <a:t>.</a:t>
            </a:r>
          </a:p>
        </p:txBody>
      </p:sp>
      <p:sp>
        <p:nvSpPr>
          <p:cNvPr id="4" name="Content Placeholder 2"/>
          <p:cNvSpPr txBox="1">
            <a:spLocks/>
          </p:cNvSpPr>
          <p:nvPr/>
        </p:nvSpPr>
        <p:spPr>
          <a:xfrm>
            <a:off x="363581" y="235311"/>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Ok…so how?</a:t>
            </a:r>
            <a:endParaRPr lang="en-US" sz="3600" i="1" dirty="0">
              <a:solidFill>
                <a:schemeClr val="tx1"/>
              </a:solidFill>
            </a:endParaRPr>
          </a:p>
        </p:txBody>
      </p:sp>
    </p:spTree>
    <p:extLst>
      <p:ext uri="{BB962C8B-B14F-4D97-AF65-F5344CB8AC3E}">
        <p14:creationId xmlns:p14="http://schemas.microsoft.com/office/powerpoint/2010/main" val="2543385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648" y="1127683"/>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the other’s well-being.</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do not eat it for the sake of the one who told you, and 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I say, not your own, but that of the other. For why is my liberty judged by another man’s conscience?  30 But if I partake with thanks, why am I evil spoken of for the food over which I give thanks</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31 Therefore, whether you eat or drink, or whatever you do, </a:t>
            </a:r>
            <a:r>
              <a:rPr lang="en-US" sz="1800" b="1" dirty="0">
                <a:solidFill>
                  <a:srgbClr val="FFFF00"/>
                </a:solidFill>
              </a:rPr>
              <a:t>do all to the glory of God</a:t>
            </a:r>
            <a:r>
              <a:rPr lang="en-US" sz="1800" dirty="0">
                <a:solidFill>
                  <a:schemeClr val="tx1"/>
                </a:solidFill>
              </a:rPr>
              <a:t>.  32 </a:t>
            </a:r>
            <a:r>
              <a:rPr lang="en-US" sz="1800" b="1" dirty="0">
                <a:solidFill>
                  <a:srgbClr val="FFFF00"/>
                </a:solidFill>
              </a:rPr>
              <a:t>Give no offense</a:t>
            </a:r>
            <a:r>
              <a:rPr lang="en-US" sz="1800" dirty="0">
                <a:solidFill>
                  <a:schemeClr val="tx1"/>
                </a:solidFill>
              </a:rPr>
              <a:t>, either to the Jews or to the Greeks or to the church of God,  33 just as I also please all men in all things, not seeking my own profit, but the profit of many, </a:t>
            </a:r>
            <a:r>
              <a:rPr lang="en-US" sz="1800" u="sng" dirty="0">
                <a:solidFill>
                  <a:schemeClr val="tx1"/>
                </a:solidFill>
              </a:rPr>
              <a:t>that they may be saved</a:t>
            </a:r>
            <a:r>
              <a:rPr lang="en-US" sz="1800" dirty="0">
                <a:solidFill>
                  <a:schemeClr val="tx1"/>
                </a:solidFill>
              </a:rPr>
              <a:t>.</a:t>
            </a:r>
          </a:p>
        </p:txBody>
      </p:sp>
      <p:sp>
        <p:nvSpPr>
          <p:cNvPr id="4" name="Content Placeholder 2"/>
          <p:cNvSpPr txBox="1">
            <a:spLocks/>
          </p:cNvSpPr>
          <p:nvPr/>
        </p:nvSpPr>
        <p:spPr>
          <a:xfrm>
            <a:off x="363581" y="235311"/>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Ok…so how?      						#2</a:t>
            </a:r>
            <a:endParaRPr lang="en-US" sz="3600" i="1" dirty="0">
              <a:solidFill>
                <a:schemeClr val="tx1"/>
              </a:solidFill>
            </a:endParaRPr>
          </a:p>
        </p:txBody>
      </p:sp>
    </p:spTree>
    <p:extLst>
      <p:ext uri="{BB962C8B-B14F-4D97-AF65-F5344CB8AC3E}">
        <p14:creationId xmlns:p14="http://schemas.microsoft.com/office/powerpoint/2010/main" val="45732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75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000" dirty="0" smtClean="0">
                <a:effectLst/>
              </a:rPr>
              <a:t>Review chapter 9 conclusion</a:t>
            </a: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dirty="0" smtClean="0">
                <a:solidFill>
                  <a:schemeClr val="tx1"/>
                </a:solidFill>
                <a:effectLst/>
              </a:rPr>
              <a:t>History &amp; Warnings </a:t>
            </a: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dirty="0" smtClean="0">
                <a:solidFill>
                  <a:schemeClr val="tx1"/>
                </a:solidFill>
                <a:effectLst/>
              </a:rPr>
              <a:t>Being </a:t>
            </a:r>
            <a:r>
              <a:rPr lang="en-US" sz="4000" dirty="0">
                <a:solidFill>
                  <a:schemeClr val="tx1"/>
                </a:solidFill>
                <a:effectLst/>
              </a:rPr>
              <a:t>p</a:t>
            </a:r>
            <a:r>
              <a:rPr lang="en-US" sz="4000" dirty="0" smtClean="0">
                <a:solidFill>
                  <a:schemeClr val="tx1"/>
                </a:solidFill>
                <a:effectLst/>
              </a:rPr>
              <a:t>repared for temptation</a:t>
            </a:r>
            <a:endParaRPr lang="en-US" sz="4000" i="1" dirty="0" smtClean="0">
              <a:solidFill>
                <a:schemeClr val="tx1"/>
              </a:solidFill>
              <a:effectLst/>
            </a:endParaRPr>
          </a:p>
          <a:p>
            <a:pPr marL="914400" indent="-914400" algn="l">
              <a:buFont typeface="+mj-lt"/>
              <a:buAutoNum type="arabicPeriod"/>
            </a:pPr>
            <a:endParaRPr lang="en-US" sz="4000" dirty="0" smtClean="0">
              <a:solidFill>
                <a:schemeClr val="tx1"/>
              </a:solidFill>
              <a:effectLst/>
            </a:endParaRPr>
          </a:p>
          <a:p>
            <a:pPr marL="914400" indent="-914400" algn="l">
              <a:buFont typeface="+mj-lt"/>
              <a:buAutoNum type="arabicPeriod"/>
            </a:pPr>
            <a:r>
              <a:rPr lang="en-US" sz="4000" dirty="0" smtClean="0">
                <a:solidFill>
                  <a:schemeClr val="tx1"/>
                </a:solidFill>
                <a:effectLst/>
              </a:rPr>
              <a:t>Proper use of Liberty</a:t>
            </a:r>
            <a:endParaRPr lang="en-US" sz="4000" dirty="0">
              <a:solidFill>
                <a:schemeClr val="tx1"/>
              </a:solidFill>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648" y="1127683"/>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the other’s well-being.</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do not eat it for the sake of the one who told you, and 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I say, not your own, but that of the other. For why is my liberty judged by another man’s conscience?  30 But if I partake with thanks, why am I evil spoken of for the food over which I give thanks</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31 Therefore, whether you eat or drink, or whatever you do, do all to the glory of God.  32 Give no offense, either to the Jews or to the Greeks or to the church of God,  33 just </a:t>
            </a:r>
            <a:r>
              <a:rPr lang="en-US" sz="1800" b="1" dirty="0">
                <a:solidFill>
                  <a:srgbClr val="FFFF00"/>
                </a:solidFill>
              </a:rPr>
              <a:t>as I also please all men in all things, not seeking my own profit, but the profit of many</a:t>
            </a:r>
            <a:r>
              <a:rPr lang="en-US" sz="1800" dirty="0">
                <a:solidFill>
                  <a:schemeClr val="tx1"/>
                </a:solidFill>
              </a:rPr>
              <a:t>, </a:t>
            </a:r>
            <a:r>
              <a:rPr lang="en-US" sz="1800" u="sng" dirty="0">
                <a:solidFill>
                  <a:schemeClr val="tx1"/>
                </a:solidFill>
              </a:rPr>
              <a:t>that they may be saved</a:t>
            </a:r>
            <a:r>
              <a:rPr lang="en-US" sz="1800" dirty="0">
                <a:solidFill>
                  <a:schemeClr val="tx1"/>
                </a:solidFill>
              </a:rPr>
              <a:t>.</a:t>
            </a:r>
          </a:p>
        </p:txBody>
      </p:sp>
      <p:sp>
        <p:nvSpPr>
          <p:cNvPr id="4" name="Content Placeholder 2"/>
          <p:cNvSpPr txBox="1">
            <a:spLocks/>
          </p:cNvSpPr>
          <p:nvPr/>
        </p:nvSpPr>
        <p:spPr>
          <a:xfrm>
            <a:off x="363581" y="235311"/>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Ok…so how?							#3</a:t>
            </a:r>
            <a:endParaRPr lang="en-US" sz="3600" i="1" dirty="0">
              <a:solidFill>
                <a:schemeClr val="tx1"/>
              </a:solidFill>
            </a:endParaRPr>
          </a:p>
        </p:txBody>
      </p:sp>
    </p:spTree>
    <p:extLst>
      <p:ext uri="{BB962C8B-B14F-4D97-AF65-F5344CB8AC3E}">
        <p14:creationId xmlns:p14="http://schemas.microsoft.com/office/powerpoint/2010/main" val="108439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648" y="1127683"/>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10:23 </a:t>
            </a:r>
            <a:r>
              <a:rPr lang="en-US" sz="1800" dirty="0" smtClean="0">
                <a:solidFill>
                  <a:schemeClr val="tx1"/>
                </a:solidFill>
              </a:rPr>
              <a:t>  </a:t>
            </a:r>
            <a:r>
              <a:rPr lang="en-US" sz="1800" dirty="0">
                <a:solidFill>
                  <a:schemeClr val="tx1"/>
                </a:solidFill>
              </a:rPr>
              <a:t>All things are lawful for me</a:t>
            </a:r>
            <a:r>
              <a:rPr lang="en-US" sz="1800" dirty="0" smtClean="0">
                <a:solidFill>
                  <a:schemeClr val="tx1"/>
                </a:solidFill>
              </a:rPr>
              <a:t>, </a:t>
            </a:r>
            <a:r>
              <a:rPr lang="en-US" sz="1800" dirty="0">
                <a:solidFill>
                  <a:schemeClr val="tx1"/>
                </a:solidFill>
              </a:rPr>
              <a:t>but not all things are helpful; all things are lawful for me</a:t>
            </a:r>
            <a:r>
              <a:rPr lang="en-US" sz="1800" dirty="0" smtClean="0">
                <a:solidFill>
                  <a:schemeClr val="tx1"/>
                </a:solidFill>
              </a:rPr>
              <a:t>, </a:t>
            </a:r>
            <a:r>
              <a:rPr lang="en-US" sz="1800" dirty="0">
                <a:solidFill>
                  <a:schemeClr val="tx1"/>
                </a:solidFill>
              </a:rPr>
              <a:t>but not all things edify.  24 Let no one seek his own, but each one the other’s well-being.</a:t>
            </a:r>
          </a:p>
          <a:p>
            <a:pPr marL="0" indent="0">
              <a:buNone/>
            </a:pPr>
            <a:r>
              <a:rPr lang="en-US" sz="1800" dirty="0" smtClean="0">
                <a:solidFill>
                  <a:schemeClr val="tx1"/>
                </a:solidFill>
              </a:rPr>
              <a:t>25 </a:t>
            </a:r>
            <a:r>
              <a:rPr lang="en-US" sz="1800" dirty="0">
                <a:solidFill>
                  <a:schemeClr val="tx1"/>
                </a:solidFill>
              </a:rPr>
              <a:t>Eat whatever is sold in the meat market, asking no questions for conscience’ sake;  26 for “the earth is the Lord’s, and all its fullness</a:t>
            </a:r>
            <a:r>
              <a:rPr lang="en-US" sz="1800" dirty="0" smtClean="0">
                <a:solidFill>
                  <a:schemeClr val="tx1"/>
                </a:solidFill>
              </a:rPr>
              <a:t>.”</a:t>
            </a:r>
            <a:endParaRPr lang="en-US" sz="1800" dirty="0">
              <a:solidFill>
                <a:schemeClr val="tx1"/>
              </a:solidFill>
            </a:endParaRPr>
          </a:p>
          <a:p>
            <a:pPr marL="0" indent="0">
              <a:buNone/>
            </a:pPr>
            <a:r>
              <a:rPr lang="en-US" sz="1800" dirty="0" smtClean="0">
                <a:solidFill>
                  <a:schemeClr val="tx1"/>
                </a:solidFill>
              </a:rPr>
              <a:t>27 </a:t>
            </a:r>
            <a:r>
              <a:rPr lang="en-US" sz="1800" dirty="0">
                <a:solidFill>
                  <a:schemeClr val="tx1"/>
                </a:solidFill>
              </a:rPr>
              <a:t>If any of those who do not believe invites you to dinner, and you desire to go, eat whatever is set before you, asking no question for conscience’ sake.  28 But if anyone says to you, “This was offered to idols,” do not eat it for the sake of the one who told you, and for conscience’ sake</a:t>
            </a:r>
            <a:r>
              <a:rPr lang="en-US" sz="1800" dirty="0" smtClean="0">
                <a:solidFill>
                  <a:schemeClr val="tx1"/>
                </a:solidFill>
              </a:rPr>
              <a:t>; </a:t>
            </a:r>
            <a:r>
              <a:rPr lang="en-US" sz="1800" dirty="0">
                <a:solidFill>
                  <a:schemeClr val="tx1"/>
                </a:solidFill>
              </a:rPr>
              <a:t>for “the earth is the Lord’s, and all its fullness</a:t>
            </a:r>
            <a:r>
              <a:rPr lang="en-US" sz="1800" dirty="0" smtClean="0">
                <a:solidFill>
                  <a:schemeClr val="tx1"/>
                </a:solidFill>
              </a:rPr>
              <a:t>.”  </a:t>
            </a:r>
            <a:r>
              <a:rPr lang="en-US" sz="1800" dirty="0">
                <a:solidFill>
                  <a:schemeClr val="tx1"/>
                </a:solidFill>
              </a:rPr>
              <a:t>29 “Conscience,” I say, not your own, but that of the other. </a:t>
            </a:r>
            <a:r>
              <a:rPr lang="en-US" sz="1800" dirty="0">
                <a:solidFill>
                  <a:srgbClr val="FFFF00"/>
                </a:solidFill>
              </a:rPr>
              <a:t>For why is my liberty judged by another man’s conscience?  30 But if I partake with thanks, why am I evil spoken of for the food over which I give thanks</a:t>
            </a:r>
            <a:r>
              <a:rPr lang="en-US" sz="1800" dirty="0" smtClean="0">
                <a:solidFill>
                  <a:srgbClr val="FFFF00"/>
                </a:solidFill>
              </a:rPr>
              <a:t>?</a:t>
            </a:r>
            <a:endParaRPr lang="en-US" sz="1800" dirty="0">
              <a:solidFill>
                <a:srgbClr val="FFFF00"/>
              </a:solidFill>
            </a:endParaRPr>
          </a:p>
          <a:p>
            <a:pPr marL="0" indent="0">
              <a:buNone/>
            </a:pPr>
            <a:r>
              <a:rPr lang="en-US" sz="1800" dirty="0">
                <a:solidFill>
                  <a:schemeClr val="tx1"/>
                </a:solidFill>
              </a:rPr>
              <a:t>31 Therefore, whether you eat or drink, or whatever you do, do all to the glory of God.  32 Give no offense, either to the Jews or to the Greeks or to the church of God,  33 just as I also please all men in all things, not seeking my own profit, but the profit of many, </a:t>
            </a:r>
            <a:r>
              <a:rPr lang="en-US" sz="1800" u="sng" dirty="0">
                <a:solidFill>
                  <a:srgbClr val="0ECCF2"/>
                </a:solidFill>
              </a:rPr>
              <a:t>that they may be saved</a:t>
            </a:r>
            <a:r>
              <a:rPr lang="en-US" sz="1800" dirty="0">
                <a:solidFill>
                  <a:srgbClr val="0ECCF2"/>
                </a:solidFill>
              </a:rPr>
              <a:t>.</a:t>
            </a:r>
          </a:p>
        </p:txBody>
      </p:sp>
      <p:sp>
        <p:nvSpPr>
          <p:cNvPr id="4" name="Content Placeholder 2"/>
          <p:cNvSpPr txBox="1">
            <a:spLocks/>
          </p:cNvSpPr>
          <p:nvPr/>
        </p:nvSpPr>
        <p:spPr>
          <a:xfrm>
            <a:off x="363581" y="235311"/>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i="1" dirty="0" smtClean="0">
                <a:solidFill>
                  <a:srgbClr val="FFFF00"/>
                </a:solidFill>
              </a:rPr>
              <a:t>But that’s hard !!!!</a:t>
            </a:r>
            <a:endParaRPr lang="en-US" sz="3600" i="1" dirty="0">
              <a:solidFill>
                <a:schemeClr val="tx1"/>
              </a:solidFill>
            </a:endParaRPr>
          </a:p>
        </p:txBody>
      </p:sp>
    </p:spTree>
    <p:extLst>
      <p:ext uri="{BB962C8B-B14F-4D97-AF65-F5344CB8AC3E}">
        <p14:creationId xmlns:p14="http://schemas.microsoft.com/office/powerpoint/2010/main" val="3480849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1412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7293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Chapter 9</a:t>
            </a:r>
          </a:p>
        </p:txBody>
      </p:sp>
      <p:sp>
        <p:nvSpPr>
          <p:cNvPr id="3" name="Content Placeholder 2"/>
          <p:cNvSpPr>
            <a:spLocks noGrp="1"/>
          </p:cNvSpPr>
          <p:nvPr>
            <p:ph idx="1"/>
          </p:nvPr>
        </p:nvSpPr>
        <p:spPr>
          <a:xfrm>
            <a:off x="381000" y="1079500"/>
            <a:ext cx="8763000" cy="4000500"/>
          </a:xfrm>
        </p:spPr>
        <p:txBody>
          <a:bodyPr/>
          <a:lstStyle/>
          <a:p>
            <a:r>
              <a:rPr lang="en-US"/>
              <a:t>Paul’s Liberty as an Apostle (1-14)</a:t>
            </a:r>
          </a:p>
          <a:p>
            <a:pPr lvl="1"/>
            <a:r>
              <a:rPr lang="en-US" b="1"/>
              <a:t>Paul Affirms He is An Apostle (1-2)</a:t>
            </a:r>
          </a:p>
          <a:p>
            <a:pPr lvl="2"/>
            <a:r>
              <a:rPr lang="en-US"/>
              <a:t>Eyewitness of the Lord, His Work among the Corinthians</a:t>
            </a:r>
          </a:p>
          <a:p>
            <a:pPr lvl="1"/>
            <a:r>
              <a:rPr lang="en-US" b="1"/>
              <a:t>Liberties available to Paul</a:t>
            </a:r>
          </a:p>
          <a:p>
            <a:pPr lvl="2"/>
            <a:r>
              <a:rPr lang="en-US"/>
              <a:t>Eat and Drink, a Wife, and Support as a Preacher (4-5)</a:t>
            </a:r>
          </a:p>
          <a:p>
            <a:pPr lvl="2"/>
            <a:r>
              <a:rPr lang="en-US"/>
              <a:t>Illustrations of Soldier, Farmer, and a Shepherd (7)</a:t>
            </a:r>
          </a:p>
          <a:p>
            <a:r>
              <a:rPr lang="en-US"/>
              <a:t>Paul Restricted His Liberty (15-27)</a:t>
            </a:r>
          </a:p>
          <a:p>
            <a:pPr lvl="1"/>
            <a:r>
              <a:rPr lang="en-US" b="1"/>
              <a:t>Concerning Support (15-18)</a:t>
            </a:r>
            <a:r>
              <a:rPr lang="en-US"/>
              <a:t>–</a:t>
            </a:r>
            <a:r>
              <a:rPr lang="en-US" i="1"/>
              <a:t>“Woe if I do not preach gospel”</a:t>
            </a:r>
          </a:p>
          <a:p>
            <a:pPr lvl="1"/>
            <a:r>
              <a:rPr lang="en-US" b="1"/>
              <a:t>Service toward Others (19-23)</a:t>
            </a:r>
            <a:r>
              <a:rPr lang="en-US"/>
              <a:t> – </a:t>
            </a:r>
            <a:r>
              <a:rPr lang="en-US" i="1"/>
              <a:t>To Save Others (22)</a:t>
            </a:r>
          </a:p>
          <a:p>
            <a:pPr lvl="1"/>
            <a:r>
              <a:rPr lang="en-US" b="1"/>
              <a:t>The Possibility of Apostasy </a:t>
            </a:r>
            <a:r>
              <a:rPr lang="en-US"/>
              <a:t>(24-27) – </a:t>
            </a:r>
            <a:r>
              <a:rPr lang="en-US" i="1"/>
              <a:t>Lest I be disqualified </a:t>
            </a:r>
            <a:endParaRPr lang="en-US"/>
          </a:p>
          <a:p>
            <a:endParaRPr lang="en-US"/>
          </a:p>
        </p:txBody>
      </p:sp>
      <p:sp>
        <p:nvSpPr>
          <p:cNvPr id="20484"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Introduction</a:t>
            </a:r>
          </a:p>
        </p:txBody>
      </p:sp>
      <p:sp>
        <p:nvSpPr>
          <p:cNvPr id="20485" name="Slide Number Placeholder 4"/>
          <p:cNvSpPr>
            <a:spLocks noGrp="1"/>
          </p:cNvSpPr>
          <p:nvPr>
            <p:ph type="sldNum" sz="quarter" idx="11"/>
          </p:nvPr>
        </p:nvSpPr>
        <p:spPr>
          <a:noFill/>
          <a:ln>
            <a:miter lim="800000"/>
            <a:headEnd/>
            <a:tailEnd/>
          </a:ln>
        </p:spPr>
        <p:txBody>
          <a:bodyPr/>
          <a:lstStyle/>
          <a:p>
            <a:fld id="{CF1CC109-F6FC-5B48-A7FD-AFE4A394F9B6}" type="slidenum">
              <a:rPr lang="en-US"/>
              <a:pPr/>
              <a:t>34</a:t>
            </a:fld>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9 – Paul’s Liberties</a:t>
            </a:r>
          </a:p>
        </p:txBody>
      </p:sp>
    </p:spTree>
    <p:extLst>
      <p:ext uri="{BB962C8B-B14F-4D97-AF65-F5344CB8AC3E}">
        <p14:creationId xmlns:p14="http://schemas.microsoft.com/office/powerpoint/2010/main" val="318970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9705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63500"/>
            <a:ext cx="7772400" cy="571500"/>
          </a:xfrm>
        </p:spPr>
        <p:txBody>
          <a:bodyPr>
            <a:normAutofit fontScale="90000"/>
          </a:bodyPr>
          <a:lstStyle/>
          <a:p>
            <a:r>
              <a:rPr lang="en-US"/>
              <a:t>Chapter 11</a:t>
            </a:r>
          </a:p>
        </p:txBody>
      </p:sp>
      <p:sp>
        <p:nvSpPr>
          <p:cNvPr id="3" name="Content Placeholder 2"/>
          <p:cNvSpPr>
            <a:spLocks noGrp="1"/>
          </p:cNvSpPr>
          <p:nvPr>
            <p:ph idx="1"/>
          </p:nvPr>
        </p:nvSpPr>
        <p:spPr>
          <a:xfrm>
            <a:off x="685800" y="698500"/>
            <a:ext cx="8458200" cy="4889500"/>
          </a:xfrm>
        </p:spPr>
        <p:txBody>
          <a:bodyPr/>
          <a:lstStyle/>
          <a:p>
            <a:r>
              <a:rPr lang="en-US"/>
              <a:t>The Covering (1-16)</a:t>
            </a:r>
          </a:p>
          <a:p>
            <a:pPr lvl="1"/>
            <a:r>
              <a:rPr lang="en-US"/>
              <a:t>Hair, Custom, Miraculous Gifts, Divine Command.</a:t>
            </a:r>
          </a:p>
          <a:p>
            <a:pPr lvl="1"/>
            <a:r>
              <a:rPr lang="en-US"/>
              <a:t>Headship</a:t>
            </a:r>
          </a:p>
          <a:p>
            <a:r>
              <a:rPr lang="en-US"/>
              <a:t>The Lord’s Supper (17-34)</a:t>
            </a:r>
          </a:p>
          <a:p>
            <a:pPr lvl="1"/>
            <a:r>
              <a:rPr lang="en-US"/>
              <a:t>All worship is not acceptable to God</a:t>
            </a:r>
          </a:p>
          <a:p>
            <a:pPr lvl="1"/>
            <a:r>
              <a:rPr lang="en-US"/>
              <a:t>The Corinthians even had divisions when they came together</a:t>
            </a:r>
          </a:p>
          <a:p>
            <a:pPr lvl="1"/>
            <a:r>
              <a:rPr lang="en-US"/>
              <a:t>Treated the Lord’s Supper as a common meal</a:t>
            </a:r>
          </a:p>
          <a:p>
            <a:r>
              <a:rPr lang="en-US"/>
              <a:t>How to Take the Lord’s Supper</a:t>
            </a:r>
          </a:p>
          <a:p>
            <a:pPr lvl="1"/>
            <a:r>
              <a:rPr lang="en-US" b="1"/>
              <a:t>Look Back </a:t>
            </a:r>
            <a:r>
              <a:rPr lang="en-US"/>
              <a:t>(23-26a) – Remember His Death</a:t>
            </a:r>
          </a:p>
          <a:p>
            <a:pPr lvl="2"/>
            <a:r>
              <a:rPr lang="en-US"/>
              <a:t>Remember THAT, WHY, and HOW He Died</a:t>
            </a:r>
          </a:p>
          <a:p>
            <a:pPr lvl="1"/>
            <a:r>
              <a:rPr lang="en-US" b="1"/>
              <a:t>Look Ahead </a:t>
            </a:r>
            <a:r>
              <a:rPr lang="en-US"/>
              <a:t>(26b) Until He Comes</a:t>
            </a:r>
          </a:p>
          <a:p>
            <a:pPr lvl="1"/>
            <a:r>
              <a:rPr lang="en-US" b="1"/>
              <a:t>Look Within </a:t>
            </a:r>
            <a:r>
              <a:rPr lang="en-US"/>
              <a:t>(27-28; 31-32) – Worthy Manner</a:t>
            </a:r>
          </a:p>
          <a:p>
            <a:pPr lvl="1"/>
            <a:r>
              <a:rPr lang="en-US" b="1"/>
              <a:t>Look Around </a:t>
            </a:r>
            <a:r>
              <a:rPr lang="en-US"/>
              <a:t>(33-34) – Wait!</a:t>
            </a:r>
          </a:p>
        </p:txBody>
      </p:sp>
      <p:sp>
        <p:nvSpPr>
          <p:cNvPr id="23556" name="Slide Number Placeholder 4"/>
          <p:cNvSpPr>
            <a:spLocks noGrp="1"/>
          </p:cNvSpPr>
          <p:nvPr>
            <p:ph type="sldNum" sz="quarter" idx="11"/>
          </p:nvPr>
        </p:nvSpPr>
        <p:spPr>
          <a:noFill/>
          <a:ln>
            <a:miter lim="800000"/>
            <a:headEnd/>
            <a:tailEnd/>
          </a:ln>
        </p:spPr>
        <p:txBody>
          <a:bodyPr/>
          <a:lstStyle/>
          <a:p>
            <a:fld id="{6BF606AA-852A-6846-9673-F4BECB612375}" type="slidenum">
              <a:rPr lang="en-US"/>
              <a:pPr/>
              <a:t>36</a:t>
            </a:fld>
            <a:endParaRPr lang="en-US"/>
          </a:p>
        </p:txBody>
      </p:sp>
      <p:sp>
        <p:nvSpPr>
          <p:cNvPr id="6" name="Rectangle 5"/>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11 – Head Covering / Lord’s Supper</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11: The head of a woman is her husband. I hear that some go hungry when you meet! With the bread and cup you proclaim the Lord's death.</a:t>
            </a:r>
          </a:p>
        </p:txBody>
      </p:sp>
    </p:spTree>
    <p:extLst>
      <p:ext uri="{BB962C8B-B14F-4D97-AF65-F5344CB8AC3E}">
        <p14:creationId xmlns:p14="http://schemas.microsoft.com/office/powerpoint/2010/main" val="31991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Chapter 12 - Review</a:t>
            </a:r>
          </a:p>
        </p:txBody>
      </p:sp>
      <p:sp>
        <p:nvSpPr>
          <p:cNvPr id="3077" name="Rectangle 3"/>
          <p:cNvSpPr>
            <a:spLocks noGrp="1" noChangeArrowheads="1"/>
          </p:cNvSpPr>
          <p:nvPr>
            <p:ph type="body" idx="1"/>
          </p:nvPr>
        </p:nvSpPr>
        <p:spPr>
          <a:xfrm>
            <a:off x="381000" y="889000"/>
            <a:ext cx="8763000" cy="4826000"/>
          </a:xfrm>
        </p:spPr>
        <p:txBody>
          <a:bodyPr/>
          <a:lstStyle/>
          <a:p>
            <a:pPr>
              <a:lnSpc>
                <a:spcPct val="90000"/>
              </a:lnSpc>
              <a:spcBef>
                <a:spcPct val="50000"/>
              </a:spcBef>
            </a:pPr>
            <a:r>
              <a:rPr lang="en-US">
                <a:solidFill>
                  <a:schemeClr val="tx2"/>
                </a:solidFill>
              </a:rPr>
              <a:t>All Spiritual Gifts, Though Diverse, Come From the Same Spirit and Are to be Used for the Benefit of All (1-11)</a:t>
            </a:r>
          </a:p>
          <a:p>
            <a:pPr>
              <a:lnSpc>
                <a:spcPct val="90000"/>
              </a:lnSpc>
              <a:spcBef>
                <a:spcPct val="50000"/>
              </a:spcBef>
            </a:pPr>
            <a:r>
              <a:rPr lang="en-US">
                <a:solidFill>
                  <a:schemeClr val="tx2"/>
                </a:solidFill>
              </a:rPr>
              <a:t>All Members (and Spiritual Gifts) Are Important. (12-27)</a:t>
            </a:r>
          </a:p>
          <a:p>
            <a:pPr lvl="1">
              <a:lnSpc>
                <a:spcPct val="90000"/>
              </a:lnSpc>
              <a:spcBef>
                <a:spcPct val="50000"/>
              </a:spcBef>
            </a:pPr>
            <a:r>
              <a:rPr lang="en-US" i="1"/>
              <a:t>Paul Compares the Church to a Body with Many Different, but Essential Members.</a:t>
            </a:r>
          </a:p>
          <a:p>
            <a:pPr>
              <a:lnSpc>
                <a:spcPct val="90000"/>
              </a:lnSpc>
              <a:spcBef>
                <a:spcPct val="50000"/>
              </a:spcBef>
            </a:pPr>
            <a:r>
              <a:rPr lang="en-US">
                <a:solidFill>
                  <a:schemeClr val="tx2"/>
                </a:solidFill>
              </a:rPr>
              <a:t>Not Everyone Had the Same Gifts or Function (28-31)</a:t>
            </a:r>
          </a:p>
          <a:p>
            <a:pPr lvl="1">
              <a:lnSpc>
                <a:spcPct val="90000"/>
              </a:lnSpc>
              <a:spcBef>
                <a:spcPct val="50000"/>
              </a:spcBef>
            </a:pPr>
            <a:r>
              <a:rPr lang="en-US" i="1"/>
              <a:t>Desire the Greater Gifts (Apostleship, Prophecy, Teaching) the Gifts that Instruct People in the Word of God. </a:t>
            </a:r>
          </a:p>
          <a:p>
            <a:pPr lvl="1">
              <a:lnSpc>
                <a:spcPct val="90000"/>
              </a:lnSpc>
              <a:spcBef>
                <a:spcPct val="50000"/>
              </a:spcBef>
            </a:pPr>
            <a:r>
              <a:rPr lang="en-US" i="1"/>
              <a:t>“Gifts” Do Not Make One a Better Christian, But Love Will. </a:t>
            </a:r>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12 – Gifts: Members of One Body</a:t>
            </a:r>
          </a:p>
        </p:txBody>
      </p:sp>
      <p:sp>
        <p:nvSpPr>
          <p:cNvPr id="2" name="Rounded Rectangle 1"/>
          <p:cNvSpPr>
            <a:spLocks noChangeArrowheads="1"/>
          </p:cNvSpPr>
          <p:nvPr/>
        </p:nvSpPr>
        <p:spPr bwMode="auto">
          <a:xfrm>
            <a:off x="0" y="6350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12: Now there are various spiritual gifts, but one Spirit. If the whole body were an eye, how would it hear? You are the body of Christ.</a:t>
            </a:r>
          </a:p>
        </p:txBody>
      </p:sp>
    </p:spTree>
    <p:extLst>
      <p:ext uri="{BB962C8B-B14F-4D97-AF65-F5344CB8AC3E}">
        <p14:creationId xmlns:p14="http://schemas.microsoft.com/office/powerpoint/2010/main" val="489096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xEl>
                                              <p:pRg st="0" end="0"/>
                                            </p:txEl>
                                          </p:spTgt>
                                        </p:tgtEl>
                                        <p:attrNameLst>
                                          <p:attrName>style.visibility</p:attrName>
                                        </p:attrNameLst>
                                      </p:cBhvr>
                                      <p:to>
                                        <p:strVal val="visible"/>
                                      </p:to>
                                    </p:set>
                                    <p:anim calcmode="lin" valueType="num">
                                      <p:cBhvr additive="base">
                                        <p:cTn id="19" dur="500" fill="hold"/>
                                        <p:tgtEl>
                                          <p:spTgt spid="307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7">
                                            <p:txEl>
                                              <p:pRg st="1" end="1"/>
                                            </p:txEl>
                                          </p:spTgt>
                                        </p:tgtEl>
                                        <p:attrNameLst>
                                          <p:attrName>style.visibility</p:attrName>
                                        </p:attrNameLst>
                                      </p:cBhvr>
                                      <p:to>
                                        <p:strVal val="visible"/>
                                      </p:to>
                                    </p:set>
                                    <p:anim calcmode="lin" valueType="num">
                                      <p:cBhvr additive="base">
                                        <p:cTn id="23" dur="500" fill="hold"/>
                                        <p:tgtEl>
                                          <p:spTgt spid="307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7">
                                            <p:txEl>
                                              <p:pRg st="2" end="2"/>
                                            </p:txEl>
                                          </p:spTgt>
                                        </p:tgtEl>
                                        <p:attrNameLst>
                                          <p:attrName>style.visibility</p:attrName>
                                        </p:attrNameLst>
                                      </p:cBhvr>
                                      <p:to>
                                        <p:strVal val="visible"/>
                                      </p:to>
                                    </p:set>
                                    <p:anim calcmode="lin" valueType="num">
                                      <p:cBhvr additive="base">
                                        <p:cTn id="27" dur="500" fill="hold"/>
                                        <p:tgtEl>
                                          <p:spTgt spid="307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7">
                                            <p:txEl>
                                              <p:pRg st="3" end="3"/>
                                            </p:txEl>
                                          </p:spTgt>
                                        </p:tgtEl>
                                        <p:attrNameLst>
                                          <p:attrName>style.visibility</p:attrName>
                                        </p:attrNameLst>
                                      </p:cBhvr>
                                      <p:to>
                                        <p:strVal val="visible"/>
                                      </p:to>
                                    </p:set>
                                    <p:anim calcmode="lin" valueType="num">
                                      <p:cBhvr additive="base">
                                        <p:cTn id="31" dur="500" fill="hold"/>
                                        <p:tgtEl>
                                          <p:spTgt spid="307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7">
                                            <p:txEl>
                                              <p:pRg st="4" end="4"/>
                                            </p:txEl>
                                          </p:spTgt>
                                        </p:tgtEl>
                                        <p:attrNameLst>
                                          <p:attrName>style.visibility</p:attrName>
                                        </p:attrNameLst>
                                      </p:cBhvr>
                                      <p:to>
                                        <p:strVal val="visible"/>
                                      </p:to>
                                    </p:set>
                                    <p:anim calcmode="lin" valueType="num">
                                      <p:cBhvr additive="base">
                                        <p:cTn id="35" dur="500" fill="hold"/>
                                        <p:tgtEl>
                                          <p:spTgt spid="307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7">
                                            <p:txEl>
                                              <p:pRg st="5" end="5"/>
                                            </p:txEl>
                                          </p:spTgt>
                                        </p:tgtEl>
                                        <p:attrNameLst>
                                          <p:attrName>style.visibility</p:attrName>
                                        </p:attrNameLst>
                                      </p:cBhvr>
                                      <p:to>
                                        <p:strVal val="visible"/>
                                      </p:to>
                                    </p:set>
                                    <p:anim calcmode="lin" valueType="num">
                                      <p:cBhvr additive="base">
                                        <p:cTn id="39" dur="500" fill="hold"/>
                                        <p:tgtEl>
                                          <p:spTgt spid="307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63500"/>
            <a:ext cx="7772400" cy="571500"/>
          </a:xfrm>
        </p:spPr>
        <p:txBody>
          <a:bodyPr>
            <a:normAutofit fontScale="90000"/>
          </a:bodyPr>
          <a:lstStyle/>
          <a:p>
            <a:r>
              <a:rPr lang="en-US"/>
              <a:t>Chapter 13</a:t>
            </a:r>
          </a:p>
        </p:txBody>
      </p:sp>
      <p:sp>
        <p:nvSpPr>
          <p:cNvPr id="6" name="Content Placeholder 5"/>
          <p:cNvSpPr>
            <a:spLocks noGrp="1"/>
          </p:cNvSpPr>
          <p:nvPr>
            <p:ph sz="half" idx="1"/>
          </p:nvPr>
        </p:nvSpPr>
        <p:spPr>
          <a:xfrm>
            <a:off x="685800" y="635000"/>
            <a:ext cx="4038600" cy="4000500"/>
          </a:xfrm>
        </p:spPr>
        <p:txBody>
          <a:bodyPr/>
          <a:lstStyle/>
          <a:p>
            <a:pPr marL="0" indent="0" algn="ctr">
              <a:buFontTx/>
              <a:buNone/>
              <a:defRPr/>
            </a:pPr>
            <a:r>
              <a:rPr lang="en-US" u="sng" dirty="0" smtClean="0"/>
              <a:t>LOVE IS</a:t>
            </a:r>
          </a:p>
          <a:p>
            <a:pPr>
              <a:defRPr/>
            </a:pPr>
            <a:r>
              <a:rPr lang="en-US" dirty="0" smtClean="0">
                <a:solidFill>
                  <a:schemeClr val="tx1"/>
                </a:solidFill>
              </a:rPr>
              <a:t>Long Suffering</a:t>
            </a:r>
          </a:p>
          <a:p>
            <a:pPr>
              <a:defRPr/>
            </a:pPr>
            <a:r>
              <a:rPr lang="en-US" dirty="0" smtClean="0">
                <a:solidFill>
                  <a:schemeClr val="tx1"/>
                </a:solidFill>
              </a:rPr>
              <a:t>Kind</a:t>
            </a:r>
          </a:p>
          <a:p>
            <a:pPr>
              <a:defRPr/>
            </a:pPr>
            <a:r>
              <a:rPr lang="en-US" dirty="0" smtClean="0">
                <a:solidFill>
                  <a:schemeClr val="tx1"/>
                </a:solidFill>
              </a:rPr>
              <a:t>Rejoicing in Truth</a:t>
            </a:r>
          </a:p>
          <a:p>
            <a:pPr>
              <a:defRPr/>
            </a:pPr>
            <a:r>
              <a:rPr lang="en-US" dirty="0" smtClean="0">
                <a:solidFill>
                  <a:schemeClr val="tx1"/>
                </a:solidFill>
              </a:rPr>
              <a:t>Bears all things</a:t>
            </a:r>
          </a:p>
          <a:p>
            <a:pPr>
              <a:defRPr/>
            </a:pPr>
            <a:r>
              <a:rPr lang="en-US" dirty="0" smtClean="0">
                <a:solidFill>
                  <a:schemeClr val="tx1"/>
                </a:solidFill>
              </a:rPr>
              <a:t>Believes all things</a:t>
            </a:r>
          </a:p>
          <a:p>
            <a:pPr>
              <a:defRPr/>
            </a:pPr>
            <a:r>
              <a:rPr lang="en-US" dirty="0" smtClean="0">
                <a:solidFill>
                  <a:schemeClr val="tx1"/>
                </a:solidFill>
              </a:rPr>
              <a:t>Hopes all things</a:t>
            </a:r>
          </a:p>
          <a:p>
            <a:pPr>
              <a:defRPr/>
            </a:pPr>
            <a:r>
              <a:rPr lang="en-US" dirty="0" smtClean="0">
                <a:solidFill>
                  <a:schemeClr val="tx1"/>
                </a:solidFill>
              </a:rPr>
              <a:t>Endures all things</a:t>
            </a:r>
          </a:p>
          <a:p>
            <a:pPr>
              <a:defRPr/>
            </a:pPr>
            <a:r>
              <a:rPr lang="en-US" dirty="0" smtClean="0">
                <a:solidFill>
                  <a:schemeClr val="tx1"/>
                </a:solidFill>
              </a:rPr>
              <a:t>Love Never Fails</a:t>
            </a:r>
            <a:endParaRPr lang="en-US" dirty="0">
              <a:solidFill>
                <a:schemeClr val="tx1"/>
              </a:solidFill>
            </a:endParaRPr>
          </a:p>
        </p:txBody>
      </p:sp>
      <p:sp>
        <p:nvSpPr>
          <p:cNvPr id="7" name="Content Placeholder 6"/>
          <p:cNvSpPr>
            <a:spLocks noGrp="1"/>
          </p:cNvSpPr>
          <p:nvPr>
            <p:ph sz="half" idx="2"/>
          </p:nvPr>
        </p:nvSpPr>
        <p:spPr>
          <a:xfrm>
            <a:off x="4800600" y="635000"/>
            <a:ext cx="3810000" cy="4000500"/>
          </a:xfrm>
        </p:spPr>
        <p:txBody>
          <a:bodyPr/>
          <a:lstStyle/>
          <a:p>
            <a:pPr marL="0" indent="0" algn="ctr">
              <a:buFontTx/>
              <a:buNone/>
            </a:pPr>
            <a:r>
              <a:rPr lang="en-US" u="sng"/>
              <a:t>LOVE IS NOT</a:t>
            </a:r>
          </a:p>
          <a:p>
            <a:pPr marL="0" indent="0"/>
            <a:r>
              <a:rPr lang="en-US">
                <a:solidFill>
                  <a:schemeClr val="tx1"/>
                </a:solidFill>
              </a:rPr>
              <a:t>Envious</a:t>
            </a:r>
          </a:p>
          <a:p>
            <a:pPr marL="0" indent="0"/>
            <a:r>
              <a:rPr lang="en-US">
                <a:solidFill>
                  <a:schemeClr val="tx1"/>
                </a:solidFill>
              </a:rPr>
              <a:t>Boastful</a:t>
            </a:r>
          </a:p>
          <a:p>
            <a:pPr marL="0" indent="0"/>
            <a:r>
              <a:rPr lang="en-US">
                <a:solidFill>
                  <a:schemeClr val="tx1"/>
                </a:solidFill>
              </a:rPr>
              <a:t>Arrogant</a:t>
            </a:r>
          </a:p>
          <a:p>
            <a:pPr marL="0" indent="0"/>
            <a:r>
              <a:rPr lang="en-US">
                <a:solidFill>
                  <a:schemeClr val="tx1"/>
                </a:solidFill>
              </a:rPr>
              <a:t>Rude</a:t>
            </a:r>
          </a:p>
          <a:p>
            <a:pPr marL="0" indent="0"/>
            <a:r>
              <a:rPr lang="en-US">
                <a:solidFill>
                  <a:schemeClr val="tx1"/>
                </a:solidFill>
              </a:rPr>
              <a:t>Selfish</a:t>
            </a:r>
          </a:p>
          <a:p>
            <a:pPr marL="0" indent="0"/>
            <a:r>
              <a:rPr lang="en-US">
                <a:solidFill>
                  <a:schemeClr val="tx1"/>
                </a:solidFill>
              </a:rPr>
              <a:t>Easily Provoked</a:t>
            </a:r>
          </a:p>
          <a:p>
            <a:pPr marL="0" indent="0"/>
            <a:r>
              <a:rPr lang="en-US">
                <a:solidFill>
                  <a:schemeClr val="tx1"/>
                </a:solidFill>
              </a:rPr>
              <a:t>Thinks no Evil</a:t>
            </a:r>
          </a:p>
          <a:p>
            <a:pPr marL="0" indent="0"/>
            <a:r>
              <a:rPr lang="en-US">
                <a:solidFill>
                  <a:schemeClr val="tx1"/>
                </a:solidFill>
              </a:rPr>
              <a:t>Hates Sin</a:t>
            </a:r>
          </a:p>
          <a:p>
            <a:pPr marL="0" indent="0"/>
            <a:endParaRPr lang="en-US"/>
          </a:p>
          <a:p>
            <a:pPr marL="0" indent="0"/>
            <a:endParaRPr lang="en-US"/>
          </a:p>
        </p:txBody>
      </p:sp>
      <p:sp>
        <p:nvSpPr>
          <p:cNvPr id="25605" name="Slide Number Placeholder 4"/>
          <p:cNvSpPr>
            <a:spLocks noGrp="1"/>
          </p:cNvSpPr>
          <p:nvPr>
            <p:ph type="sldNum" sz="quarter" idx="11"/>
          </p:nvPr>
        </p:nvSpPr>
        <p:spPr>
          <a:noFill/>
          <a:ln>
            <a:miter lim="800000"/>
            <a:headEnd/>
            <a:tailEnd/>
          </a:ln>
        </p:spPr>
        <p:txBody>
          <a:bodyPr/>
          <a:lstStyle/>
          <a:p>
            <a:fld id="{E3539BAC-9DF0-6446-B7E4-8D149BB4D4C1}" type="slidenum">
              <a:rPr lang="en-US"/>
              <a:pPr/>
              <a:t>38</a:t>
            </a:fld>
            <a:endParaRPr lang="en-US"/>
          </a:p>
        </p:txBody>
      </p:sp>
      <p:sp>
        <p:nvSpPr>
          <p:cNvPr id="8" name="Rectangle 7"/>
          <p:cNvSpPr>
            <a:spLocks noChangeArrowheads="1"/>
          </p:cNvSpPr>
          <p:nvPr/>
        </p:nvSpPr>
        <p:spPr bwMode="auto">
          <a:xfrm>
            <a:off x="0" y="4445000"/>
            <a:ext cx="9144000" cy="635000"/>
          </a:xfrm>
          <a:prstGeom prst="rect">
            <a:avLst/>
          </a:prstGeom>
          <a:solidFill>
            <a:schemeClr val="accent1"/>
          </a:solidFill>
          <a:ln w="9525">
            <a:solidFill>
              <a:srgbClr val="C00000"/>
            </a:solidFill>
            <a:round/>
            <a:headEnd/>
            <a:tailEnd/>
          </a:ln>
          <a:effectLst/>
        </p:spPr>
        <p:txBody>
          <a:bodyPr>
            <a:prstTxWarp prst="textNoShape">
              <a:avLst/>
            </a:prstTxWarp>
          </a:bodyPr>
          <a:lstStyle/>
          <a:p>
            <a:pPr algn="ctr"/>
            <a:r>
              <a:rPr lang="en-US" b="1">
                <a:solidFill>
                  <a:schemeClr val="bg1"/>
                </a:solidFill>
              </a:rPr>
              <a:t>Miraculous Gifts will Cease When the New Testament Comes Together</a:t>
            </a:r>
          </a:p>
        </p:txBody>
      </p:sp>
      <p:sp>
        <p:nvSpPr>
          <p:cNvPr id="9" name="Rectangle 8"/>
          <p:cNvSpPr/>
          <p:nvPr/>
        </p:nvSpPr>
        <p:spPr bwMode="auto">
          <a:xfrm>
            <a:off x="0" y="5080000"/>
            <a:ext cx="9144000" cy="6350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lstStyle/>
          <a:p>
            <a:pPr algn="ctr">
              <a:defRPr/>
            </a:pPr>
            <a:r>
              <a:rPr lang="en-US" b="1" i="1" dirty="0">
                <a:solidFill>
                  <a:srgbClr val="0000CC"/>
                </a:solidFill>
                <a:latin typeface="Times New Roman" pitchFamily="18" charset="0"/>
              </a:rPr>
              <a:t>So now Faith, Hope, and Love abide, these three, but the greatest of these is love (13:13)</a:t>
            </a:r>
          </a:p>
        </p:txBody>
      </p:sp>
      <p:sp>
        <p:nvSpPr>
          <p:cNvPr id="10" name="Rectangle 9"/>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13 – Gifts: Love is Better</a:t>
            </a:r>
          </a:p>
        </p:txBody>
      </p:sp>
      <p:sp>
        <p:nvSpPr>
          <p:cNvPr id="2" name="Rounded Rectangle 1"/>
          <p:cNvSpPr>
            <a:spLocks noChangeArrowheads="1"/>
          </p:cNvSpPr>
          <p:nvPr/>
        </p:nvSpPr>
        <p:spPr bwMode="auto">
          <a:xfrm>
            <a:off x="0" y="0"/>
            <a:ext cx="9144000" cy="635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13: Without love I am nothing. Love is patient, does not boast, love endures all things. Tongues will cease, but faith, hope and love remain.</a:t>
            </a:r>
          </a:p>
        </p:txBody>
      </p:sp>
    </p:spTree>
    <p:extLst>
      <p:ext uri="{BB962C8B-B14F-4D97-AF65-F5344CB8AC3E}">
        <p14:creationId xmlns:p14="http://schemas.microsoft.com/office/powerpoint/2010/main" val="245319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 calcmode="lin" valueType="num">
                                      <p:cBhvr additive="base">
                                        <p:cTn id="6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 calcmode="lin" valueType="num">
                                      <p:cBhvr additive="base">
                                        <p:cTn id="6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additive="base">
                                        <p:cTn id="7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 calcmode="lin" valueType="num">
                                      <p:cBhvr additive="base">
                                        <p:cTn id="8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
                                            <p:txEl>
                                              <p:pRg st="7" end="7"/>
                                            </p:txEl>
                                          </p:spTgt>
                                        </p:tgtEl>
                                        <p:attrNameLst>
                                          <p:attrName>style.visibility</p:attrName>
                                        </p:attrNameLst>
                                      </p:cBhvr>
                                      <p:to>
                                        <p:strVal val="visible"/>
                                      </p:to>
                                    </p:set>
                                    <p:anim calcmode="lin" valueType="num">
                                      <p:cBhvr additive="base">
                                        <p:cTn id="8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
                                            <p:txEl>
                                              <p:pRg st="8" end="8"/>
                                            </p:txEl>
                                          </p:spTgt>
                                        </p:tgtEl>
                                        <p:attrNameLst>
                                          <p:attrName>style.visibility</p:attrName>
                                        </p:attrNameLst>
                                      </p:cBhvr>
                                      <p:to>
                                        <p:strVal val="visible"/>
                                      </p:to>
                                    </p:set>
                                    <p:anim calcmode="lin" valueType="num">
                                      <p:cBhvr additive="base">
                                        <p:cTn id="8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xfrm>
            <a:off x="152400" y="5270500"/>
            <a:ext cx="1676400" cy="381000"/>
          </a:xfrm>
          <a:noFill/>
          <a:ln>
            <a:miter lim="800000"/>
            <a:headEnd/>
            <a:tailEnd/>
          </a:ln>
        </p:spPr>
        <p:txBody>
          <a:bodyPr/>
          <a:lstStyle/>
          <a:p>
            <a:pPr algn="ctr"/>
            <a:fld id="{2AAF50BA-A3D1-DD4D-B5F6-654D511DE7CD}" type="slidenum">
              <a:rPr lang="en-US">
                <a:solidFill>
                  <a:schemeClr val="bg1"/>
                </a:solidFill>
              </a:rPr>
              <a:pPr algn="ctr"/>
              <a:t>39</a:t>
            </a:fld>
            <a:endParaRPr lang="en-US">
              <a:solidFill>
                <a:schemeClr val="bg1"/>
              </a:solidFill>
            </a:endParaRPr>
          </a:p>
        </p:txBody>
      </p:sp>
      <p:sp>
        <p:nvSpPr>
          <p:cNvPr id="26627" name="Rectangle 2"/>
          <p:cNvSpPr>
            <a:spLocks noGrp="1" noChangeArrowheads="1"/>
          </p:cNvSpPr>
          <p:nvPr>
            <p:ph type="title"/>
          </p:nvPr>
        </p:nvSpPr>
        <p:spPr>
          <a:xfrm>
            <a:off x="685800" y="190500"/>
            <a:ext cx="8305800" cy="571500"/>
          </a:xfrm>
        </p:spPr>
        <p:txBody>
          <a:bodyPr>
            <a:normAutofit fontScale="90000"/>
          </a:bodyPr>
          <a:lstStyle/>
          <a:p>
            <a:r>
              <a:rPr lang="en-US" sz="3600"/>
              <a:t>Chap 14 – Proper Use of Spiritual Gifts</a:t>
            </a:r>
          </a:p>
        </p:txBody>
      </p:sp>
      <p:sp>
        <p:nvSpPr>
          <p:cNvPr id="17412" name="Rectangle 3"/>
          <p:cNvSpPr>
            <a:spLocks noGrp="1" noChangeArrowheads="1"/>
          </p:cNvSpPr>
          <p:nvPr>
            <p:ph type="body" idx="1"/>
          </p:nvPr>
        </p:nvSpPr>
        <p:spPr>
          <a:xfrm>
            <a:off x="685800" y="825500"/>
            <a:ext cx="8229600" cy="4699000"/>
          </a:xfrm>
        </p:spPr>
        <p:txBody>
          <a:bodyPr/>
          <a:lstStyle/>
          <a:p>
            <a:pPr>
              <a:lnSpc>
                <a:spcPct val="90000"/>
              </a:lnSpc>
            </a:pPr>
            <a:r>
              <a:rPr lang="en-US" u="sng">
                <a:solidFill>
                  <a:srgbClr val="FFFF00"/>
                </a:solidFill>
              </a:rPr>
              <a:t>Edification</a:t>
            </a:r>
            <a:r>
              <a:rPr lang="en-US">
                <a:solidFill>
                  <a:srgbClr val="FFFF00"/>
                </a:solidFill>
              </a:rPr>
              <a:t> (14:1-5, 26b)</a:t>
            </a:r>
          </a:p>
          <a:p>
            <a:pPr lvl="1">
              <a:lnSpc>
                <a:spcPct val="90000"/>
              </a:lnSpc>
            </a:pPr>
            <a:r>
              <a:rPr lang="en-US"/>
              <a:t>Edify – </a:t>
            </a:r>
            <a:r>
              <a:rPr lang="en-US" i="1"/>
              <a:t>To build-up</a:t>
            </a:r>
            <a:r>
              <a:rPr lang="en-US"/>
              <a:t>, Body-Building Exercises</a:t>
            </a:r>
          </a:p>
          <a:p>
            <a:pPr lvl="1">
              <a:lnSpc>
                <a:spcPct val="90000"/>
              </a:lnSpc>
            </a:pPr>
            <a:r>
              <a:rPr lang="en-US"/>
              <a:t>We are all part of the same body, so we need to be busy building each other up!</a:t>
            </a:r>
          </a:p>
          <a:p>
            <a:pPr lvl="1">
              <a:lnSpc>
                <a:spcPct val="90000"/>
              </a:lnSpc>
            </a:pPr>
            <a:r>
              <a:rPr lang="en-US" i="1"/>
              <a:t>We Must Share The Word Of God!</a:t>
            </a:r>
          </a:p>
          <a:p>
            <a:pPr>
              <a:lnSpc>
                <a:spcPct val="90000"/>
              </a:lnSpc>
            </a:pPr>
            <a:r>
              <a:rPr lang="en-US" u="sng">
                <a:solidFill>
                  <a:srgbClr val="FFFF00"/>
                </a:solidFill>
              </a:rPr>
              <a:t>Understanding </a:t>
            </a:r>
            <a:r>
              <a:rPr lang="en-US">
                <a:solidFill>
                  <a:srgbClr val="FFFF00"/>
                </a:solidFill>
              </a:rPr>
              <a:t>(14:6-25)</a:t>
            </a:r>
          </a:p>
          <a:p>
            <a:pPr lvl="1">
              <a:lnSpc>
                <a:spcPct val="90000"/>
              </a:lnSpc>
            </a:pPr>
            <a:r>
              <a:rPr lang="en-US"/>
              <a:t>“Understanding” – used eight times in this section!</a:t>
            </a:r>
          </a:p>
          <a:p>
            <a:pPr lvl="1">
              <a:lnSpc>
                <a:spcPct val="90000"/>
              </a:lnSpc>
            </a:pPr>
            <a:r>
              <a:rPr lang="en-US"/>
              <a:t>Illustrations:  </a:t>
            </a:r>
            <a:r>
              <a:rPr lang="en-US" i="1"/>
              <a:t>Music, Bugle Call, and Conversation</a:t>
            </a:r>
          </a:p>
          <a:p>
            <a:pPr lvl="1">
              <a:lnSpc>
                <a:spcPct val="90000"/>
              </a:lnSpc>
            </a:pPr>
            <a:r>
              <a:rPr lang="en-US" i="1"/>
              <a:t>What We Share, Must Be Understood To Do Any Good!</a:t>
            </a:r>
          </a:p>
          <a:p>
            <a:pPr>
              <a:lnSpc>
                <a:spcPct val="90000"/>
              </a:lnSpc>
            </a:pPr>
            <a:r>
              <a:rPr lang="en-US" u="sng">
                <a:solidFill>
                  <a:srgbClr val="FFFF00"/>
                </a:solidFill>
              </a:rPr>
              <a:t>Order (14:26-40)</a:t>
            </a:r>
          </a:p>
          <a:p>
            <a:pPr lvl="1">
              <a:lnSpc>
                <a:spcPct val="90000"/>
              </a:lnSpc>
            </a:pPr>
            <a:r>
              <a:rPr lang="en-US"/>
              <a:t>Let all things be done unto edifying (26)</a:t>
            </a:r>
          </a:p>
          <a:p>
            <a:pPr lvl="1">
              <a:lnSpc>
                <a:spcPct val="90000"/>
              </a:lnSpc>
            </a:pPr>
            <a:r>
              <a:rPr lang="en-US"/>
              <a:t>Let all things be done decently and in order (40)</a:t>
            </a:r>
          </a:p>
          <a:p>
            <a:pPr lvl="1">
              <a:lnSpc>
                <a:spcPct val="90000"/>
              </a:lnSpc>
            </a:pPr>
            <a:r>
              <a:rPr lang="en-US" i="1"/>
              <a:t>When We Share, Do It In A Manner That Is Orderly</a:t>
            </a:r>
          </a:p>
          <a:p>
            <a:pPr lvl="1">
              <a:lnSpc>
                <a:spcPct val="90000"/>
              </a:lnSpc>
            </a:pPr>
            <a:endParaRPr lang="en-US"/>
          </a:p>
        </p:txBody>
      </p:sp>
      <p:sp>
        <p:nvSpPr>
          <p:cNvPr id="5" name="Rectangle 4"/>
          <p:cNvSpPr/>
          <p:nvPr/>
        </p:nvSpPr>
        <p:spPr bwMode="auto">
          <a:xfrm>
            <a:off x="0" y="63500"/>
            <a:ext cx="9144000" cy="698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14 – Gifts: Strive for Edification</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14: Tongues edifies the speaker, prophecy edifies the church. Each of you brings a hymn, a lesson or a tongue. Let all be done in order.</a:t>
            </a:r>
          </a:p>
        </p:txBody>
      </p:sp>
    </p:spTree>
    <p:extLst>
      <p:ext uri="{BB962C8B-B14F-4D97-AF65-F5344CB8AC3E}">
        <p14:creationId xmlns:p14="http://schemas.microsoft.com/office/powerpoint/2010/main" val="413492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 calcmode="lin" valueType="num">
                                      <p:cBhvr additive="base">
                                        <p:cTn id="19"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 calcmode="lin" valueType="num">
                                      <p:cBhvr additive="base">
                                        <p:cTn id="2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412">
                                            <p:txEl>
                                              <p:pRg st="2" end="2"/>
                                            </p:txEl>
                                          </p:spTgt>
                                        </p:tgtEl>
                                        <p:attrNameLst>
                                          <p:attrName>style.visibility</p:attrName>
                                        </p:attrNameLst>
                                      </p:cBhvr>
                                      <p:to>
                                        <p:strVal val="visible"/>
                                      </p:to>
                                    </p:set>
                                    <p:anim calcmode="lin" valueType="num">
                                      <p:cBhvr additive="base">
                                        <p:cTn id="2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412">
                                            <p:txEl>
                                              <p:pRg st="3" end="3"/>
                                            </p:txEl>
                                          </p:spTgt>
                                        </p:tgtEl>
                                        <p:attrNameLst>
                                          <p:attrName>style.visibility</p:attrName>
                                        </p:attrNameLst>
                                      </p:cBhvr>
                                      <p:to>
                                        <p:strVal val="visible"/>
                                      </p:to>
                                    </p:set>
                                    <p:anim calcmode="lin" valueType="num">
                                      <p:cBhvr additive="base">
                                        <p:cTn id="31"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12">
                                            <p:txEl>
                                              <p:pRg st="4" end="4"/>
                                            </p:txEl>
                                          </p:spTgt>
                                        </p:tgtEl>
                                        <p:attrNameLst>
                                          <p:attrName>style.visibility</p:attrName>
                                        </p:attrNameLst>
                                      </p:cBhvr>
                                      <p:to>
                                        <p:strVal val="visible"/>
                                      </p:to>
                                    </p:set>
                                    <p:anim calcmode="lin" valueType="num">
                                      <p:cBhvr additive="base">
                                        <p:cTn id="35"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412">
                                            <p:txEl>
                                              <p:pRg st="5" end="5"/>
                                            </p:txEl>
                                          </p:spTgt>
                                        </p:tgtEl>
                                        <p:attrNameLst>
                                          <p:attrName>style.visibility</p:attrName>
                                        </p:attrNameLst>
                                      </p:cBhvr>
                                      <p:to>
                                        <p:strVal val="visible"/>
                                      </p:to>
                                    </p:set>
                                    <p:anim calcmode="lin" valueType="num">
                                      <p:cBhvr additive="base">
                                        <p:cTn id="39"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2">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412">
                                            <p:txEl>
                                              <p:pRg st="7" end="7"/>
                                            </p:txEl>
                                          </p:spTgt>
                                        </p:tgtEl>
                                        <p:attrNameLst>
                                          <p:attrName>style.visibility</p:attrName>
                                        </p:attrNameLst>
                                      </p:cBhvr>
                                      <p:to>
                                        <p:strVal val="visible"/>
                                      </p:to>
                                    </p:set>
                                    <p:anim calcmode="lin" valueType="num">
                                      <p:cBhvr additive="base">
                                        <p:cTn id="47" dur="500" fill="hold"/>
                                        <p:tgtEl>
                                          <p:spTgt spid="174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2">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12">
                                            <p:txEl>
                                              <p:pRg st="8" end="8"/>
                                            </p:txEl>
                                          </p:spTgt>
                                        </p:tgtEl>
                                        <p:attrNameLst>
                                          <p:attrName>style.visibility</p:attrName>
                                        </p:attrNameLst>
                                      </p:cBhvr>
                                      <p:to>
                                        <p:strVal val="visible"/>
                                      </p:to>
                                    </p:set>
                                    <p:anim calcmode="lin" valueType="num">
                                      <p:cBhvr additive="base">
                                        <p:cTn id="51" dur="500" fill="hold"/>
                                        <p:tgtEl>
                                          <p:spTgt spid="1741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412">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412">
                                            <p:txEl>
                                              <p:pRg st="9" end="9"/>
                                            </p:txEl>
                                          </p:spTgt>
                                        </p:tgtEl>
                                        <p:attrNameLst>
                                          <p:attrName>style.visibility</p:attrName>
                                        </p:attrNameLst>
                                      </p:cBhvr>
                                      <p:to>
                                        <p:strVal val="visible"/>
                                      </p:to>
                                    </p:set>
                                    <p:anim calcmode="lin" valueType="num">
                                      <p:cBhvr additive="base">
                                        <p:cTn id="55" dur="500" fill="hold"/>
                                        <p:tgtEl>
                                          <p:spTgt spid="174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412">
                                            <p:txEl>
                                              <p:pRg st="10" end="10"/>
                                            </p:txEl>
                                          </p:spTgt>
                                        </p:tgtEl>
                                        <p:attrNameLst>
                                          <p:attrName>style.visibility</p:attrName>
                                        </p:attrNameLst>
                                      </p:cBhvr>
                                      <p:to>
                                        <p:strVal val="visible"/>
                                      </p:to>
                                    </p:set>
                                    <p:anim calcmode="lin" valueType="num">
                                      <p:cBhvr additive="base">
                                        <p:cTn id="59" dur="500" fill="hold"/>
                                        <p:tgtEl>
                                          <p:spTgt spid="1741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12">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412">
                                            <p:txEl>
                                              <p:pRg st="11" end="11"/>
                                            </p:txEl>
                                          </p:spTgt>
                                        </p:tgtEl>
                                        <p:attrNameLst>
                                          <p:attrName>style.visibility</p:attrName>
                                        </p:attrNameLst>
                                      </p:cBhvr>
                                      <p:to>
                                        <p:strVal val="visible"/>
                                      </p:to>
                                    </p:set>
                                    <p:anim calcmode="lin" valueType="num">
                                      <p:cBhvr additive="base">
                                        <p:cTn id="63" dur="500" fill="hold"/>
                                        <p:tgtEl>
                                          <p:spTgt spid="17412">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4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9: </a:t>
            </a:r>
          </a:p>
          <a:p>
            <a:pPr marL="0" indent="0">
              <a:buNone/>
            </a:pPr>
            <a:r>
              <a:rPr lang="en-US" sz="2000" dirty="0" smtClean="0">
                <a:solidFill>
                  <a:schemeClr val="tx1"/>
                </a:solidFill>
              </a:rPr>
              <a:t>24Do </a:t>
            </a:r>
            <a:r>
              <a:rPr lang="en-US" sz="2000" dirty="0">
                <a:solidFill>
                  <a:schemeClr val="tx1"/>
                </a:solidFill>
              </a:rPr>
              <a:t>you not know that those who run in a race all run, but one receives the prize? Run in such a way that you may obtain it.  </a:t>
            </a:r>
            <a:endParaRPr lang="en-US" sz="2000" dirty="0" smtClean="0">
              <a:solidFill>
                <a:schemeClr val="tx1"/>
              </a:solidFill>
            </a:endParaRPr>
          </a:p>
          <a:p>
            <a:pPr marL="0" indent="0">
              <a:buNone/>
            </a:pPr>
            <a:endParaRPr lang="en-US" sz="2000" dirty="0" smtClean="0">
              <a:solidFill>
                <a:schemeClr val="tx1"/>
              </a:solidFill>
            </a:endParaRPr>
          </a:p>
          <a:p>
            <a:pPr marL="0" indent="0">
              <a:buNone/>
            </a:pPr>
            <a:r>
              <a:rPr lang="en-US" sz="2000" dirty="0" smtClean="0">
                <a:solidFill>
                  <a:schemeClr val="tx1"/>
                </a:solidFill>
              </a:rPr>
              <a:t>25 </a:t>
            </a:r>
            <a:r>
              <a:rPr lang="en-US" sz="2000" dirty="0">
                <a:solidFill>
                  <a:schemeClr val="tx1"/>
                </a:solidFill>
              </a:rPr>
              <a:t>And everyone who competes for the prize is temperate in all things. Now they do it to obtain a perishable crown, but we for an imperishable crown.  </a:t>
            </a: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dirty="0" smtClean="0">
                <a:solidFill>
                  <a:schemeClr val="tx1"/>
                </a:solidFill>
              </a:rPr>
              <a:t>26 </a:t>
            </a:r>
            <a:r>
              <a:rPr lang="en-US" sz="2000" dirty="0">
                <a:solidFill>
                  <a:schemeClr val="tx1"/>
                </a:solidFill>
              </a:rPr>
              <a:t>Therefore I run thus: not with uncertainty. Thus I fight: not as one who beats the air.  27 But I discipline my body and bring it into subjection, lest, when I have preached to others, I myself should become disqualified.</a:t>
            </a:r>
          </a:p>
        </p:txBody>
      </p:sp>
    </p:spTree>
    <p:extLst>
      <p:ext uri="{BB962C8B-B14F-4D97-AF65-F5344CB8AC3E}">
        <p14:creationId xmlns:p14="http://schemas.microsoft.com/office/powerpoint/2010/main" val="1094025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miter lim="800000"/>
            <a:headEnd/>
            <a:tailEnd/>
          </a:ln>
        </p:spPr>
        <p:txBody>
          <a:bodyPr/>
          <a:lstStyle/>
          <a:p>
            <a:r>
              <a:rPr lang="en-US">
                <a:solidFill>
                  <a:schemeClr val="bg1"/>
                </a:solidFill>
                <a:latin typeface="Times New Roman" pitchFamily="-106" charset="0"/>
              </a:rPr>
              <a:t>1 Corinthians 15</a:t>
            </a:r>
          </a:p>
        </p:txBody>
      </p:sp>
      <p:sp>
        <p:nvSpPr>
          <p:cNvPr id="27651" name="Slide Number Placeholder 4"/>
          <p:cNvSpPr>
            <a:spLocks noGrp="1"/>
          </p:cNvSpPr>
          <p:nvPr>
            <p:ph type="sldNum" sz="quarter" idx="11"/>
          </p:nvPr>
        </p:nvSpPr>
        <p:spPr>
          <a:noFill/>
          <a:ln>
            <a:miter lim="800000"/>
            <a:headEnd/>
            <a:tailEnd/>
          </a:ln>
        </p:spPr>
        <p:txBody>
          <a:bodyPr/>
          <a:lstStyle/>
          <a:p>
            <a:fld id="{4A4DCCB9-B133-6A43-8D86-0D34B671A002}" type="slidenum">
              <a:rPr lang="en-US">
                <a:solidFill>
                  <a:schemeClr val="bg1"/>
                </a:solidFill>
              </a:rPr>
              <a:pPr/>
              <a:t>40</a:t>
            </a:fld>
            <a:endParaRPr lang="en-US">
              <a:solidFill>
                <a:schemeClr val="bg1"/>
              </a:solidFill>
            </a:endParaRPr>
          </a:p>
        </p:txBody>
      </p:sp>
      <p:sp>
        <p:nvSpPr>
          <p:cNvPr id="27652" name="Rectangle 2"/>
          <p:cNvSpPr>
            <a:spLocks noGrp="1" noChangeArrowheads="1"/>
          </p:cNvSpPr>
          <p:nvPr>
            <p:ph type="title"/>
          </p:nvPr>
        </p:nvSpPr>
        <p:spPr>
          <a:xfrm>
            <a:off x="838200" y="0"/>
            <a:ext cx="7772400" cy="571500"/>
          </a:xfrm>
        </p:spPr>
        <p:txBody>
          <a:bodyPr>
            <a:normAutofit fontScale="90000"/>
          </a:bodyPr>
          <a:lstStyle/>
          <a:p>
            <a:r>
              <a:rPr lang="en-US" sz="4000"/>
              <a:t>Chapter 15</a:t>
            </a:r>
          </a:p>
        </p:txBody>
      </p:sp>
      <p:sp>
        <p:nvSpPr>
          <p:cNvPr id="27653" name="Rectangle 3"/>
          <p:cNvSpPr>
            <a:spLocks noGrp="1" noChangeArrowheads="1"/>
          </p:cNvSpPr>
          <p:nvPr>
            <p:ph type="body" idx="1"/>
          </p:nvPr>
        </p:nvSpPr>
        <p:spPr>
          <a:xfrm>
            <a:off x="381000" y="635000"/>
            <a:ext cx="8763000" cy="4953000"/>
          </a:xfrm>
        </p:spPr>
        <p:txBody>
          <a:bodyPr/>
          <a:lstStyle/>
          <a:p>
            <a:pPr>
              <a:spcBef>
                <a:spcPct val="55000"/>
              </a:spcBef>
            </a:pPr>
            <a:r>
              <a:rPr lang="en-US"/>
              <a:t>The Resurrection Of Jesus is The Basis Of Our Faith.</a:t>
            </a:r>
          </a:p>
          <a:p>
            <a:pPr lvl="1">
              <a:spcBef>
                <a:spcPts val="600"/>
              </a:spcBef>
            </a:pPr>
            <a:r>
              <a:rPr lang="en-US"/>
              <a:t>He Died (3), was Buried (4), Was Seen (5-7)</a:t>
            </a:r>
          </a:p>
          <a:p>
            <a:pPr lvl="1">
              <a:spcBef>
                <a:spcPts val="600"/>
              </a:spcBef>
            </a:pPr>
            <a:r>
              <a:rPr lang="en-US"/>
              <a:t>The Corinthians Were Taught This and they Believe This! (11)</a:t>
            </a:r>
          </a:p>
          <a:p>
            <a:pPr>
              <a:spcBef>
                <a:spcPts val="600"/>
              </a:spcBef>
            </a:pPr>
            <a:r>
              <a:rPr lang="en-US"/>
              <a:t>Why Do We Believe That Jesus Was Raised From The Dead?</a:t>
            </a:r>
          </a:p>
          <a:p>
            <a:pPr lvl="1">
              <a:spcBef>
                <a:spcPts val="600"/>
              </a:spcBef>
            </a:pPr>
            <a:r>
              <a:rPr lang="en-US"/>
              <a:t>If Not – Then we Are to be Most Pitied (19)</a:t>
            </a:r>
          </a:p>
          <a:p>
            <a:pPr>
              <a:spcBef>
                <a:spcPts val="600"/>
              </a:spcBef>
            </a:pPr>
            <a:r>
              <a:rPr lang="en-US"/>
              <a:t>What Is The Sequence Of Events At The end Of Time?</a:t>
            </a:r>
          </a:p>
          <a:p>
            <a:pPr lvl="1">
              <a:spcBef>
                <a:spcPct val="0"/>
              </a:spcBef>
            </a:pPr>
            <a:r>
              <a:rPr lang="en-US"/>
              <a:t>What Body will we have? (35-49)</a:t>
            </a:r>
          </a:p>
          <a:p>
            <a:pPr lvl="1">
              <a:spcBef>
                <a:spcPct val="0"/>
              </a:spcBef>
            </a:pPr>
            <a:r>
              <a:rPr lang="en-US"/>
              <a:t>How are we Raised? (50-58)</a:t>
            </a:r>
          </a:p>
          <a:p>
            <a:pPr>
              <a:spcBef>
                <a:spcPts val="600"/>
              </a:spcBef>
            </a:pPr>
            <a:endParaRPr lang="en-US"/>
          </a:p>
        </p:txBody>
      </p:sp>
      <p:sp>
        <p:nvSpPr>
          <p:cNvPr id="2" name="Rectangle 1"/>
          <p:cNvSpPr/>
          <p:nvPr/>
        </p:nvSpPr>
        <p:spPr bwMode="auto">
          <a:xfrm>
            <a:off x="0" y="4635500"/>
            <a:ext cx="9144000" cy="1079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b="1">
                <a:solidFill>
                  <a:srgbClr val="0000CC"/>
                </a:solidFill>
              </a:rPr>
              <a:t>Since death ends nothing for the Christian, since Jesus conquered death – what we do in this life for God means Everything! </a:t>
            </a:r>
          </a:p>
          <a:p>
            <a:pPr algn="ctr"/>
            <a:r>
              <a:rPr lang="en-US" sz="2800" b="1" i="1">
                <a:solidFill>
                  <a:srgbClr val="C00000"/>
                </a:solidFill>
              </a:rPr>
              <a:t>“Be Steadfast, Immoveable, Abound in the work of the Lord!</a:t>
            </a:r>
          </a:p>
        </p:txBody>
      </p:sp>
      <p:sp>
        <p:nvSpPr>
          <p:cNvPr id="7" name="Rectangle 6"/>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15 – Summary of the Gospel</a:t>
            </a:r>
          </a:p>
        </p:txBody>
      </p:sp>
      <p:sp>
        <p:nvSpPr>
          <p:cNvPr id="3" name="Rounded Rectangle 2"/>
          <p:cNvSpPr>
            <a:spLocks noChangeArrowheads="1"/>
          </p:cNvSpPr>
          <p:nvPr/>
        </p:nvSpPr>
        <p:spPr bwMode="auto">
          <a:xfrm>
            <a:off x="0" y="0"/>
            <a:ext cx="9144000" cy="698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15: Christ was raised from the dead. If not then your faith is futile. But he is the first-fruits. At the trumpet we will all be changed.</a:t>
            </a:r>
          </a:p>
        </p:txBody>
      </p:sp>
    </p:spTree>
    <p:extLst>
      <p:ext uri="{BB962C8B-B14F-4D97-AF65-F5344CB8AC3E}">
        <p14:creationId xmlns:p14="http://schemas.microsoft.com/office/powerpoint/2010/main" val="177302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3">
                                            <p:txEl>
                                              <p:pRg st="0" end="0"/>
                                            </p:txEl>
                                          </p:spTgt>
                                        </p:tgtEl>
                                        <p:attrNameLst>
                                          <p:attrName>style.visibility</p:attrName>
                                        </p:attrNameLst>
                                      </p:cBhvr>
                                      <p:to>
                                        <p:strVal val="visible"/>
                                      </p:to>
                                    </p:set>
                                    <p:anim calcmode="lin" valueType="num">
                                      <p:cBhvr additive="base">
                                        <p:cTn id="19"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3">
                                            <p:txEl>
                                              <p:pRg st="1" end="1"/>
                                            </p:txEl>
                                          </p:spTgt>
                                        </p:tgtEl>
                                        <p:attrNameLst>
                                          <p:attrName>style.visibility</p:attrName>
                                        </p:attrNameLst>
                                      </p:cBhvr>
                                      <p:to>
                                        <p:strVal val="visible"/>
                                      </p:to>
                                    </p:set>
                                    <p:anim calcmode="lin" valueType="num">
                                      <p:cBhvr additive="base">
                                        <p:cTn id="23"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653">
                                            <p:txEl>
                                              <p:pRg st="2" end="2"/>
                                            </p:txEl>
                                          </p:spTgt>
                                        </p:tgtEl>
                                        <p:attrNameLst>
                                          <p:attrName>style.visibility</p:attrName>
                                        </p:attrNameLst>
                                      </p:cBhvr>
                                      <p:to>
                                        <p:strVal val="visible"/>
                                      </p:to>
                                    </p:set>
                                    <p:anim calcmode="lin" valueType="num">
                                      <p:cBhvr additive="base">
                                        <p:cTn id="27"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653">
                                            <p:txEl>
                                              <p:pRg st="3" end="3"/>
                                            </p:txEl>
                                          </p:spTgt>
                                        </p:tgtEl>
                                        <p:attrNameLst>
                                          <p:attrName>style.visibility</p:attrName>
                                        </p:attrNameLst>
                                      </p:cBhvr>
                                      <p:to>
                                        <p:strVal val="visible"/>
                                      </p:to>
                                    </p:set>
                                    <p:anim calcmode="lin" valueType="num">
                                      <p:cBhvr additive="base">
                                        <p:cTn id="31" dur="5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653">
                                            <p:txEl>
                                              <p:pRg st="4" end="4"/>
                                            </p:txEl>
                                          </p:spTgt>
                                        </p:tgtEl>
                                        <p:attrNameLst>
                                          <p:attrName>style.visibility</p:attrName>
                                        </p:attrNameLst>
                                      </p:cBhvr>
                                      <p:to>
                                        <p:strVal val="visible"/>
                                      </p:to>
                                    </p:set>
                                    <p:anim calcmode="lin" valueType="num">
                                      <p:cBhvr additive="base">
                                        <p:cTn id="35" dur="500" fill="hold"/>
                                        <p:tgtEl>
                                          <p:spTgt spid="2765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653">
                                            <p:txEl>
                                              <p:pRg st="5" end="5"/>
                                            </p:txEl>
                                          </p:spTgt>
                                        </p:tgtEl>
                                        <p:attrNameLst>
                                          <p:attrName>style.visibility</p:attrName>
                                        </p:attrNameLst>
                                      </p:cBhvr>
                                      <p:to>
                                        <p:strVal val="visible"/>
                                      </p:to>
                                    </p:set>
                                    <p:anim calcmode="lin" valueType="num">
                                      <p:cBhvr additive="base">
                                        <p:cTn id="39" dur="500" fill="hold"/>
                                        <p:tgtEl>
                                          <p:spTgt spid="2765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5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653">
                                            <p:txEl>
                                              <p:pRg st="6" end="6"/>
                                            </p:txEl>
                                          </p:spTgt>
                                        </p:tgtEl>
                                        <p:attrNameLst>
                                          <p:attrName>style.visibility</p:attrName>
                                        </p:attrNameLst>
                                      </p:cBhvr>
                                      <p:to>
                                        <p:strVal val="visible"/>
                                      </p:to>
                                    </p:set>
                                    <p:anim calcmode="lin" valueType="num">
                                      <p:cBhvr additive="base">
                                        <p:cTn id="43" dur="500" fill="hold"/>
                                        <p:tgtEl>
                                          <p:spTgt spid="2765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653">
                                            <p:txEl>
                                              <p:pRg st="7" end="7"/>
                                            </p:txEl>
                                          </p:spTgt>
                                        </p:tgtEl>
                                        <p:attrNameLst>
                                          <p:attrName>style.visibility</p:attrName>
                                        </p:attrNameLst>
                                      </p:cBhvr>
                                      <p:to>
                                        <p:strVal val="visible"/>
                                      </p:to>
                                    </p:set>
                                    <p:anim calcmode="lin" valueType="num">
                                      <p:cBhvr additive="base">
                                        <p:cTn id="47" dur="500" fill="hold"/>
                                        <p:tgtEl>
                                          <p:spTgt spid="2765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65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Chapter 16</a:t>
            </a:r>
          </a:p>
        </p:txBody>
      </p:sp>
      <p:sp>
        <p:nvSpPr>
          <p:cNvPr id="69635" name="Rectangle 3"/>
          <p:cNvSpPr>
            <a:spLocks noGrp="1" noChangeArrowheads="1"/>
          </p:cNvSpPr>
          <p:nvPr>
            <p:ph type="body" idx="1"/>
          </p:nvPr>
        </p:nvSpPr>
        <p:spPr>
          <a:xfrm>
            <a:off x="381000" y="889000"/>
            <a:ext cx="8763000" cy="4826000"/>
          </a:xfrm>
        </p:spPr>
        <p:txBody>
          <a:bodyPr>
            <a:normAutofit lnSpcReduction="10000"/>
          </a:bodyPr>
          <a:lstStyle/>
          <a:p>
            <a:pPr>
              <a:lnSpc>
                <a:spcPct val="80000"/>
              </a:lnSpc>
              <a:tabLst>
                <a:tab pos="6523038" algn="l"/>
              </a:tabLst>
            </a:pPr>
            <a:r>
              <a:rPr lang="en-US" sz="2600">
                <a:solidFill>
                  <a:schemeClr val="tx2"/>
                </a:solidFill>
              </a:rPr>
              <a:t>15:58 – </a:t>
            </a:r>
            <a:r>
              <a:rPr lang="en-US" sz="2600" i="1">
                <a:solidFill>
                  <a:schemeClr val="tx2"/>
                </a:solidFill>
              </a:rPr>
              <a:t>“…know your labor is not in vain”</a:t>
            </a:r>
          </a:p>
          <a:p>
            <a:pPr lvl="1">
              <a:lnSpc>
                <a:spcPct val="80000"/>
              </a:lnSpc>
              <a:tabLst>
                <a:tab pos="6523038" algn="l"/>
              </a:tabLst>
            </a:pPr>
            <a:r>
              <a:rPr lang="en-US" sz="2200"/>
              <a:t>What better chance to be “</a:t>
            </a:r>
            <a:r>
              <a:rPr lang="en-US" sz="2200" i="1"/>
              <a:t>steadfast, immovable, and abounding in the Lord’s work”</a:t>
            </a:r>
            <a:r>
              <a:rPr lang="en-US" sz="2200"/>
              <a:t> – than to help their brethren in Judea.</a:t>
            </a:r>
          </a:p>
          <a:p>
            <a:pPr>
              <a:lnSpc>
                <a:spcPct val="80000"/>
              </a:lnSpc>
              <a:tabLst>
                <a:tab pos="6523038" algn="l"/>
              </a:tabLst>
            </a:pPr>
            <a:r>
              <a:rPr lang="en-US" sz="2600">
                <a:solidFill>
                  <a:schemeClr val="tx2"/>
                </a:solidFill>
              </a:rPr>
              <a:t>Concerning the Collection for the Saints</a:t>
            </a:r>
          </a:p>
          <a:p>
            <a:pPr lvl="1">
              <a:lnSpc>
                <a:spcPct val="80000"/>
              </a:lnSpc>
              <a:tabLst>
                <a:tab pos="6523038" algn="l"/>
              </a:tabLst>
            </a:pPr>
            <a:r>
              <a:rPr lang="en-US" sz="2200" b="1"/>
              <a:t>“</a:t>
            </a:r>
            <a:r>
              <a:rPr lang="en-US" sz="2200" b="1" i="1"/>
              <a:t>Upon the First Day of the Week</a:t>
            </a:r>
            <a:r>
              <a:rPr lang="en-US" sz="2200" b="1"/>
              <a:t>” (2)</a:t>
            </a:r>
          </a:p>
          <a:p>
            <a:pPr lvl="1">
              <a:lnSpc>
                <a:spcPct val="80000"/>
              </a:lnSpc>
              <a:tabLst>
                <a:tab pos="6523038" algn="l"/>
              </a:tabLst>
            </a:pPr>
            <a:r>
              <a:rPr lang="en-US" sz="2200" b="1"/>
              <a:t>“</a:t>
            </a:r>
            <a:r>
              <a:rPr lang="en-US" sz="2200" b="1" i="1"/>
              <a:t>Lay something aside</a:t>
            </a:r>
            <a:r>
              <a:rPr lang="en-US" sz="2200" b="1"/>
              <a:t>” – store up, deposit</a:t>
            </a:r>
          </a:p>
          <a:p>
            <a:pPr lvl="1">
              <a:lnSpc>
                <a:spcPct val="80000"/>
              </a:lnSpc>
              <a:tabLst>
                <a:tab pos="6523038" algn="l"/>
              </a:tabLst>
            </a:pPr>
            <a:r>
              <a:rPr lang="en-US" sz="2200" b="1" i="1"/>
              <a:t>As he may Prosper</a:t>
            </a:r>
            <a:r>
              <a:rPr lang="en-US" sz="2200" b="1"/>
              <a:t> – as one is able</a:t>
            </a:r>
          </a:p>
          <a:p>
            <a:pPr lvl="1">
              <a:lnSpc>
                <a:spcPct val="80000"/>
              </a:lnSpc>
              <a:tabLst>
                <a:tab pos="6523038" algn="l"/>
              </a:tabLst>
            </a:pPr>
            <a:r>
              <a:rPr lang="en-US" sz="2200" b="1" i="1"/>
              <a:t>So – No Collections When I Come</a:t>
            </a:r>
          </a:p>
          <a:p>
            <a:pPr>
              <a:lnSpc>
                <a:spcPct val="80000"/>
              </a:lnSpc>
              <a:tabLst>
                <a:tab pos="6523038" algn="l"/>
              </a:tabLst>
            </a:pPr>
            <a:r>
              <a:rPr lang="en-US" sz="2600">
                <a:solidFill>
                  <a:schemeClr val="tx2"/>
                </a:solidFill>
              </a:rPr>
              <a:t>Watch, Stand, Act Like Men, Strength (13)</a:t>
            </a:r>
          </a:p>
          <a:p>
            <a:pPr>
              <a:lnSpc>
                <a:spcPct val="80000"/>
              </a:lnSpc>
              <a:tabLst>
                <a:tab pos="6523038" algn="l"/>
              </a:tabLst>
            </a:pPr>
            <a:r>
              <a:rPr lang="en-US" sz="2600">
                <a:solidFill>
                  <a:srgbClr val="FFFF00"/>
                </a:solidFill>
              </a:rPr>
              <a:t>But, Don’t Forget to be Loving… (14)</a:t>
            </a:r>
          </a:p>
          <a:p>
            <a:pPr lvl="1">
              <a:lnSpc>
                <a:spcPct val="60000"/>
              </a:lnSpc>
              <a:tabLst>
                <a:tab pos="6523038" algn="l"/>
              </a:tabLst>
            </a:pPr>
            <a:r>
              <a:rPr lang="en-US" sz="2200" b="1"/>
              <a:t>Quarrels and Factions (chaps 1-3)</a:t>
            </a:r>
          </a:p>
          <a:p>
            <a:pPr lvl="1">
              <a:lnSpc>
                <a:spcPct val="60000"/>
              </a:lnSpc>
              <a:tabLst>
                <a:tab pos="6523038" algn="l"/>
              </a:tabLst>
            </a:pPr>
            <a:r>
              <a:rPr lang="en-US" sz="2200" b="1"/>
              <a:t>Attitude toward Paul (Chap 4 &amp; 9)</a:t>
            </a:r>
          </a:p>
          <a:p>
            <a:pPr lvl="1">
              <a:lnSpc>
                <a:spcPct val="60000"/>
              </a:lnSpc>
              <a:tabLst>
                <a:tab pos="6523038" algn="l"/>
              </a:tabLst>
            </a:pPr>
            <a:r>
              <a:rPr lang="en-US" sz="2200" b="1"/>
              <a:t>Lawsuits (chap 6)</a:t>
            </a:r>
          </a:p>
          <a:p>
            <a:pPr lvl="1">
              <a:lnSpc>
                <a:spcPct val="60000"/>
              </a:lnSpc>
              <a:tabLst>
                <a:tab pos="6523038" algn="l"/>
              </a:tabLst>
            </a:pPr>
            <a:r>
              <a:rPr lang="en-US" sz="2200" b="1"/>
              <a:t>Husband – Wife Relationships (chap 7)</a:t>
            </a:r>
          </a:p>
          <a:p>
            <a:pPr lvl="1">
              <a:lnSpc>
                <a:spcPct val="60000"/>
              </a:lnSpc>
              <a:tabLst>
                <a:tab pos="6523038" algn="l"/>
              </a:tabLst>
            </a:pPr>
            <a:r>
              <a:rPr lang="en-US" sz="2200" b="1"/>
              <a:t>How they treat each other (meat) – chap 8)</a:t>
            </a:r>
          </a:p>
          <a:p>
            <a:pPr lvl="1">
              <a:lnSpc>
                <a:spcPct val="60000"/>
              </a:lnSpc>
              <a:tabLst>
                <a:tab pos="6523038" algn="l"/>
              </a:tabLst>
            </a:pPr>
            <a:r>
              <a:rPr lang="en-US" sz="2200" b="1"/>
              <a:t>How you view your “rights: - chap 9</a:t>
            </a:r>
          </a:p>
          <a:p>
            <a:pPr lvl="1">
              <a:lnSpc>
                <a:spcPct val="60000"/>
              </a:lnSpc>
              <a:tabLst>
                <a:tab pos="6523038" algn="l"/>
              </a:tabLst>
            </a:pPr>
            <a:r>
              <a:rPr lang="en-US" sz="2200" b="1"/>
              <a:t>How you serve each other (with your gifts) – chaps 12-14)</a:t>
            </a:r>
          </a:p>
          <a:p>
            <a:pPr>
              <a:lnSpc>
                <a:spcPct val="80000"/>
              </a:lnSpc>
              <a:tabLst>
                <a:tab pos="6523038" algn="l"/>
              </a:tabLst>
            </a:pPr>
            <a:endParaRPr lang="en-US" sz="2600" i="1"/>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16 – Collection for the Saints</a:t>
            </a:r>
          </a:p>
        </p:txBody>
      </p:sp>
      <p:sp>
        <p:nvSpPr>
          <p:cNvPr id="2" name="Rounded Rectangle 1"/>
          <p:cNvSpPr>
            <a:spLocks noChangeArrowheads="1"/>
          </p:cNvSpPr>
          <p:nvPr/>
        </p:nvSpPr>
        <p:spPr bwMode="auto">
          <a:xfrm>
            <a:off x="0" y="0"/>
            <a:ext cx="9144000" cy="889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16: Put aside an offering for the saints. I will come to you. The churches of Asia greet you. The grace of our Lord Jesus be with you.</a:t>
            </a:r>
          </a:p>
        </p:txBody>
      </p:sp>
    </p:spTree>
    <p:extLst>
      <p:ext uri="{BB962C8B-B14F-4D97-AF65-F5344CB8AC3E}">
        <p14:creationId xmlns:p14="http://schemas.microsoft.com/office/powerpoint/2010/main" val="5952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0" end="0"/>
                                            </p:txEl>
                                          </p:spTgt>
                                        </p:tgtEl>
                                        <p:attrNameLst>
                                          <p:attrName>style.visibility</p:attrName>
                                        </p:attrNameLst>
                                      </p:cBhvr>
                                      <p:to>
                                        <p:strVal val="visible"/>
                                      </p:to>
                                    </p:set>
                                    <p:anim calcmode="lin" valueType="num">
                                      <p:cBhvr additive="base">
                                        <p:cTn id="19"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635">
                                            <p:txEl>
                                              <p:pRg st="1" end="1"/>
                                            </p:txEl>
                                          </p:spTgt>
                                        </p:tgtEl>
                                        <p:attrNameLst>
                                          <p:attrName>style.visibility</p:attrName>
                                        </p:attrNameLst>
                                      </p:cBhvr>
                                      <p:to>
                                        <p:strVal val="visible"/>
                                      </p:to>
                                    </p:set>
                                    <p:anim calcmode="lin" valueType="num">
                                      <p:cBhvr additive="base">
                                        <p:cTn id="2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635">
                                            <p:txEl>
                                              <p:pRg st="2" end="2"/>
                                            </p:txEl>
                                          </p:spTgt>
                                        </p:tgtEl>
                                        <p:attrNameLst>
                                          <p:attrName>style.visibility</p:attrName>
                                        </p:attrNameLst>
                                      </p:cBhvr>
                                      <p:to>
                                        <p:strVal val="visible"/>
                                      </p:to>
                                    </p:set>
                                    <p:anim calcmode="lin" valueType="num">
                                      <p:cBhvr additive="base">
                                        <p:cTn id="2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635">
                                            <p:txEl>
                                              <p:pRg st="3" end="3"/>
                                            </p:txEl>
                                          </p:spTgt>
                                        </p:tgtEl>
                                        <p:attrNameLst>
                                          <p:attrName>style.visibility</p:attrName>
                                        </p:attrNameLst>
                                      </p:cBhvr>
                                      <p:to>
                                        <p:strVal val="visible"/>
                                      </p:to>
                                    </p:set>
                                    <p:anim calcmode="lin" valueType="num">
                                      <p:cBhvr additive="base">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 calcmode="lin" valueType="num">
                                      <p:cBhvr additive="base">
                                        <p:cTn id="3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635">
                                            <p:txEl>
                                              <p:pRg st="5" end="5"/>
                                            </p:txEl>
                                          </p:spTgt>
                                        </p:tgtEl>
                                        <p:attrNameLst>
                                          <p:attrName>style.visibility</p:attrName>
                                        </p:attrNameLst>
                                      </p:cBhvr>
                                      <p:to>
                                        <p:strVal val="visible"/>
                                      </p:to>
                                    </p:set>
                                    <p:anim calcmode="lin" valueType="num">
                                      <p:cBhvr additive="base">
                                        <p:cTn id="39"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963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635">
                                            <p:txEl>
                                              <p:pRg st="7" end="7"/>
                                            </p:txEl>
                                          </p:spTgt>
                                        </p:tgtEl>
                                        <p:attrNameLst>
                                          <p:attrName>style.visibility</p:attrName>
                                        </p:attrNameLst>
                                      </p:cBhvr>
                                      <p:to>
                                        <p:strVal val="visible"/>
                                      </p:to>
                                    </p:set>
                                    <p:anim calcmode="lin" valueType="num">
                                      <p:cBhvr additive="base">
                                        <p:cTn id="47"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63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635">
                                            <p:txEl>
                                              <p:pRg st="8" end="8"/>
                                            </p:txEl>
                                          </p:spTgt>
                                        </p:tgtEl>
                                        <p:attrNameLst>
                                          <p:attrName>style.visibility</p:attrName>
                                        </p:attrNameLst>
                                      </p:cBhvr>
                                      <p:to>
                                        <p:strVal val="visible"/>
                                      </p:to>
                                    </p:set>
                                    <p:anim calcmode="lin" valueType="num">
                                      <p:cBhvr additive="base">
                                        <p:cTn id="51"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3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635">
                                            <p:txEl>
                                              <p:pRg st="9" end="9"/>
                                            </p:txEl>
                                          </p:spTgt>
                                        </p:tgtEl>
                                        <p:attrNameLst>
                                          <p:attrName>style.visibility</p:attrName>
                                        </p:attrNameLst>
                                      </p:cBhvr>
                                      <p:to>
                                        <p:strVal val="visible"/>
                                      </p:to>
                                    </p:set>
                                    <p:anim calcmode="lin" valueType="num">
                                      <p:cBhvr additive="base">
                                        <p:cTn id="55" dur="500" fill="hold"/>
                                        <p:tgtEl>
                                          <p:spTgt spid="6963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9635">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635">
                                            <p:txEl>
                                              <p:pRg st="10" end="10"/>
                                            </p:txEl>
                                          </p:spTgt>
                                        </p:tgtEl>
                                        <p:attrNameLst>
                                          <p:attrName>style.visibility</p:attrName>
                                        </p:attrNameLst>
                                      </p:cBhvr>
                                      <p:to>
                                        <p:strVal val="visible"/>
                                      </p:to>
                                    </p:set>
                                    <p:anim calcmode="lin" valueType="num">
                                      <p:cBhvr additive="base">
                                        <p:cTn id="59" dur="500" fill="hold"/>
                                        <p:tgtEl>
                                          <p:spTgt spid="6963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9635">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9635">
                                            <p:txEl>
                                              <p:pRg st="11" end="11"/>
                                            </p:txEl>
                                          </p:spTgt>
                                        </p:tgtEl>
                                        <p:attrNameLst>
                                          <p:attrName>style.visibility</p:attrName>
                                        </p:attrNameLst>
                                      </p:cBhvr>
                                      <p:to>
                                        <p:strVal val="visible"/>
                                      </p:to>
                                    </p:set>
                                    <p:anim calcmode="lin" valueType="num">
                                      <p:cBhvr additive="base">
                                        <p:cTn id="63" dur="500" fill="hold"/>
                                        <p:tgtEl>
                                          <p:spTgt spid="6963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635">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9635">
                                            <p:txEl>
                                              <p:pRg st="12" end="12"/>
                                            </p:txEl>
                                          </p:spTgt>
                                        </p:tgtEl>
                                        <p:attrNameLst>
                                          <p:attrName>style.visibility</p:attrName>
                                        </p:attrNameLst>
                                      </p:cBhvr>
                                      <p:to>
                                        <p:strVal val="visible"/>
                                      </p:to>
                                    </p:set>
                                    <p:anim calcmode="lin" valueType="num">
                                      <p:cBhvr additive="base">
                                        <p:cTn id="67" dur="500" fill="hold"/>
                                        <p:tgtEl>
                                          <p:spTgt spid="6963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635">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9635">
                                            <p:txEl>
                                              <p:pRg st="13" end="13"/>
                                            </p:txEl>
                                          </p:spTgt>
                                        </p:tgtEl>
                                        <p:attrNameLst>
                                          <p:attrName>style.visibility</p:attrName>
                                        </p:attrNameLst>
                                      </p:cBhvr>
                                      <p:to>
                                        <p:strVal val="visible"/>
                                      </p:to>
                                    </p:set>
                                    <p:anim calcmode="lin" valueType="num">
                                      <p:cBhvr additive="base">
                                        <p:cTn id="71" dur="500" fill="hold"/>
                                        <p:tgtEl>
                                          <p:spTgt spid="69635">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9635">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9635">
                                            <p:txEl>
                                              <p:pRg st="14" end="14"/>
                                            </p:txEl>
                                          </p:spTgt>
                                        </p:tgtEl>
                                        <p:attrNameLst>
                                          <p:attrName>style.visibility</p:attrName>
                                        </p:attrNameLst>
                                      </p:cBhvr>
                                      <p:to>
                                        <p:strVal val="visible"/>
                                      </p:to>
                                    </p:set>
                                    <p:anim calcmode="lin" valueType="num">
                                      <p:cBhvr additive="base">
                                        <p:cTn id="75" dur="500" fill="hold"/>
                                        <p:tgtEl>
                                          <p:spTgt spid="69635">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9635">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9635">
                                            <p:txEl>
                                              <p:pRg st="15" end="15"/>
                                            </p:txEl>
                                          </p:spTgt>
                                        </p:tgtEl>
                                        <p:attrNameLst>
                                          <p:attrName>style.visibility</p:attrName>
                                        </p:attrNameLst>
                                      </p:cBhvr>
                                      <p:to>
                                        <p:strVal val="visible"/>
                                      </p:to>
                                    </p:set>
                                    <p:anim calcmode="lin" valueType="num">
                                      <p:cBhvr additive="base">
                                        <p:cTn id="79" dur="500" fill="hold"/>
                                        <p:tgtEl>
                                          <p:spTgt spid="6963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9: </a:t>
            </a:r>
          </a:p>
          <a:p>
            <a:pPr marL="0" indent="0">
              <a:buNone/>
            </a:pPr>
            <a:r>
              <a:rPr lang="en-US" sz="2000" dirty="0" smtClean="0">
                <a:solidFill>
                  <a:schemeClr val="tx1"/>
                </a:solidFill>
              </a:rPr>
              <a:t>24Do </a:t>
            </a:r>
            <a:r>
              <a:rPr lang="en-US" sz="2000" dirty="0">
                <a:solidFill>
                  <a:schemeClr val="tx1"/>
                </a:solidFill>
              </a:rPr>
              <a:t>you not know that those who run in a race </a:t>
            </a:r>
            <a:r>
              <a:rPr lang="en-US" sz="2000" b="1" dirty="0">
                <a:solidFill>
                  <a:srgbClr val="FFFF00"/>
                </a:solidFill>
              </a:rPr>
              <a:t>all run</a:t>
            </a:r>
            <a:r>
              <a:rPr lang="en-US" sz="2000" dirty="0">
                <a:solidFill>
                  <a:schemeClr val="tx1"/>
                </a:solidFill>
              </a:rPr>
              <a:t>, </a:t>
            </a:r>
            <a:r>
              <a:rPr lang="en-US" sz="2000" u="sng" dirty="0">
                <a:solidFill>
                  <a:srgbClr val="FFFF00"/>
                </a:solidFill>
              </a:rPr>
              <a:t>but one receives the prize</a:t>
            </a:r>
            <a:r>
              <a:rPr lang="en-US" sz="2000" dirty="0">
                <a:solidFill>
                  <a:schemeClr val="tx1"/>
                </a:solidFill>
              </a:rPr>
              <a:t>? Run in such a way that you may obtain it.  </a:t>
            </a:r>
            <a:endParaRPr lang="en-US" sz="2000" dirty="0" smtClean="0">
              <a:solidFill>
                <a:schemeClr val="tx1"/>
              </a:solidFill>
            </a:endParaRPr>
          </a:p>
          <a:p>
            <a:pPr marL="0" indent="0">
              <a:buNone/>
            </a:pPr>
            <a:endParaRPr lang="en-US" sz="2000" dirty="0" smtClean="0">
              <a:solidFill>
                <a:schemeClr val="tx1"/>
              </a:solidFill>
            </a:endParaRPr>
          </a:p>
          <a:p>
            <a:pPr marL="0" indent="0">
              <a:buNone/>
            </a:pPr>
            <a:r>
              <a:rPr lang="en-US" sz="2000" dirty="0" smtClean="0">
                <a:solidFill>
                  <a:schemeClr val="tx1"/>
                </a:solidFill>
              </a:rPr>
              <a:t>25 </a:t>
            </a:r>
            <a:r>
              <a:rPr lang="en-US" sz="2000" dirty="0">
                <a:solidFill>
                  <a:schemeClr val="tx1"/>
                </a:solidFill>
              </a:rPr>
              <a:t>And everyone who competes for the prize is temperate in all things. Now they do it to obtain a perishable crown, but we for an imperishable crown.  </a:t>
            </a: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dirty="0" smtClean="0">
                <a:solidFill>
                  <a:schemeClr val="tx1"/>
                </a:solidFill>
              </a:rPr>
              <a:t>26 </a:t>
            </a:r>
            <a:r>
              <a:rPr lang="en-US" sz="2000" dirty="0">
                <a:solidFill>
                  <a:schemeClr val="tx1"/>
                </a:solidFill>
              </a:rPr>
              <a:t>Therefore I run thus: not with uncertainty. Thus I fight: not as one who beats the air.  27 But I discipline my body and bring it into subjection, lest, when I have preached to others, I myself should become disqualified.</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4315"/>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754313"/>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754312"/>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248525" y="4610825"/>
            <a:ext cx="752475" cy="1104171"/>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7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9: </a:t>
            </a:r>
          </a:p>
          <a:p>
            <a:pPr marL="0" indent="0">
              <a:buNone/>
            </a:pPr>
            <a:r>
              <a:rPr lang="en-US" sz="2000" dirty="0" smtClean="0">
                <a:solidFill>
                  <a:schemeClr val="tx1"/>
                </a:solidFill>
              </a:rPr>
              <a:t>24Do </a:t>
            </a:r>
            <a:r>
              <a:rPr lang="en-US" sz="2000" dirty="0">
                <a:solidFill>
                  <a:schemeClr val="tx1"/>
                </a:solidFill>
              </a:rPr>
              <a:t>you not know that those who run in a race </a:t>
            </a:r>
            <a:r>
              <a:rPr lang="en-US" sz="2000" b="1" dirty="0">
                <a:solidFill>
                  <a:srgbClr val="FFFF00"/>
                </a:solidFill>
              </a:rPr>
              <a:t>all run</a:t>
            </a:r>
            <a:r>
              <a:rPr lang="en-US" sz="2000" dirty="0">
                <a:solidFill>
                  <a:schemeClr val="tx1"/>
                </a:solidFill>
              </a:rPr>
              <a:t>, </a:t>
            </a:r>
            <a:r>
              <a:rPr lang="en-US" sz="2000" u="sng" dirty="0">
                <a:solidFill>
                  <a:srgbClr val="FFFF00"/>
                </a:solidFill>
              </a:rPr>
              <a:t>but one receives the prize</a:t>
            </a:r>
            <a:r>
              <a:rPr lang="en-US" sz="2000" dirty="0">
                <a:solidFill>
                  <a:schemeClr val="tx1"/>
                </a:solidFill>
              </a:rPr>
              <a:t>? </a:t>
            </a:r>
            <a:r>
              <a:rPr lang="en-US" sz="2000" b="1" dirty="0">
                <a:solidFill>
                  <a:srgbClr val="00B050"/>
                </a:solidFill>
              </a:rPr>
              <a:t>Run in such a way that you may obtain it.  </a:t>
            </a:r>
            <a:endParaRPr lang="en-US" sz="2000" b="1" dirty="0" smtClean="0">
              <a:solidFill>
                <a:srgbClr val="00B050"/>
              </a:solidFill>
            </a:endParaRPr>
          </a:p>
          <a:p>
            <a:pPr marL="0" indent="0">
              <a:buNone/>
            </a:pPr>
            <a:r>
              <a:rPr lang="en-US" sz="3200" dirty="0" smtClean="0">
                <a:solidFill>
                  <a:srgbClr val="00B050"/>
                </a:solidFill>
              </a:rPr>
              <a:t>Here’s How:</a:t>
            </a:r>
          </a:p>
          <a:p>
            <a:pPr marL="0" indent="0">
              <a:buNone/>
            </a:pPr>
            <a:r>
              <a:rPr lang="en-US" sz="2000" dirty="0" smtClean="0">
                <a:solidFill>
                  <a:schemeClr val="bg1">
                    <a:lumMod val="50000"/>
                    <a:lumOff val="50000"/>
                  </a:schemeClr>
                </a:solidFill>
              </a:rPr>
              <a:t>25 </a:t>
            </a:r>
            <a:r>
              <a:rPr lang="en-US" sz="2000" dirty="0">
                <a:solidFill>
                  <a:schemeClr val="bg1">
                    <a:lumMod val="50000"/>
                    <a:lumOff val="50000"/>
                  </a:schemeClr>
                </a:solidFill>
              </a:rPr>
              <a:t>And everyone who competes for the prize is </a:t>
            </a:r>
            <a:r>
              <a:rPr lang="en-US" sz="2000" dirty="0">
                <a:solidFill>
                  <a:schemeClr val="tx1"/>
                </a:solidFill>
              </a:rPr>
              <a:t>temperate in all things. </a:t>
            </a:r>
            <a:r>
              <a:rPr lang="en-US" sz="2000" dirty="0">
                <a:solidFill>
                  <a:schemeClr val="bg1">
                    <a:lumMod val="50000"/>
                    <a:lumOff val="50000"/>
                  </a:schemeClr>
                </a:solidFill>
              </a:rPr>
              <a:t>Now they do it to obtain a perishable crown, but we for an imperishable crown.  </a:t>
            </a:r>
            <a:endParaRPr lang="en-US" sz="2000" dirty="0" smtClean="0">
              <a:solidFill>
                <a:schemeClr val="bg1">
                  <a:lumMod val="50000"/>
                  <a:lumOff val="50000"/>
                </a:schemeClr>
              </a:solidFill>
            </a:endParaRPr>
          </a:p>
          <a:p>
            <a:pPr marL="0" indent="0">
              <a:buNone/>
            </a:pPr>
            <a:r>
              <a:rPr lang="en-US" sz="2000" dirty="0" smtClean="0">
                <a:solidFill>
                  <a:schemeClr val="bg1">
                    <a:lumMod val="50000"/>
                    <a:lumOff val="50000"/>
                  </a:schemeClr>
                </a:solidFill>
              </a:rPr>
              <a:t>26 </a:t>
            </a:r>
            <a:r>
              <a:rPr lang="en-US" sz="2000" dirty="0">
                <a:solidFill>
                  <a:schemeClr val="bg1">
                    <a:lumMod val="50000"/>
                    <a:lumOff val="50000"/>
                  </a:schemeClr>
                </a:solidFill>
              </a:rPr>
              <a:t>Therefore I run thus: </a:t>
            </a:r>
            <a:r>
              <a:rPr lang="en-US" sz="2000" dirty="0">
                <a:solidFill>
                  <a:schemeClr val="tx1"/>
                </a:solidFill>
              </a:rPr>
              <a:t>not with uncertainty. </a:t>
            </a:r>
            <a:endParaRPr lang="en-US" sz="2000" dirty="0" smtClean="0">
              <a:solidFill>
                <a:schemeClr val="tx1"/>
              </a:solidFill>
            </a:endParaRPr>
          </a:p>
          <a:p>
            <a:pPr marL="0" indent="0">
              <a:buNone/>
            </a:pPr>
            <a:r>
              <a:rPr lang="en-US" sz="2000" dirty="0" smtClean="0">
                <a:solidFill>
                  <a:schemeClr val="tx1"/>
                </a:solidFill>
              </a:rPr>
              <a:t>Thus </a:t>
            </a:r>
            <a:r>
              <a:rPr lang="en-US" sz="2000" dirty="0">
                <a:solidFill>
                  <a:schemeClr val="tx1"/>
                </a:solidFill>
              </a:rPr>
              <a:t>I fight: not as one who beats the air.  </a:t>
            </a:r>
            <a:endParaRPr lang="en-US" sz="2000" dirty="0" smtClean="0">
              <a:solidFill>
                <a:schemeClr val="tx1"/>
              </a:solidFill>
            </a:endParaRPr>
          </a:p>
          <a:p>
            <a:pPr marL="0" indent="0">
              <a:buNone/>
            </a:pPr>
            <a:r>
              <a:rPr lang="en-US" sz="2000" dirty="0" smtClean="0">
                <a:solidFill>
                  <a:schemeClr val="bg1">
                    <a:lumMod val="50000"/>
                    <a:lumOff val="50000"/>
                  </a:schemeClr>
                </a:solidFill>
              </a:rPr>
              <a:t>27 </a:t>
            </a:r>
            <a:r>
              <a:rPr lang="en-US" sz="2000" dirty="0">
                <a:solidFill>
                  <a:schemeClr val="bg1">
                    <a:lumMod val="50000"/>
                    <a:lumOff val="50000"/>
                  </a:schemeClr>
                </a:solidFill>
              </a:rPr>
              <a:t>But I </a:t>
            </a:r>
            <a:r>
              <a:rPr lang="en-US" sz="2000" dirty="0">
                <a:solidFill>
                  <a:schemeClr val="tx1"/>
                </a:solidFill>
              </a:rPr>
              <a:t>discipline my body </a:t>
            </a:r>
            <a:r>
              <a:rPr lang="en-US" sz="2000" dirty="0">
                <a:solidFill>
                  <a:schemeClr val="bg1">
                    <a:lumMod val="50000"/>
                    <a:lumOff val="50000"/>
                  </a:schemeClr>
                </a:solidFill>
              </a:rPr>
              <a:t>and</a:t>
            </a:r>
            <a:r>
              <a:rPr lang="en-US" sz="2000" dirty="0">
                <a:solidFill>
                  <a:schemeClr val="tx1"/>
                </a:solidFill>
              </a:rPr>
              <a:t> bring it into subjection, </a:t>
            </a:r>
            <a:r>
              <a:rPr lang="en-US" sz="2000" dirty="0">
                <a:solidFill>
                  <a:schemeClr val="bg1">
                    <a:lumMod val="50000"/>
                    <a:lumOff val="50000"/>
                  </a:schemeClr>
                </a:solidFill>
              </a:rPr>
              <a:t>lest, when I have preached to others,</a:t>
            </a:r>
            <a:r>
              <a:rPr lang="en-US" sz="2000" dirty="0">
                <a:solidFill>
                  <a:schemeClr val="tx1"/>
                </a:solidFill>
              </a:rPr>
              <a:t> I myself should become disqualified.</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4315"/>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754314"/>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754313"/>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754312"/>
            <a:ext cx="2000250" cy="19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248525" y="4610825"/>
            <a:ext cx="752475" cy="1104171"/>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8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mellor\AppData\Local\Microsoft\Windows\Temporary Internet Files\Content.IE5\9HWZRGGT\large-Armchair-0-953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2005" y="2703675"/>
            <a:ext cx="1282130" cy="1121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7" y="939623"/>
            <a:ext cx="2903829" cy="284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mellor\AppData\Local\Microsoft\Windows\Temporary Internet Files\Content.IE5\9HWZRGGT\large-Armchair-0-953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219" y="2743201"/>
            <a:ext cx="1191786" cy="10428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9HWZRGGT\large-Armchair-0-953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433" y="2723687"/>
            <a:ext cx="1191786" cy="1042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9HWZRGGT\large-Armchair-0-953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433" y="1432559"/>
            <a:ext cx="1191786" cy="10428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9HWZRGGT\large-Armchair-0-953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879" y="1488217"/>
            <a:ext cx="1191786" cy="10428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mellor\AppData\Local\Microsoft\Windows\Temporary Internet Files\Content.IE5\9HWZRGGT\large-Armchair-0-9532[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964" y="1488218"/>
            <a:ext cx="1289396" cy="112822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150565" y="1193245"/>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98011" y="1230626"/>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36901" y="1242367"/>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50565" y="2682357"/>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42351" y="2703675"/>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35801" y="2743201"/>
            <a:ext cx="987522" cy="1423195"/>
          </a:xfrm>
          <a:prstGeom prst="ellipse">
            <a:avLst/>
          </a:prstGeom>
          <a:solidFill>
            <a:srgbClr val="3AC641">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75616" y="357830"/>
            <a:ext cx="3063852" cy="584775"/>
          </a:xfrm>
          <a:prstGeom prst="rect">
            <a:avLst/>
          </a:prstGeom>
        </p:spPr>
        <p:txBody>
          <a:bodyPr wrap="none">
            <a:spAutoFit/>
          </a:bodyPr>
          <a:lstStyle/>
          <a:p>
            <a:r>
              <a:rPr lang="en-US" sz="1600" u="sng" dirty="0" smtClean="0">
                <a:solidFill>
                  <a:srgbClr val="FFFF00"/>
                </a:solidFill>
              </a:rPr>
              <a:t>Not :</a:t>
            </a:r>
            <a:r>
              <a:rPr lang="en-US" sz="1600" dirty="0" smtClean="0"/>
              <a:t>Temperate, certain, fighting,</a:t>
            </a:r>
            <a:r>
              <a:rPr lang="en-US" sz="1600" dirty="0"/>
              <a:t> </a:t>
            </a:r>
            <a:endParaRPr lang="en-US" sz="1600" dirty="0" smtClean="0"/>
          </a:p>
          <a:p>
            <a:r>
              <a:rPr lang="en-US" sz="1600" dirty="0" smtClean="0"/>
              <a:t>disciplining, bring under subject …</a:t>
            </a:r>
            <a:endParaRPr lang="en-US" dirty="0"/>
          </a:p>
        </p:txBody>
      </p:sp>
      <p:sp>
        <p:nvSpPr>
          <p:cNvPr id="19" name="Oval 18"/>
          <p:cNvSpPr/>
          <p:nvPr/>
        </p:nvSpPr>
        <p:spPr>
          <a:xfrm>
            <a:off x="4729016" y="111319"/>
            <a:ext cx="4214191" cy="4166483"/>
          </a:xfrm>
          <a:prstGeom prst="ellipse">
            <a:avLst/>
          </a:prstGeom>
          <a:noFill/>
          <a:ln w="114300">
            <a:solidFill>
              <a:srgbClr val="FB2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9" idx="3"/>
          </p:cNvCxnSpPr>
          <p:nvPr/>
        </p:nvCxnSpPr>
        <p:spPr>
          <a:xfrm flipV="1">
            <a:off x="5346170" y="858741"/>
            <a:ext cx="3093298" cy="2808894"/>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7016" y="4288877"/>
            <a:ext cx="4572000" cy="1200329"/>
          </a:xfrm>
          <a:prstGeom prst="rect">
            <a:avLst/>
          </a:prstGeom>
        </p:spPr>
        <p:txBody>
          <a:bodyPr>
            <a:spAutoFit/>
          </a:bodyPr>
          <a:lstStyle/>
          <a:p>
            <a:r>
              <a:rPr lang="en-US" sz="2400" dirty="0"/>
              <a:t>25 And </a:t>
            </a:r>
            <a:r>
              <a:rPr lang="en-US" sz="2400" dirty="0">
                <a:solidFill>
                  <a:srgbClr val="FFFF00"/>
                </a:solidFill>
              </a:rPr>
              <a:t>everyone</a:t>
            </a:r>
            <a:r>
              <a:rPr lang="en-US" sz="2400" dirty="0"/>
              <a:t> who competes for the prize is temperate in all things. </a:t>
            </a:r>
          </a:p>
        </p:txBody>
      </p:sp>
    </p:spTree>
    <p:extLst>
      <p:ext uri="{BB962C8B-B14F-4D97-AF65-F5344CB8AC3E}">
        <p14:creationId xmlns:p14="http://schemas.microsoft.com/office/powerpoint/2010/main" val="24813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30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300"/>
                            </p:stCondLst>
                            <p:childTnLst>
                              <p:par>
                                <p:cTn id="19" presetID="1" presetClass="entr" presetSubtype="0" fill="hold" nodeType="afterEffect">
                                  <p:stCondLst>
                                    <p:cond delay="30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600"/>
                            </p:stCondLst>
                            <p:childTnLst>
                              <p:par>
                                <p:cTn id="22" presetID="1" presetClass="entr" presetSubtype="0" fill="hold" nodeType="afterEffect">
                                  <p:stCondLst>
                                    <p:cond delay="30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900"/>
                            </p:stCondLst>
                            <p:childTnLst>
                              <p:par>
                                <p:cTn id="25" presetID="1" presetClass="entr" presetSubtype="0" fill="hold" nodeType="afterEffect">
                                  <p:stCondLst>
                                    <p:cond delay="20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100"/>
                            </p:stCondLst>
                            <p:childTnLst>
                              <p:par>
                                <p:cTn id="28" presetID="1" presetClass="entr" presetSubtype="0" fill="hold" nodeType="afterEffect">
                                  <p:stCondLst>
                                    <p:cond delay="30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100"/>
                            </p:stCondLst>
                            <p:childTnLst>
                              <p:par>
                                <p:cTn id="42" presetID="1" presetClass="entr" presetSubtype="0" fill="hold" grpId="0" nodeType="afterEffect">
                                  <p:stCondLst>
                                    <p:cond delay="100"/>
                                  </p:stCondLst>
                                  <p:childTnLst>
                                    <p:set>
                                      <p:cBhvr>
                                        <p:cTn id="43" dur="1" fill="hold">
                                          <p:stCondLst>
                                            <p:cond delay="0"/>
                                          </p:stCondLst>
                                        </p:cTn>
                                        <p:tgtEl>
                                          <p:spTgt spid="15"/>
                                        </p:tgtEl>
                                        <p:attrNameLst>
                                          <p:attrName>style.visibility</p:attrName>
                                        </p:attrNameLst>
                                      </p:cBhvr>
                                      <p:to>
                                        <p:strVal val="visible"/>
                                      </p:to>
                                    </p:set>
                                  </p:childTnLst>
                                </p:cTn>
                              </p:par>
                            </p:childTnLst>
                          </p:cTn>
                        </p:par>
                        <p:par>
                          <p:cTn id="44" fill="hold">
                            <p:stCondLst>
                              <p:cond delay="200"/>
                            </p:stCondLst>
                            <p:childTnLst>
                              <p:par>
                                <p:cTn id="45" presetID="1" presetClass="entr" presetSubtype="0" fill="hold" grpId="0" nodeType="afterEffect">
                                  <p:stCondLst>
                                    <p:cond delay="10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300"/>
                            </p:stCondLst>
                            <p:childTnLst>
                              <p:par>
                                <p:cTn id="48" presetID="1" presetClass="entr" presetSubtype="0" fill="hold" grpId="0" nodeType="afterEffect">
                                  <p:stCondLst>
                                    <p:cond delay="30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4" grpId="0"/>
      <p:bldP spid="1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tx1"/>
                </a:solidFill>
              </a:rPr>
              <a:t>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5 But with most of them God was not well pleased, for their bodies were scattered in the wilderness.</a:t>
            </a:r>
          </a:p>
          <a:p>
            <a:pPr marL="0" indent="0">
              <a:buNone/>
            </a:pPr>
            <a:r>
              <a:rPr lang="en-US" sz="1800" dirty="0" smtClean="0">
                <a:solidFill>
                  <a:schemeClr val="tx1"/>
                </a:solidFill>
              </a:rPr>
              <a:t>6 </a:t>
            </a:r>
            <a:r>
              <a:rPr lang="en-US" sz="1800" dirty="0">
                <a:solidFill>
                  <a:schemeClr val="tx1"/>
                </a:solidFill>
              </a:rPr>
              <a:t>Now these things became our examples, to the intent that we should not lust after evil things as they also lusted.  7 And do not become idolaters as were some of them. As it is written, “The people sat down to eat and drink, and rose up to play</a:t>
            </a:r>
            <a:r>
              <a:rPr lang="en-US" sz="1800" dirty="0" smtClean="0">
                <a:solidFill>
                  <a:schemeClr val="tx1"/>
                </a:solidFill>
              </a:rPr>
              <a:t>.” 8 </a:t>
            </a:r>
            <a:r>
              <a:rPr lang="en-US" sz="1800" dirty="0">
                <a:solidFill>
                  <a:schemeClr val="tx1"/>
                </a:solidFill>
              </a:rPr>
              <a:t>Nor let us commit sexual immorality, as some of them did, and in one day twenty-three thousand fell;  9 nor let us tempt Christ, as some of them also tempted, and were destroyed by serpents;  10 nor complain, as some of them also complained, and were destroyed by the destroyer.  11 Now </a:t>
            </a:r>
            <a:r>
              <a:rPr lang="en-US" sz="1800" dirty="0" smtClean="0">
                <a:solidFill>
                  <a:schemeClr val="tx1"/>
                </a:solidFill>
              </a:rPr>
              <a:t>all </a:t>
            </a:r>
            <a:r>
              <a:rPr lang="en-US" sz="1800" dirty="0">
                <a:solidFill>
                  <a:schemeClr val="tx1"/>
                </a:solidFill>
              </a:rPr>
              <a:t>these things happened to them as examples, and they were written for our admonition, upon whom the ends of the ages have come</a:t>
            </a:r>
            <a:r>
              <a:rPr lang="en-US" sz="1800" dirty="0" smtClean="0">
                <a:solidFill>
                  <a:schemeClr val="tx1"/>
                </a:solidFill>
              </a:rPr>
              <a:t>.</a:t>
            </a:r>
            <a:endParaRPr lang="en-US" sz="1800" dirty="0">
              <a:solidFill>
                <a:schemeClr val="tx1"/>
              </a:solidFill>
            </a:endParaRPr>
          </a:p>
          <a:p>
            <a:pPr marL="0" indent="0">
              <a:buNone/>
            </a:pPr>
            <a:r>
              <a:rPr lang="en-US" sz="1800" dirty="0">
                <a:solidFill>
                  <a:schemeClr val="tx1"/>
                </a:solidFill>
              </a:rPr>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300527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9" y="1973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10:1 </a:t>
            </a:r>
            <a:r>
              <a:rPr lang="en-US" sz="1800" dirty="0">
                <a:solidFill>
                  <a:schemeClr val="tx1"/>
                </a:solidFill>
              </a:rPr>
              <a:t>Moreover, brethren, I do not want you to be unaware that </a:t>
            </a:r>
            <a:r>
              <a:rPr lang="en-US" sz="1800" b="1" dirty="0">
                <a:solidFill>
                  <a:srgbClr val="FFFF00"/>
                </a:solidFill>
              </a:rPr>
              <a:t>all</a:t>
            </a:r>
            <a:r>
              <a:rPr lang="en-US" sz="1800" dirty="0">
                <a:solidFill>
                  <a:schemeClr val="tx1"/>
                </a:solidFill>
              </a:rPr>
              <a:t> our fathers were under the cloud, </a:t>
            </a:r>
            <a:r>
              <a:rPr lang="en-US" sz="1800" b="1" dirty="0">
                <a:solidFill>
                  <a:srgbClr val="FFFF00"/>
                </a:solidFill>
              </a:rPr>
              <a:t>all</a:t>
            </a:r>
            <a:r>
              <a:rPr lang="en-US" sz="1800" dirty="0">
                <a:solidFill>
                  <a:schemeClr val="tx1"/>
                </a:solidFill>
              </a:rPr>
              <a:t> passed through the sea,  2 </a:t>
            </a:r>
            <a:r>
              <a:rPr lang="en-US" sz="1800" b="1" dirty="0">
                <a:solidFill>
                  <a:srgbClr val="FFFF00"/>
                </a:solidFill>
              </a:rPr>
              <a:t>all</a:t>
            </a:r>
            <a:r>
              <a:rPr lang="en-US" sz="1800" dirty="0">
                <a:solidFill>
                  <a:schemeClr val="tx1"/>
                </a:solidFill>
              </a:rPr>
              <a:t> were baptized into Moses in the cloud and in the sea,  3 </a:t>
            </a:r>
            <a:r>
              <a:rPr lang="en-US" sz="1800" b="1" dirty="0">
                <a:solidFill>
                  <a:srgbClr val="FFFF00"/>
                </a:solidFill>
              </a:rPr>
              <a:t>all</a:t>
            </a:r>
            <a:r>
              <a:rPr lang="en-US" sz="1800" dirty="0">
                <a:solidFill>
                  <a:schemeClr val="tx1"/>
                </a:solidFill>
              </a:rPr>
              <a:t> ate the same spiritual food,  4 and </a:t>
            </a:r>
            <a:r>
              <a:rPr lang="en-US" sz="1800" b="1" dirty="0">
                <a:solidFill>
                  <a:srgbClr val="FFFF00"/>
                </a:solidFill>
              </a:rPr>
              <a:t>all</a:t>
            </a:r>
            <a:r>
              <a:rPr lang="en-US" sz="1800" dirty="0">
                <a:solidFill>
                  <a:schemeClr val="tx1"/>
                </a:solidFill>
              </a:rPr>
              <a:t> drank the same spiritual drink. For they drank of that spiritual Rock that followed them, and that Rock was Christ.  5 But with most of them God was not well pleased, for their bodies were scattered in the wilderness</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363850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4895</TotalTime>
  <Words>6390</Words>
  <Application>Microsoft Office PowerPoint</Application>
  <PresentationFormat>On-screen Show (16:10)</PresentationFormat>
  <Paragraphs>347</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Depth</vt:lpstr>
      <vt:lpstr>I Corinthians</vt:lpstr>
      <vt:lpstr>PowerPoint Presentation</vt:lpstr>
      <vt:lpstr>Approach for today’s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 for today’s study:</vt:lpstr>
      <vt:lpstr>PowerPoint Presentation</vt:lpstr>
      <vt:lpstr>Temptation 101 –Satan’s Playbook:</vt:lpstr>
      <vt:lpstr>PowerPoint Presentation</vt:lpstr>
      <vt:lpstr>PowerPoint Presentation</vt:lpstr>
      <vt:lpstr>PowerPoint Presentation</vt:lpstr>
      <vt:lpstr>PowerPoint Presentation</vt:lpstr>
      <vt:lpstr>Temptation 101 –Satan’s Playbook: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9</vt:lpstr>
      <vt:lpstr>PowerPoint Presentation</vt:lpstr>
      <vt:lpstr>Chapter 11</vt:lpstr>
      <vt:lpstr>Chapter 12 - Review</vt:lpstr>
      <vt:lpstr>Chapter 13</vt:lpstr>
      <vt:lpstr>Chap 14 – Proper Use of Spiritual Gifts</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498</cp:revision>
  <cp:lastPrinted>2017-03-26T03:27:37Z</cp:lastPrinted>
  <dcterms:created xsi:type="dcterms:W3CDTF">2014-10-30T23:01:40Z</dcterms:created>
  <dcterms:modified xsi:type="dcterms:W3CDTF">2017-03-26T03:29:21Z</dcterms:modified>
</cp:coreProperties>
</file>