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9" r:id="rId3"/>
    <p:sldId id="281" r:id="rId4"/>
    <p:sldId id="272" r:id="rId5"/>
    <p:sldId id="275" r:id="rId6"/>
    <p:sldId id="274" r:id="rId7"/>
    <p:sldId id="268" r:id="rId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52" autoAdjust="0"/>
  </p:normalViewPr>
  <p:slideViewPr>
    <p:cSldViewPr snapToGrid="0" snapToObjects="1">
      <p:cViewPr varScale="1">
        <p:scale>
          <a:sx n="77" d="100"/>
          <a:sy n="77" d="100"/>
        </p:scale>
        <p:origin x="896" y="17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3504" y="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876E70-7AE9-E744-857F-557BA49FE6D1}" type="datetimeFigureOut">
              <a:rPr lang="en-US" smtClean="0"/>
              <a:pPr/>
              <a:t>4/14/17</a:t>
            </a:fld>
            <a:endParaRPr lang="en-US"/>
          </a:p>
        </p:txBody>
      </p:sp>
      <p:sp>
        <p:nvSpPr>
          <p:cNvPr id="4" name="Slide Image Placeholder 3"/>
          <p:cNvSpPr>
            <a:spLocks noGrp="1" noRot="1" noChangeAspect="1"/>
          </p:cNvSpPr>
          <p:nvPr>
            <p:ph type="sldImg" idx="2"/>
          </p:nvPr>
        </p:nvSpPr>
        <p:spPr>
          <a:xfrm>
            <a:off x="1268506" y="104587"/>
            <a:ext cx="4319494" cy="269968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9530" y="3018118"/>
            <a:ext cx="6587471" cy="59167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2199" y="457200"/>
            <a:ext cx="684213" cy="457200"/>
          </a:xfrm>
          <a:prstGeom prst="rect">
            <a:avLst/>
          </a:prstGeom>
        </p:spPr>
        <p:txBody>
          <a:bodyPr vert="horz" lIns="91440" tIns="45720" rIns="91440" bIns="45720" rtlCol="0" anchor="b"/>
          <a:lstStyle>
            <a:lvl1pPr algn="r">
              <a:defRPr sz="1200"/>
            </a:lvl1pPr>
          </a:lstStyle>
          <a:p>
            <a:fld id="{CD3475A9-1E60-F144-B555-10FA8F02FD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04775"/>
            <a:ext cx="4319587" cy="2698750"/>
          </a:xfrm>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CD3475A9-1E60-F144-B555-10FA8F02FDB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04775"/>
            <a:ext cx="4319587" cy="2698750"/>
          </a:xfrm>
        </p:spPr>
      </p:sp>
      <p:sp>
        <p:nvSpPr>
          <p:cNvPr id="3" name="Notes Placeholder 2"/>
          <p:cNvSpPr>
            <a:spLocks noGrp="1"/>
          </p:cNvSpPr>
          <p:nvPr>
            <p:ph type="body" idx="1"/>
          </p:nvPr>
        </p:nvSpPr>
        <p:spPr/>
        <p:txBody>
          <a:bodyPr/>
          <a:lstStyle/>
          <a:p>
            <a:r>
              <a:rPr lang="en-US" dirty="0" smtClean="0"/>
              <a:t>How do we get from way</a:t>
            </a:r>
            <a:r>
              <a:rPr lang="en-US" baseline="0" dirty="0" smtClean="0"/>
              <a:t> over there</a:t>
            </a:r>
            <a:r>
              <a:rPr lang="mr-IN" baseline="0" dirty="0" smtClean="0"/>
              <a:t>…</a:t>
            </a:r>
            <a:r>
              <a:rPr lang="en-US" baseline="0" dirty="0" smtClean="0"/>
              <a:t>.to way over here.</a:t>
            </a:r>
          </a:p>
          <a:p>
            <a:endParaRPr lang="en-US" baseline="0" dirty="0" smtClean="0"/>
          </a:p>
          <a:p>
            <a:r>
              <a:rPr lang="en-US" baseline="0" dirty="0" smtClean="0"/>
              <a:t>Kindness </a:t>
            </a:r>
            <a:r>
              <a:rPr lang="mr-IN" baseline="0" dirty="0" smtClean="0"/>
              <a:t>–</a:t>
            </a:r>
            <a:r>
              <a:rPr lang="en-US" baseline="0" dirty="0" smtClean="0"/>
              <a:t> useful and morally good.</a:t>
            </a:r>
            <a:endParaRPr lang="en-US" dirty="0"/>
          </a:p>
        </p:txBody>
      </p:sp>
      <p:sp>
        <p:nvSpPr>
          <p:cNvPr id="4" name="Slide Number Placeholder 3"/>
          <p:cNvSpPr>
            <a:spLocks noGrp="1"/>
          </p:cNvSpPr>
          <p:nvPr>
            <p:ph type="sldNum" sz="quarter" idx="10"/>
          </p:nvPr>
        </p:nvSpPr>
        <p:spPr/>
        <p:txBody>
          <a:bodyPr/>
          <a:lstStyle/>
          <a:p>
            <a:fld id="{CD3475A9-1E60-F144-B555-10FA8F02FDB7}" type="slidenum">
              <a:rPr lang="en-US" smtClean="0"/>
              <a:pPr/>
              <a:t>2</a:t>
            </a:fld>
            <a:endParaRPr lang="en-US"/>
          </a:p>
        </p:txBody>
      </p:sp>
    </p:spTree>
    <p:extLst>
      <p:ext uri="{BB962C8B-B14F-4D97-AF65-F5344CB8AC3E}">
        <p14:creationId xmlns:p14="http://schemas.microsoft.com/office/powerpoint/2010/main" val="168619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04775"/>
            <a:ext cx="4319587" cy="2698750"/>
          </a:xfrm>
        </p:spPr>
      </p:sp>
      <p:sp>
        <p:nvSpPr>
          <p:cNvPr id="3" name="Notes Placeholder 2"/>
          <p:cNvSpPr>
            <a:spLocks noGrp="1"/>
          </p:cNvSpPr>
          <p:nvPr>
            <p:ph type="body" idx="1"/>
          </p:nvPr>
        </p:nvSpPr>
        <p:spPr/>
        <p:txBody>
          <a:bodyPr/>
          <a:lstStyle/>
          <a:p>
            <a:r>
              <a:rPr lang="en-US" dirty="0" smtClean="0"/>
              <a:t>Failing to Handle Our Anger Disrupts</a:t>
            </a:r>
            <a:r>
              <a:rPr lang="en-US" baseline="0" dirty="0" smtClean="0"/>
              <a:t> &amp; Destroys our Kindness</a:t>
            </a:r>
            <a:endParaRPr lang="en-US" dirty="0"/>
          </a:p>
        </p:txBody>
      </p:sp>
      <p:sp>
        <p:nvSpPr>
          <p:cNvPr id="4" name="Slide Number Placeholder 3"/>
          <p:cNvSpPr>
            <a:spLocks noGrp="1"/>
          </p:cNvSpPr>
          <p:nvPr>
            <p:ph type="sldNum" sz="quarter" idx="10"/>
          </p:nvPr>
        </p:nvSpPr>
        <p:spPr/>
        <p:txBody>
          <a:bodyPr/>
          <a:lstStyle/>
          <a:p>
            <a:fld id="{CD3475A9-1E60-F144-B555-10FA8F02FDB7}" type="slidenum">
              <a:rPr lang="en-US" smtClean="0"/>
              <a:pPr/>
              <a:t>3</a:t>
            </a:fld>
            <a:endParaRPr lang="en-US"/>
          </a:p>
        </p:txBody>
      </p:sp>
    </p:spTree>
    <p:extLst>
      <p:ext uri="{BB962C8B-B14F-4D97-AF65-F5344CB8AC3E}">
        <p14:creationId xmlns:p14="http://schemas.microsoft.com/office/powerpoint/2010/main" val="141610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xfrm>
            <a:off x="1268413" y="104775"/>
            <a:ext cx="4319587"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altLang="x-none" b="1" i="1" dirty="0" smtClean="0">
                <a:latin typeface="Tahoma" charset="0"/>
                <a:ea typeface="ＭＳ Ｐゴシック" charset="-128"/>
              </a:rPr>
              <a:t>You’ll never escape all the triggers for anger. You must learn to control it.</a:t>
            </a:r>
          </a:p>
          <a:p>
            <a:pPr eaLnBrk="1" hangingPunct="1">
              <a:spcBef>
                <a:spcPct val="0"/>
              </a:spcBef>
            </a:pPr>
            <a:endParaRPr lang="en-US" altLang="x-none" dirty="0" smtClean="0">
              <a:ea typeface="ＭＳ Ｐゴシック" charset="-128"/>
            </a:endParaRPr>
          </a:p>
          <a:p>
            <a:pPr eaLnBrk="1" hangingPunct="1">
              <a:spcBef>
                <a:spcPct val="0"/>
              </a:spcBef>
            </a:pPr>
            <a:r>
              <a:rPr lang="en-US" altLang="x-none" dirty="0" smtClean="0">
                <a:ea typeface="ＭＳ Ｐゴシック" charset="-128"/>
              </a:rPr>
              <a:t>CREATED </a:t>
            </a:r>
            <a:r>
              <a:rPr lang="en-US" altLang="x-none" dirty="0">
                <a:ea typeface="ＭＳ Ｐゴシック" charset="-128"/>
              </a:rPr>
              <a:t>BY GOD:::</a:t>
            </a:r>
          </a:p>
          <a:p>
            <a:pPr eaLnBrk="1" hangingPunct="1">
              <a:spcBef>
                <a:spcPct val="0"/>
              </a:spcBef>
            </a:pPr>
            <a:r>
              <a:rPr lang="en-US" altLang="x-none" dirty="0">
                <a:ea typeface="ＭＳ Ｐゴシック" charset="-128"/>
              </a:rPr>
              <a:t>1.) Emotions, motivate.</a:t>
            </a:r>
          </a:p>
          <a:p>
            <a:pPr eaLnBrk="1" hangingPunct="1">
              <a:spcBef>
                <a:spcPct val="0"/>
              </a:spcBef>
            </a:pPr>
            <a:r>
              <a:rPr lang="en-US" altLang="x-none" dirty="0">
                <a:ea typeface="ＭＳ Ｐゴシック" charset="-128"/>
              </a:rPr>
              <a:t>2.) Not sinful to experience anger – but what you are angry about and how you act or fail to act can be very sinful.</a:t>
            </a:r>
          </a:p>
          <a:p>
            <a:pPr eaLnBrk="1" hangingPunct="1">
              <a:spcBef>
                <a:spcPct val="0"/>
              </a:spcBef>
            </a:pPr>
            <a:r>
              <a:rPr lang="en-US" altLang="x-none" dirty="0" smtClean="0">
                <a:ea typeface="ＭＳ Ｐゴシック" charset="-128"/>
              </a:rPr>
              <a:t>3.) ”MADD” is a great</a:t>
            </a:r>
            <a:r>
              <a:rPr lang="en-US" altLang="x-none" baseline="0" dirty="0" smtClean="0">
                <a:ea typeface="ＭＳ Ｐゴシック" charset="-128"/>
              </a:rPr>
              <a:t> example of anger motivating positive change.</a:t>
            </a:r>
            <a:endParaRPr lang="en-US" altLang="x-none" dirty="0">
              <a:ea typeface="ＭＳ Ｐゴシック" charset="-128"/>
            </a:endParaRPr>
          </a:p>
          <a:p>
            <a:pPr eaLnBrk="1" hangingPunct="1">
              <a:spcBef>
                <a:spcPct val="0"/>
              </a:spcBef>
            </a:pPr>
            <a:endParaRPr lang="en-US" altLang="x-none" dirty="0">
              <a:ea typeface="ＭＳ Ｐゴシック" charset="-128"/>
            </a:endParaRPr>
          </a:p>
          <a:p>
            <a:pPr eaLnBrk="1" hangingPunct="1">
              <a:spcBef>
                <a:spcPct val="0"/>
              </a:spcBef>
            </a:pPr>
            <a:r>
              <a:rPr lang="en-US" altLang="x-none" dirty="0">
                <a:ea typeface="ＭＳ Ｐゴシック" charset="-128"/>
              </a:rPr>
              <a:t>TWO TYPES:::::</a:t>
            </a:r>
          </a:p>
          <a:p>
            <a:pPr eaLnBrk="1" hangingPunct="1">
              <a:spcBef>
                <a:spcPct val="0"/>
              </a:spcBef>
            </a:pPr>
            <a:r>
              <a:rPr lang="en-US" altLang="x-none" dirty="0">
                <a:ea typeface="ＭＳ Ｐゴシック" charset="-128"/>
              </a:rPr>
              <a:t>A.) </a:t>
            </a:r>
            <a:r>
              <a:rPr lang="en-US" altLang="x-none" dirty="0" err="1">
                <a:ea typeface="ＭＳ Ｐゴシック" charset="-128"/>
              </a:rPr>
              <a:t>Thumos</a:t>
            </a:r>
            <a:r>
              <a:rPr lang="en-US" altLang="x-none" dirty="0">
                <a:ea typeface="ＭＳ Ｐゴシック" charset="-128"/>
              </a:rPr>
              <a:t> – Often translated as wrath.  A sudden outburst of passionate anger. </a:t>
            </a:r>
            <a:r>
              <a:rPr lang="en-US" altLang="x-none" dirty="0" err="1">
                <a:ea typeface="ＭＳ Ｐゴシック" charset="-128"/>
              </a:rPr>
              <a:t>Eph</a:t>
            </a:r>
            <a:r>
              <a:rPr lang="en-US" altLang="x-none" dirty="0">
                <a:ea typeface="ＭＳ Ｐゴシック" charset="-128"/>
              </a:rPr>
              <a:t> 4:31 “wrath”</a:t>
            </a:r>
          </a:p>
          <a:p>
            <a:pPr eaLnBrk="1" hangingPunct="1">
              <a:spcBef>
                <a:spcPct val="0"/>
              </a:spcBef>
            </a:pPr>
            <a:r>
              <a:rPr lang="en-US" altLang="x-none" dirty="0">
                <a:ea typeface="ＭＳ Ｐゴシック" charset="-128"/>
              </a:rPr>
              <a:t>B.) </a:t>
            </a:r>
            <a:r>
              <a:rPr lang="en-US" altLang="x-none" dirty="0" err="1">
                <a:ea typeface="ＭＳ Ｐゴシック" charset="-128"/>
              </a:rPr>
              <a:t>Orge</a:t>
            </a:r>
            <a:r>
              <a:rPr lang="en-US" altLang="x-none" dirty="0">
                <a:ea typeface="ＭＳ Ｐゴシック" charset="-128"/>
              </a:rPr>
              <a:t> – this is the Greek word used in </a:t>
            </a:r>
            <a:r>
              <a:rPr lang="en-US" altLang="x-none" dirty="0" err="1">
                <a:ea typeface="ＭＳ Ｐゴシック" charset="-128"/>
              </a:rPr>
              <a:t>Eph</a:t>
            </a:r>
            <a:r>
              <a:rPr lang="en-US" altLang="x-none" dirty="0">
                <a:ea typeface="ＭＳ Ｐゴシック" charset="-128"/>
              </a:rPr>
              <a:t> 4:26.  “anger” in </a:t>
            </a:r>
            <a:r>
              <a:rPr lang="en-US" altLang="x-none" dirty="0" err="1">
                <a:ea typeface="ＭＳ Ｐゴシック" charset="-128"/>
              </a:rPr>
              <a:t>eph</a:t>
            </a:r>
            <a:r>
              <a:rPr lang="en-US" altLang="x-none" dirty="0">
                <a:ea typeface="ＭＳ Ｐゴシック" charset="-128"/>
              </a:rPr>
              <a:t> 4:26  </a:t>
            </a:r>
          </a:p>
          <a:p>
            <a:pPr eaLnBrk="1" hangingPunct="1">
              <a:spcBef>
                <a:spcPct val="0"/>
              </a:spcBef>
            </a:pPr>
            <a:endParaRPr lang="en-US" altLang="x-none" dirty="0">
              <a:ea typeface="ＭＳ Ｐゴシック" charset="-128"/>
            </a:endParaRPr>
          </a:p>
          <a:p>
            <a:pPr eaLnBrk="1" hangingPunct="1">
              <a:spcBef>
                <a:spcPct val="0"/>
              </a:spcBef>
            </a:pPr>
            <a:r>
              <a:rPr lang="en-US" altLang="x-none" dirty="0">
                <a:ea typeface="ＭＳ Ｐゴシック" charset="-128"/>
              </a:rPr>
              <a:t>ANGER IS PROVOKED:::: 41 Different Actions, most of which can be grouped into 4 categories.</a:t>
            </a:r>
          </a:p>
          <a:p>
            <a:pPr eaLnBrk="1" hangingPunct="1">
              <a:spcBef>
                <a:spcPct val="0"/>
              </a:spcBef>
            </a:pPr>
            <a:endParaRPr lang="en-US" altLang="x-none" dirty="0">
              <a:ea typeface="ＭＳ Ｐゴシック" charset="-128"/>
            </a:endParaRPr>
          </a:p>
          <a:p>
            <a:pPr eaLnBrk="1" hangingPunct="1">
              <a:spcBef>
                <a:spcPct val="0"/>
              </a:spcBef>
            </a:pPr>
            <a:r>
              <a:rPr lang="en-US" altLang="x-none" dirty="0">
                <a:ea typeface="ＭＳ Ｐゴシック" charset="-128"/>
              </a:rPr>
              <a:t>Disobedience, Whining, Complaining, Rebellion, Rejection, Adultery, Betrayal, Ingratitude, Idolatry, Stubbornness, Profane Actions or Words, Evil Words, Pressure from Enemies, Troubles in Life, Grudges held against you, Jealousy, Foolishness, Violent People, Pride, Angry Companions, Dwelling on Other Anger, Feeling Left Out, Selfish Demands, The Godliness or Obedience of Others, Loved ones being Abused, Ego, Mockery, Embarrassment, Unmet Expectations, Drinking, Feeling Disrespected, Unjust Accusations, Arrogance, Deception, Guilt, Fear, Greed, Selfishness, Immaturity, Irresponsibility.</a:t>
            </a:r>
          </a:p>
          <a:p>
            <a:pPr eaLnBrk="1" hangingPunct="1">
              <a:spcBef>
                <a:spcPct val="0"/>
              </a:spcBef>
            </a:pPr>
            <a:endParaRPr lang="en-US" altLang="x-none" dirty="0">
              <a:ea typeface="ＭＳ Ｐゴシック" charset="-128"/>
            </a:endParaRPr>
          </a:p>
          <a:p>
            <a:pPr eaLnBrk="1" hangingPunct="1">
              <a:spcBef>
                <a:spcPct val="0"/>
              </a:spcBef>
            </a:pPr>
            <a:endParaRPr lang="en-US" altLang="x-none" dirty="0">
              <a:ea typeface="ＭＳ Ｐゴシック" charset="-128"/>
            </a:endParaRPr>
          </a:p>
          <a:p>
            <a:pPr eaLnBrk="1" hangingPunct="1">
              <a:spcBef>
                <a:spcPct val="0"/>
              </a:spcBef>
            </a:pPr>
            <a:r>
              <a:rPr lang="en-US" altLang="x-none" dirty="0">
                <a:ea typeface="ＭＳ Ｐゴシック" charset="-128"/>
              </a:rPr>
              <a:t>Common Denominator /common root: Anger can almost always be traced back to a “You owe me…” statement.</a:t>
            </a:r>
          </a:p>
          <a:p>
            <a:pPr eaLnBrk="1" hangingPunct="1">
              <a:spcBef>
                <a:spcPct val="0"/>
              </a:spcBef>
            </a:pPr>
            <a:endParaRPr lang="en-US" altLang="x-none" dirty="0">
              <a:ea typeface="ＭＳ Ｐゴシック" charset="-128"/>
            </a:endParaRPr>
          </a:p>
          <a:p>
            <a:pPr eaLnBrk="1" hangingPunct="1">
              <a:spcBef>
                <a:spcPct val="0"/>
              </a:spcBef>
            </a:pPr>
            <a:r>
              <a:rPr lang="en-US" altLang="x-none" dirty="0">
                <a:ea typeface="ＭＳ Ｐゴシック" charset="-128"/>
              </a:rPr>
              <a:t>We all get pulled into this on some level…. </a:t>
            </a:r>
            <a:br>
              <a:rPr lang="en-US" altLang="x-none" dirty="0">
                <a:ea typeface="ＭＳ Ｐゴシック" charset="-128"/>
              </a:rPr>
            </a:br>
            <a:r>
              <a:rPr lang="en-US" altLang="x-none" dirty="0">
                <a:ea typeface="ＭＳ Ｐゴシック" charset="-128"/>
              </a:rPr>
              <a:t>With kids – “You owe me respect and obedience”  when it isn’t given, we get angry.</a:t>
            </a:r>
            <a:br>
              <a:rPr lang="en-US" altLang="x-none" dirty="0">
                <a:ea typeface="ＭＳ Ｐゴシック" charset="-128"/>
              </a:rPr>
            </a:br>
            <a:r>
              <a:rPr lang="en-US" altLang="x-none" dirty="0">
                <a:ea typeface="ＭＳ Ｐゴシック" charset="-128"/>
              </a:rPr>
              <a:t>With an argument – “You owe me an apology”</a:t>
            </a:r>
          </a:p>
          <a:p>
            <a:pPr eaLnBrk="1" hangingPunct="1">
              <a:spcBef>
                <a:spcPct val="0"/>
              </a:spcBef>
            </a:pPr>
            <a:r>
              <a:rPr lang="en-US" altLang="x-none" dirty="0">
                <a:ea typeface="ＭＳ Ｐゴシック" charset="-128"/>
              </a:rPr>
              <a:t>In traffic – “You owe me safer (or faster) driving”</a:t>
            </a:r>
          </a:p>
          <a:p>
            <a:pPr eaLnBrk="1" hangingPunct="1">
              <a:spcBef>
                <a:spcPct val="0"/>
              </a:spcBef>
            </a:pPr>
            <a:r>
              <a:rPr lang="en-US" altLang="x-none" dirty="0">
                <a:ea typeface="ＭＳ Ｐゴシック" charset="-128"/>
              </a:rPr>
              <a:t>In our health – we might never say it this way…but “God you owe me answered prayer… God you owe me healing… “</a:t>
            </a:r>
          </a:p>
          <a:p>
            <a:pPr eaLnBrk="1" hangingPunct="1">
              <a:spcBef>
                <a:spcPct val="0"/>
              </a:spcBef>
            </a:pPr>
            <a:r>
              <a:rPr lang="en-US" altLang="x-none" dirty="0">
                <a:ea typeface="ＭＳ Ｐゴシック" charset="-128"/>
              </a:rPr>
              <a:t>If you have feelings of anger that are hard to define or pin down – you need to be asking yourself – How would I finish the statement “You owe me…” and then work to resolve the TRUE issue rather than taking it out on others. </a:t>
            </a:r>
            <a:endParaRPr lang="en-US" altLang="x-none" dirty="0" smtClean="0">
              <a:ea typeface="ＭＳ Ｐゴシック" charset="-128"/>
            </a:endParaRPr>
          </a:p>
          <a:p>
            <a:pPr eaLnBrk="1" hangingPunct="1">
              <a:spcBef>
                <a:spcPct val="0"/>
              </a:spcBef>
            </a:pPr>
            <a:endParaRPr lang="en-US" altLang="x-none" dirty="0" smtClean="0">
              <a:ea typeface="ＭＳ Ｐゴシック" charset="-128"/>
            </a:endParaRPr>
          </a:p>
          <a:p>
            <a:pPr eaLnBrk="1" hangingPunct="1">
              <a:spcBef>
                <a:spcPct val="0"/>
              </a:spcBef>
            </a:pPr>
            <a:endParaRPr lang="en-US" altLang="x-none" dirty="0" smtClean="0">
              <a:ea typeface="ＭＳ Ｐゴシック" charset="-128"/>
            </a:endParaRPr>
          </a:p>
          <a:p>
            <a:r>
              <a:rPr lang="en-US" altLang="x-none" dirty="0" smtClean="0">
                <a:ea typeface="ＭＳ Ｐゴシック" charset="-128"/>
              </a:rPr>
              <a:t>Restrained – It is helpful to remember that God’s anger is not just awesome because it is always about Righteous things.  It is helpful to remember that even God, chooses the HOLY PATH of restraining righteous anger.</a:t>
            </a:r>
          </a:p>
          <a:p>
            <a:endParaRPr lang="en-US" altLang="x-none" dirty="0" smtClean="0">
              <a:ea typeface="ＭＳ Ｐゴシック" charset="-128"/>
            </a:endParaRPr>
          </a:p>
          <a:p>
            <a:r>
              <a:rPr lang="en-US" altLang="x-none" dirty="0" smtClean="0">
                <a:ea typeface="ＭＳ Ｐゴシック" charset="-128"/>
              </a:rPr>
              <a:t>You can get angry about something that is truly injustice – someone makes a promise and willfully breaks it.  That is wrong. That may make you angry – and that anger may be totally appropriate – Guess What?  God’s example says: Restrain yourself anyway.  </a:t>
            </a:r>
          </a:p>
          <a:p>
            <a:endParaRPr lang="en-US" altLang="x-none" dirty="0" smtClean="0">
              <a:ea typeface="ＭＳ Ｐゴシック" charset="-128"/>
            </a:endParaRPr>
          </a:p>
          <a:p>
            <a:r>
              <a:rPr lang="en-US" altLang="x-none" dirty="0" smtClean="0">
                <a:ea typeface="ＭＳ Ｐゴシック" charset="-128"/>
              </a:rPr>
              <a:t>God “often” restrained his anger… This leads to the big overview of God’s anger.  God keeps the big picture in mind.</a:t>
            </a:r>
          </a:p>
          <a:p>
            <a:endParaRPr lang="en-US" altLang="x-none" dirty="0" smtClean="0">
              <a:ea typeface="ＭＳ Ｐゴシック" charset="-128"/>
            </a:endParaRPr>
          </a:p>
          <a:p>
            <a:r>
              <a:rPr lang="en-US" altLang="x-none" dirty="0" smtClean="0">
                <a:ea typeface="ＭＳ Ｐゴシック" charset="-128"/>
              </a:rPr>
              <a:t>** When we look at his anger towards the people of Israel, you’ve got to remember that in various places He calls them his children, his people, and his bride.  They are His Delight and He loves them very much.  But with that reality – is the fact that sometimes his children make Him angry.  Sometimes this spouse – makes Him angry.  Sometimes His people – make him angry.</a:t>
            </a:r>
          </a:p>
          <a:p>
            <a:pPr eaLnBrk="1" hangingPunct="1">
              <a:spcBef>
                <a:spcPct val="0"/>
              </a:spcBef>
            </a:pPr>
            <a:endParaRPr lang="en-US" altLang="x-none" dirty="0">
              <a:ea typeface="ＭＳ Ｐゴシック"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79BC108-E9D6-B242-B3A7-60667A3925CA}" type="slidenum">
              <a:rPr lang="en-US" altLang="x-none" sz="1200"/>
              <a:pPr eaLnBrk="1" hangingPunct="1"/>
              <a:t>4</a:t>
            </a:fld>
            <a:endParaRPr lang="en-US" altLang="x-none" sz="1200"/>
          </a:p>
        </p:txBody>
      </p:sp>
    </p:spTree>
    <p:extLst>
      <p:ext uri="{BB962C8B-B14F-4D97-AF65-F5344CB8AC3E}">
        <p14:creationId xmlns:p14="http://schemas.microsoft.com/office/powerpoint/2010/main" val="133293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xfrm>
            <a:off x="1268413" y="104775"/>
            <a:ext cx="4319587"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r>
              <a:rPr lang="en-US" altLang="x-none" dirty="0" smtClean="0">
                <a:latin typeface="Arial" charset="0"/>
                <a:ea typeface="ＭＳ Ｐゴシック" charset="-128"/>
              </a:rPr>
              <a:t>Consult With Yourself To Determine…</a:t>
            </a:r>
          </a:p>
          <a:p>
            <a:pPr lvl="1" eaLnBrk="1" hangingPunct="1"/>
            <a:r>
              <a:rPr lang="en-US" altLang="x-none" dirty="0" smtClean="0">
                <a:latin typeface="Arial" charset="0"/>
                <a:ea typeface="ＭＳ Ｐゴシック" charset="-128"/>
              </a:rPr>
              <a:t>Nehemiah 5:5-7</a:t>
            </a:r>
          </a:p>
          <a:p>
            <a:pPr lvl="1" eaLnBrk="1" hangingPunct="1"/>
            <a:r>
              <a:rPr lang="en-US" altLang="x-none" dirty="0" smtClean="0">
                <a:latin typeface="Arial" charset="0"/>
                <a:ea typeface="ＭＳ Ｐゴシック" charset="-128"/>
              </a:rPr>
              <a:t>Is This Righteous Anger?</a:t>
            </a:r>
          </a:p>
          <a:p>
            <a:pPr lvl="1" eaLnBrk="1" hangingPunct="1"/>
            <a:r>
              <a:rPr lang="en-US" altLang="x-none" dirty="0" smtClean="0">
                <a:latin typeface="Arial" charset="0"/>
                <a:ea typeface="ＭＳ Ｐゴシック" charset="-128"/>
              </a:rPr>
              <a:t>Is This Selfish Anger?</a:t>
            </a:r>
          </a:p>
          <a:p>
            <a:pPr lvl="1" eaLnBrk="1" hangingPunct="1"/>
            <a:r>
              <a:rPr lang="en-US" altLang="x-none" dirty="0" smtClean="0">
                <a:latin typeface="Arial" charset="0"/>
                <a:ea typeface="ＭＳ Ｐゴシック" charset="-128"/>
              </a:rPr>
              <a:t>What Is In The Best Interest of Others?</a:t>
            </a:r>
          </a:p>
          <a:p>
            <a:endParaRPr lang="en-US" altLang="x-none" dirty="0" smtClean="0">
              <a:ea typeface="ＭＳ Ｐゴシック" charset="-128"/>
            </a:endParaRPr>
          </a:p>
          <a:p>
            <a:endParaRPr lang="en-US" altLang="x-none" dirty="0" smtClean="0">
              <a:ea typeface="ＭＳ Ｐゴシック" charset="-128"/>
            </a:endParaRPr>
          </a:p>
          <a:p>
            <a:r>
              <a:rPr lang="en-US" altLang="x-none" dirty="0" smtClean="0">
                <a:ea typeface="ＭＳ Ｐゴシック" charset="-128"/>
              </a:rPr>
              <a:t>Both </a:t>
            </a:r>
            <a:r>
              <a:rPr lang="en-US" altLang="x-none" dirty="0">
                <a:ea typeface="ＭＳ Ｐゴシック" charset="-128"/>
              </a:rPr>
              <a:t>of these men are great leaders, who have been very successful in life.  </a:t>
            </a:r>
          </a:p>
          <a:p>
            <a:endParaRPr lang="en-US" altLang="x-none" dirty="0">
              <a:ea typeface="ＭＳ Ｐゴシック" charset="-128"/>
            </a:endParaRPr>
          </a:p>
          <a:p>
            <a:r>
              <a:rPr lang="en-US" altLang="x-none" dirty="0">
                <a:ea typeface="ＭＳ Ｐゴシック" charset="-128"/>
              </a:rPr>
              <a:t>Distorted for a ton of reasons…by your perspective, by your mood, by your lack of sleep, by your age or experiences,  your gender – it skews our response – and it limits</a:t>
            </a:r>
          </a:p>
          <a:p>
            <a:endParaRPr lang="en-US" altLang="x-none" dirty="0">
              <a:ea typeface="ＭＳ Ｐゴシック" charset="-128"/>
            </a:endParaRPr>
          </a:p>
          <a:p>
            <a:r>
              <a:rPr lang="en-US" altLang="x-none" dirty="0">
                <a:ea typeface="ＭＳ Ｐゴシック" charset="-128"/>
              </a:rPr>
              <a:t>No wrong has been </a:t>
            </a:r>
            <a:r>
              <a:rPr lang="en-US" altLang="x-none" dirty="0" err="1">
                <a:ea typeface="ＭＳ Ｐゴシック" charset="-128"/>
              </a:rPr>
              <a:t>comitted</a:t>
            </a:r>
            <a:r>
              <a:rPr lang="en-US" altLang="x-none" dirty="0">
                <a:ea typeface="ＭＳ Ｐゴシック" charset="-128"/>
              </a:rPr>
              <a:t>, but we are angry because the facts have been blurred. Which again can happen when we are stressed or when we are unfamiliar with </a:t>
            </a:r>
            <a:r>
              <a:rPr lang="en-US" altLang="x-none" dirty="0" smtClean="0">
                <a:ea typeface="ＭＳ Ｐゴシック" charset="-128"/>
              </a:rPr>
              <a:t>the</a:t>
            </a:r>
          </a:p>
          <a:p>
            <a:endParaRPr lang="en-US" altLang="x-none" dirty="0" smtClean="0">
              <a:ea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x-none" dirty="0" smtClean="0">
                <a:ea typeface="ＭＳ Ｐゴシック" charset="-128"/>
              </a:rPr>
              <a:t>NEHEMIAH : :</a:t>
            </a:r>
            <a:r>
              <a:rPr lang="en-US" altLang="x-none" baseline="0" dirty="0" smtClean="0">
                <a:ea typeface="ＭＳ Ｐゴシック" charset="-128"/>
              </a:rPr>
              <a:t> </a:t>
            </a:r>
            <a:r>
              <a:rPr lang="en-US" altLang="x-none" dirty="0" smtClean="0">
                <a:ea typeface="ＭＳ Ｐゴシック" charset="-128"/>
              </a:rPr>
              <a:t>Jesus Anger motivated him to HEAL and HELP – not to hurt others.</a:t>
            </a:r>
          </a:p>
          <a:p>
            <a:endParaRPr lang="en-US" altLang="x-none" dirty="0" smtClean="0">
              <a:ea typeface="ＭＳ Ｐゴシック" charset="-128"/>
            </a:endParaRPr>
          </a:p>
          <a:p>
            <a:pPr eaLnBrk="1" hangingPunct="1"/>
            <a:r>
              <a:rPr lang="en-US" altLang="x-none" dirty="0" smtClean="0">
                <a:latin typeface="Arial" charset="0"/>
                <a:ea typeface="ＭＳ Ｐゴシック" charset="-128"/>
              </a:rPr>
              <a:t>Restrain Your Immediate Response</a:t>
            </a:r>
          </a:p>
          <a:p>
            <a:pPr eaLnBrk="1" hangingPunct="1"/>
            <a:r>
              <a:rPr lang="en-US" altLang="x-none" dirty="0" smtClean="0">
                <a:latin typeface="Arial" charset="0"/>
                <a:ea typeface="ＭＳ Ｐゴシック" charset="-128"/>
              </a:rPr>
              <a:t>Locate The Focus Of Your Anger</a:t>
            </a:r>
          </a:p>
          <a:p>
            <a:pPr eaLnBrk="1" hangingPunct="1"/>
            <a:r>
              <a:rPr lang="en-US" altLang="x-none" dirty="0" smtClean="0">
                <a:latin typeface="Arial" charset="0"/>
                <a:ea typeface="ＭＳ Ｐゴシック" charset="-128"/>
              </a:rPr>
              <a:t>Seek An Action That Deals With The Wrong Suffered &amp; Helps The Relationship</a:t>
            </a:r>
          </a:p>
          <a:p>
            <a:pPr lvl="1" eaLnBrk="1" hangingPunct="1"/>
            <a:r>
              <a:rPr lang="en-US" altLang="x-none" dirty="0" smtClean="0">
                <a:latin typeface="Arial" charset="0"/>
                <a:ea typeface="ＭＳ Ｐゴシック" charset="-128"/>
              </a:rPr>
              <a:t>James 2:13, 3:17, Matthew 5:22-24</a:t>
            </a:r>
          </a:p>
          <a:p>
            <a:pPr eaLnBrk="1" hangingPunct="1"/>
            <a:r>
              <a:rPr lang="en-US" altLang="x-none" dirty="0" smtClean="0">
                <a:latin typeface="Arial" charset="0"/>
                <a:ea typeface="ＭＳ Ｐゴシック" charset="-128"/>
              </a:rPr>
              <a:t>Take Constructive Action:</a:t>
            </a:r>
          </a:p>
          <a:p>
            <a:pPr lvl="1" eaLnBrk="1" hangingPunct="1"/>
            <a:r>
              <a:rPr lang="en-US" altLang="x-none" dirty="0" smtClean="0">
                <a:latin typeface="Arial" charset="0"/>
                <a:ea typeface="ＭＳ Ｐゴシック" charset="-128"/>
              </a:rPr>
              <a:t>The Healthy Response In Peace (Mark 3:5)</a:t>
            </a:r>
          </a:p>
          <a:p>
            <a:pPr lvl="1" eaLnBrk="1" hangingPunct="1"/>
            <a:r>
              <a:rPr lang="en-US" altLang="x-none" dirty="0" smtClean="0">
                <a:latin typeface="Arial" charset="0"/>
                <a:ea typeface="ＭＳ Ｐゴシック" charset="-128"/>
              </a:rPr>
              <a:t>Overlook The Offense In Prayer</a:t>
            </a:r>
          </a:p>
          <a:p>
            <a:endParaRPr lang="en-US" altLang="x-none" dirty="0" smtClean="0">
              <a:ea typeface="ＭＳ Ｐゴシック" charset="-128"/>
            </a:endParaRPr>
          </a:p>
          <a:p>
            <a:endParaRPr lang="en-US" altLang="x-none" dirty="0">
              <a:ea typeface="ＭＳ Ｐゴシック" charset="-128"/>
            </a:endParaRPr>
          </a:p>
          <a:p>
            <a:endParaRPr lang="en-US" altLang="x-none" dirty="0">
              <a:ea typeface="ＭＳ Ｐゴシック" charset="-128"/>
            </a:endParaRPr>
          </a:p>
          <a:p>
            <a:r>
              <a:rPr lang="en-US" altLang="x-none" dirty="0" err="1">
                <a:ea typeface="ＭＳ Ｐゴシック" charset="-128"/>
              </a:rPr>
              <a:t>Naaman</a:t>
            </a:r>
            <a:endParaRPr lang="en-US" altLang="x-none" dirty="0">
              <a:ea typeface="ＭＳ Ｐゴシック" charset="-128"/>
            </a:endParaRPr>
          </a:p>
          <a:p>
            <a:endParaRPr lang="en-US" altLang="x-none" dirty="0">
              <a:ea typeface="ＭＳ Ｐゴシック" charset="-128"/>
            </a:endParaRPr>
          </a:p>
          <a:p>
            <a:r>
              <a:rPr lang="en-US" altLang="x-none" dirty="0">
                <a:ea typeface="ＭＳ Ｐゴシック" charset="-128"/>
              </a:rPr>
              <a:t>Point Is …. When you are experiencing DISTORTED ANGER – you are upset because you must accept LESS THAN YOU DESIRE, but you have not been sinned against</a:t>
            </a:r>
            <a:r>
              <a:rPr lang="en-US" altLang="x-none" dirty="0" smtClean="0">
                <a:ea typeface="ＭＳ Ｐゴシック" charset="-128"/>
              </a:rPr>
              <a:t>.</a:t>
            </a:r>
          </a:p>
          <a:p>
            <a:endParaRPr lang="en-US" altLang="x-none" dirty="0" smtClean="0">
              <a:ea typeface="ＭＳ Ｐゴシック" charset="-128"/>
            </a:endParaRPr>
          </a:p>
          <a:p>
            <a:endParaRPr lang="en-US" altLang="x-none" dirty="0" smtClean="0">
              <a:ea typeface="ＭＳ Ｐゴシック" charset="-128"/>
            </a:endParaRPr>
          </a:p>
          <a:p>
            <a:pPr eaLnBrk="1" hangingPunct="1"/>
            <a:r>
              <a:rPr lang="en-US" altLang="x-none" dirty="0" smtClean="0">
                <a:latin typeface="Arial" charset="0"/>
                <a:ea typeface="ＭＳ Ｐゴシック" charset="-128"/>
              </a:rPr>
              <a:t>Share &amp; Gather Information</a:t>
            </a:r>
          </a:p>
          <a:p>
            <a:pPr lvl="1" eaLnBrk="1" hangingPunct="1"/>
            <a:r>
              <a:rPr lang="en-US" altLang="x-none" dirty="0" smtClean="0">
                <a:latin typeface="Arial" charset="0"/>
                <a:ea typeface="ＭＳ Ｐゴシック" charset="-128"/>
              </a:rPr>
              <a:t>Do You Feel Threatened Like The Pharisees?</a:t>
            </a:r>
          </a:p>
          <a:p>
            <a:pPr lvl="1" eaLnBrk="1" hangingPunct="1"/>
            <a:r>
              <a:rPr lang="en-US" altLang="x-none" dirty="0" smtClean="0">
                <a:latin typeface="Arial" charset="0"/>
                <a:ea typeface="ＭＳ Ｐゴシック" charset="-128"/>
              </a:rPr>
              <a:t>Do You Feel Disappointed or Prideful Like Jonah?</a:t>
            </a:r>
          </a:p>
          <a:p>
            <a:pPr lvl="1" eaLnBrk="1" hangingPunct="1"/>
            <a:r>
              <a:rPr lang="en-US" altLang="x-none" dirty="0" smtClean="0">
                <a:latin typeface="Arial" charset="0"/>
                <a:ea typeface="ＭＳ Ｐゴシック" charset="-128"/>
              </a:rPr>
              <a:t>Do You Feel Unjustly Treated Like The Older Son?</a:t>
            </a:r>
          </a:p>
          <a:p>
            <a:endParaRPr lang="en-US" altLang="x-none" dirty="0" smtClean="0">
              <a:ea typeface="ＭＳ Ｐゴシック" charset="-128"/>
            </a:endParaRPr>
          </a:p>
          <a:p>
            <a:r>
              <a:rPr lang="en-US" altLang="x-none" dirty="0" smtClean="0">
                <a:ea typeface="ＭＳ Ｐゴシック" charset="-128"/>
              </a:rPr>
              <a:t>Pharisees – John 11:48-53</a:t>
            </a:r>
          </a:p>
          <a:p>
            <a:r>
              <a:rPr lang="en-US" altLang="x-none" dirty="0" smtClean="0">
                <a:ea typeface="ＭＳ Ｐゴシック" charset="-128"/>
              </a:rPr>
              <a:t>Jonah – Jonah 4:1-3</a:t>
            </a:r>
          </a:p>
          <a:p>
            <a:endParaRPr lang="en-US" altLang="x-none" dirty="0" smtClean="0">
              <a:ea typeface="ＭＳ Ｐゴシック" charset="-128"/>
            </a:endParaRPr>
          </a:p>
          <a:p>
            <a:r>
              <a:rPr lang="en-US" altLang="x-none" dirty="0" smtClean="0">
                <a:ea typeface="ＭＳ Ｐゴシック" charset="-128"/>
              </a:rPr>
              <a:t>Promote Positive Change </a:t>
            </a:r>
            <a:r>
              <a:rPr lang="en-US" altLang="x-none" dirty="0" smtClean="0">
                <a:latin typeface="Arial" charset="0"/>
                <a:ea typeface="ＭＳ Ｐゴシック" charset="-128"/>
              </a:rPr>
              <a:t>In Yourself or In Others :</a:t>
            </a:r>
            <a:endParaRPr lang="en-US" altLang="x-none" dirty="0" smtClean="0">
              <a:ea typeface="ＭＳ Ｐゴシック" charset="-128"/>
            </a:endParaRPr>
          </a:p>
          <a:p>
            <a:pPr marL="0" lvl="1"/>
            <a:r>
              <a:rPr lang="en-US" altLang="x-none" dirty="0" smtClean="0">
                <a:latin typeface="Arial" charset="0"/>
                <a:ea typeface="ＭＳ Ｐゴシック" charset="-128"/>
              </a:rPr>
              <a:t>Do Not Demand or Manipulate (this just shifts anger between the parties.)</a:t>
            </a:r>
          </a:p>
          <a:p>
            <a:endParaRPr lang="en-US" altLang="x-none" dirty="0" smtClean="0">
              <a:ea typeface="ＭＳ Ｐゴシック" charset="-128"/>
            </a:endParaRPr>
          </a:p>
          <a:p>
            <a:endParaRPr lang="en-US" altLang="x-none" dirty="0" smtClean="0">
              <a:ea typeface="ＭＳ Ｐゴシック" charset="-128"/>
            </a:endParaRPr>
          </a:p>
          <a:p>
            <a:r>
              <a:rPr lang="en-US" altLang="x-none" dirty="0" smtClean="0">
                <a:ea typeface="ＭＳ Ｐゴシック" charset="-128"/>
              </a:rPr>
              <a:t>Older Son – Luke 15:27-32</a:t>
            </a:r>
          </a:p>
          <a:p>
            <a:pPr lvl="1" eaLnBrk="1" hangingPunct="1"/>
            <a:endParaRPr lang="en-US" altLang="x-none" dirty="0" smtClean="0">
              <a:latin typeface="Arial" charset="0"/>
              <a:ea typeface="ＭＳ Ｐゴシック" charset="-128"/>
            </a:endParaRPr>
          </a:p>
          <a:p>
            <a:pPr lvl="1" eaLnBrk="1" hangingPunct="1"/>
            <a:endParaRPr lang="en-US" altLang="x-none" dirty="0" smtClean="0">
              <a:latin typeface="Arial" charset="0"/>
              <a:ea typeface="ＭＳ Ｐゴシック" charset="-128"/>
            </a:endParaRPr>
          </a:p>
          <a:p>
            <a:pPr eaLnBrk="1" hangingPunct="1"/>
            <a:r>
              <a:rPr lang="en-US" altLang="x-none" dirty="0" smtClean="0">
                <a:latin typeface="Arial" charset="0"/>
                <a:ea typeface="ＭＳ Ｐゴシック" charset="-128"/>
              </a:rPr>
              <a:t>Listen &amp; Seek Common Understanding</a:t>
            </a:r>
          </a:p>
          <a:p>
            <a:pPr lvl="1" eaLnBrk="1" hangingPunct="1"/>
            <a:r>
              <a:rPr lang="en-US" altLang="x-none" dirty="0" smtClean="0">
                <a:latin typeface="Arial" charset="0"/>
                <a:ea typeface="ＭＳ Ｐゴシック" charset="-128"/>
              </a:rPr>
              <a:t>Luke 15:27-30</a:t>
            </a:r>
          </a:p>
          <a:p>
            <a:pPr eaLnBrk="1" hangingPunct="1"/>
            <a:r>
              <a:rPr lang="en-US" altLang="x-none" dirty="0" smtClean="0">
                <a:latin typeface="Arial" charset="0"/>
                <a:ea typeface="ＭＳ Ｐゴシック" charset="-128"/>
              </a:rPr>
              <a:t>Promote Positive Change</a:t>
            </a:r>
          </a:p>
          <a:p>
            <a:pPr lvl="1" eaLnBrk="1" hangingPunct="1"/>
            <a:r>
              <a:rPr lang="en-US" altLang="x-none" dirty="0" smtClean="0">
                <a:latin typeface="Arial" charset="0"/>
                <a:ea typeface="ＭＳ Ｐゴシック" charset="-128"/>
              </a:rPr>
              <a:t>Luke 15:31-32</a:t>
            </a:r>
          </a:p>
          <a:p>
            <a:endParaRPr lang="en-US" altLang="x-none" dirty="0">
              <a:ea typeface="ＭＳ Ｐゴシック" charset="-128"/>
            </a:endParaRPr>
          </a:p>
          <a:p>
            <a:endParaRPr lang="en-US" altLang="x-none" dirty="0">
              <a:ea typeface="ＭＳ Ｐゴシック"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0FC3A75-836C-644F-A0F1-2D7BE9C1E448}" type="slidenum">
              <a:rPr lang="en-US" altLang="x-none" sz="1200"/>
              <a:pPr eaLnBrk="1" hangingPunct="1"/>
              <a:t>5</a:t>
            </a:fld>
            <a:endParaRPr lang="en-US" altLang="x-none" sz="1200"/>
          </a:p>
        </p:txBody>
      </p:sp>
    </p:spTree>
    <p:extLst>
      <p:ext uri="{BB962C8B-B14F-4D97-AF65-F5344CB8AC3E}">
        <p14:creationId xmlns:p14="http://schemas.microsoft.com/office/powerpoint/2010/main" val="74109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xfrm>
            <a:off x="1268413" y="104775"/>
            <a:ext cx="4319587" cy="269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dirty="0" smtClean="0">
                <a:ea typeface="ＭＳ Ｐゴシック" charset="-128"/>
              </a:rPr>
              <a:t>Opportunity:</a:t>
            </a:r>
          </a:p>
          <a:p>
            <a:endParaRPr lang="en-US" altLang="x-none" dirty="0" smtClean="0">
              <a:ea typeface="ＭＳ Ｐゴシック" charset="-128"/>
            </a:endParaRPr>
          </a:p>
          <a:p>
            <a:r>
              <a:rPr lang="en-US" altLang="x-none" dirty="0" smtClean="0">
                <a:ea typeface="ＭＳ Ｐゴシック" charset="-128"/>
              </a:rPr>
              <a:t>Anger can give Satan a doorway for – Sin against our brothers.</a:t>
            </a:r>
          </a:p>
          <a:p>
            <a:r>
              <a:rPr lang="en-US" altLang="x-none" dirty="0" smtClean="0">
                <a:ea typeface="ＭＳ Ｐゴシック" charset="-128"/>
              </a:rPr>
              <a:t>Anger can give Satan a doorway for – Hurting Others in outburst (Galatians 5:20)</a:t>
            </a:r>
          </a:p>
          <a:p>
            <a:r>
              <a:rPr lang="en-US" altLang="x-none" dirty="0" smtClean="0">
                <a:ea typeface="ＭＳ Ｐゴシック" charset="-128"/>
              </a:rPr>
              <a:t>Anger can give Satan a doorway for – Rejecting God</a:t>
            </a:r>
          </a:p>
          <a:p>
            <a:endParaRPr lang="en-US" altLang="x-none" dirty="0" smtClean="0">
              <a:ea typeface="ＭＳ Ｐゴシック" charset="-128"/>
            </a:endParaRPr>
          </a:p>
          <a:p>
            <a:r>
              <a:rPr lang="en-US" altLang="x-none" dirty="0" smtClean="0">
                <a:ea typeface="ＭＳ Ｐゴシック" charset="-128"/>
              </a:rPr>
              <a:t>Be on Guard…  I like Nehemiah’s approach the very BEST in all the Bible - </a:t>
            </a:r>
          </a:p>
          <a:p>
            <a:endParaRPr lang="en-US" altLang="x-none" dirty="0" smtClean="0">
              <a:ea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x-none" dirty="0" smtClean="0">
                <a:latin typeface="Tahoma" charset="0"/>
                <a:ea typeface="ＭＳ Ｐゴシック" charset="-128"/>
              </a:rPr>
              <a:t>SLOW TO ANGER:  Don’t Replay Hurts &amp; Responses In Your Thinking: Pr. 30:33</a:t>
            </a:r>
          </a:p>
          <a:p>
            <a:endParaRPr lang="en-US" altLang="x-none" dirty="0" smtClean="0">
              <a:ea typeface="ＭＳ Ｐゴシック" charset="-128"/>
            </a:endParaRPr>
          </a:p>
          <a:p>
            <a:endParaRPr lang="en-US" altLang="x-none" dirty="0" smtClean="0">
              <a:ea typeface="ＭＳ Ｐゴシック" charset="-128"/>
            </a:endParaRPr>
          </a:p>
          <a:p>
            <a:endParaRPr lang="en-US" altLang="x-none" dirty="0">
              <a:ea typeface="ＭＳ Ｐゴシック" charset="-128"/>
            </a:endParaRPr>
          </a:p>
          <a:p>
            <a:r>
              <a:rPr lang="en-US" altLang="x-none" dirty="0">
                <a:ea typeface="ＭＳ Ｐゴシック" charset="-128"/>
              </a:rPr>
              <a:t>1.) Anger is Not Sinful.</a:t>
            </a:r>
          </a:p>
          <a:p>
            <a:r>
              <a:rPr lang="en-US" altLang="x-none" dirty="0">
                <a:ea typeface="ＭＳ Ｐゴシック" charset="-128"/>
              </a:rPr>
              <a:t>2.) Do Not Sin.  Don’t let your anger take you down the wrong path. The foolishness of Pr.</a:t>
            </a:r>
          </a:p>
          <a:p>
            <a:r>
              <a:rPr lang="en-US" altLang="x-none" dirty="0">
                <a:ea typeface="ＭＳ Ｐゴシック" charset="-128"/>
              </a:rPr>
              <a:t>3.) Sun down…this doesn’t mean stay up </a:t>
            </a:r>
            <a:r>
              <a:rPr lang="en-US" altLang="x-none" dirty="0" err="1">
                <a:ea typeface="ＭＳ Ｐゴシック" charset="-128"/>
              </a:rPr>
              <a:t>til</a:t>
            </a:r>
            <a:r>
              <a:rPr lang="en-US" altLang="x-none" dirty="0">
                <a:ea typeface="ＭＳ Ｐゴシック" charset="-128"/>
              </a:rPr>
              <a:t> 3am trying to solve your problem. The sun is already down </a:t>
            </a:r>
            <a:r>
              <a:rPr lang="en-US" altLang="x-none" dirty="0">
                <a:ea typeface="ＭＳ Ｐゴシック" charset="-128"/>
                <a:sym typeface="Wingdings" charset="2"/>
              </a:rPr>
              <a:t></a:t>
            </a:r>
            <a:r>
              <a:rPr lang="en-US" altLang="x-none" dirty="0">
                <a:ea typeface="ＭＳ Ｐゴシック" charset="-128"/>
              </a:rPr>
              <a:t> This means LET GO OF THE ANGER, so that you can solve the problem with a clear head.</a:t>
            </a:r>
          </a:p>
          <a:p>
            <a:r>
              <a:rPr lang="en-US" altLang="x-none" dirty="0">
                <a:ea typeface="ＭＳ Ｐゴシック" charset="-128"/>
              </a:rPr>
              <a:t>4.) Beware Foothold.</a:t>
            </a:r>
          </a:p>
          <a:p>
            <a:r>
              <a:rPr lang="en-US" altLang="x-none" dirty="0">
                <a:ea typeface="ＭＳ Ｐゴシック" charset="-128"/>
              </a:rPr>
              <a:t>Foothold – June 6, 1944 was D-Day.  The Allies needed one thing:  A foothold.  They had to have one solid place where their troops could stand their ground.  Normandy France was selected and over 100,000 troops came in by land sea and air during those 24 hours.   All because a foothold would allow them to gain even greater victories in the future.</a:t>
            </a:r>
          </a:p>
          <a:p>
            <a:endParaRPr lang="en-US" altLang="x-none" dirty="0">
              <a:ea typeface="ＭＳ Ｐゴシック" charset="-128"/>
            </a:endParaRPr>
          </a:p>
          <a:p>
            <a:r>
              <a:rPr lang="en-US" altLang="x-none" dirty="0">
                <a:ea typeface="ＭＳ Ｐゴシック" charset="-128"/>
              </a:rPr>
              <a:t>*Satan in after a foothold in your life.  For some is is pride, for others lust . . . And for some it is anger.  It is the place he is carving out in your heart from which to attack everything else in your Christian Character. God is urging us – DON’T Let Satan win this foothold!</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F5E6488-F579-6C47-A9D6-67585DD572CA}" type="slidenum">
              <a:rPr lang="en-US" altLang="x-none" sz="1200"/>
              <a:pPr eaLnBrk="1" hangingPunct="1"/>
              <a:t>6</a:t>
            </a:fld>
            <a:endParaRPr lang="en-US" altLang="x-none" sz="1200"/>
          </a:p>
        </p:txBody>
      </p:sp>
    </p:spTree>
    <p:extLst>
      <p:ext uri="{BB962C8B-B14F-4D97-AF65-F5344CB8AC3E}">
        <p14:creationId xmlns:p14="http://schemas.microsoft.com/office/powerpoint/2010/main" val="99701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sz="1800" dirty="0" smtClean="0"/>
              <a:t>I learned a long time ago that if you can teach people what is Pure and Right and Godly – then any counterfeits will be immediately obvious.  This approach drives the majority of my preaching and I think accurately reflects the Focus of the New Testament upon becoming a Pure, and Righteous and Godly people.  But there are some sins that even though they are OBVIOUSLY Wrong – still attack Christians with such frequency that they must be addressed directly.</a:t>
            </a:r>
          </a:p>
          <a:p>
            <a:pPr>
              <a:spcBef>
                <a:spcPct val="0"/>
              </a:spcBef>
            </a:pPr>
            <a:endParaRPr lang="en-US" sz="1800" dirty="0" smtClean="0"/>
          </a:p>
          <a:p>
            <a:pPr>
              <a:spcBef>
                <a:spcPct val="0"/>
              </a:spcBef>
            </a:pPr>
            <a:r>
              <a:rPr lang="en-US" sz="1800" dirty="0" smtClean="0"/>
              <a:t>Sadly, many areas of our society could be pointed to where the </a:t>
            </a:r>
            <a:r>
              <a:rPr lang="en-US" sz="1800" dirty="0" err="1" smtClean="0"/>
              <a:t>counterfit</a:t>
            </a:r>
            <a:r>
              <a:rPr lang="en-US" sz="1800" dirty="0" smtClean="0"/>
              <a:t> has usurped the authentic.  But I want to tell you right now – there are millions of people who are NOT giving up!  There are millions of people who choose to FIGHT BACK AND STAND FIRM in purity and holiness.</a:t>
            </a:r>
          </a:p>
          <a:p>
            <a:pPr>
              <a:spcBef>
                <a:spcPct val="0"/>
              </a:spcBef>
            </a:pPr>
            <a:endParaRPr lang="en-US" sz="1800" dirty="0" smtClean="0"/>
          </a:p>
          <a:p>
            <a:pPr>
              <a:spcBef>
                <a:spcPct val="0"/>
              </a:spcBef>
            </a:pPr>
            <a:r>
              <a:rPr lang="en-US" sz="1800" dirty="0" smtClean="0"/>
              <a:t>Yes our culture may accept every form of fornication – but that does not mean that Christians accept them.  You are not alone.</a:t>
            </a:r>
          </a:p>
          <a:p>
            <a:pPr>
              <a:spcBef>
                <a:spcPct val="0"/>
              </a:spcBef>
            </a:pPr>
            <a:endParaRPr lang="en-US" sz="1800" dirty="0" smtClean="0"/>
          </a:p>
          <a:p>
            <a:pPr>
              <a:spcBef>
                <a:spcPct val="0"/>
              </a:spcBef>
            </a:pPr>
            <a:r>
              <a:rPr lang="en-US" sz="1800" dirty="0" smtClean="0"/>
              <a:t>This is a Battle where Christians MUST REACH OUT &amp; Fight Together.  Talking to others brings accountability and strength and support – that is planned by GOD to be part of our Winning Formula.</a:t>
            </a:r>
          </a:p>
          <a:p>
            <a:endParaRPr lang="en-US" sz="1800" dirty="0"/>
          </a:p>
        </p:txBody>
      </p:sp>
      <p:sp>
        <p:nvSpPr>
          <p:cNvPr id="4" name="Slide Number Placeholder 3"/>
          <p:cNvSpPr>
            <a:spLocks noGrp="1"/>
          </p:cNvSpPr>
          <p:nvPr>
            <p:ph type="sldNum" sz="quarter" idx="10"/>
          </p:nvPr>
        </p:nvSpPr>
        <p:spPr/>
        <p:txBody>
          <a:bodyPr/>
          <a:lstStyle/>
          <a:p>
            <a:fld id="{CD3475A9-1E60-F144-B555-10FA8F02FDB7}" type="slidenum">
              <a:rPr lang="en-US" smtClean="0"/>
              <a:pPr/>
              <a:t>7</a:t>
            </a:fld>
            <a:endParaRPr lang="en-US"/>
          </a:p>
        </p:txBody>
      </p:sp>
    </p:spTree>
    <p:extLst>
      <p:ext uri="{BB962C8B-B14F-4D97-AF65-F5344CB8AC3E}">
        <p14:creationId xmlns:p14="http://schemas.microsoft.com/office/powerpoint/2010/main" val="209222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4/14/17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4/14/17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4/14/17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4/14/17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4/14/17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4/14/17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4/14/17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4/14/17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Children of Light</a:t>
            </a:r>
            <a:endParaRPr lang="en-US" dirty="0"/>
          </a:p>
        </p:txBody>
      </p:sp>
      <p:sp>
        <p:nvSpPr>
          <p:cNvPr id="3" name="Subtitle 2"/>
          <p:cNvSpPr>
            <a:spLocks noGrp="1"/>
          </p:cNvSpPr>
          <p:nvPr>
            <p:ph type="subTitle" idx="1"/>
          </p:nvPr>
        </p:nvSpPr>
        <p:spPr/>
        <p:txBody>
          <a:bodyPr/>
          <a:lstStyle/>
          <a:p>
            <a:endParaRPr lang="en-US"/>
          </a:p>
        </p:txBody>
      </p:sp>
      <p:pic>
        <p:nvPicPr>
          <p:cNvPr id="4" name="Picture 3" descr="Title-ChildrenofLight.png"/>
          <p:cNvPicPr>
            <a:picLocks noChangeAspect="1"/>
          </p:cNvPicPr>
          <p:nvPr/>
        </p:nvPicPr>
        <p:blipFill>
          <a:blip r:embed="rId3"/>
          <a:stretch>
            <a:fillRect/>
          </a:stretch>
        </p:blipFill>
        <p:spPr>
          <a:xfrm>
            <a:off x="0" y="-1"/>
            <a:ext cx="9144001" cy="5715001"/>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The Contrast: Anger &amp; Kindness</a:t>
            </a:r>
            <a:endParaRPr lang="en-US" dirty="0"/>
          </a:p>
        </p:txBody>
      </p:sp>
      <p:sp>
        <p:nvSpPr>
          <p:cNvPr id="3" name="Content Placeholder 2"/>
          <p:cNvSpPr>
            <a:spLocks noGrp="1"/>
          </p:cNvSpPr>
          <p:nvPr>
            <p:ph idx="1"/>
          </p:nvPr>
        </p:nvSpPr>
        <p:spPr/>
        <p:txBody>
          <a:bodyPr/>
          <a:lstStyle/>
          <a:p>
            <a:r>
              <a:rPr lang="en-US" dirty="0" smtClean="0"/>
              <a:t>“Let all </a:t>
            </a:r>
            <a:r>
              <a:rPr lang="en-US" b="1" u="sng" dirty="0" smtClean="0">
                <a:solidFill>
                  <a:schemeClr val="accent2">
                    <a:lumMod val="75000"/>
                  </a:schemeClr>
                </a:solidFill>
              </a:rPr>
              <a:t>bitterness</a:t>
            </a:r>
            <a:r>
              <a:rPr lang="en-US" dirty="0" smtClean="0"/>
              <a:t> and </a:t>
            </a:r>
            <a:r>
              <a:rPr lang="en-US" b="1" u="sng" dirty="0" smtClean="0">
                <a:solidFill>
                  <a:schemeClr val="accent2">
                    <a:lumMod val="75000"/>
                  </a:schemeClr>
                </a:solidFill>
              </a:rPr>
              <a:t>wrath</a:t>
            </a:r>
            <a:r>
              <a:rPr lang="en-US" dirty="0" smtClean="0"/>
              <a:t> and </a:t>
            </a:r>
            <a:r>
              <a:rPr lang="en-US" b="1" u="sng" dirty="0" smtClean="0">
                <a:solidFill>
                  <a:schemeClr val="accent2">
                    <a:lumMod val="75000"/>
                  </a:schemeClr>
                </a:solidFill>
              </a:rPr>
              <a:t>anger</a:t>
            </a:r>
            <a:r>
              <a:rPr lang="en-US" dirty="0" smtClean="0"/>
              <a:t> and </a:t>
            </a:r>
            <a:r>
              <a:rPr lang="en-US" b="1" u="sng" dirty="0" smtClean="0">
                <a:solidFill>
                  <a:schemeClr val="accent2">
                    <a:lumMod val="75000"/>
                  </a:schemeClr>
                </a:solidFill>
              </a:rPr>
              <a:t>clamor</a:t>
            </a:r>
            <a:r>
              <a:rPr lang="en-US" dirty="0" smtClean="0"/>
              <a:t> and </a:t>
            </a:r>
            <a:r>
              <a:rPr lang="en-US" b="1" u="sng" dirty="0" smtClean="0">
                <a:solidFill>
                  <a:schemeClr val="accent2">
                    <a:lumMod val="75000"/>
                  </a:schemeClr>
                </a:solidFill>
              </a:rPr>
              <a:t>slander</a:t>
            </a:r>
            <a:r>
              <a:rPr lang="en-US" dirty="0" smtClean="0"/>
              <a:t> be put away from you, along with all </a:t>
            </a:r>
            <a:r>
              <a:rPr lang="en-US" b="1" u="sng" dirty="0" smtClean="0">
                <a:solidFill>
                  <a:schemeClr val="accent2">
                    <a:lumMod val="75000"/>
                  </a:schemeClr>
                </a:solidFill>
              </a:rPr>
              <a:t>malice</a:t>
            </a:r>
            <a:r>
              <a:rPr lang="en-US" dirty="0" smtClean="0"/>
              <a:t>.</a:t>
            </a:r>
            <a:r>
              <a:rPr lang="en-US" dirty="0"/>
              <a:t/>
            </a:r>
            <a:br>
              <a:rPr lang="en-US" dirty="0"/>
            </a:br>
            <a:r>
              <a:rPr lang="en-US" b="1" u="sng" dirty="0" smtClean="0">
                <a:solidFill>
                  <a:srgbClr val="0070C0"/>
                </a:solidFill>
              </a:rPr>
              <a:t>Be kind </a:t>
            </a:r>
            <a:r>
              <a:rPr lang="en-US" dirty="0" smtClean="0"/>
              <a:t>to one another, </a:t>
            </a:r>
            <a:r>
              <a:rPr lang="en-US" b="1" u="sng" dirty="0" smtClean="0">
                <a:solidFill>
                  <a:srgbClr val="0070C0"/>
                </a:solidFill>
              </a:rPr>
              <a:t>tender-hearted</a:t>
            </a:r>
            <a:r>
              <a:rPr lang="en-US" dirty="0" smtClean="0"/>
              <a:t>, </a:t>
            </a:r>
            <a:r>
              <a:rPr lang="en-US" b="1" u="sng" dirty="0" smtClean="0">
                <a:solidFill>
                  <a:srgbClr val="0070C0"/>
                </a:solidFill>
              </a:rPr>
              <a:t>forgiving</a:t>
            </a:r>
            <a:r>
              <a:rPr lang="en-US" dirty="0" smtClean="0"/>
              <a:t> each other, </a:t>
            </a:r>
            <a:r>
              <a:rPr lang="en-US" b="1" u="sng" dirty="0" smtClean="0">
                <a:solidFill>
                  <a:srgbClr val="0070C0"/>
                </a:solidFill>
              </a:rPr>
              <a:t>just as God in Christ also has forgiven you.</a:t>
            </a:r>
            <a:r>
              <a:rPr lang="en-US" dirty="0" smtClean="0"/>
              <a:t>”</a:t>
            </a:r>
          </a:p>
          <a:p>
            <a:pPr lvl="1"/>
            <a:r>
              <a:rPr lang="en-US" dirty="0" smtClean="0"/>
              <a:t>Ephesians 4:31-32</a:t>
            </a:r>
          </a:p>
        </p:txBody>
      </p:sp>
    </p:spTree>
    <p:extLst>
      <p:ext uri="{BB962C8B-B14F-4D97-AF65-F5344CB8AC3E}">
        <p14:creationId xmlns:p14="http://schemas.microsoft.com/office/powerpoint/2010/main" val="3137483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365"/>
            <a:ext cx="8229600" cy="952500"/>
          </a:xfrm>
        </p:spPr>
        <p:txBody>
          <a:bodyPr/>
          <a:lstStyle/>
          <a:p>
            <a:r>
              <a:rPr lang="en-US" dirty="0" smtClean="0">
                <a:solidFill>
                  <a:schemeClr val="accent1">
                    <a:lumMod val="75000"/>
                  </a:schemeClr>
                </a:solidFill>
              </a:rPr>
              <a:t>Aiming For Kindness</a:t>
            </a:r>
            <a:endParaRPr lang="en-US" dirty="0">
              <a:solidFill>
                <a:schemeClr val="accent1">
                  <a:lumMod val="75000"/>
                </a:schemeClr>
              </a:solidFill>
            </a:endParaRPr>
          </a:p>
        </p:txBody>
      </p:sp>
      <p:sp>
        <p:nvSpPr>
          <p:cNvPr id="3" name="Content Placeholder 2"/>
          <p:cNvSpPr>
            <a:spLocks noGrp="1"/>
          </p:cNvSpPr>
          <p:nvPr>
            <p:ph idx="1"/>
          </p:nvPr>
        </p:nvSpPr>
        <p:spPr>
          <a:xfrm>
            <a:off x="457200" y="1316875"/>
            <a:ext cx="8229600" cy="4019893"/>
          </a:xfrm>
        </p:spPr>
        <p:txBody>
          <a:bodyPr>
            <a:normAutofit fontScale="85000" lnSpcReduction="10000"/>
          </a:bodyPr>
          <a:lstStyle/>
          <a:p>
            <a:r>
              <a:rPr lang="en-US" dirty="0" smtClean="0"/>
              <a:t>Children of Light Who Are </a:t>
            </a:r>
            <a:r>
              <a:rPr lang="en-US" b="1" dirty="0" smtClean="0">
                <a:solidFill>
                  <a:srgbClr val="0070C0"/>
                </a:solidFill>
              </a:rPr>
              <a:t>Helpful &amp; Useful.</a:t>
            </a:r>
          </a:p>
          <a:p>
            <a:pPr lvl="1"/>
            <a:r>
              <a:rPr lang="en-US" dirty="0" smtClean="0"/>
              <a:t>Fit for use, useful, virtuous, good. (Strong’s #5543)</a:t>
            </a:r>
          </a:p>
          <a:p>
            <a:pPr lvl="1"/>
            <a:r>
              <a:rPr lang="en-US" dirty="0" smtClean="0"/>
              <a:t>Mild, pleasant (as opposed to harsh</a:t>
            </a:r>
            <a:r>
              <a:rPr lang="mr-IN" dirty="0" smtClean="0"/>
              <a:t>…</a:t>
            </a:r>
            <a:r>
              <a:rPr lang="en-US" dirty="0" smtClean="0"/>
              <a:t>) Luke 6:35</a:t>
            </a:r>
          </a:p>
          <a:p>
            <a:r>
              <a:rPr lang="en-US" dirty="0" smtClean="0"/>
              <a:t>Children of Light Who </a:t>
            </a:r>
            <a:r>
              <a:rPr lang="en-US" b="1" dirty="0" smtClean="0">
                <a:solidFill>
                  <a:srgbClr val="0070C0"/>
                </a:solidFill>
              </a:rPr>
              <a:t>Take Morally Upright Action.</a:t>
            </a:r>
          </a:p>
          <a:p>
            <a:pPr lvl="1"/>
            <a:r>
              <a:rPr lang="en-US" dirty="0" smtClean="0"/>
              <a:t>Moral Goodness, Integrity (Ephesians 2:7)</a:t>
            </a:r>
          </a:p>
          <a:p>
            <a:r>
              <a:rPr lang="en-US" dirty="0" smtClean="0"/>
              <a:t>Children of Light Who </a:t>
            </a:r>
            <a:r>
              <a:rPr lang="en-US" b="1" dirty="0" smtClean="0">
                <a:solidFill>
                  <a:srgbClr val="0070C0"/>
                </a:solidFill>
              </a:rPr>
              <a:t>Exemplify The Golden Rule.</a:t>
            </a:r>
          </a:p>
          <a:p>
            <a:pPr lvl="1"/>
            <a:r>
              <a:rPr lang="en-US" dirty="0" smtClean="0"/>
              <a:t>Fondness of Man, Benevolence, Philanthropy (Acts 28:2)</a:t>
            </a:r>
          </a:p>
          <a:p>
            <a:r>
              <a:rPr lang="en-US" dirty="0" smtClean="0"/>
              <a:t>Failing to Handle Our Anger Well Disrupts</a:t>
            </a:r>
            <a:br>
              <a:rPr lang="en-US" dirty="0" smtClean="0"/>
            </a:br>
            <a:r>
              <a:rPr lang="en-US" dirty="0" smtClean="0"/>
              <a:t> &amp; Destroys Our Kindness (James 1:19-20)</a:t>
            </a:r>
          </a:p>
        </p:txBody>
      </p:sp>
    </p:spTree>
    <p:extLst>
      <p:ext uri="{BB962C8B-B14F-4D97-AF65-F5344CB8AC3E}">
        <p14:creationId xmlns:p14="http://schemas.microsoft.com/office/powerpoint/2010/main" val="140288072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dirty="0">
                <a:solidFill>
                  <a:schemeClr val="accent1">
                    <a:lumMod val="75000"/>
                  </a:schemeClr>
                </a:solidFill>
              </a:rPr>
              <a:t>1. We Must Learn To Think Biblically About our Anger.</a:t>
            </a:r>
            <a:endParaRPr lang="en-US" altLang="x-none" b="0" dirty="0">
              <a:solidFill>
                <a:schemeClr val="accent1">
                  <a:lumMod val="75000"/>
                </a:schemeClr>
              </a:solidFill>
              <a:latin typeface="Tahoma" charset="0"/>
              <a:ea typeface="ＭＳ Ｐゴシック" charset="-128"/>
            </a:endParaRPr>
          </a:p>
        </p:txBody>
      </p:sp>
      <p:sp>
        <p:nvSpPr>
          <p:cNvPr id="3" name="Content Placeholder 2"/>
          <p:cNvSpPr>
            <a:spLocks noGrp="1"/>
          </p:cNvSpPr>
          <p:nvPr>
            <p:ph idx="1"/>
          </p:nvPr>
        </p:nvSpPr>
        <p:spPr>
          <a:xfrm>
            <a:off x="457200" y="1333500"/>
            <a:ext cx="8229600" cy="4103688"/>
          </a:xfrm>
        </p:spPr>
        <p:txBody>
          <a:bodyPr>
            <a:normAutofit lnSpcReduction="10000"/>
          </a:bodyPr>
          <a:lstStyle/>
          <a:p>
            <a:pPr eaLnBrk="1" hangingPunct="1"/>
            <a:r>
              <a:rPr lang="en-US" altLang="x-none" dirty="0" smtClean="0">
                <a:latin typeface="Calibri" charset="0"/>
                <a:ea typeface="Calibri" charset="0"/>
                <a:cs typeface="Calibri" charset="0"/>
              </a:rPr>
              <a:t>An Amoral Emotion Created </a:t>
            </a:r>
            <a:r>
              <a:rPr lang="en-US" altLang="x-none" dirty="0">
                <a:latin typeface="Calibri" charset="0"/>
                <a:ea typeface="Calibri" charset="0"/>
                <a:cs typeface="Calibri" charset="0"/>
              </a:rPr>
              <a:t>By God</a:t>
            </a:r>
          </a:p>
          <a:p>
            <a:pPr lvl="1" eaLnBrk="1" hangingPunct="1"/>
            <a:r>
              <a:rPr lang="en-US" altLang="x-none" dirty="0" smtClean="0">
                <a:latin typeface="Calibri" charset="0"/>
                <a:ea typeface="Calibri" charset="0"/>
                <a:cs typeface="Calibri" charset="0"/>
              </a:rPr>
              <a:t>Type 1: </a:t>
            </a:r>
            <a:r>
              <a:rPr lang="en-US" altLang="x-none" dirty="0" err="1" smtClean="0">
                <a:latin typeface="Calibri" charset="0"/>
                <a:ea typeface="Calibri" charset="0"/>
                <a:cs typeface="Calibri" charset="0"/>
              </a:rPr>
              <a:t>Thumos</a:t>
            </a:r>
            <a:r>
              <a:rPr lang="en-US" altLang="x-none" dirty="0">
                <a:latin typeface="Calibri" charset="0"/>
                <a:ea typeface="Calibri" charset="0"/>
                <a:cs typeface="Calibri" charset="0"/>
              </a:rPr>
              <a:t>: A sudden outburst of anger.</a:t>
            </a:r>
          </a:p>
          <a:p>
            <a:pPr lvl="1" eaLnBrk="1" hangingPunct="1"/>
            <a:r>
              <a:rPr lang="en-US" altLang="x-none" dirty="0" smtClean="0">
                <a:latin typeface="Calibri" charset="0"/>
                <a:ea typeface="Calibri" charset="0"/>
                <a:cs typeface="Calibri" charset="0"/>
              </a:rPr>
              <a:t>Type 2: </a:t>
            </a:r>
            <a:r>
              <a:rPr lang="en-US" altLang="x-none" dirty="0" err="1" smtClean="0">
                <a:latin typeface="Calibri" charset="0"/>
                <a:ea typeface="Calibri" charset="0"/>
                <a:cs typeface="Calibri" charset="0"/>
              </a:rPr>
              <a:t>Orge</a:t>
            </a:r>
            <a:r>
              <a:rPr lang="en-US" altLang="x-none" dirty="0">
                <a:latin typeface="Calibri" charset="0"/>
                <a:ea typeface="Calibri" charset="0"/>
                <a:cs typeface="Calibri" charset="0"/>
              </a:rPr>
              <a:t>: Builds up gradually.</a:t>
            </a:r>
          </a:p>
          <a:p>
            <a:pPr eaLnBrk="1" hangingPunct="1"/>
            <a:r>
              <a:rPr lang="en-US" altLang="x-none" dirty="0">
                <a:latin typeface="Calibri" charset="0"/>
                <a:ea typeface="Calibri" charset="0"/>
                <a:cs typeface="Calibri" charset="0"/>
              </a:rPr>
              <a:t>Anger Is Usually Provoked By…</a:t>
            </a:r>
          </a:p>
          <a:p>
            <a:pPr lvl="1" eaLnBrk="1" hangingPunct="1"/>
            <a:r>
              <a:rPr lang="en-US" altLang="x-none" dirty="0">
                <a:latin typeface="Calibri" charset="0"/>
                <a:ea typeface="Calibri" charset="0"/>
                <a:cs typeface="Calibri" charset="0"/>
              </a:rPr>
              <a:t>Hurt, Injustice, Fear or Frustration</a:t>
            </a:r>
          </a:p>
          <a:p>
            <a:pPr lvl="1" eaLnBrk="1" hangingPunct="1"/>
            <a:r>
              <a:rPr lang="en-US" altLang="x-none" dirty="0">
                <a:latin typeface="Calibri" charset="0"/>
                <a:ea typeface="Calibri" charset="0"/>
                <a:cs typeface="Calibri" charset="0"/>
              </a:rPr>
              <a:t>Common Denominator: “You owe me</a:t>
            </a:r>
            <a:r>
              <a:rPr lang="en-US" altLang="x-none" dirty="0" smtClean="0">
                <a:latin typeface="Calibri" charset="0"/>
                <a:ea typeface="Calibri" charset="0"/>
                <a:cs typeface="Calibri" charset="0"/>
              </a:rPr>
              <a:t>…”</a:t>
            </a:r>
          </a:p>
          <a:p>
            <a:r>
              <a:rPr lang="en-US" altLang="x-none" dirty="0">
                <a:latin typeface="Calibri" charset="0"/>
                <a:ea typeface="Calibri" charset="0"/>
                <a:cs typeface="Calibri" charset="0"/>
              </a:rPr>
              <a:t>Even God, Restrains His Anger!</a:t>
            </a:r>
          </a:p>
          <a:p>
            <a:pPr lvl="1"/>
            <a:r>
              <a:rPr lang="en-US" altLang="x-none" dirty="0">
                <a:latin typeface="Calibri" charset="0"/>
                <a:ea typeface="Calibri" charset="0"/>
                <a:cs typeface="Calibri" charset="0"/>
              </a:rPr>
              <a:t>Psalm 78:38, Proverbs 19:11</a:t>
            </a:r>
          </a:p>
          <a:p>
            <a:pPr lvl="1" eaLnBrk="1" hangingPunct="1"/>
            <a:endParaRPr lang="en-US" altLang="x-none" dirty="0">
              <a:latin typeface="Calibri" charset="0"/>
              <a:ea typeface="Calibri" charset="0"/>
              <a:cs typeface="Calibri" charset="0"/>
            </a:endParaRPr>
          </a:p>
          <a:p>
            <a:pPr algn="ctr" eaLnBrk="1" hangingPunct="1">
              <a:buFont typeface="Arial" charset="0"/>
              <a:buNone/>
            </a:pPr>
            <a:endParaRPr lang="en-US" altLang="x-none" b="1" i="1" dirty="0">
              <a:latin typeface="Calibri" charset="0"/>
              <a:ea typeface="Calibri" charset="0"/>
              <a:cs typeface="Calibri" charset="0"/>
            </a:endParaRPr>
          </a:p>
        </p:txBody>
      </p:sp>
    </p:spTree>
    <p:extLst>
      <p:ext uri="{BB962C8B-B14F-4D97-AF65-F5344CB8AC3E}">
        <p14:creationId xmlns:p14="http://schemas.microsoft.com/office/powerpoint/2010/main" val="159609395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dirty="0">
                <a:solidFill>
                  <a:schemeClr val="accent1">
                    <a:lumMod val="75000"/>
                  </a:schemeClr>
                </a:solidFill>
              </a:rPr>
              <a:t>2. We Must Distinguish Between Righteous &amp; Selfish Anger</a:t>
            </a:r>
            <a:endParaRPr lang="en-US" altLang="x-none" dirty="0">
              <a:solidFill>
                <a:schemeClr val="accent1">
                  <a:lumMod val="75000"/>
                </a:schemeClr>
              </a:solidFill>
              <a:latin typeface="Tahoma" charset="0"/>
              <a:ea typeface="ＭＳ Ｐゴシック" charset="-128"/>
            </a:endParaRPr>
          </a:p>
        </p:txBody>
      </p:sp>
      <p:sp>
        <p:nvSpPr>
          <p:cNvPr id="18435" name="Content Placeholder 2"/>
          <p:cNvSpPr>
            <a:spLocks noGrp="1"/>
          </p:cNvSpPr>
          <p:nvPr>
            <p:ph idx="1"/>
          </p:nvPr>
        </p:nvSpPr>
        <p:spPr>
          <a:xfrm>
            <a:off x="457200" y="1599505"/>
            <a:ext cx="8229600" cy="3771636"/>
          </a:xfrm>
        </p:spPr>
        <p:txBody>
          <a:bodyPr>
            <a:normAutofit fontScale="92500" lnSpcReduction="20000"/>
          </a:bodyPr>
          <a:lstStyle/>
          <a:p>
            <a:pPr marL="428608" indent="-428608">
              <a:buFont typeface="Calibri" charset="0"/>
              <a:buAutoNum type="arabicPeriod"/>
            </a:pPr>
            <a:r>
              <a:rPr lang="en-US" altLang="x-none" dirty="0">
                <a:latin typeface="Calibri" charset="0"/>
                <a:ea typeface="Calibri" charset="0"/>
                <a:cs typeface="Calibri" charset="0"/>
              </a:rPr>
              <a:t>Was God’s law broken?</a:t>
            </a:r>
          </a:p>
          <a:p>
            <a:pPr marL="428608" indent="-428608">
              <a:buFont typeface="Calibri" charset="0"/>
              <a:buAutoNum type="arabicPeriod"/>
            </a:pPr>
            <a:r>
              <a:rPr lang="en-US" altLang="x-none" dirty="0">
                <a:latin typeface="Calibri" charset="0"/>
                <a:ea typeface="Calibri" charset="0"/>
                <a:cs typeface="Calibri" charset="0"/>
              </a:rPr>
              <a:t>Do I have all </a:t>
            </a:r>
            <a:r>
              <a:rPr lang="en-US" altLang="x-none" dirty="0" smtClean="0">
                <a:latin typeface="Calibri" charset="0"/>
                <a:ea typeface="Calibri" charset="0"/>
                <a:cs typeface="Calibri" charset="0"/>
              </a:rPr>
              <a:t>the necessary </a:t>
            </a:r>
            <a:r>
              <a:rPr lang="en-US" altLang="x-none" dirty="0">
                <a:latin typeface="Calibri" charset="0"/>
                <a:ea typeface="Calibri" charset="0"/>
                <a:cs typeface="Calibri" charset="0"/>
              </a:rPr>
              <a:t>information?</a:t>
            </a:r>
          </a:p>
          <a:p>
            <a:pPr marL="428608" indent="-428608"/>
            <a:r>
              <a:rPr lang="en-US" altLang="x-none" dirty="0">
                <a:latin typeface="Calibri" charset="0"/>
                <a:ea typeface="Calibri" charset="0"/>
                <a:cs typeface="Calibri" charset="0"/>
              </a:rPr>
              <a:t>Anger With Just Cause…Nehemiah</a:t>
            </a:r>
          </a:p>
          <a:p>
            <a:pPr lvl="1"/>
            <a:r>
              <a:rPr lang="en-US" altLang="x-none" dirty="0">
                <a:latin typeface="Calibri" charset="0"/>
                <a:ea typeface="Calibri" charset="0"/>
                <a:cs typeface="Calibri" charset="0"/>
              </a:rPr>
              <a:t>Yes, Yes, &amp; he had the moral authority and leadership role to direct people in the right course of action. (Nehemiah 5:1-7)</a:t>
            </a:r>
          </a:p>
          <a:p>
            <a:pPr marL="428608" indent="-428608"/>
            <a:r>
              <a:rPr lang="en-US" altLang="x-none" dirty="0">
                <a:latin typeface="Calibri" charset="0"/>
                <a:ea typeface="Calibri" charset="0"/>
                <a:cs typeface="Calibri" charset="0"/>
              </a:rPr>
              <a:t>Distorted Anger…</a:t>
            </a:r>
            <a:r>
              <a:rPr lang="en-US" altLang="x-none" dirty="0" err="1">
                <a:latin typeface="Calibri" charset="0"/>
                <a:ea typeface="Calibri" charset="0"/>
                <a:cs typeface="Calibri" charset="0"/>
              </a:rPr>
              <a:t>Naaman</a:t>
            </a:r>
            <a:endParaRPr lang="en-US" altLang="x-none" dirty="0">
              <a:latin typeface="Calibri" charset="0"/>
              <a:ea typeface="Calibri" charset="0"/>
              <a:cs typeface="Calibri" charset="0"/>
            </a:endParaRPr>
          </a:p>
          <a:p>
            <a:pPr lvl="1"/>
            <a:r>
              <a:rPr lang="en-US" altLang="x-none" dirty="0">
                <a:latin typeface="Calibri" charset="0"/>
                <a:ea typeface="Calibri" charset="0"/>
                <a:cs typeface="Calibri" charset="0"/>
              </a:rPr>
              <a:t>No, No, &amp; he needed to humble himself and adjust his course of action. (2 Kings 5:8-14)</a:t>
            </a:r>
          </a:p>
        </p:txBody>
      </p:sp>
    </p:spTree>
    <p:extLst>
      <p:ext uri="{BB962C8B-B14F-4D97-AF65-F5344CB8AC3E}">
        <p14:creationId xmlns:p14="http://schemas.microsoft.com/office/powerpoint/2010/main" val="85995752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a:solidFill>
                  <a:schemeClr val="accent1">
                    <a:lumMod val="75000"/>
                  </a:schemeClr>
                </a:solidFill>
              </a:rPr>
              <a:t>3. We Must Focus On Resolving Hurts &amp; Troubles With Wisdom.</a:t>
            </a:r>
            <a:endParaRPr lang="en-US" altLang="x-none" dirty="0">
              <a:solidFill>
                <a:schemeClr val="accent1">
                  <a:lumMod val="75000"/>
                </a:schemeClr>
              </a:solidFill>
              <a:latin typeface="Tahoma" charset="0"/>
              <a:ea typeface="ＭＳ Ｐゴシック" charset="-128"/>
            </a:endParaRPr>
          </a:p>
        </p:txBody>
      </p:sp>
      <p:sp>
        <p:nvSpPr>
          <p:cNvPr id="3" name="Content Placeholder 2"/>
          <p:cNvSpPr>
            <a:spLocks noGrp="1"/>
          </p:cNvSpPr>
          <p:nvPr>
            <p:ph idx="1"/>
          </p:nvPr>
        </p:nvSpPr>
        <p:spPr>
          <a:xfrm>
            <a:off x="457200" y="1264708"/>
            <a:ext cx="8229600" cy="4381500"/>
          </a:xfrm>
        </p:spPr>
        <p:txBody>
          <a:bodyPr>
            <a:normAutofit/>
          </a:bodyPr>
          <a:lstStyle/>
          <a:p>
            <a:pPr eaLnBrk="1" hangingPunct="1">
              <a:lnSpc>
                <a:spcPct val="90000"/>
              </a:lnSpc>
            </a:pPr>
            <a:r>
              <a:rPr lang="en-US" altLang="x-none" sz="2800" dirty="0" smtClean="0">
                <a:latin typeface="Calibri" charset="0"/>
                <a:ea typeface="Calibri" charset="0"/>
                <a:cs typeface="Calibri" charset="0"/>
              </a:rPr>
              <a:t>Let The Proverbs Direct You</a:t>
            </a:r>
          </a:p>
          <a:p>
            <a:pPr lvl="1">
              <a:lnSpc>
                <a:spcPct val="90000"/>
              </a:lnSpc>
            </a:pPr>
            <a:r>
              <a:rPr lang="en-US" altLang="x-none" dirty="0" smtClean="0">
                <a:latin typeface="Calibri" charset="0"/>
                <a:ea typeface="Calibri" charset="0"/>
                <a:cs typeface="Calibri" charset="0"/>
              </a:rPr>
              <a:t>Show True Strength (Pr. 16:32, 17:14)</a:t>
            </a:r>
          </a:p>
          <a:p>
            <a:pPr lvl="1">
              <a:lnSpc>
                <a:spcPct val="90000"/>
              </a:lnSpc>
            </a:pPr>
            <a:r>
              <a:rPr lang="en-US" altLang="x-none" dirty="0" smtClean="0">
                <a:latin typeface="Calibri" charset="0"/>
                <a:ea typeface="Calibri" charset="0"/>
                <a:cs typeface="Calibri" charset="0"/>
              </a:rPr>
              <a:t>Welcome Calm Counsel (Prov. 15:1,18, Pr. 16:14)</a:t>
            </a:r>
          </a:p>
          <a:p>
            <a:r>
              <a:rPr lang="en-US" altLang="x-none" sz="2800" dirty="0" smtClean="0">
                <a:latin typeface="Calibri" charset="0"/>
                <a:ea typeface="Calibri" charset="0"/>
                <a:cs typeface="Calibri" charset="0"/>
              </a:rPr>
              <a:t>Nurture </a:t>
            </a:r>
            <a:r>
              <a:rPr lang="en-US" altLang="x-none" sz="2800" dirty="0">
                <a:latin typeface="Calibri" charset="0"/>
                <a:ea typeface="Calibri" charset="0"/>
                <a:cs typeface="Calibri" charset="0"/>
              </a:rPr>
              <a:t>A “Slow To Anger” Attitude</a:t>
            </a:r>
          </a:p>
          <a:p>
            <a:pPr lvl="1"/>
            <a:r>
              <a:rPr lang="en-US" altLang="x-none" dirty="0" smtClean="0">
                <a:latin typeface="Calibri" charset="0"/>
                <a:ea typeface="Calibri" charset="0"/>
                <a:cs typeface="Calibri" charset="0"/>
              </a:rPr>
              <a:t>James 1:19-20, Proverbs 14:17, Proverbs 30:33</a:t>
            </a:r>
            <a:endParaRPr lang="en-US" altLang="x-none" dirty="0">
              <a:latin typeface="Calibri" charset="0"/>
              <a:ea typeface="Calibri" charset="0"/>
              <a:cs typeface="Calibri" charset="0"/>
            </a:endParaRPr>
          </a:p>
          <a:p>
            <a:pPr>
              <a:lnSpc>
                <a:spcPct val="90000"/>
              </a:lnSpc>
            </a:pPr>
            <a:r>
              <a:rPr lang="en-US" altLang="x-none" sz="2800" dirty="0">
                <a:latin typeface="Calibri" charset="0"/>
                <a:ea typeface="Calibri" charset="0"/>
                <a:cs typeface="Calibri" charset="0"/>
              </a:rPr>
              <a:t>Realize The Sin Is Against The </a:t>
            </a:r>
            <a:r>
              <a:rPr lang="en-US" altLang="x-none" sz="2800" dirty="0" smtClean="0">
                <a:latin typeface="Calibri" charset="0"/>
                <a:ea typeface="Calibri" charset="0"/>
                <a:cs typeface="Calibri" charset="0"/>
              </a:rPr>
              <a:t>Lord</a:t>
            </a:r>
          </a:p>
          <a:p>
            <a:pPr lvl="1">
              <a:lnSpc>
                <a:spcPct val="90000"/>
              </a:lnSpc>
            </a:pPr>
            <a:r>
              <a:rPr lang="en-US" altLang="x-none" dirty="0" smtClean="0">
                <a:latin typeface="Calibri" charset="0"/>
                <a:ea typeface="Calibri" charset="0"/>
                <a:cs typeface="Calibri" charset="0"/>
              </a:rPr>
              <a:t>2 Samuel 12:5-9,13-15</a:t>
            </a:r>
          </a:p>
          <a:p>
            <a:pPr eaLnBrk="1" hangingPunct="1">
              <a:lnSpc>
                <a:spcPct val="90000"/>
              </a:lnSpc>
            </a:pPr>
            <a:r>
              <a:rPr lang="en-US" altLang="x-none" sz="2800" dirty="0" smtClean="0">
                <a:latin typeface="Calibri" charset="0"/>
                <a:ea typeface="Calibri" charset="0"/>
                <a:cs typeface="Calibri" charset="0"/>
              </a:rPr>
              <a:t>Beware of Satan’s Foothold</a:t>
            </a:r>
          </a:p>
          <a:p>
            <a:pPr lvl="1">
              <a:lnSpc>
                <a:spcPct val="90000"/>
              </a:lnSpc>
            </a:pPr>
            <a:r>
              <a:rPr lang="en-US" altLang="x-none" dirty="0" smtClean="0">
                <a:latin typeface="Calibri" charset="0"/>
                <a:ea typeface="Calibri" charset="0"/>
                <a:cs typeface="Calibri" charset="0"/>
              </a:rPr>
              <a:t>Ephesians </a:t>
            </a:r>
            <a:r>
              <a:rPr lang="en-US" altLang="x-none" dirty="0">
                <a:latin typeface="Calibri" charset="0"/>
                <a:ea typeface="Calibri" charset="0"/>
                <a:cs typeface="Calibri" charset="0"/>
              </a:rPr>
              <a:t>4:26-27</a:t>
            </a:r>
          </a:p>
          <a:p>
            <a:pPr eaLnBrk="1" hangingPunct="1">
              <a:lnSpc>
                <a:spcPct val="90000"/>
              </a:lnSpc>
            </a:pPr>
            <a:endParaRPr lang="en-US" altLang="x-none" sz="2400" dirty="0">
              <a:latin typeface="Calibri" charset="0"/>
              <a:ea typeface="Calibri" charset="0"/>
              <a:cs typeface="Calibri" charset="0"/>
            </a:endParaRPr>
          </a:p>
        </p:txBody>
      </p:sp>
    </p:spTree>
    <p:extLst>
      <p:ext uri="{BB962C8B-B14F-4D97-AF65-F5344CB8AC3E}">
        <p14:creationId xmlns:p14="http://schemas.microsoft.com/office/powerpoint/2010/main" val="146932298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Children of Light</a:t>
            </a:r>
            <a:endParaRPr lang="en-US" dirty="0"/>
          </a:p>
        </p:txBody>
      </p:sp>
      <p:sp>
        <p:nvSpPr>
          <p:cNvPr id="3" name="Subtitle 2"/>
          <p:cNvSpPr>
            <a:spLocks noGrp="1"/>
          </p:cNvSpPr>
          <p:nvPr>
            <p:ph type="subTitle" idx="1"/>
          </p:nvPr>
        </p:nvSpPr>
        <p:spPr/>
        <p:txBody>
          <a:bodyPr/>
          <a:lstStyle/>
          <a:p>
            <a:endParaRPr lang="en-US"/>
          </a:p>
        </p:txBody>
      </p:sp>
      <p:pic>
        <p:nvPicPr>
          <p:cNvPr id="4" name="Picture 3" descr="Title-ChildrenofLight.png"/>
          <p:cNvPicPr>
            <a:picLocks noChangeAspect="1"/>
          </p:cNvPicPr>
          <p:nvPr/>
        </p:nvPicPr>
        <p:blipFill>
          <a:blip r:embed="rId3"/>
          <a:stretch>
            <a:fillRect/>
          </a:stretch>
        </p:blipFill>
        <p:spPr>
          <a:xfrm>
            <a:off x="0" y="-1"/>
            <a:ext cx="9144001" cy="5715001"/>
          </a:xfrm>
          <a:prstGeom prst="rect">
            <a:avLst/>
          </a:prstGeom>
        </p:spPr>
      </p:pic>
    </p:spTree>
    <p:extLst>
      <p:ext uri="{BB962C8B-B14F-4D97-AF65-F5344CB8AC3E}">
        <p14:creationId xmlns:p14="http://schemas.microsoft.com/office/powerpoint/2010/main" val="212601446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5755</TotalTime>
  <Words>1419</Words>
  <Application>Microsoft Macintosh PowerPoint</Application>
  <PresentationFormat>On-screen Show (16:10)</PresentationFormat>
  <Paragraphs>157</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Mangal</vt:lpstr>
      <vt:lpstr>ＭＳ Ｐゴシック</vt:lpstr>
      <vt:lpstr>Tahoma</vt:lpstr>
      <vt:lpstr>Wingdings</vt:lpstr>
      <vt:lpstr>Arial</vt:lpstr>
      <vt:lpstr>Default Theme</vt:lpstr>
      <vt:lpstr>Children of Light</vt:lpstr>
      <vt:lpstr>The Contrast: Anger &amp; Kindness</vt:lpstr>
      <vt:lpstr>Aiming For Kindness</vt:lpstr>
      <vt:lpstr>1. We Must Learn To Think Biblically About our Anger.</vt:lpstr>
      <vt:lpstr>2. We Must Distinguish Between Righteous &amp; Selfish Anger</vt:lpstr>
      <vt:lpstr>3. We Must Focus On Resolving Hurts &amp; Troubles With Wisdom.</vt:lpstr>
      <vt:lpstr>Children of Light</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60</cp:revision>
  <dcterms:created xsi:type="dcterms:W3CDTF">2017-01-15T19:54:49Z</dcterms:created>
  <dcterms:modified xsi:type="dcterms:W3CDTF">2017-04-15T17:49:43Z</dcterms:modified>
</cp:coreProperties>
</file>