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9" r:id="rId6"/>
    <p:sldMasterId id="2147483735" r:id="rId7"/>
    <p:sldMasterId id="2147483761" r:id="rId8"/>
    <p:sldMasterId id="2147483774" r:id="rId9"/>
    <p:sldMasterId id="2147483786" r:id="rId10"/>
    <p:sldMasterId id="2147483800" r:id="rId11"/>
    <p:sldMasterId id="2147483813" r:id="rId12"/>
    <p:sldMasterId id="2147483825" r:id="rId13"/>
    <p:sldMasterId id="2147483837" r:id="rId14"/>
    <p:sldMasterId id="2147483863" r:id="rId15"/>
    <p:sldMasterId id="2147483876" r:id="rId16"/>
    <p:sldMasterId id="2147483889" r:id="rId17"/>
    <p:sldMasterId id="2147483902" r:id="rId18"/>
    <p:sldMasterId id="2147483927" r:id="rId19"/>
    <p:sldMasterId id="2147483943" r:id="rId20"/>
  </p:sldMasterIdLst>
  <p:notesMasterIdLst>
    <p:notesMasterId r:id="rId68"/>
  </p:notesMasterIdLst>
  <p:sldIdLst>
    <p:sldId id="262" r:id="rId21"/>
    <p:sldId id="257" r:id="rId22"/>
    <p:sldId id="259" r:id="rId23"/>
    <p:sldId id="258" r:id="rId24"/>
    <p:sldId id="260" r:id="rId25"/>
    <p:sldId id="261" r:id="rId26"/>
    <p:sldId id="263" r:id="rId27"/>
    <p:sldId id="264" r:id="rId28"/>
    <p:sldId id="265" r:id="rId29"/>
    <p:sldId id="266" r:id="rId30"/>
    <p:sldId id="270" r:id="rId31"/>
    <p:sldId id="269" r:id="rId32"/>
    <p:sldId id="267" r:id="rId33"/>
    <p:sldId id="275" r:id="rId34"/>
    <p:sldId id="271" r:id="rId35"/>
    <p:sldId id="277" r:id="rId36"/>
    <p:sldId id="276" r:id="rId37"/>
    <p:sldId id="278" r:id="rId38"/>
    <p:sldId id="279" r:id="rId39"/>
    <p:sldId id="272" r:id="rId40"/>
    <p:sldId id="268" r:id="rId41"/>
    <p:sldId id="274" r:id="rId42"/>
    <p:sldId id="283" r:id="rId43"/>
    <p:sldId id="285" r:id="rId44"/>
    <p:sldId id="286" r:id="rId45"/>
    <p:sldId id="287" r:id="rId46"/>
    <p:sldId id="288" r:id="rId47"/>
    <p:sldId id="289" r:id="rId48"/>
    <p:sldId id="290" r:id="rId49"/>
    <p:sldId id="298" r:id="rId50"/>
    <p:sldId id="281" r:id="rId51"/>
    <p:sldId id="282" r:id="rId52"/>
    <p:sldId id="305" r:id="rId53"/>
    <p:sldId id="291" r:id="rId54"/>
    <p:sldId id="301" r:id="rId55"/>
    <p:sldId id="299" r:id="rId56"/>
    <p:sldId id="303" r:id="rId57"/>
    <p:sldId id="280" r:id="rId58"/>
    <p:sldId id="306" r:id="rId59"/>
    <p:sldId id="307" r:id="rId60"/>
    <p:sldId id="308" r:id="rId61"/>
    <p:sldId id="292" r:id="rId62"/>
    <p:sldId id="293" r:id="rId63"/>
    <p:sldId id="294" r:id="rId64"/>
    <p:sldId id="295" r:id="rId65"/>
    <p:sldId id="302" r:id="rId66"/>
    <p:sldId id="309" r:id="rId67"/>
  </p:sldIdLst>
  <p:sldSz cx="9144000" cy="5715000" type="screen16x1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945" autoAdjust="0"/>
  </p:normalViewPr>
  <p:slideViewPr>
    <p:cSldViewPr snapToGrid="0" showGuides="1">
      <p:cViewPr>
        <p:scale>
          <a:sx n="70" d="100"/>
          <a:sy n="70" d="100"/>
        </p:scale>
        <p:origin x="-2142" y="-1314"/>
      </p:cViewPr>
      <p:guideLst>
        <p:guide orient="horz"/>
        <p:guide pos="2880"/>
      </p:guideLst>
    </p:cSldViewPr>
  </p:slideViewPr>
  <p:notesTextViewPr>
    <p:cViewPr>
      <p:scale>
        <a:sx n="1" d="1"/>
        <a:sy n="1" d="1"/>
      </p:scale>
      <p:origin x="0" y="0"/>
    </p:cViewPr>
  </p:notesTextViewPr>
  <p:sorterViewPr>
    <p:cViewPr>
      <p:scale>
        <a:sx n="100" d="100"/>
        <a:sy n="100" d="100"/>
      </p:scale>
      <p:origin x="0" y="1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C0FB151-A4E0-4496-A994-72B1D429C2EA}" type="datetimeFigureOut">
              <a:rPr lang="en-US" smtClean="0"/>
              <a:t>4/27/2017</a:t>
            </a:fld>
            <a:endParaRPr lang="en-US"/>
          </a:p>
        </p:txBody>
      </p:sp>
      <p:sp>
        <p:nvSpPr>
          <p:cNvPr id="4" name="Slide Image Placeholder 3"/>
          <p:cNvSpPr>
            <a:spLocks noGrp="1" noRot="1" noChangeAspect="1"/>
          </p:cNvSpPr>
          <p:nvPr>
            <p:ph type="sldImg" idx="2"/>
          </p:nvPr>
        </p:nvSpPr>
        <p:spPr>
          <a:xfrm>
            <a:off x="717550" y="696913"/>
            <a:ext cx="55753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0FDBA5-2D0B-4D12-B2ED-C5831EBD5E75}" type="slidenum">
              <a:rPr lang="en-US" smtClean="0"/>
              <a:t>‹#›</a:t>
            </a:fld>
            <a:endParaRPr lang="en-US"/>
          </a:p>
        </p:txBody>
      </p:sp>
    </p:spTree>
    <p:extLst>
      <p:ext uri="{BB962C8B-B14F-4D97-AF65-F5344CB8AC3E}">
        <p14:creationId xmlns:p14="http://schemas.microsoft.com/office/powerpoint/2010/main" val="191017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244A8F-2C58-4B5C-90BF-E901B220E004}" type="slidenum">
              <a:rPr lang="en-US" altLang="en-US">
                <a:solidFill>
                  <a:prstClr val="black"/>
                </a:solidFill>
                <a:latin typeface="Arial" pitchFamily="34" charset="0"/>
              </a:rPr>
              <a:pPr eaLnBrk="1" hangingPunct="1">
                <a:spcBef>
                  <a:spcPct val="0"/>
                </a:spcBef>
              </a:pPr>
              <a:t>3</a:t>
            </a:fld>
            <a:endParaRPr lang="en-US" altLang="en-US">
              <a:solidFill>
                <a:prstClr val="black"/>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800C9-42AE-41B0-BF90-89F6B78E7D62}" type="slidenum">
              <a:rPr lang="en-US">
                <a:solidFill>
                  <a:prstClr val="black"/>
                </a:solidFill>
              </a:rPr>
              <a:pPr/>
              <a:t>23</a:t>
            </a:fld>
            <a:endParaRPr lang="en-US">
              <a:solidFill>
                <a:prstClr val="black"/>
              </a:solidFill>
            </a:endParaRPr>
          </a:p>
        </p:txBody>
      </p:sp>
      <p:sp>
        <p:nvSpPr>
          <p:cNvPr id="711682" name="Rectangle 2"/>
          <p:cNvSpPr>
            <a:spLocks noGrp="1" noRot="1" noChangeAspect="1" noChangeArrowheads="1" noTextEdit="1"/>
          </p:cNvSpPr>
          <p:nvPr>
            <p:ph type="sldImg"/>
          </p:nvPr>
        </p:nvSpPr>
        <p:spPr bwMode="auto">
          <a:xfrm>
            <a:off x="717550" y="696913"/>
            <a:ext cx="5575300" cy="3486150"/>
          </a:xfrm>
          <a:prstGeom prst="rect">
            <a:avLst/>
          </a:prstGeom>
          <a:solidFill>
            <a:srgbClr val="FFFFFF"/>
          </a:solidFill>
          <a:ln>
            <a:solidFill>
              <a:srgbClr val="000000"/>
            </a:solidFill>
            <a:miter lim="800000"/>
            <a:headEnd/>
            <a:tailEnd/>
          </a:ln>
        </p:spPr>
      </p:sp>
      <p:sp>
        <p:nvSpPr>
          <p:cNvPr id="711683" name="Rectangle 3"/>
          <p:cNvSpPr>
            <a:spLocks noGrp="1" noChangeArrowheads="1"/>
          </p:cNvSpPr>
          <p:nvPr>
            <p:ph type="body" idx="1"/>
          </p:nvPr>
        </p:nvSpPr>
        <p:spPr bwMode="auto">
          <a:xfrm>
            <a:off x="701040" y="4415790"/>
            <a:ext cx="5608320" cy="4183380"/>
          </a:xfrm>
          <a:prstGeom prst="rect">
            <a:avLst/>
          </a:prstGeom>
          <a:solidFill>
            <a:srgbClr val="FFFFFF"/>
          </a:solidFill>
          <a:ln>
            <a:solidFill>
              <a:srgbClr val="000000"/>
            </a:solidFill>
            <a:miter lim="800000"/>
            <a:headEnd/>
            <a:tailEnd/>
          </a:ln>
        </p:spPr>
        <p:txBody>
          <a:bodyPr/>
          <a:lstStyle/>
          <a:p>
            <a:pPr defTabSz="931774" eaLnBrk="0" fontAlgn="base" hangingPunct="0">
              <a:spcBef>
                <a:spcPct val="30000"/>
              </a:spcBef>
              <a:spcAft>
                <a:spcPct val="0"/>
              </a:spcAft>
              <a:defRPr/>
            </a:pPr>
            <a:r>
              <a:rPr lang="en-US" dirty="0">
                <a:latin typeface="Times" charset="0"/>
              </a:rPr>
              <a:t>Why did he begin questioning that God is necessary.  Here is one </a:t>
            </a:r>
            <a:r>
              <a:rPr lang="en-US" dirty="0" err="1">
                <a:latin typeface="Times" charset="0"/>
              </a:rPr>
              <a:t>fo</a:t>
            </a:r>
            <a:r>
              <a:rPr lang="en-US" dirty="0">
                <a:latin typeface="Times" charset="0"/>
              </a:rPr>
              <a:t> the reasons.  On the </a:t>
            </a:r>
            <a:r>
              <a:rPr lang="en-US" dirty="0" err="1">
                <a:latin typeface="Times" charset="0"/>
              </a:rPr>
              <a:t>Galapgos</a:t>
            </a:r>
            <a:r>
              <a:rPr lang="en-US" dirty="0">
                <a:latin typeface="Times" charset="0"/>
              </a:rPr>
              <a:t> Islands he found a bunch of birds and notice the differences in the variations of their beaks.  We need to think like an evolutionist and let this in.  Darwin said this kind of bird was located on a particular island in the group of islands.  When he went to another island the birds were more like this .  When he went to another island they were more like this, tiny with smaller beaks.  And basically the whole population of birds on each of these island had these characteristics and they didn’t have any of the other ones. But yet they were similar enough that he called them all finches.   There is nothing unreasonable about that.  I believe that all these finches came from a common ancestry somewhere back in time and they evolved to be where they are, and in the shape their in.  There has been other experiments in the Galapagos.  If you change the food source this population over a period of </a:t>
            </a:r>
            <a:r>
              <a:rPr lang="en-US" dirty="0" err="1">
                <a:latin typeface="Times" charset="0"/>
              </a:rPr>
              <a:t>genrations</a:t>
            </a:r>
            <a:r>
              <a:rPr lang="en-US" dirty="0">
                <a:latin typeface="Times" charset="0"/>
              </a:rPr>
              <a:t> evolves back to a smaller beak.  You can see evolution in action. Yes and No. You can see this type of evolution in action and if you deny that you are denying something that has massive supportive evidence.  </a:t>
            </a:r>
          </a:p>
          <a:p>
            <a:endParaRPr lang="en-US"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b="1" dirty="0" smtClean="0"/>
              <a:t>Speciation</a:t>
            </a:r>
            <a:r>
              <a:rPr lang="en-US" dirty="0" smtClean="0"/>
              <a:t> is the evolutionary</a:t>
            </a:r>
            <a:r>
              <a:rPr lang="en-US" baseline="0" dirty="0" smtClean="0"/>
              <a:t> </a:t>
            </a:r>
            <a:r>
              <a:rPr lang="en-US" dirty="0" smtClean="0"/>
              <a:t>process by which new biological species arise.   Speciation is the formation of two or more genetically distinct groups of organisms after a division within a single group or species. They are groups of organisms capable of interbreeding which segregate into two or more populations, which gradually develop barriers to reproduction. These barriers can form separated populations, and may reproduce at different locations or at different times of the year. When the reproductive isolation is maintained long enough, the separated groups may develop into separate, distinct, identifiable species. There are two main types of speciation. Sympatric speciation refers to the evolution of two or more species from an ancestral species in the same place at the same time. </a:t>
            </a:r>
            <a:r>
              <a:rPr lang="en-US" dirty="0" err="1" smtClean="0"/>
              <a:t>Allopatric</a:t>
            </a:r>
            <a:r>
              <a:rPr lang="en-US" dirty="0" smtClean="0"/>
              <a:t> speciation refers to the evolution of two or more species ... </a:t>
            </a:r>
            <a:endParaRPr lang="en-US" dirty="0"/>
          </a:p>
        </p:txBody>
      </p:sp>
      <p:sp>
        <p:nvSpPr>
          <p:cNvPr id="4" name="Slide Number Placeholder 3"/>
          <p:cNvSpPr>
            <a:spLocks noGrp="1"/>
          </p:cNvSpPr>
          <p:nvPr>
            <p:ph type="sldNum" sz="quarter" idx="10"/>
          </p:nvPr>
        </p:nvSpPr>
        <p:spPr/>
        <p:txBody>
          <a:bodyPr/>
          <a:lstStyle/>
          <a:p>
            <a:pPr>
              <a:defRPr/>
            </a:pPr>
            <a:fld id="{73A97833-93DB-4D53-8EE3-01FB99E192DB}"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A97833-93DB-4D53-8EE3-01FB99E192DB}"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ACDBD-27B5-4952-8D91-3EA8F0385D82}" type="slidenum">
              <a:rPr lang="en-US">
                <a:solidFill>
                  <a:prstClr val="black"/>
                </a:solidFill>
              </a:rPr>
              <a:pPr/>
              <a:t>28</a:t>
            </a:fld>
            <a:endParaRPr lang="en-US">
              <a:solidFill>
                <a:prstClr val="black"/>
              </a:solidFill>
            </a:endParaRPr>
          </a:p>
        </p:txBody>
      </p:sp>
      <p:sp>
        <p:nvSpPr>
          <p:cNvPr id="13314" name="Rectangle 2"/>
          <p:cNvSpPr>
            <a:spLocks noGrp="1" noRot="1" noChangeAspect="1" noChangeArrowheads="1" noTextEdit="1"/>
          </p:cNvSpPr>
          <p:nvPr>
            <p:ph type="sldImg"/>
          </p:nvPr>
        </p:nvSpPr>
        <p:spPr bwMode="auto">
          <a:xfrm>
            <a:off x="719138" y="696913"/>
            <a:ext cx="5575300" cy="348615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8B3B9-DF23-4699-AE55-E1790CE885BA}" type="slidenum">
              <a:rPr lang="en-US">
                <a:solidFill>
                  <a:prstClr val="black"/>
                </a:solidFill>
              </a:rPr>
              <a:pPr/>
              <a:t>29</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717550" y="696913"/>
            <a:ext cx="5575300" cy="3486150"/>
          </a:xfrm>
          <a:ln/>
        </p:spPr>
      </p:sp>
      <p:sp>
        <p:nvSpPr>
          <p:cNvPr id="48131" name="Rectangle 3"/>
          <p:cNvSpPr>
            <a:spLocks noGrp="1" noChangeArrowheads="1"/>
          </p:cNvSpPr>
          <p:nvPr>
            <p:ph type="body" idx="1"/>
          </p:nvPr>
        </p:nvSpPr>
        <p:spPr/>
        <p:txBody>
          <a:bodyPr/>
          <a:lstStyle/>
          <a:p>
            <a:r>
              <a:rPr lang="en-US" dirty="0" smtClean="0"/>
              <a:t/>
            </a:r>
            <a:br>
              <a:rPr lang="en-US" dirty="0" smtClean="0"/>
            </a:br>
            <a:endParaRPr lang="en-US" dirty="0" smtClean="0"/>
          </a:p>
          <a:p>
            <a:r>
              <a:rPr lang="en-US" dirty="0" smtClean="0"/>
              <a:t>Main Entry: </a:t>
            </a:r>
            <a:r>
              <a:rPr lang="en-US" b="1" dirty="0" err="1" smtClean="0"/>
              <a:t>stra·tig·ra·phy</a:t>
            </a:r>
            <a:r>
              <a:rPr lang="en-US" dirty="0" smtClean="0"/>
              <a:t> </a:t>
            </a:r>
          </a:p>
          <a:p>
            <a:r>
              <a:rPr lang="en-US" dirty="0" smtClean="0"/>
              <a:t>Pronunciation: \</a:t>
            </a:r>
            <a:r>
              <a:rPr lang="en-US" dirty="0" err="1" smtClean="0"/>
              <a:t>strə</a:t>
            </a:r>
            <a:r>
              <a:rPr lang="en-US" dirty="0" smtClean="0"/>
              <a:t>-ˈ</a:t>
            </a:r>
            <a:r>
              <a:rPr lang="en-US" dirty="0" err="1" smtClean="0"/>
              <a:t>ti-grə-fē</a:t>
            </a:r>
            <a:r>
              <a:rPr lang="en-US" dirty="0" smtClean="0"/>
              <a:t>\</a:t>
            </a:r>
          </a:p>
          <a:p>
            <a:r>
              <a:rPr lang="en-US" dirty="0" smtClean="0"/>
              <a:t>Function: </a:t>
            </a:r>
            <a:r>
              <a:rPr lang="en-US" i="1" dirty="0" smtClean="0"/>
              <a:t>noun</a:t>
            </a:r>
            <a:r>
              <a:rPr lang="en-US" dirty="0" smtClean="0"/>
              <a:t> </a:t>
            </a:r>
          </a:p>
          <a:p>
            <a:r>
              <a:rPr lang="en-US" dirty="0" smtClean="0"/>
              <a:t>Etymology: International Scientific Vocabulary</a:t>
            </a:r>
          </a:p>
          <a:p>
            <a:r>
              <a:rPr lang="en-US" dirty="0" smtClean="0"/>
              <a:t>Date: 1865</a:t>
            </a:r>
          </a:p>
          <a:p>
            <a:r>
              <a:rPr lang="en-US" b="1" dirty="0" smtClean="0"/>
              <a:t>1</a:t>
            </a:r>
            <a:r>
              <a:rPr lang="en-US" dirty="0" smtClean="0"/>
              <a:t> </a:t>
            </a:r>
            <a:r>
              <a:rPr lang="en-US" b="1" dirty="0" smtClean="0"/>
              <a:t>:</a:t>
            </a:r>
            <a:r>
              <a:rPr lang="en-US" dirty="0" smtClean="0"/>
              <a:t> geology that deals with the origin, composition, distribution, and succession of strata</a:t>
            </a:r>
            <a:br>
              <a:rPr lang="en-US" dirty="0" smtClean="0"/>
            </a:br>
            <a:r>
              <a:rPr lang="en-US" b="1" dirty="0" smtClean="0"/>
              <a:t>2</a:t>
            </a:r>
            <a:r>
              <a:rPr lang="en-US" dirty="0" smtClean="0"/>
              <a:t> </a:t>
            </a:r>
            <a:r>
              <a:rPr lang="en-US" b="1" dirty="0" smtClean="0"/>
              <a:t>:</a:t>
            </a:r>
            <a:r>
              <a:rPr lang="en-US" dirty="0" smtClean="0"/>
              <a:t> the arrangement of strata</a:t>
            </a:r>
          </a:p>
          <a:p>
            <a:endParaRPr lang="en-US" dirty="0" smtClean="0"/>
          </a:p>
          <a:p>
            <a:pPr defTabSz="931774" eaLnBrk="0" fontAlgn="base" hangingPunct="0">
              <a:spcBef>
                <a:spcPct val="30000"/>
              </a:spcBef>
              <a:spcAft>
                <a:spcPct val="0"/>
              </a:spcAft>
              <a:defRPr/>
            </a:pPr>
            <a:r>
              <a:rPr lang="en-US" dirty="0">
                <a:latin typeface="Times" charset="0"/>
              </a:rPr>
              <a:t>Feature one is that there are lots of fossils. And they are filled with information about the past.  This column that you see in every major textbook of geology and biology etc  is supposed to be an organization of the fossil record and the layers of the earth.  There are 11 major periods of </a:t>
            </a:r>
            <a:r>
              <a:rPr lang="en-US" dirty="0" err="1">
                <a:latin typeface="Times" charset="0"/>
              </a:rPr>
              <a:t>geolgogic</a:t>
            </a:r>
            <a:r>
              <a:rPr lang="en-US" dirty="0">
                <a:latin typeface="Times" charset="0"/>
              </a:rPr>
              <a:t> history are lined up on this chart.  What evolutionist will say is that generally speaking at the bottom of the column you will find less complex fossils and as you go up the column toward the modern times you find more complicated fossils.  That is what </a:t>
            </a:r>
            <a:r>
              <a:rPr lang="en-US" dirty="0" err="1">
                <a:latin typeface="Times" charset="0"/>
              </a:rPr>
              <a:t>Mr</a:t>
            </a:r>
            <a:r>
              <a:rPr lang="en-US" dirty="0">
                <a:latin typeface="Times" charset="0"/>
              </a:rPr>
              <a:t> </a:t>
            </a:r>
            <a:r>
              <a:rPr lang="en-US" dirty="0" err="1">
                <a:latin typeface="Times" charset="0"/>
              </a:rPr>
              <a:t>goudl</a:t>
            </a:r>
            <a:r>
              <a:rPr lang="en-US" dirty="0">
                <a:latin typeface="Times" charset="0"/>
              </a:rPr>
              <a:t> was talking about, he said you see the evidence for large scale changes based on sequences in the fossil </a:t>
            </a:r>
            <a:r>
              <a:rPr lang="en-US" dirty="0" err="1">
                <a:latin typeface="Times" charset="0"/>
              </a:rPr>
              <a:t>recored</a:t>
            </a:r>
            <a:r>
              <a:rPr lang="en-US" dirty="0">
                <a:latin typeface="Times" charset="0"/>
              </a:rPr>
              <a:t>.  I believe we have to admit that it is generally a fact that the lower you dig in the earth, the deeper you go the less complex the fossils are, generally speaking.  The evolutionist says, therefore  you see first life evolved from simplest forms and then over time the other forms evolved  from those and left fossils.  </a:t>
            </a:r>
          </a:p>
          <a:p>
            <a:endParaRPr lang="en-US"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2DD3E-2EB0-4170-BA38-9DC9BA9478C3}" type="slidenum">
              <a:rPr lang="en-US">
                <a:solidFill>
                  <a:prstClr val="black"/>
                </a:solidFill>
              </a:rPr>
              <a:pPr/>
              <a:t>33</a:t>
            </a:fld>
            <a:endParaRPr lang="en-US">
              <a:solidFill>
                <a:prstClr val="black"/>
              </a:solidFill>
            </a:endParaRPr>
          </a:p>
        </p:txBody>
      </p:sp>
      <p:sp>
        <p:nvSpPr>
          <p:cNvPr id="61442" name="Rectangle 2"/>
          <p:cNvSpPr>
            <a:spLocks noGrp="1" noRot="1" noChangeAspect="1" noChangeArrowheads="1" noTextEdit="1"/>
          </p:cNvSpPr>
          <p:nvPr>
            <p:ph type="sldImg"/>
          </p:nvPr>
        </p:nvSpPr>
        <p:spPr>
          <a:xfrm>
            <a:off x="717550" y="696913"/>
            <a:ext cx="5575300" cy="3486150"/>
          </a:xfrm>
          <a:ln/>
        </p:spPr>
      </p:sp>
      <p:sp>
        <p:nvSpPr>
          <p:cNvPr id="61443" name="Rectangle 3"/>
          <p:cNvSpPr>
            <a:spLocks noGrp="1" noChangeArrowheads="1"/>
          </p:cNvSpPr>
          <p:nvPr>
            <p:ph type="body" idx="1"/>
          </p:nvPr>
        </p:nvSpPr>
        <p:spPr>
          <a:xfrm>
            <a:off x="934720" y="4415790"/>
            <a:ext cx="5140960" cy="4183380"/>
          </a:xfrm>
        </p:spPr>
        <p:txBody>
          <a:bodyPr/>
          <a:lstStyle/>
          <a:p>
            <a:endParaRPr lang="en-US"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68111-16A2-4902-AE52-0709E72486CB}" type="slidenum">
              <a:rPr lang="en-US">
                <a:solidFill>
                  <a:prstClr val="black"/>
                </a:solidFill>
              </a:rPr>
              <a:pPr/>
              <a:t>34</a:t>
            </a:fld>
            <a:endParaRPr lang="en-US">
              <a:solidFill>
                <a:prstClr val="black"/>
              </a:solidFill>
            </a:endParaRPr>
          </a:p>
        </p:txBody>
      </p:sp>
      <p:sp>
        <p:nvSpPr>
          <p:cNvPr id="343042" name="Rectangle 2"/>
          <p:cNvSpPr>
            <a:spLocks noGrp="1" noRot="1" noChangeAspect="1" noChangeArrowheads="1" noTextEdit="1"/>
          </p:cNvSpPr>
          <p:nvPr>
            <p:ph type="sldImg"/>
          </p:nvPr>
        </p:nvSpPr>
        <p:spPr>
          <a:xfrm>
            <a:off x="717550" y="696913"/>
            <a:ext cx="5575300" cy="3486150"/>
          </a:xfrm>
          <a:ln/>
        </p:spPr>
      </p:sp>
      <p:sp>
        <p:nvSpPr>
          <p:cNvPr id="343043" name="Rectangle 3"/>
          <p:cNvSpPr>
            <a:spLocks noGrp="1" noChangeArrowheads="1"/>
          </p:cNvSpPr>
          <p:nvPr>
            <p:ph type="body" idx="1"/>
          </p:nvPr>
        </p:nvSpPr>
        <p:spPr>
          <a:xfrm>
            <a:off x="701040" y="4415790"/>
            <a:ext cx="5608320" cy="4183380"/>
          </a:xfrm>
        </p:spPr>
        <p:txBody>
          <a:bodyPr/>
          <a:lstStyle/>
          <a:p>
            <a:r>
              <a:rPr lang="en-US"/>
              <a:t>Here you can the flat layers of rock that at first glance look like continuous layering of sediment.  We would not guess that there is a 20 million year gap between the Redwall and the Supai and a 150 million year gap between the Muav and the Redwall.</a:t>
            </a:r>
          </a:p>
          <a:p>
            <a:endParaRPr lang="en-US"/>
          </a:p>
          <a:p>
            <a:r>
              <a:rPr lang="en-US"/>
              <a:t>It’s not until we look closely at the fossils that allow us to determine the ages of the rocks do we see that there is a big gap in time between the layers.</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9B634-7970-49F1-90C2-F412512A16DF}" type="slidenum">
              <a:rPr lang="en-US">
                <a:solidFill>
                  <a:prstClr val="black"/>
                </a:solidFill>
              </a:rPr>
              <a:pPr/>
              <a:t>39</a:t>
            </a:fld>
            <a:endParaRPr lang="en-US">
              <a:solidFill>
                <a:prstClr val="black"/>
              </a:solidFill>
            </a:endParaRPr>
          </a:p>
        </p:txBody>
      </p:sp>
      <p:sp>
        <p:nvSpPr>
          <p:cNvPr id="63490" name="Rectangle 2"/>
          <p:cNvSpPr>
            <a:spLocks noGrp="1" noRot="1" noChangeAspect="1" noChangeArrowheads="1" noTextEdit="1"/>
          </p:cNvSpPr>
          <p:nvPr>
            <p:ph type="sldImg"/>
          </p:nvPr>
        </p:nvSpPr>
        <p:spPr>
          <a:xfrm>
            <a:off x="1181100" y="696913"/>
            <a:ext cx="4648200" cy="3486150"/>
          </a:xfrm>
          <a:ln/>
        </p:spPr>
      </p:sp>
      <p:sp>
        <p:nvSpPr>
          <p:cNvPr id="63491" name="Rectangle 3"/>
          <p:cNvSpPr>
            <a:spLocks noGrp="1" noChangeArrowheads="1"/>
          </p:cNvSpPr>
          <p:nvPr>
            <p:ph type="body" idx="1"/>
          </p:nvPr>
        </p:nvSpPr>
        <p:spPr>
          <a:xfrm>
            <a:off x="934720" y="4415790"/>
            <a:ext cx="5140960" cy="418338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32921-8EE8-43C9-AA31-B2727EB41F87}" type="slidenum">
              <a:rPr lang="en-US">
                <a:solidFill>
                  <a:prstClr val="black"/>
                </a:solidFill>
              </a:rPr>
              <a:pPr/>
              <a:t>40</a:t>
            </a:fld>
            <a:endParaRPr lang="en-US">
              <a:solidFill>
                <a:prstClr val="black"/>
              </a:solidFill>
            </a:endParaRPr>
          </a:p>
        </p:txBody>
      </p:sp>
      <p:sp>
        <p:nvSpPr>
          <p:cNvPr id="65538" name="Rectangle 2"/>
          <p:cNvSpPr>
            <a:spLocks noGrp="1" noRot="1" noChangeAspect="1" noChangeArrowheads="1" noTextEdit="1"/>
          </p:cNvSpPr>
          <p:nvPr>
            <p:ph type="sldImg"/>
          </p:nvPr>
        </p:nvSpPr>
        <p:spPr>
          <a:xfrm>
            <a:off x="717550" y="696913"/>
            <a:ext cx="5575300" cy="3486150"/>
          </a:xfrm>
          <a:ln/>
        </p:spPr>
      </p:sp>
      <p:sp>
        <p:nvSpPr>
          <p:cNvPr id="65539" name="Rectangle 3"/>
          <p:cNvSpPr>
            <a:spLocks noGrp="1" noChangeArrowheads="1"/>
          </p:cNvSpPr>
          <p:nvPr>
            <p:ph type="body" idx="1"/>
          </p:nvPr>
        </p:nvSpPr>
        <p:spPr>
          <a:xfrm>
            <a:off x="934720" y="4415790"/>
            <a:ext cx="5140960" cy="4183380"/>
          </a:xfrm>
        </p:spPr>
        <p:txBody>
          <a:bodyPr/>
          <a:lstStyle/>
          <a:p>
            <a:endParaRPr lang="en-US" sz="2000"/>
          </a:p>
          <a:p>
            <a:pPr>
              <a:spcBef>
                <a:spcPts val="510"/>
              </a:spcBef>
              <a:spcAft>
                <a:spcPts val="510"/>
              </a:spcAft>
            </a:pPr>
            <a:endParaRPr lang="en-US" sz="9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*13</a:t>
            </a:r>
            <a:r>
              <a:rPr lang="en-US" dirty="0" smtClean="0"/>
              <a:t> </a:t>
            </a:r>
            <a:r>
              <a:rPr lang="en-US" dirty="0"/>
              <a:t>Did man and dinosaurs exist together?</a:t>
            </a:r>
            <a:r>
              <a:rPr lang="en-US" dirty="0" smtClean="0"/>
              <a:t> </a:t>
            </a:r>
          </a:p>
          <a:p>
            <a:r>
              <a:rPr lang="en-US" dirty="0"/>
              <a:t>*15</a:t>
            </a:r>
            <a:r>
              <a:rPr lang="en-US" dirty="0" smtClean="0"/>
              <a:t> </a:t>
            </a:r>
            <a:r>
              <a:rPr lang="en-US" dirty="0"/>
              <a:t>Does radiometric dating of rocks and carbon dating prove that Genesis dating is wrong?</a:t>
            </a:r>
            <a:r>
              <a:rPr lang="en-US" dirty="0" smtClean="0"/>
              <a:t> </a:t>
            </a:r>
          </a:p>
          <a:p>
            <a:r>
              <a:rPr lang="en-US" dirty="0"/>
              <a:t>*16</a:t>
            </a:r>
            <a:r>
              <a:rPr lang="en-US" dirty="0" smtClean="0"/>
              <a:t> </a:t>
            </a:r>
            <a:r>
              <a:rPr lang="en-US" dirty="0"/>
              <a:t>Is the world young (less than 10,000 </a:t>
            </a:r>
            <a:r>
              <a:rPr lang="en-US" dirty="0" err="1"/>
              <a:t>yrs</a:t>
            </a:r>
            <a:r>
              <a:rPr lang="en-US" dirty="0"/>
              <a:t>) or is it billions of years old?</a:t>
            </a:r>
            <a:r>
              <a:rPr lang="en-US" dirty="0" smtClean="0"/>
              <a:t> </a:t>
            </a:r>
          </a:p>
          <a:p>
            <a:r>
              <a:rPr lang="en-US"/>
              <a:t>*5</a:t>
            </a:r>
            <a:r>
              <a:rPr lang="en-US" smtClean="0"/>
              <a:t> </a:t>
            </a:r>
            <a:r>
              <a:rPr lang="en-US" dirty="0"/>
              <a:t>What about missing links in evolution tree?</a:t>
            </a:r>
            <a:r>
              <a:rPr lang="en-US" dirty="0" smtClean="0"/>
              <a:t> </a:t>
            </a:r>
          </a:p>
          <a:p>
            <a:r>
              <a:rPr lang="en-US" dirty="0"/>
              <a:t>*7</a:t>
            </a:r>
            <a:r>
              <a:rPr lang="en-US" dirty="0" smtClean="0"/>
              <a:t> </a:t>
            </a:r>
            <a:r>
              <a:rPr lang="en-US" dirty="0"/>
              <a:t>Do fossils provide evidence of a worldwide flood?</a:t>
            </a:r>
            <a:r>
              <a:rPr lang="en-US" dirty="0" smtClean="0"/>
              <a:t> </a:t>
            </a:r>
          </a:p>
          <a:p>
            <a:r>
              <a:rPr lang="en-US" dirty="0"/>
              <a:t>*10</a:t>
            </a:r>
            <a:r>
              <a:rPr lang="en-US" dirty="0" smtClean="0"/>
              <a:t> </a:t>
            </a:r>
            <a:r>
              <a:rPr lang="en-US" dirty="0"/>
              <a:t>Is there evidence of a worldwide flood or was it local?</a:t>
            </a:r>
            <a:r>
              <a:rPr lang="en-US" dirty="0" smtClean="0"/>
              <a:t> </a:t>
            </a:r>
          </a:p>
          <a:p>
            <a:r>
              <a:rPr lang="en-US" dirty="0"/>
              <a:t>*14</a:t>
            </a:r>
            <a:r>
              <a:rPr lang="en-US" dirty="0" smtClean="0"/>
              <a:t> </a:t>
            </a:r>
            <a:r>
              <a:rPr lang="en-US" dirty="0"/>
              <a:t>Does the long life spans before the flood show Genesis is based on myths?</a:t>
            </a:r>
            <a:r>
              <a:rPr lang="en-US" dirty="0" smtClean="0"/>
              <a:t> </a:t>
            </a:r>
          </a:p>
          <a:p>
            <a:r>
              <a:rPr lang="en-US" dirty="0"/>
              <a:t>*17</a:t>
            </a:r>
            <a:r>
              <a:rPr lang="en-US" dirty="0" smtClean="0"/>
              <a:t> </a:t>
            </a:r>
            <a:r>
              <a:rPr lang="en-US" dirty="0"/>
              <a:t>Does the existence of so many galaxies and their movement prove an old universe?</a:t>
            </a:r>
            <a:r>
              <a:rPr lang="en-US" dirty="0" smtClean="0"/>
              <a:t> </a:t>
            </a:r>
          </a:p>
          <a:p>
            <a:r>
              <a:rPr lang="en-US" dirty="0"/>
              <a:t>*6</a:t>
            </a:r>
            <a:r>
              <a:rPr lang="en-US" dirty="0" smtClean="0"/>
              <a:t> </a:t>
            </a:r>
            <a:r>
              <a:rPr lang="en-US" dirty="0"/>
              <a:t>Do fossils prove evolution?</a:t>
            </a:r>
            <a:r>
              <a:rPr lang="en-US" dirty="0" smtClean="0"/>
              <a:t> </a:t>
            </a:r>
          </a:p>
          <a:p>
            <a:r>
              <a:rPr lang="en-US" dirty="0"/>
              <a:t>*12</a:t>
            </a:r>
            <a:r>
              <a:rPr lang="en-US" dirty="0" smtClean="0"/>
              <a:t> </a:t>
            </a:r>
            <a:r>
              <a:rPr lang="en-US" dirty="0"/>
              <a:t>Could you fit all the animals into the ark?</a:t>
            </a:r>
            <a:r>
              <a:rPr lang="en-US" dirty="0" smtClean="0"/>
              <a:t> </a:t>
            </a:r>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t>6</a:t>
            </a:fld>
            <a:endParaRPr lang="en-US"/>
          </a:p>
        </p:txBody>
      </p:sp>
    </p:spTree>
    <p:extLst>
      <p:ext uri="{BB962C8B-B14F-4D97-AF65-F5344CB8AC3E}">
        <p14:creationId xmlns:p14="http://schemas.microsoft.com/office/powerpoint/2010/main" val="400759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*13</a:t>
            </a:r>
            <a:r>
              <a:rPr lang="en-US" dirty="0" smtClean="0"/>
              <a:t> </a:t>
            </a:r>
            <a:r>
              <a:rPr lang="en-US" dirty="0"/>
              <a:t>Did man and dinosaurs exist together?</a:t>
            </a:r>
            <a:r>
              <a:rPr lang="en-US" dirty="0" smtClean="0"/>
              <a:t> </a:t>
            </a:r>
          </a:p>
          <a:p>
            <a:r>
              <a:rPr lang="en-US" dirty="0"/>
              <a:t>*15</a:t>
            </a:r>
            <a:r>
              <a:rPr lang="en-US" dirty="0" smtClean="0"/>
              <a:t> </a:t>
            </a:r>
            <a:r>
              <a:rPr lang="en-US" dirty="0"/>
              <a:t>Does radiometric dating of rocks and carbon dating prove that Genesis dating is wrong?</a:t>
            </a:r>
            <a:r>
              <a:rPr lang="en-US" dirty="0" smtClean="0"/>
              <a:t> </a:t>
            </a:r>
          </a:p>
          <a:p>
            <a:r>
              <a:rPr lang="en-US" dirty="0"/>
              <a:t>*16</a:t>
            </a:r>
            <a:r>
              <a:rPr lang="en-US" dirty="0" smtClean="0"/>
              <a:t> </a:t>
            </a:r>
            <a:r>
              <a:rPr lang="en-US" dirty="0"/>
              <a:t>Is the world young (less than 10,000 </a:t>
            </a:r>
            <a:r>
              <a:rPr lang="en-US" dirty="0" err="1"/>
              <a:t>yrs</a:t>
            </a:r>
            <a:r>
              <a:rPr lang="en-US" dirty="0"/>
              <a:t>) or is it billions of years old?</a:t>
            </a:r>
            <a:r>
              <a:rPr lang="en-US" dirty="0" smtClean="0"/>
              <a:t> </a:t>
            </a:r>
          </a:p>
          <a:p>
            <a:r>
              <a:rPr lang="en-US"/>
              <a:t>*5</a:t>
            </a:r>
            <a:r>
              <a:rPr lang="en-US" smtClean="0"/>
              <a:t> </a:t>
            </a:r>
            <a:r>
              <a:rPr lang="en-US" dirty="0"/>
              <a:t>What about missing links in evolution tree?</a:t>
            </a:r>
            <a:r>
              <a:rPr lang="en-US" dirty="0" smtClean="0"/>
              <a:t> </a:t>
            </a:r>
          </a:p>
          <a:p>
            <a:r>
              <a:rPr lang="en-US" dirty="0"/>
              <a:t>*7</a:t>
            </a:r>
            <a:r>
              <a:rPr lang="en-US" dirty="0" smtClean="0"/>
              <a:t> </a:t>
            </a:r>
            <a:r>
              <a:rPr lang="en-US" dirty="0"/>
              <a:t>Do fossils provide evidence of a worldwide flood?</a:t>
            </a:r>
            <a:r>
              <a:rPr lang="en-US" dirty="0" smtClean="0"/>
              <a:t> </a:t>
            </a:r>
          </a:p>
          <a:p>
            <a:r>
              <a:rPr lang="en-US" dirty="0"/>
              <a:t>*10</a:t>
            </a:r>
            <a:r>
              <a:rPr lang="en-US" dirty="0" smtClean="0"/>
              <a:t> </a:t>
            </a:r>
            <a:r>
              <a:rPr lang="en-US" dirty="0"/>
              <a:t>Is there evidence of a worldwide flood or was it local?</a:t>
            </a:r>
            <a:r>
              <a:rPr lang="en-US" dirty="0" smtClean="0"/>
              <a:t> </a:t>
            </a:r>
          </a:p>
          <a:p>
            <a:r>
              <a:rPr lang="en-US" dirty="0"/>
              <a:t>*14</a:t>
            </a:r>
            <a:r>
              <a:rPr lang="en-US" dirty="0" smtClean="0"/>
              <a:t> </a:t>
            </a:r>
            <a:r>
              <a:rPr lang="en-US" dirty="0"/>
              <a:t>Does the long life spans before the flood show Genesis is based on myths?</a:t>
            </a:r>
            <a:r>
              <a:rPr lang="en-US" dirty="0" smtClean="0"/>
              <a:t> </a:t>
            </a:r>
          </a:p>
          <a:p>
            <a:r>
              <a:rPr lang="en-US" dirty="0"/>
              <a:t>*17</a:t>
            </a:r>
            <a:r>
              <a:rPr lang="en-US" dirty="0" smtClean="0"/>
              <a:t> </a:t>
            </a:r>
            <a:r>
              <a:rPr lang="en-US" dirty="0"/>
              <a:t>Does the existence of so many galaxies and their movement prove an old universe?</a:t>
            </a:r>
            <a:r>
              <a:rPr lang="en-US" dirty="0" smtClean="0"/>
              <a:t> </a:t>
            </a:r>
          </a:p>
          <a:p>
            <a:r>
              <a:rPr lang="en-US" dirty="0"/>
              <a:t>*6</a:t>
            </a:r>
            <a:r>
              <a:rPr lang="en-US" dirty="0" smtClean="0"/>
              <a:t> </a:t>
            </a:r>
            <a:r>
              <a:rPr lang="en-US" dirty="0"/>
              <a:t>Do fossils prove evolution?</a:t>
            </a:r>
            <a:r>
              <a:rPr lang="en-US" dirty="0" smtClean="0"/>
              <a:t> </a:t>
            </a:r>
          </a:p>
          <a:p>
            <a:r>
              <a:rPr lang="en-US" dirty="0"/>
              <a:t>*12</a:t>
            </a:r>
            <a:r>
              <a:rPr lang="en-US" dirty="0" smtClean="0"/>
              <a:t> </a:t>
            </a:r>
            <a:r>
              <a:rPr lang="en-US" dirty="0"/>
              <a:t>Could you fit all the animals into the ark?</a:t>
            </a:r>
            <a:r>
              <a:rPr lang="en-US" dirty="0" smtClean="0"/>
              <a:t> </a:t>
            </a:r>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0759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12.7 x 10e43</a:t>
            </a:r>
          </a:p>
          <a:p>
            <a:endParaRPr lang="en-US" dirty="0"/>
          </a:p>
        </p:txBody>
      </p:sp>
      <p:sp>
        <p:nvSpPr>
          <p:cNvPr id="4" name="Slide Number Placeholder 3"/>
          <p:cNvSpPr>
            <a:spLocks noGrp="1"/>
          </p:cNvSpPr>
          <p:nvPr>
            <p:ph type="sldNum" sz="quarter" idx="10"/>
          </p:nvPr>
        </p:nvSpPr>
        <p:spPr/>
        <p:txBody>
          <a:bodyPr/>
          <a:lstStyle/>
          <a:p>
            <a:fld id="{2F51BFF4-E783-4A13-8A63-4721943C72CE}"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03469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Specific or (Special) Theory Of Evolution</a:t>
            </a:r>
          </a:p>
          <a:p>
            <a:r>
              <a:rPr lang="en-US" dirty="0" smtClean="0"/>
              <a:t>It has been proven in laboratory experiments that within a species of animals and/or plants changes can be noticed. This theory is also called “Micro-Evolution” </a:t>
            </a:r>
          </a:p>
          <a:p>
            <a:r>
              <a:rPr lang="en-US" dirty="0" smtClean="0"/>
              <a:t>1.	Mutations - Sudden small changes in the DNA code of the genes, which are passed on, to an organisms offspring, i.e. Fruit flies, blind fish. Even though this has been proven, mutations are generally bad for that species and not good (evolution teaches that the bad traits are weeded out and only the good and useful traits are passed on). Also these mutations usually do not last longer than a generation or two. </a:t>
            </a:r>
          </a:p>
          <a:p>
            <a:endParaRPr lang="en-US" dirty="0" smtClean="0"/>
          </a:p>
          <a:p>
            <a:r>
              <a:rPr lang="en-US" dirty="0" smtClean="0"/>
              <a:t>2.   Kinds - we can notice several different kinds of dogs, cats, </a:t>
            </a:r>
            <a:r>
              <a:rPr lang="en-US" dirty="0" err="1" smtClean="0"/>
              <a:t>etc</a:t>
            </a:r>
            <a:r>
              <a:rPr lang="en-US" dirty="0" smtClean="0"/>
              <a:t>… </a:t>
            </a:r>
          </a:p>
          <a:p>
            <a:r>
              <a:rPr lang="en-US" dirty="0" smtClean="0"/>
              <a:t>      We can cross breed animals to create a stronger faster horse. </a:t>
            </a:r>
          </a:p>
          <a:p>
            <a:endParaRPr lang="en-US" dirty="0" smtClean="0"/>
          </a:p>
          <a:p>
            <a:r>
              <a:rPr lang="en-US" dirty="0" smtClean="0"/>
              <a:t>3.	We do not argue with this because it has no impact or contradiction with the bible. The problem is that most of the public does not know the difference and are confused about this subject. They hear of “evolution” on the news and think that this applies to all forms of evolution. </a:t>
            </a:r>
          </a:p>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t>15</a:t>
            </a:fld>
            <a:endParaRPr lang="en-US"/>
          </a:p>
        </p:txBody>
      </p:sp>
    </p:spTree>
    <p:extLst>
      <p:ext uri="{BB962C8B-B14F-4D97-AF65-F5344CB8AC3E}">
        <p14:creationId xmlns:p14="http://schemas.microsoft.com/office/powerpoint/2010/main" val="216401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Specific or (Special) Theory Of Evolution</a:t>
            </a:r>
          </a:p>
          <a:p>
            <a:r>
              <a:rPr lang="en-US" dirty="0" smtClean="0"/>
              <a:t>It has been proven in laboratory experiments that within a species of animals and/or plants changes can be noticed. This theory is also called “Micro-Evolution” </a:t>
            </a:r>
          </a:p>
          <a:p>
            <a:r>
              <a:rPr lang="en-US" dirty="0" smtClean="0"/>
              <a:t>1.	Mutations - Sudden small changes in the DNA code of the genes, which are passed on, to an organisms offspring, i.e. Fruit flies, blind fish. Even though this has been proven, mutations are generally bad for that species and not good (evolution teaches that the bad traits are weeded out and only the good and useful traits are passed on). Also these mutations usually do not last longer than a generation or two. </a:t>
            </a:r>
          </a:p>
          <a:p>
            <a:endParaRPr lang="en-US" dirty="0" smtClean="0"/>
          </a:p>
          <a:p>
            <a:r>
              <a:rPr lang="en-US" dirty="0" smtClean="0"/>
              <a:t>2.   Kinds - we can notice several different kinds of dogs, cats, </a:t>
            </a:r>
            <a:r>
              <a:rPr lang="en-US" dirty="0" err="1" smtClean="0"/>
              <a:t>etc</a:t>
            </a:r>
            <a:r>
              <a:rPr lang="en-US" dirty="0" smtClean="0"/>
              <a:t>… </a:t>
            </a:r>
          </a:p>
          <a:p>
            <a:r>
              <a:rPr lang="en-US" dirty="0" smtClean="0"/>
              <a:t>      We can cross breed animals to create a stronger faster horse. </a:t>
            </a:r>
          </a:p>
          <a:p>
            <a:endParaRPr lang="en-US" dirty="0" smtClean="0"/>
          </a:p>
          <a:p>
            <a:r>
              <a:rPr lang="en-US" dirty="0" smtClean="0"/>
              <a:t>3.	We do not argue with this because it has no impact or contradiction with the bible. The problem is that most of the public does not know the difference and are confused about this subject. They hear of “evolution” on the news and think that this applies to all forms of evolution. </a:t>
            </a:r>
          </a:p>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6401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Specific or (Special) Theory Of Evolution</a:t>
            </a:r>
          </a:p>
          <a:p>
            <a:r>
              <a:rPr lang="en-US" dirty="0" smtClean="0"/>
              <a:t>It has been proven in laboratory experiments that within a species of animals and/or plants changes can be noticed. This theory is also called “Micro-Evolution” </a:t>
            </a:r>
          </a:p>
          <a:p>
            <a:r>
              <a:rPr lang="en-US" dirty="0" smtClean="0"/>
              <a:t>1.	Mutations - Sudden small changes in the DNA code of the genes, which are passed on, to an organisms offspring, i.e. Fruit flies, blind fish. Even though this has been proven, mutations are generally bad for that species and not good (evolution teaches that the bad traits are weeded out and only the good and useful traits are passed on). Also these mutations usually do not last longer than a generation or two. </a:t>
            </a:r>
          </a:p>
          <a:p>
            <a:endParaRPr lang="en-US" dirty="0" smtClean="0"/>
          </a:p>
          <a:p>
            <a:r>
              <a:rPr lang="en-US" dirty="0" smtClean="0"/>
              <a:t>2.   Kinds - we can notice several different kinds of dogs, cats, </a:t>
            </a:r>
            <a:r>
              <a:rPr lang="en-US" dirty="0" err="1" smtClean="0"/>
              <a:t>etc</a:t>
            </a:r>
            <a:r>
              <a:rPr lang="en-US" dirty="0" smtClean="0"/>
              <a:t>… </a:t>
            </a:r>
          </a:p>
          <a:p>
            <a:r>
              <a:rPr lang="en-US" dirty="0" smtClean="0"/>
              <a:t>      We can cross breed animals to create a stronger faster horse. </a:t>
            </a:r>
          </a:p>
          <a:p>
            <a:endParaRPr lang="en-US" dirty="0" smtClean="0"/>
          </a:p>
          <a:p>
            <a:r>
              <a:rPr lang="en-US" dirty="0" smtClean="0"/>
              <a:t>3.	We do not argue with this because it has no impact or contradiction with the bible. The problem is that most of the public does not know the difference and are confused about this subject. They hear of “evolution” on the news and think that this applies to all forms of evolution. </a:t>
            </a:r>
          </a:p>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6401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Theistic Evolution </a:t>
            </a:r>
          </a:p>
          <a:p>
            <a:r>
              <a:rPr lang="en-US" dirty="0" smtClean="0"/>
              <a:t>This is a compromise theory and not harmonious with the teachings of the bible. This theory state that God created evolution billions of years ago and then He stepped back and let nature take its course. This theory contradicts the teaching that God created the universe in six days. </a:t>
            </a:r>
          </a:p>
          <a:p>
            <a:endParaRPr lang="en-US" dirty="0" smtClean="0"/>
          </a:p>
          <a:p>
            <a:r>
              <a:rPr lang="en-US" dirty="0" smtClean="0"/>
              <a:t>This enables a person to accept the teachings of evolutions as “fact” and also claim to be a Christian because he believes in God. This way he/she can avoid conflict and discussions about a complicated subject. BUT this also means we must throw out the bible - because this is not what the bible teaches! </a:t>
            </a:r>
          </a:p>
          <a:p>
            <a:r>
              <a:rPr lang="en-US" dirty="0" smtClean="0"/>
              <a:t>We are told that God not only created the universe in six days, but that He is alive and active in our lives. He hears our prayers and He answers them. He is all powerful, all knowing, and all present. One can not hold on to God and Theistic Evolution at the same time.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t>20</a:t>
            </a:fld>
            <a:endParaRPr lang="en-US"/>
          </a:p>
        </p:txBody>
      </p:sp>
    </p:spTree>
    <p:extLst>
      <p:ext uri="{BB962C8B-B14F-4D97-AF65-F5344CB8AC3E}">
        <p14:creationId xmlns:p14="http://schemas.microsoft.com/office/powerpoint/2010/main" val="385511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74" name="Rectangle 7"/>
          <p:cNvSpPr>
            <a:spLocks noGrp="1" noChangeArrowheads="1"/>
          </p:cNvSpPr>
          <p:nvPr>
            <p:ph type="sldNum" sz="quarter" idx="5"/>
          </p:nvPr>
        </p:nvSpPr>
        <p:spPr>
          <a:noFill/>
        </p:spPr>
        <p:txBody>
          <a:bodyPr/>
          <a:lstStyle/>
          <a:p>
            <a:fld id="{C1CD4F7D-710B-4C0D-A497-188666D5F708}" type="slidenum">
              <a:rPr lang="en-US" smtClean="0">
                <a:solidFill>
                  <a:prstClr val="black"/>
                </a:solidFill>
              </a:rPr>
              <a:pPr/>
              <a:t>22</a:t>
            </a:fld>
            <a:endParaRPr lang="en-US" smtClean="0">
              <a:solidFill>
                <a:prstClr val="black"/>
              </a:solidFill>
            </a:endParaRPr>
          </a:p>
        </p:txBody>
      </p:sp>
      <p:sp>
        <p:nvSpPr>
          <p:cNvPr id="1692675" name="Rectangle 2"/>
          <p:cNvSpPr>
            <a:spLocks noGrp="1" noRot="1" noChangeAspect="1" noChangeArrowheads="1" noTextEdit="1"/>
          </p:cNvSpPr>
          <p:nvPr>
            <p:ph type="sldImg"/>
          </p:nvPr>
        </p:nvSpPr>
        <p:spPr>
          <a:xfrm>
            <a:off x="1319213" y="1073150"/>
            <a:ext cx="4371975" cy="2733675"/>
          </a:xfrm>
          <a:ln/>
        </p:spPr>
      </p:sp>
      <p:sp>
        <p:nvSpPr>
          <p:cNvPr id="1692676" name="Rectangle 3"/>
          <p:cNvSpPr>
            <a:spLocks noGrp="1" noChangeArrowheads="1"/>
          </p:cNvSpPr>
          <p:nvPr>
            <p:ph type="body" idx="1"/>
          </p:nvPr>
        </p:nvSpPr>
        <p:spPr>
          <a:noFill/>
          <a:ln/>
        </p:spPr>
        <p:txBody>
          <a:bodyPr lIns="72874" tIns="36437" rIns="72874" bIns="36437"/>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260DA-D567-4F07-A5F2-6D518512D3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14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57379C-6C0D-4162-BEA6-54C009B34C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2793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charset="0"/>
              </a:defRPr>
            </a:lvl1pPr>
          </a:lstStyle>
          <a:p>
            <a:pPr>
              <a:defRPr/>
            </a:pPr>
            <a:fld id="{0C115F3B-F9AE-4691-BEE5-EDEEDF743324}" type="slidenum">
              <a:rPr lang="en-US"/>
              <a:pPr>
                <a:defRPr/>
              </a:pPr>
              <a:t>‹#›</a:t>
            </a:fld>
            <a:endParaRPr lang="en-US"/>
          </a:p>
        </p:txBody>
      </p:sp>
    </p:spTree>
    <p:extLst>
      <p:ext uri="{BB962C8B-B14F-4D97-AF65-F5344CB8AC3E}">
        <p14:creationId xmlns:p14="http://schemas.microsoft.com/office/powerpoint/2010/main" val="3838323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charset="0"/>
              </a:defRPr>
            </a:lvl1pPr>
          </a:lstStyle>
          <a:p>
            <a:pPr>
              <a:defRPr/>
            </a:pPr>
            <a:fld id="{553941E2-2AA6-4194-8FF6-84681923E8F0}" type="slidenum">
              <a:rPr lang="en-US"/>
              <a:pPr>
                <a:defRPr/>
              </a:pPr>
              <a:t>‹#›</a:t>
            </a:fld>
            <a:endParaRPr lang="en-US"/>
          </a:p>
        </p:txBody>
      </p:sp>
    </p:spTree>
    <p:extLst>
      <p:ext uri="{BB962C8B-B14F-4D97-AF65-F5344CB8AC3E}">
        <p14:creationId xmlns:p14="http://schemas.microsoft.com/office/powerpoint/2010/main" val="955094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charset="0"/>
              </a:defRPr>
            </a:lvl1pPr>
          </a:lstStyle>
          <a:p>
            <a:pPr>
              <a:defRPr/>
            </a:pPr>
            <a:fld id="{D776ABA2-A1AF-45BE-B061-7D35A207EAD6}" type="slidenum">
              <a:rPr lang="en-US"/>
              <a:pPr>
                <a:defRPr/>
              </a:pPr>
              <a:t>‹#›</a:t>
            </a:fld>
            <a:endParaRPr lang="en-US"/>
          </a:p>
        </p:txBody>
      </p:sp>
    </p:spTree>
    <p:extLst>
      <p:ext uri="{BB962C8B-B14F-4D97-AF65-F5344CB8AC3E}">
        <p14:creationId xmlns:p14="http://schemas.microsoft.com/office/powerpoint/2010/main" val="1205992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354F8CA2-4D17-42CA-9F94-1638CDE2A2E0}" type="slidenum">
              <a:rPr lang="en-US"/>
              <a:pPr>
                <a:defRPr/>
              </a:pPr>
              <a:t>‹#›</a:t>
            </a:fld>
            <a:endParaRPr lang="en-US"/>
          </a:p>
        </p:txBody>
      </p:sp>
    </p:spTree>
    <p:extLst>
      <p:ext uri="{BB962C8B-B14F-4D97-AF65-F5344CB8AC3E}">
        <p14:creationId xmlns:p14="http://schemas.microsoft.com/office/powerpoint/2010/main" val="6360280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97C799CD-6141-4516-9139-0106F41DA043}" type="slidenum">
              <a:rPr lang="en-US"/>
              <a:pPr>
                <a:defRPr/>
              </a:pPr>
              <a:t>‹#›</a:t>
            </a:fld>
            <a:endParaRPr lang="en-US"/>
          </a:p>
        </p:txBody>
      </p:sp>
    </p:spTree>
    <p:extLst>
      <p:ext uri="{BB962C8B-B14F-4D97-AF65-F5344CB8AC3E}">
        <p14:creationId xmlns:p14="http://schemas.microsoft.com/office/powerpoint/2010/main" val="38706737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1C67C27-7467-4514-B398-4483E0F999FB}" type="slidenum">
              <a:rPr lang="en-US"/>
              <a:pPr>
                <a:defRPr/>
              </a:pPr>
              <a:t>‹#›</a:t>
            </a:fld>
            <a:endParaRPr lang="en-US"/>
          </a:p>
        </p:txBody>
      </p:sp>
    </p:spTree>
    <p:extLst>
      <p:ext uri="{BB962C8B-B14F-4D97-AF65-F5344CB8AC3E}">
        <p14:creationId xmlns:p14="http://schemas.microsoft.com/office/powerpoint/2010/main" val="37133506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5B22BA0-DD46-44AC-BFB9-05C9DE102168}" type="slidenum">
              <a:rPr lang="en-US"/>
              <a:pPr>
                <a:defRPr/>
              </a:pPr>
              <a:t>‹#›</a:t>
            </a:fld>
            <a:endParaRPr lang="en-US"/>
          </a:p>
        </p:txBody>
      </p:sp>
    </p:spTree>
    <p:extLst>
      <p:ext uri="{BB962C8B-B14F-4D97-AF65-F5344CB8AC3E}">
        <p14:creationId xmlns:p14="http://schemas.microsoft.com/office/powerpoint/2010/main" val="29581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D7999B1-B449-43FC-9C83-FC42DED116C6}" type="slidenum">
              <a:rPr lang="en-US"/>
              <a:pPr>
                <a:defRPr/>
              </a:pPr>
              <a:t>‹#›</a:t>
            </a:fld>
            <a:endParaRPr lang="en-US"/>
          </a:p>
        </p:txBody>
      </p:sp>
    </p:spTree>
    <p:extLst>
      <p:ext uri="{BB962C8B-B14F-4D97-AF65-F5344CB8AC3E}">
        <p14:creationId xmlns:p14="http://schemas.microsoft.com/office/powerpoint/2010/main" val="711805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596B914-2339-4893-B360-3BEB11FC1035}" type="slidenum">
              <a:rPr lang="en-US"/>
              <a:pPr>
                <a:defRPr/>
              </a:pPr>
              <a:t>‹#›</a:t>
            </a:fld>
            <a:endParaRPr lang="en-US"/>
          </a:p>
        </p:txBody>
      </p:sp>
    </p:spTree>
    <p:extLst>
      <p:ext uri="{BB962C8B-B14F-4D97-AF65-F5344CB8AC3E}">
        <p14:creationId xmlns:p14="http://schemas.microsoft.com/office/powerpoint/2010/main" val="480035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54653D1-0500-4C9E-84E1-5D0581BEEF26}" type="slidenum">
              <a:rPr lang="en-US"/>
              <a:pPr>
                <a:defRPr/>
              </a:pPr>
              <a:t>‹#›</a:t>
            </a:fld>
            <a:endParaRPr lang="en-US"/>
          </a:p>
        </p:txBody>
      </p:sp>
    </p:spTree>
    <p:extLst>
      <p:ext uri="{BB962C8B-B14F-4D97-AF65-F5344CB8AC3E}">
        <p14:creationId xmlns:p14="http://schemas.microsoft.com/office/powerpoint/2010/main" val="65986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7408B-FC6C-4934-9076-36034D2D2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224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5D0CB6A-DE2D-48F9-9DA3-B770E56C965E}" type="slidenum">
              <a:rPr lang="en-US"/>
              <a:pPr>
                <a:defRPr/>
              </a:pPr>
              <a:t>‹#›</a:t>
            </a:fld>
            <a:endParaRPr lang="en-US"/>
          </a:p>
        </p:txBody>
      </p:sp>
    </p:spTree>
    <p:extLst>
      <p:ext uri="{BB962C8B-B14F-4D97-AF65-F5344CB8AC3E}">
        <p14:creationId xmlns:p14="http://schemas.microsoft.com/office/powerpoint/2010/main" val="1211947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73FD35FB-A813-4C51-9A02-20DAB3200BFD}" type="slidenum">
              <a:rPr lang="en-US"/>
              <a:pPr>
                <a:defRPr/>
              </a:pPr>
              <a:t>‹#›</a:t>
            </a:fld>
            <a:endParaRPr lang="en-US"/>
          </a:p>
        </p:txBody>
      </p:sp>
    </p:spTree>
    <p:extLst>
      <p:ext uri="{BB962C8B-B14F-4D97-AF65-F5344CB8AC3E}">
        <p14:creationId xmlns:p14="http://schemas.microsoft.com/office/powerpoint/2010/main" val="481187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DE8B82A-9D82-4BC0-B944-9F71668A6843}" type="slidenum">
              <a:rPr lang="en-US"/>
              <a:pPr>
                <a:defRPr/>
              </a:pPr>
              <a:t>‹#›</a:t>
            </a:fld>
            <a:endParaRPr lang="en-US"/>
          </a:p>
        </p:txBody>
      </p:sp>
    </p:spTree>
    <p:extLst>
      <p:ext uri="{BB962C8B-B14F-4D97-AF65-F5344CB8AC3E}">
        <p14:creationId xmlns:p14="http://schemas.microsoft.com/office/powerpoint/2010/main" val="2890067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F89AAF4-9A6A-4AEC-815C-FF98159BCD2C}" type="slidenum">
              <a:rPr lang="en-US"/>
              <a:pPr>
                <a:defRPr/>
              </a:pPr>
              <a:t>‹#›</a:t>
            </a:fld>
            <a:endParaRPr lang="en-US"/>
          </a:p>
        </p:txBody>
      </p:sp>
    </p:spTree>
    <p:extLst>
      <p:ext uri="{BB962C8B-B14F-4D97-AF65-F5344CB8AC3E}">
        <p14:creationId xmlns:p14="http://schemas.microsoft.com/office/powerpoint/2010/main" val="35080282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3100FC-B9CE-4337-9BB6-1276F9EAD4F4}" type="slidenum">
              <a:rPr lang="en-US"/>
              <a:pPr>
                <a:defRPr/>
              </a:pPr>
              <a:t>‹#›</a:t>
            </a:fld>
            <a:endParaRPr lang="en-US"/>
          </a:p>
        </p:txBody>
      </p:sp>
    </p:spTree>
    <p:extLst>
      <p:ext uri="{BB962C8B-B14F-4D97-AF65-F5344CB8AC3E}">
        <p14:creationId xmlns:p14="http://schemas.microsoft.com/office/powerpoint/2010/main" val="11407216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1830D77-F7C7-43FA-AB3B-72FDD05E584D}" type="slidenum">
              <a:rPr lang="en-US"/>
              <a:pPr>
                <a:defRPr/>
              </a:pPr>
              <a:t>‹#›</a:t>
            </a:fld>
            <a:endParaRPr lang="en-US"/>
          </a:p>
        </p:txBody>
      </p:sp>
    </p:spTree>
    <p:extLst>
      <p:ext uri="{BB962C8B-B14F-4D97-AF65-F5344CB8AC3E}">
        <p14:creationId xmlns:p14="http://schemas.microsoft.com/office/powerpoint/2010/main" val="19980185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8077200"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524000"/>
            <a:ext cx="3962400" cy="374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962400" cy="374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charset="0"/>
              </a:defRPr>
            </a:lvl1pPr>
          </a:lstStyle>
          <a:p>
            <a:pPr>
              <a:defRPr/>
            </a:pPr>
            <a:r>
              <a:rPr lang="en-US"/>
              <a:t>@ Dr. Heinz Lycklama</a:t>
            </a:r>
          </a:p>
        </p:txBody>
      </p:sp>
      <p:sp>
        <p:nvSpPr>
          <p:cNvPr id="7" name="Slide Number Placeholder 6"/>
          <p:cNvSpPr>
            <a:spLocks noGrp="1"/>
          </p:cNvSpPr>
          <p:nvPr>
            <p:ph type="sldNum" sz="quarter" idx="12"/>
          </p:nvPr>
        </p:nvSpPr>
        <p:spPr/>
        <p:txBody>
          <a:bodyPr/>
          <a:lstStyle>
            <a:lvl1pPr eaLnBrk="0" hangingPunct="0">
              <a:defRPr>
                <a:latin typeface="Times" charset="0"/>
              </a:defRPr>
            </a:lvl1pPr>
          </a:lstStyle>
          <a:p>
            <a:pPr>
              <a:defRPr/>
            </a:pPr>
            <a:fld id="{CB447C09-5D9E-461E-9D59-3852C2FE8BED}" type="slidenum">
              <a:rPr lang="en-US"/>
              <a:pPr>
                <a:defRPr/>
              </a:pPr>
              <a:t>‹#›</a:t>
            </a:fld>
            <a:endParaRPr lang="en-US"/>
          </a:p>
        </p:txBody>
      </p:sp>
    </p:spTree>
    <p:extLst>
      <p:ext uri="{BB962C8B-B14F-4D97-AF65-F5344CB8AC3E}">
        <p14:creationId xmlns:p14="http://schemas.microsoft.com/office/powerpoint/2010/main" val="4487829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51000"/>
            <a:ext cx="3810000" cy="3429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0BD4FD8-9790-416E-9481-7F259329BE63}" type="slidenum">
              <a:rPr lang="en-US" altLang="en-US"/>
              <a:pPr>
                <a:defRPr/>
              </a:pPr>
              <a:t>‹#›</a:t>
            </a:fld>
            <a:endParaRPr lang="en-US" altLang="en-US"/>
          </a:p>
        </p:txBody>
      </p:sp>
    </p:spTree>
    <p:extLst>
      <p:ext uri="{BB962C8B-B14F-4D97-AF65-F5344CB8AC3E}">
        <p14:creationId xmlns:p14="http://schemas.microsoft.com/office/powerpoint/2010/main" val="13430860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endParaRPr>
          </a:p>
        </p:txBody>
      </p:sp>
      <p:sp>
        <p:nvSpPr>
          <p:cNvPr id="6" name="Slide Number Placeholder 5"/>
          <p:cNvSpPr>
            <a:spLocks noGrp="1"/>
          </p:cNvSpPr>
          <p:nvPr>
            <p:ph type="sldNum" sz="quarter" idx="12"/>
          </p:nvPr>
        </p:nvSpPr>
        <p:spPr/>
        <p:txBody>
          <a:bodyPr/>
          <a:lstStyle>
            <a:lvl1pPr>
              <a:defRPr/>
            </a:lvl1pPr>
          </a:lstStyle>
          <a:p>
            <a:fld id="{0F6D8B01-FF71-4717-B39C-75B9632F7D37}"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572664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endParaRPr>
          </a:p>
        </p:txBody>
      </p:sp>
      <p:sp>
        <p:nvSpPr>
          <p:cNvPr id="6" name="Slide Number Placeholder 5"/>
          <p:cNvSpPr>
            <a:spLocks noGrp="1"/>
          </p:cNvSpPr>
          <p:nvPr>
            <p:ph type="sldNum" sz="quarter" idx="12"/>
          </p:nvPr>
        </p:nvSpPr>
        <p:spPr/>
        <p:txBody>
          <a:bodyPr/>
          <a:lstStyle>
            <a:lvl1pPr>
              <a:defRPr/>
            </a:lvl1pPr>
          </a:lstStyle>
          <a:p>
            <a:fld id="{13ACE0AA-CA42-4086-B57E-ACE759AB8D82}"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67310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E2CF6B9-9433-465E-8C48-9F5B99385499}" type="datetimeFigureOut">
              <a:rPr lang="en-US"/>
              <a:pPr>
                <a:defRPr/>
              </a:pPr>
              <a:t>4/27/2017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0C890CA-3D2B-4412-9CF6-BAE8C5F6F9E1}" type="slidenum">
              <a:rPr lang="en-US"/>
              <a:pPr>
                <a:defRPr/>
              </a:pPr>
              <a:t>‹#›</a:t>
            </a:fld>
            <a:endParaRPr lang="en-US"/>
          </a:p>
        </p:txBody>
      </p:sp>
    </p:spTree>
    <p:extLst>
      <p:ext uri="{BB962C8B-B14F-4D97-AF65-F5344CB8AC3E}">
        <p14:creationId xmlns:p14="http://schemas.microsoft.com/office/powerpoint/2010/main" val="8797233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endParaRPr>
          </a:p>
        </p:txBody>
      </p:sp>
      <p:sp>
        <p:nvSpPr>
          <p:cNvPr id="6" name="Slide Number Placeholder 5"/>
          <p:cNvSpPr>
            <a:spLocks noGrp="1"/>
          </p:cNvSpPr>
          <p:nvPr>
            <p:ph type="sldNum" sz="quarter" idx="12"/>
          </p:nvPr>
        </p:nvSpPr>
        <p:spPr/>
        <p:txBody>
          <a:bodyPr/>
          <a:lstStyle>
            <a:lvl1pPr>
              <a:defRPr/>
            </a:lvl1pPr>
          </a:lstStyle>
          <a:p>
            <a:fld id="{FB7063FC-DD33-4F70-931D-F3BBF66BEC2F}"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9373173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endParaRPr>
          </a:p>
        </p:txBody>
      </p:sp>
      <p:sp>
        <p:nvSpPr>
          <p:cNvPr id="7" name="Slide Number Placeholder 6"/>
          <p:cNvSpPr>
            <a:spLocks noGrp="1"/>
          </p:cNvSpPr>
          <p:nvPr>
            <p:ph type="sldNum" sz="quarter" idx="12"/>
          </p:nvPr>
        </p:nvSpPr>
        <p:spPr/>
        <p:txBody>
          <a:bodyPr/>
          <a:lstStyle>
            <a:lvl1pPr>
              <a:defRPr/>
            </a:lvl1pPr>
          </a:lstStyle>
          <a:p>
            <a:fld id="{EF69B8DC-1556-436A-9333-958A9617A857}"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5706923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66"/>
              </a:solidFill>
            </a:endParaRPr>
          </a:p>
        </p:txBody>
      </p:sp>
      <p:sp>
        <p:nvSpPr>
          <p:cNvPr id="9" name="Slide Number Placeholder 8"/>
          <p:cNvSpPr>
            <a:spLocks noGrp="1"/>
          </p:cNvSpPr>
          <p:nvPr>
            <p:ph type="sldNum" sz="quarter" idx="12"/>
          </p:nvPr>
        </p:nvSpPr>
        <p:spPr/>
        <p:txBody>
          <a:bodyPr/>
          <a:lstStyle>
            <a:lvl1pPr>
              <a:defRPr/>
            </a:lvl1pPr>
          </a:lstStyle>
          <a:p>
            <a:fld id="{E1D36857-3E2C-4C71-BF30-CB1AF75E63F0}"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3210246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66"/>
              </a:solidFill>
            </a:endParaRPr>
          </a:p>
        </p:txBody>
      </p:sp>
      <p:sp>
        <p:nvSpPr>
          <p:cNvPr id="5" name="Slide Number Placeholder 4"/>
          <p:cNvSpPr>
            <a:spLocks noGrp="1"/>
          </p:cNvSpPr>
          <p:nvPr>
            <p:ph type="sldNum" sz="quarter" idx="12"/>
          </p:nvPr>
        </p:nvSpPr>
        <p:spPr/>
        <p:txBody>
          <a:bodyPr/>
          <a:lstStyle>
            <a:lvl1pPr>
              <a:defRPr/>
            </a:lvl1pPr>
          </a:lstStyle>
          <a:p>
            <a:fld id="{78EF4A2D-46A4-468A-A95F-4C1F5FBE3D17}"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536412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66"/>
              </a:solidFill>
            </a:endParaRPr>
          </a:p>
        </p:txBody>
      </p:sp>
      <p:sp>
        <p:nvSpPr>
          <p:cNvPr id="4" name="Slide Number Placeholder 3"/>
          <p:cNvSpPr>
            <a:spLocks noGrp="1"/>
          </p:cNvSpPr>
          <p:nvPr>
            <p:ph type="sldNum" sz="quarter" idx="12"/>
          </p:nvPr>
        </p:nvSpPr>
        <p:spPr/>
        <p:txBody>
          <a:bodyPr/>
          <a:lstStyle>
            <a:lvl1pPr>
              <a:defRPr/>
            </a:lvl1pPr>
          </a:lstStyle>
          <a:p>
            <a:fld id="{AD739B94-FD66-4FDE-9666-9A61F8E4DB2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6200064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endParaRPr>
          </a:p>
        </p:txBody>
      </p:sp>
      <p:sp>
        <p:nvSpPr>
          <p:cNvPr id="7" name="Slide Number Placeholder 6"/>
          <p:cNvSpPr>
            <a:spLocks noGrp="1"/>
          </p:cNvSpPr>
          <p:nvPr>
            <p:ph type="sldNum" sz="quarter" idx="12"/>
          </p:nvPr>
        </p:nvSpPr>
        <p:spPr/>
        <p:txBody>
          <a:bodyPr/>
          <a:lstStyle>
            <a:lvl1pPr>
              <a:defRPr/>
            </a:lvl1pPr>
          </a:lstStyle>
          <a:p>
            <a:fld id="{EAEAD269-7917-4644-9EA0-ABD5652352DB}"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312675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endParaRPr>
          </a:p>
        </p:txBody>
      </p:sp>
      <p:sp>
        <p:nvSpPr>
          <p:cNvPr id="7" name="Slide Number Placeholder 6"/>
          <p:cNvSpPr>
            <a:spLocks noGrp="1"/>
          </p:cNvSpPr>
          <p:nvPr>
            <p:ph type="sldNum" sz="quarter" idx="12"/>
          </p:nvPr>
        </p:nvSpPr>
        <p:spPr/>
        <p:txBody>
          <a:bodyPr/>
          <a:lstStyle>
            <a:lvl1pPr>
              <a:defRPr/>
            </a:lvl1pPr>
          </a:lstStyle>
          <a:p>
            <a:fld id="{3243C46A-713F-4417-8EC8-A62F16A2ADC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8336237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endParaRPr>
          </a:p>
        </p:txBody>
      </p:sp>
      <p:sp>
        <p:nvSpPr>
          <p:cNvPr id="6" name="Slide Number Placeholder 5"/>
          <p:cNvSpPr>
            <a:spLocks noGrp="1"/>
          </p:cNvSpPr>
          <p:nvPr>
            <p:ph type="sldNum" sz="quarter" idx="12"/>
          </p:nvPr>
        </p:nvSpPr>
        <p:spPr/>
        <p:txBody>
          <a:bodyPr/>
          <a:lstStyle>
            <a:lvl1pPr>
              <a:defRPr/>
            </a:lvl1pPr>
          </a:lstStyle>
          <a:p>
            <a:fld id="{6409F803-9C37-4263-9922-8EFCA2A0184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6051601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endParaRPr>
          </a:p>
        </p:txBody>
      </p:sp>
      <p:sp>
        <p:nvSpPr>
          <p:cNvPr id="6" name="Slide Number Placeholder 5"/>
          <p:cNvSpPr>
            <a:spLocks noGrp="1"/>
          </p:cNvSpPr>
          <p:nvPr>
            <p:ph type="sldNum" sz="quarter" idx="12"/>
          </p:nvPr>
        </p:nvSpPr>
        <p:spPr/>
        <p:txBody>
          <a:bodyPr/>
          <a:lstStyle>
            <a:lvl1pPr>
              <a:defRPr/>
            </a:lvl1pPr>
          </a:lstStyle>
          <a:p>
            <a:fld id="{740AE426-5A70-4917-BCBE-69072B41FC29}"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9801263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FFFF66"/>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66"/>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E1538895-CB9A-4550-BF8C-1D71D1EDF24B}"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859912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9754F5F-4B33-4D6A-AEEE-0A3259BEFB21}" type="datetimeFigureOut">
              <a:rPr lang="en-US"/>
              <a:pPr>
                <a:defRPr/>
              </a:pPr>
              <a:t>4/27/2017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678249F-387B-41EA-86B7-66A895832A72}" type="slidenum">
              <a:rPr lang="en-US"/>
              <a:pPr>
                <a:defRPr/>
              </a:pPr>
              <a:t>‹#›</a:t>
            </a:fld>
            <a:endParaRPr lang="en-US"/>
          </a:p>
        </p:txBody>
      </p:sp>
    </p:spTree>
    <p:extLst>
      <p:ext uri="{BB962C8B-B14F-4D97-AF65-F5344CB8AC3E}">
        <p14:creationId xmlns:p14="http://schemas.microsoft.com/office/powerpoint/2010/main" val="1243563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8EE58E-785C-43C9-BAD5-66C9F23AE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936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52A0B9-BCA2-4B0F-B55E-6939375502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21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349927-764D-4BF8-95D5-90C8BF1EDA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9998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54909"/>
            <a:ext cx="3810000" cy="39250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4909"/>
            <a:ext cx="3810000" cy="39250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11449E-3CFE-4395-8BCF-FB8355030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247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D283691-D028-4738-AA48-85B829A1B0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8835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55714D-5F0A-4270-988F-963F9537A1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0518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EFBAE7-68C8-4D3F-B1A7-7AAF3368E4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5521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4A223C-8BE7-4A70-9931-0EAA9F81D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0454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114660-8710-47DA-8F5E-8442E32661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0421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B8C060-0AF2-4A4E-8F86-ED7C1257C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412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C57727B-FCD0-4169-B494-AFC28C633197}" type="datetimeFigureOut">
              <a:rPr lang="en-US"/>
              <a:pPr>
                <a:defRPr/>
              </a:pPr>
              <a:t>4/27/2017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D1D6C98-2D07-45A4-A781-91AA7F176636}" type="slidenum">
              <a:rPr lang="en-US"/>
              <a:pPr>
                <a:defRPr/>
              </a:pPr>
              <a:t>‹#›</a:t>
            </a:fld>
            <a:endParaRPr lang="en-US"/>
          </a:p>
        </p:txBody>
      </p:sp>
    </p:spTree>
    <p:extLst>
      <p:ext uri="{BB962C8B-B14F-4D97-AF65-F5344CB8AC3E}">
        <p14:creationId xmlns:p14="http://schemas.microsoft.com/office/powerpoint/2010/main" val="941950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43" y="0"/>
            <a:ext cx="1971675" cy="508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16" y="0"/>
            <a:ext cx="5762625" cy="508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206054-1331-435E-AFB6-2674575E50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7088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8EE58E-785C-43C9-BAD5-66C9F23AE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3144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52A0B9-BCA2-4B0F-B55E-6939375502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1371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349927-764D-4BF8-95D5-90C8BF1EDA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1975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54909"/>
            <a:ext cx="3810000" cy="39250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4909"/>
            <a:ext cx="3810000" cy="39250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11449E-3CFE-4395-8BCF-FB8355030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4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D283691-D028-4738-AA48-85B829A1B0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9380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55714D-5F0A-4270-988F-963F9537A1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2765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EFBAE7-68C8-4D3F-B1A7-7AAF3368E4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3729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4A223C-8BE7-4A70-9931-0EAA9F81D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96172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114660-8710-47DA-8F5E-8442E32661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708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8380ED1-A92D-4806-B9CF-FD4057C1F5B4}" type="datetimeFigureOut">
              <a:rPr lang="en-US"/>
              <a:pPr>
                <a:defRPr/>
              </a:pPr>
              <a:t>4/27/2017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E734E43-B681-412E-A22F-03A52045A44B}" type="slidenum">
              <a:rPr lang="en-US"/>
              <a:pPr>
                <a:defRPr/>
              </a:pPr>
              <a:t>‹#›</a:t>
            </a:fld>
            <a:endParaRPr lang="en-US"/>
          </a:p>
        </p:txBody>
      </p:sp>
    </p:spTree>
    <p:extLst>
      <p:ext uri="{BB962C8B-B14F-4D97-AF65-F5344CB8AC3E}">
        <p14:creationId xmlns:p14="http://schemas.microsoft.com/office/powerpoint/2010/main" val="12516876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B8C060-0AF2-4A4E-8F86-ED7C1257C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5501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43" y="0"/>
            <a:ext cx="1971675" cy="508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16" y="0"/>
            <a:ext cx="5762625" cy="508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206054-1331-435E-AFB6-2674575E50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5267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3"/>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19026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8801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26636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818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80439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815009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2076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591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5F883AD-3DD2-4E06-A929-048DF65BFBD3}" type="datetimeFigureOut">
              <a:rPr lang="en-US"/>
              <a:pPr>
                <a:defRPr/>
              </a:pPr>
              <a:t>4/27/2017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54BD40-F980-4C5A-A270-01EF0EFFFD35}" type="slidenum">
              <a:rPr lang="en-US"/>
              <a:pPr>
                <a:defRPr/>
              </a:pPr>
              <a:t>‹#›</a:t>
            </a:fld>
            <a:endParaRPr lang="en-US"/>
          </a:p>
        </p:txBody>
      </p:sp>
    </p:spTree>
    <p:extLst>
      <p:ext uri="{BB962C8B-B14F-4D97-AF65-F5344CB8AC3E}">
        <p14:creationId xmlns:p14="http://schemas.microsoft.com/office/powerpoint/2010/main" val="1149954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24891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2231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8"/>
            <a:ext cx="2057400" cy="485113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8"/>
            <a:ext cx="6019800" cy="4851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6351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Tree>
    <p:extLst>
      <p:ext uri="{BB962C8B-B14F-4D97-AF65-F5344CB8AC3E}">
        <p14:creationId xmlns:p14="http://schemas.microsoft.com/office/powerpoint/2010/main" val="4589269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6"/>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81712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6044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55437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85430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6585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3206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255C1D-91DA-459A-B751-68F300C78B72}" type="datetimeFigureOut">
              <a:rPr lang="en-US"/>
              <a:pPr>
                <a:defRPr/>
              </a:pPr>
              <a:t>4/27/2017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1CD1AA0-110E-482D-A4DF-A96ED52B4FD2}" type="slidenum">
              <a:rPr lang="en-US"/>
              <a:pPr>
                <a:defRPr/>
              </a:pPr>
              <a:t>‹#›</a:t>
            </a:fld>
            <a:endParaRPr lang="en-US"/>
          </a:p>
        </p:txBody>
      </p:sp>
    </p:spTree>
    <p:extLst>
      <p:ext uri="{BB962C8B-B14F-4D97-AF65-F5344CB8AC3E}">
        <p14:creationId xmlns:p14="http://schemas.microsoft.com/office/powerpoint/2010/main" val="27277274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47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1679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4683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094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8"/>
            <a:ext cx="2057400" cy="485113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8"/>
            <a:ext cx="6019800" cy="4851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009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Tree>
    <p:extLst>
      <p:ext uri="{BB962C8B-B14F-4D97-AF65-F5344CB8AC3E}">
        <p14:creationId xmlns:p14="http://schemas.microsoft.com/office/powerpoint/2010/main" val="26963364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1"/>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59842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1459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4057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3835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B9E9B63-EE64-480A-9273-D7E66DD75058}" type="datetimeFigureOut">
              <a:rPr lang="en-US"/>
              <a:pPr>
                <a:defRPr/>
              </a:pPr>
              <a:t>4/27/2017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AF3CC81-7F5B-44C6-BD6D-3B41536A6C6D}" type="slidenum">
              <a:rPr lang="en-US"/>
              <a:pPr>
                <a:defRPr/>
              </a:pPr>
              <a:t>‹#›</a:t>
            </a:fld>
            <a:endParaRPr lang="en-US"/>
          </a:p>
        </p:txBody>
      </p:sp>
    </p:spTree>
    <p:extLst>
      <p:ext uri="{BB962C8B-B14F-4D97-AF65-F5344CB8AC3E}">
        <p14:creationId xmlns:p14="http://schemas.microsoft.com/office/powerpoint/2010/main" val="30505156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6677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60386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936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55858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77061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2408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8"/>
            <a:ext cx="2057400" cy="485113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8"/>
            <a:ext cx="6019800" cy="4851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1537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Tree>
    <p:extLst>
      <p:ext uri="{BB962C8B-B14F-4D97-AF65-F5344CB8AC3E}">
        <p14:creationId xmlns:p14="http://schemas.microsoft.com/office/powerpoint/2010/main" val="11780780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5"/>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431528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7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EE42718-F6F5-481A-87C3-9F015BD94889}" type="datetimeFigureOut">
              <a:rPr lang="en-US"/>
              <a:pPr>
                <a:defRPr/>
              </a:pPr>
              <a:t>4/27/2017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1B08FC1-1798-4DAA-8509-107ACA198AD1}" type="slidenum">
              <a:rPr lang="en-US"/>
              <a:pPr>
                <a:defRPr/>
              </a:pPr>
              <a:t>‹#›</a:t>
            </a:fld>
            <a:endParaRPr lang="en-US"/>
          </a:p>
        </p:txBody>
      </p:sp>
    </p:spTree>
    <p:extLst>
      <p:ext uri="{BB962C8B-B14F-4D97-AF65-F5344CB8AC3E}">
        <p14:creationId xmlns:p14="http://schemas.microsoft.com/office/powerpoint/2010/main" val="33363665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83054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3945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6377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830831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35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6574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40539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13907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8"/>
            <a:ext cx="2057400" cy="485113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8"/>
            <a:ext cx="6019800" cy="4851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5525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Tree>
    <p:extLst>
      <p:ext uri="{BB962C8B-B14F-4D97-AF65-F5344CB8AC3E}">
        <p14:creationId xmlns:p14="http://schemas.microsoft.com/office/powerpoint/2010/main" val="4069936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D7CDA-7E74-4842-8D4D-69A1D70723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9680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CFBCEF-A883-4B1B-ADB0-EF0ABC7AFD2A}" type="datetimeFigureOut">
              <a:rPr lang="en-US"/>
              <a:pPr>
                <a:defRPr/>
              </a:pPr>
              <a:t>4/27/2017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A617C9C-DBF2-4D81-914C-398D98270AA4}" type="slidenum">
              <a:rPr lang="en-US"/>
              <a:pPr>
                <a:defRPr/>
              </a:pPr>
              <a:t>‹#›</a:t>
            </a:fld>
            <a:endParaRPr lang="en-US"/>
          </a:p>
        </p:txBody>
      </p:sp>
    </p:spTree>
    <p:extLst>
      <p:ext uri="{BB962C8B-B14F-4D97-AF65-F5344CB8AC3E}">
        <p14:creationId xmlns:p14="http://schemas.microsoft.com/office/powerpoint/2010/main" val="16995054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C6603A-2508-F049-9A69-92D2D2D653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80080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5DF4A5-61C2-F948-AE74-2D83C1BC6B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6992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DFE851-296A-AE49-BC7D-E3B08525F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4580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5256EF-95BE-4542-96F9-BA9B025F4F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5128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A79E59B-D6FA-2D46-A098-F1BDCB7F2E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53147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0F3177-7C30-AE42-8267-897F3C6A3A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33318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7E013D-169E-7E42-8E5C-6A643CB2EE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6918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00A9DF-B5CE-164C-A5A7-5CB4B9AA7A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5857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9DEDDA-3821-0942-98E6-1785D30645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456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9CE4D1-FDAA-F24F-AB0F-8321CF787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020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8967496-3551-4891-922B-EB3CEB8FBEB8}" type="datetimeFigureOut">
              <a:rPr lang="en-US"/>
              <a:pPr>
                <a:defRPr/>
              </a:pPr>
              <a:t>4/27/2017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9B78279-2D3B-46EE-8474-AD14B98F26AD}" type="slidenum">
              <a:rPr lang="en-US"/>
              <a:pPr>
                <a:defRPr/>
              </a:pPr>
              <a:t>‹#›</a:t>
            </a:fld>
            <a:endParaRPr lang="en-US"/>
          </a:p>
        </p:txBody>
      </p:sp>
    </p:spTree>
    <p:extLst>
      <p:ext uri="{BB962C8B-B14F-4D97-AF65-F5344CB8AC3E}">
        <p14:creationId xmlns:p14="http://schemas.microsoft.com/office/powerpoint/2010/main" val="541680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208DDF-F13B-4C4B-BD96-90ABBF9FD7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8688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0D0185-7BCD-4509-8A45-0E163CD27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8789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54BCBE-5EAA-4721-A2BD-3993FCC35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8116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0EE9EE1-5E48-4E7A-83C6-8EF60233D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2295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85A5407-AF04-4F2B-A49E-FB80E9AFBA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0942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EF1EB10-110E-4920-AED8-42B2E00AF1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3154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74CC329-75CC-447A-AC84-CA19D403EC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2855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1D3D2A0-63B7-45BC-BB62-566A212AEC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18666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91F512D-35C3-447A-8209-92C365662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159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FF78647-8FE7-4C3A-8D0E-809A9FA190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711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E1F5B92-62B2-47DC-B41F-062A4D1EF4A2}" type="datetimeFigureOut">
              <a:rPr lang="en-US"/>
              <a:pPr>
                <a:defRPr/>
              </a:pPr>
              <a:t>4/27/2017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4673A29-89BF-4ABA-9176-7CF7765611AE}" type="slidenum">
              <a:rPr lang="en-US"/>
              <a:pPr>
                <a:defRPr/>
              </a:pPr>
              <a:t>‹#›</a:t>
            </a:fld>
            <a:endParaRPr lang="en-US"/>
          </a:p>
        </p:txBody>
      </p:sp>
    </p:spTree>
    <p:extLst>
      <p:ext uri="{BB962C8B-B14F-4D97-AF65-F5344CB8AC3E}">
        <p14:creationId xmlns:p14="http://schemas.microsoft.com/office/powerpoint/2010/main" val="5413068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66F9021-16C2-4E26-A1A9-9DB5CD8458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10573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A959144-60D8-4123-9BE7-222B6CFB5F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17186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51000"/>
            <a:ext cx="3810000" cy="3429000"/>
          </a:xfrm>
        </p:spPr>
        <p:txBody>
          <a:bodyPr/>
          <a:lstStyle/>
          <a:p>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DA0F7AC2-1A2F-4FDF-BD6F-D710A83C4A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0698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508000"/>
            <a:ext cx="7772400" cy="952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51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51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429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429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6553200" y="5207000"/>
            <a:ext cx="1905000" cy="381000"/>
          </a:xfrm>
        </p:spPr>
        <p:txBody>
          <a:bodyPr/>
          <a:lstStyle>
            <a:lvl1pPr>
              <a:defRPr/>
            </a:lvl1pPr>
          </a:lstStyle>
          <a:p>
            <a:fld id="{CE20E25D-65A0-4851-A921-DF88FB0B69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5897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51000"/>
            <a:ext cx="3810000" cy="3429000"/>
          </a:xfrm>
        </p:spPr>
        <p:txBody>
          <a:bodyPr/>
          <a:lstStyle/>
          <a:p>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96368E85-EC04-4BEA-A3E1-9BE0CC495D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830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3338A574-A407-43C6-AE1C-CEAF2A78A4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3525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0D0185-7BCD-4509-8A45-0E163CD27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7461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54BCBE-5EAA-4721-A2BD-3993FCC35A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0820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0EE9EE1-5E48-4E7A-83C6-8EF60233D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2688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85A5407-AF04-4F2B-A49E-FB80E9AFBA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728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260DA-D567-4F07-A5F2-6D518512D3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35701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EF1EB10-110E-4920-AED8-42B2E00AF1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8228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74CC329-75CC-447A-AC84-CA19D403EC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9704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1D3D2A0-63B7-45BC-BB62-566A212AEC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9776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91F512D-35C3-447A-8209-92C365662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9405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FF78647-8FE7-4C3A-8D0E-809A9FA190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63055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66F9021-16C2-4E26-A1A9-9DB5CD8458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5725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A959144-60D8-4123-9BE7-222B6CFB5F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75110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51000"/>
            <a:ext cx="3810000" cy="3429000"/>
          </a:xfrm>
        </p:spPr>
        <p:txBody>
          <a:bodyPr/>
          <a:lstStyle/>
          <a:p>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DA0F7AC2-1A2F-4FDF-BD6F-D710A83C4A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6902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508000"/>
            <a:ext cx="7772400" cy="952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51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51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429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429000"/>
            <a:ext cx="3810000" cy="165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6553200" y="5207000"/>
            <a:ext cx="1905000" cy="381000"/>
          </a:xfrm>
        </p:spPr>
        <p:txBody>
          <a:bodyPr/>
          <a:lstStyle>
            <a:lvl1pPr>
              <a:defRPr/>
            </a:lvl1pPr>
          </a:lstStyle>
          <a:p>
            <a:fld id="{CE20E25D-65A0-4851-A921-DF88FB0B69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5357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51000"/>
            <a:ext cx="3810000" cy="3429000"/>
          </a:xfrm>
        </p:spPr>
        <p:txBody>
          <a:bodyPr/>
          <a:lstStyle/>
          <a:p>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96368E85-EC04-4BEA-A3E1-9BE0CC495D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53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D7CDA-7E74-4842-8D4D-69A1D70723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09187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3338A574-A407-43C6-AE1C-CEAF2A78A4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60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3EB2DB-5A86-4304-8C49-D0E8D4524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59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8FAC39-AD69-4A35-809D-C333719285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4673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27EA58-285C-44D0-8A72-6BDD83F91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1564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DF3E3-227E-457A-B02D-6AA5D46743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057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B3D5E2-15A0-40E5-9D05-98302765C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034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3EB2DB-5A86-4304-8C49-D0E8D4524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945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F15AF8-F40F-466F-9AEE-49DAC90C96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5334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036CBF-118E-4E50-881E-143847152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3261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57379C-6C0D-4162-BEA6-54C009B34C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4862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7408B-FC6C-4934-9076-36034D2D2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2093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841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76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113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941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8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07639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8FAC39-AD69-4A35-809D-C333719285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0121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967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8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542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068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863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083170"/>
            <a:ext cx="8305800" cy="9525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194777"/>
            <a:ext cx="8305800" cy="16510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2958440"/>
            <a:ext cx="2971800" cy="1323"/>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2958440"/>
            <a:ext cx="2971800" cy="1323"/>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2938586"/>
            <a:ext cx="45720" cy="3810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040389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270000"/>
            <a:ext cx="8229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5CF58A4D-F71A-45C2-A34E-4F21DE0A1E73}"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962447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2921000"/>
            <a:ext cx="7924800" cy="11430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132389"/>
            <a:ext cx="7924800" cy="820613"/>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097496"/>
            <a:ext cx="7924800" cy="3584"/>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795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270000"/>
            <a:ext cx="4059936"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270000"/>
            <a:ext cx="4059936"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8054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3" name="Text Placeholder 2"/>
          <p:cNvSpPr>
            <a:spLocks noGrp="1"/>
          </p:cNvSpPr>
          <p:nvPr>
            <p:ph type="body" idx="1"/>
          </p:nvPr>
        </p:nvSpPr>
        <p:spPr>
          <a:xfrm>
            <a:off x="457200" y="1166328"/>
            <a:ext cx="4040188" cy="635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1834913"/>
            <a:ext cx="4038600" cy="32613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1834913"/>
            <a:ext cx="4038600" cy="32613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29540"/>
            <a:ext cx="8229600" cy="9525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166328"/>
            <a:ext cx="4040188" cy="635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1816850"/>
            <a:ext cx="3749040" cy="1323"/>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1816850"/>
            <a:ext cx="3749040" cy="1323"/>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58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27EA58-285C-44D0-8A72-6BDD83F91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475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28792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572051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81000"/>
            <a:ext cx="6248400" cy="47625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333500"/>
            <a:ext cx="1984248" cy="31115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381000"/>
            <a:ext cx="1981200" cy="8890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9" name="Slide Number Placeholder 8"/>
          <p:cNvSpPr>
            <a:spLocks noGrp="1"/>
          </p:cNvSpPr>
          <p:nvPr>
            <p:ph type="sldNum" sz="quarter" idx="15"/>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4255779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81000"/>
            <a:ext cx="2057400" cy="8890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381000"/>
            <a:ext cx="6019800" cy="46355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333500"/>
            <a:ext cx="2057400" cy="36830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9" name="Slide Number Placeholder 8"/>
          <p:cNvSpPr>
            <a:spLocks noGrp="1"/>
          </p:cNvSpPr>
          <p:nvPr>
            <p:ph type="sldNum" sz="quarter" idx="11"/>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1754719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828675" y="1910079"/>
            <a:ext cx="4300538" cy="1849742"/>
          </a:xfrm>
        </p:spPr>
        <p:txBody>
          <a:bodyPr lIns="68580" tIns="34290" rIns="68580" bIns="34290"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828675" y="3759820"/>
            <a:ext cx="4300538" cy="796304"/>
          </a:xfrm>
        </p:spPr>
        <p:txBody>
          <a:bodyPr lIns="68580" tIns="34290" rIns="68580" bIns="34290">
            <a:normAutofit/>
          </a:bodyPr>
          <a:lstStyle>
            <a:lvl1pPr marL="0" indent="0" algn="l">
              <a:spcBef>
                <a:spcPts val="0"/>
              </a:spcBef>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5235801" y="1092214"/>
            <a:ext cx="3908203" cy="3507170"/>
          </a:xfrm>
          <a:solidFill>
            <a:schemeClr val="tx1">
              <a:lumMod val="20000"/>
              <a:lumOff val="80000"/>
            </a:schemeClr>
          </a:solidFill>
        </p:spPr>
        <p:txBody>
          <a:bodyPr lIns="68580" tIns="754380" rIns="68580" bIns="34290"/>
          <a:lstStyle>
            <a:lvl1pPr marL="0" indent="0" algn="ctr">
              <a:buNone/>
              <a:defRPr/>
            </a:lvl1pPr>
          </a:lstStyle>
          <a:p>
            <a:r>
              <a:rPr lang="en-US"/>
              <a:t>Click icon to add picture</a:t>
            </a:r>
            <a:endParaRPr/>
          </a:p>
        </p:txBody>
      </p:sp>
      <p:sp>
        <p:nvSpPr>
          <p:cNvPr id="8" name="Rectangle 7"/>
          <p:cNvSpPr/>
          <p:nvPr/>
        </p:nvSpPr>
        <p:spPr>
          <a:xfrm>
            <a:off x="0" y="2"/>
            <a:ext cx="9144000" cy="899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a:solidFill>
                <a:prstClr val="white"/>
              </a:solidFill>
            </a:endParaRPr>
          </a:p>
        </p:txBody>
      </p:sp>
      <p:grpSp>
        <p:nvGrpSpPr>
          <p:cNvPr id="14" name="Group 13"/>
          <p:cNvGrpSpPr/>
          <p:nvPr/>
        </p:nvGrpSpPr>
        <p:grpSpPr>
          <a:xfrm>
            <a:off x="0" y="952501"/>
            <a:ext cx="9144000" cy="52604"/>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994423" y="74"/>
            <a:ext cx="1310643" cy="1910079"/>
          </a:xfrm>
          <a:prstGeom prst="rect">
            <a:avLst/>
          </a:prstGeom>
        </p:spPr>
      </p:pic>
      <p:grpSp>
        <p:nvGrpSpPr>
          <p:cNvPr id="13" name="Group 12"/>
          <p:cNvGrpSpPr/>
          <p:nvPr/>
        </p:nvGrpSpPr>
        <p:grpSpPr>
          <a:xfrm rot="10800000">
            <a:off x="0" y="4704592"/>
            <a:ext cx="9144000" cy="52604"/>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4815107"/>
            <a:ext cx="9144000" cy="899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a:solidFill>
                <a:prstClr val="white"/>
              </a:solidFill>
            </a:endParaRPr>
          </a:p>
        </p:txBody>
      </p:sp>
    </p:spTree>
    <p:extLst>
      <p:ext uri="{BB962C8B-B14F-4D97-AF65-F5344CB8AC3E}">
        <p14:creationId xmlns:p14="http://schemas.microsoft.com/office/powerpoint/2010/main" val="16912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1C67C27-7467-4514-B398-4483E0F999FB}" type="slidenum">
              <a:rPr lang="en-US"/>
              <a:pPr>
                <a:defRPr/>
              </a:pPr>
              <a:t>‹#›</a:t>
            </a:fld>
            <a:endParaRPr lang="en-US"/>
          </a:p>
        </p:txBody>
      </p:sp>
    </p:spTree>
    <p:extLst>
      <p:ext uri="{BB962C8B-B14F-4D97-AF65-F5344CB8AC3E}">
        <p14:creationId xmlns:p14="http://schemas.microsoft.com/office/powerpoint/2010/main" val="630702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5B22BA0-DD46-44AC-BFB9-05C9DE102168}" type="slidenum">
              <a:rPr lang="en-US"/>
              <a:pPr>
                <a:defRPr/>
              </a:pPr>
              <a:t>‹#›</a:t>
            </a:fld>
            <a:endParaRPr lang="en-US"/>
          </a:p>
        </p:txBody>
      </p:sp>
    </p:spTree>
    <p:extLst>
      <p:ext uri="{BB962C8B-B14F-4D97-AF65-F5344CB8AC3E}">
        <p14:creationId xmlns:p14="http://schemas.microsoft.com/office/powerpoint/2010/main" val="705960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D7999B1-B449-43FC-9C83-FC42DED116C6}" type="slidenum">
              <a:rPr lang="en-US"/>
              <a:pPr>
                <a:defRPr/>
              </a:pPr>
              <a:t>‹#›</a:t>
            </a:fld>
            <a:endParaRPr lang="en-US"/>
          </a:p>
        </p:txBody>
      </p:sp>
    </p:spTree>
    <p:extLst>
      <p:ext uri="{BB962C8B-B14F-4D97-AF65-F5344CB8AC3E}">
        <p14:creationId xmlns:p14="http://schemas.microsoft.com/office/powerpoint/2010/main" val="1757485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596B914-2339-4893-B360-3BEB11FC1035}" type="slidenum">
              <a:rPr lang="en-US"/>
              <a:pPr>
                <a:defRPr/>
              </a:pPr>
              <a:t>‹#›</a:t>
            </a:fld>
            <a:endParaRPr lang="en-US"/>
          </a:p>
        </p:txBody>
      </p:sp>
    </p:spTree>
    <p:extLst>
      <p:ext uri="{BB962C8B-B14F-4D97-AF65-F5344CB8AC3E}">
        <p14:creationId xmlns:p14="http://schemas.microsoft.com/office/powerpoint/2010/main" val="1703734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54653D1-0500-4C9E-84E1-5D0581BEEF26}" type="slidenum">
              <a:rPr lang="en-US"/>
              <a:pPr>
                <a:defRPr/>
              </a:pPr>
              <a:t>‹#›</a:t>
            </a:fld>
            <a:endParaRPr lang="en-US"/>
          </a:p>
        </p:txBody>
      </p:sp>
    </p:spTree>
    <p:extLst>
      <p:ext uri="{BB962C8B-B14F-4D97-AF65-F5344CB8AC3E}">
        <p14:creationId xmlns:p14="http://schemas.microsoft.com/office/powerpoint/2010/main" val="24634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DF3E3-227E-457A-B02D-6AA5D46743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4603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5D0CB6A-DE2D-48F9-9DA3-B770E56C965E}" type="slidenum">
              <a:rPr lang="en-US"/>
              <a:pPr>
                <a:defRPr/>
              </a:pPr>
              <a:t>‹#›</a:t>
            </a:fld>
            <a:endParaRPr lang="en-US"/>
          </a:p>
        </p:txBody>
      </p:sp>
    </p:spTree>
    <p:extLst>
      <p:ext uri="{BB962C8B-B14F-4D97-AF65-F5344CB8AC3E}">
        <p14:creationId xmlns:p14="http://schemas.microsoft.com/office/powerpoint/2010/main" val="3259463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73FD35FB-A813-4C51-9A02-20DAB3200BFD}" type="slidenum">
              <a:rPr lang="en-US"/>
              <a:pPr>
                <a:defRPr/>
              </a:pPr>
              <a:t>‹#›</a:t>
            </a:fld>
            <a:endParaRPr lang="en-US"/>
          </a:p>
        </p:txBody>
      </p:sp>
    </p:spTree>
    <p:extLst>
      <p:ext uri="{BB962C8B-B14F-4D97-AF65-F5344CB8AC3E}">
        <p14:creationId xmlns:p14="http://schemas.microsoft.com/office/powerpoint/2010/main" val="1530348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DE8B82A-9D82-4BC0-B944-9F71668A6843}" type="slidenum">
              <a:rPr lang="en-US"/>
              <a:pPr>
                <a:defRPr/>
              </a:pPr>
              <a:t>‹#›</a:t>
            </a:fld>
            <a:endParaRPr lang="en-US"/>
          </a:p>
        </p:txBody>
      </p:sp>
    </p:spTree>
    <p:extLst>
      <p:ext uri="{BB962C8B-B14F-4D97-AF65-F5344CB8AC3E}">
        <p14:creationId xmlns:p14="http://schemas.microsoft.com/office/powerpoint/2010/main" val="92264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F89AAF4-9A6A-4AEC-815C-FF98159BCD2C}" type="slidenum">
              <a:rPr lang="en-US"/>
              <a:pPr>
                <a:defRPr/>
              </a:pPr>
              <a:t>‹#›</a:t>
            </a:fld>
            <a:endParaRPr lang="en-US"/>
          </a:p>
        </p:txBody>
      </p:sp>
    </p:spTree>
    <p:extLst>
      <p:ext uri="{BB962C8B-B14F-4D97-AF65-F5344CB8AC3E}">
        <p14:creationId xmlns:p14="http://schemas.microsoft.com/office/powerpoint/2010/main" val="2753345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3100FC-B9CE-4337-9BB6-1276F9EAD4F4}" type="slidenum">
              <a:rPr lang="en-US"/>
              <a:pPr>
                <a:defRPr/>
              </a:pPr>
              <a:t>‹#›</a:t>
            </a:fld>
            <a:endParaRPr lang="en-US"/>
          </a:p>
        </p:txBody>
      </p:sp>
    </p:spTree>
    <p:extLst>
      <p:ext uri="{BB962C8B-B14F-4D97-AF65-F5344CB8AC3E}">
        <p14:creationId xmlns:p14="http://schemas.microsoft.com/office/powerpoint/2010/main" val="491433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1830D77-F7C7-43FA-AB3B-72FDD05E584D}" type="slidenum">
              <a:rPr lang="en-US"/>
              <a:pPr>
                <a:defRPr/>
              </a:pPr>
              <a:t>‹#›</a:t>
            </a:fld>
            <a:endParaRPr lang="en-US"/>
          </a:p>
        </p:txBody>
      </p:sp>
    </p:spTree>
    <p:extLst>
      <p:ext uri="{BB962C8B-B14F-4D97-AF65-F5344CB8AC3E}">
        <p14:creationId xmlns:p14="http://schemas.microsoft.com/office/powerpoint/2010/main" val="3937136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51000"/>
            <a:ext cx="3810000" cy="3429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0BD4FD8-9790-416E-9481-7F259329BE63}" type="slidenum">
              <a:rPr lang="en-US" altLang="en-US"/>
              <a:pPr>
                <a:defRPr/>
              </a:pPr>
              <a:t>‹#›</a:t>
            </a:fld>
            <a:endParaRPr lang="en-US" altLang="en-US"/>
          </a:p>
        </p:txBody>
      </p:sp>
    </p:spTree>
    <p:extLst>
      <p:ext uri="{BB962C8B-B14F-4D97-AF65-F5344CB8AC3E}">
        <p14:creationId xmlns:p14="http://schemas.microsoft.com/office/powerpoint/2010/main" val="1005959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8077200"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524000"/>
            <a:ext cx="3962400" cy="374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524000"/>
            <a:ext cx="3962400" cy="374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charset="0"/>
              </a:defRPr>
            </a:lvl1pPr>
          </a:lstStyle>
          <a:p>
            <a:pPr>
              <a:defRPr/>
            </a:pPr>
            <a:r>
              <a:rPr lang="en-US"/>
              <a:t>@ Dr. Heinz Lycklama</a:t>
            </a:r>
          </a:p>
        </p:txBody>
      </p:sp>
      <p:sp>
        <p:nvSpPr>
          <p:cNvPr id="7" name="Slide Number Placeholder 6"/>
          <p:cNvSpPr>
            <a:spLocks noGrp="1"/>
          </p:cNvSpPr>
          <p:nvPr>
            <p:ph type="sldNum" sz="quarter" idx="12"/>
          </p:nvPr>
        </p:nvSpPr>
        <p:spPr/>
        <p:txBody>
          <a:bodyPr/>
          <a:lstStyle>
            <a:lvl1pPr eaLnBrk="0" hangingPunct="0">
              <a:defRPr>
                <a:latin typeface="Times" charset="0"/>
              </a:defRPr>
            </a:lvl1pPr>
          </a:lstStyle>
          <a:p>
            <a:pPr>
              <a:defRPr/>
            </a:pPr>
            <a:fld id="{CB447C09-5D9E-461E-9D59-3852C2FE8BED}" type="slidenum">
              <a:rPr lang="en-US"/>
              <a:pPr>
                <a:defRPr/>
              </a:pPr>
              <a:t>‹#›</a:t>
            </a:fld>
            <a:endParaRPr lang="en-US"/>
          </a:p>
        </p:txBody>
      </p:sp>
    </p:spTree>
    <p:extLst>
      <p:ext uri="{BB962C8B-B14F-4D97-AF65-F5344CB8AC3E}">
        <p14:creationId xmlns:p14="http://schemas.microsoft.com/office/powerpoint/2010/main" val="3125479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333502"/>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2"/>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282229"/>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282229"/>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5204354"/>
            <a:ext cx="2133600" cy="396875"/>
          </a:xfrm>
        </p:spPr>
        <p:txBody>
          <a:bodyPr/>
          <a:lstStyle>
            <a:lvl1pPr>
              <a:defRPr/>
            </a:lvl1pPr>
          </a:lstStyle>
          <a:p>
            <a:endParaRPr lang="en-US"/>
          </a:p>
        </p:txBody>
      </p:sp>
      <p:sp>
        <p:nvSpPr>
          <p:cNvPr id="8" name="Footer Placeholder 7"/>
          <p:cNvSpPr>
            <a:spLocks noGrp="1"/>
          </p:cNvSpPr>
          <p:nvPr>
            <p:ph type="ftr" sz="quarter" idx="11"/>
          </p:nvPr>
        </p:nvSpPr>
        <p:spPr>
          <a:xfrm>
            <a:off x="3124200" y="5204354"/>
            <a:ext cx="2895600" cy="396875"/>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5204354"/>
            <a:ext cx="2133600" cy="396875"/>
          </a:xfrm>
        </p:spPr>
        <p:txBody>
          <a:bodyPr/>
          <a:lstStyle>
            <a:lvl1pPr>
              <a:defRPr/>
            </a:lvl1pPr>
          </a:lstStyle>
          <a:p>
            <a:fld id="{03248910-BAEB-4AE1-B4BA-7F3A138D7981}" type="slidenum">
              <a:rPr lang="en-US"/>
              <a:pPr/>
              <a:t>‹#›</a:t>
            </a:fld>
            <a:endParaRPr lang="en-US"/>
          </a:p>
        </p:txBody>
      </p:sp>
    </p:spTree>
    <p:extLst>
      <p:ext uri="{BB962C8B-B14F-4D97-AF65-F5344CB8AC3E}">
        <p14:creationId xmlns:p14="http://schemas.microsoft.com/office/powerpoint/2010/main" val="1749748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51000"/>
            <a:ext cx="7772400" cy="952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794000"/>
            <a:ext cx="7772400" cy="120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27500"/>
            <a:ext cx="7772400" cy="120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5355168"/>
            <a:ext cx="2133600" cy="396875"/>
          </a:xfrm>
        </p:spPr>
        <p:txBody>
          <a:bodyPr/>
          <a:lstStyle>
            <a:lvl1pPr>
              <a:defRPr/>
            </a:lvl1pPr>
          </a:lstStyle>
          <a:p>
            <a:endParaRPr lang="en-US"/>
          </a:p>
        </p:txBody>
      </p:sp>
      <p:sp>
        <p:nvSpPr>
          <p:cNvPr id="6" name="Footer Placeholder 5"/>
          <p:cNvSpPr>
            <a:spLocks noGrp="1"/>
          </p:cNvSpPr>
          <p:nvPr>
            <p:ph type="ftr" sz="quarter" idx="11"/>
          </p:nvPr>
        </p:nvSpPr>
        <p:spPr>
          <a:xfrm>
            <a:off x="3124200" y="5352523"/>
            <a:ext cx="2895600" cy="396875"/>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5352523"/>
            <a:ext cx="2133600" cy="396875"/>
          </a:xfrm>
        </p:spPr>
        <p:txBody>
          <a:bodyPr/>
          <a:lstStyle>
            <a:lvl1pPr>
              <a:defRPr/>
            </a:lvl1pPr>
          </a:lstStyle>
          <a:p>
            <a:fld id="{81CBF516-3A37-423B-B7AE-C8E8368F351C}" type="slidenum">
              <a:rPr lang="en-US"/>
              <a:pPr/>
              <a:t>‹#›</a:t>
            </a:fld>
            <a:endParaRPr lang="en-US"/>
          </a:p>
        </p:txBody>
      </p:sp>
    </p:spTree>
    <p:extLst>
      <p:ext uri="{BB962C8B-B14F-4D97-AF65-F5344CB8AC3E}">
        <p14:creationId xmlns:p14="http://schemas.microsoft.com/office/powerpoint/2010/main" val="1142226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B3D5E2-15A0-40E5-9D05-98302765C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6311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207B13-EF27-43AC-90FA-0CAC07B923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619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CE7F9B-B3B5-49D3-B96F-3D2D67DAFF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827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CA801E-B8A2-4F5B-9B3C-A601AF4A55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0476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1B687D-00A3-416F-9293-0A3BA69D6E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550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99B8AA8-03D7-4BF2-AC42-6F49829E4E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881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BF26338-9C94-4A45-8A2B-A72E78DD23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814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986EAE5-C3C9-46B3-9121-8659F81C66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546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6EDC7B-C438-4947-902B-CDE971C1A2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575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E7A5380-67E8-4E57-B513-E56C1C7E93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865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83E16B-15F5-44F5-B827-E97AE7C17A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025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F15AF8-F40F-466F-9AEE-49DAC90C96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9130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A47EE3-DBDE-4A14-A8C5-BC723C0FEC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32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00"/>
            <a:ext cx="7772400" cy="952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51000"/>
            <a:ext cx="3810000" cy="3429000"/>
          </a:xfrm>
        </p:spPr>
        <p:txBody>
          <a:bodyPr/>
          <a:lstStyle/>
          <a:p>
            <a:endParaRPr lang="en-US"/>
          </a:p>
        </p:txBody>
      </p:sp>
      <p:sp>
        <p:nvSpPr>
          <p:cNvPr id="5" name="Date Placeholder 4"/>
          <p:cNvSpPr>
            <a:spLocks noGrp="1"/>
          </p:cNvSpPr>
          <p:nvPr>
            <p:ph type="dt" sz="half" idx="10"/>
          </p:nvPr>
        </p:nvSpPr>
        <p:spPr>
          <a:xfrm>
            <a:off x="685800" y="5207000"/>
            <a:ext cx="1905000" cy="3810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5207000"/>
            <a:ext cx="2895600" cy="3810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5207000"/>
            <a:ext cx="1905000" cy="381000"/>
          </a:xfrm>
        </p:spPr>
        <p:txBody>
          <a:bodyPr/>
          <a:lstStyle>
            <a:lvl1pPr>
              <a:defRPr/>
            </a:lvl1pPr>
          </a:lstStyle>
          <a:p>
            <a:fld id="{343472A3-ABB1-4E57-9BFB-A147AB8429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2651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5"/>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2343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37274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5238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021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427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52020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59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986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036CBF-118E-4E50-881E-143847152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2549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8910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5400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8"/>
            <a:ext cx="2057400" cy="485113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8"/>
            <a:ext cx="6019800" cy="4851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552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1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1000"/>
            <a:ext cx="3810000" cy="3429000"/>
          </a:xfrm>
        </p:spPr>
        <p:txBody>
          <a:bodyPr/>
          <a:lstStyle/>
          <a:p>
            <a:endParaRPr lang="en-US"/>
          </a:p>
        </p:txBody>
      </p:sp>
    </p:spTree>
    <p:extLst>
      <p:ext uri="{BB962C8B-B14F-4D97-AF65-F5344CB8AC3E}">
        <p14:creationId xmlns:p14="http://schemas.microsoft.com/office/powerpoint/2010/main" val="3131891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0BA90C96-0CDE-40BD-8210-0DF1680B321E}" type="slidenum">
              <a:rPr lang="en-US"/>
              <a:pPr>
                <a:defRPr/>
              </a:pPr>
              <a:t>‹#›</a:t>
            </a:fld>
            <a:endParaRPr lang="en-US"/>
          </a:p>
        </p:txBody>
      </p:sp>
    </p:spTree>
    <p:extLst>
      <p:ext uri="{BB962C8B-B14F-4D97-AF65-F5344CB8AC3E}">
        <p14:creationId xmlns:p14="http://schemas.microsoft.com/office/powerpoint/2010/main" val="41651860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9C3E9D25-018A-447E-BCCA-49A2524E61E4}" type="slidenum">
              <a:rPr lang="en-US"/>
              <a:pPr>
                <a:defRPr/>
              </a:pPr>
              <a:t>‹#›</a:t>
            </a:fld>
            <a:endParaRPr lang="en-US"/>
          </a:p>
        </p:txBody>
      </p:sp>
    </p:spTree>
    <p:extLst>
      <p:ext uri="{BB962C8B-B14F-4D97-AF65-F5344CB8AC3E}">
        <p14:creationId xmlns:p14="http://schemas.microsoft.com/office/powerpoint/2010/main" val="21449353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818E536E-A17B-450D-AE66-6D37ABAC0C6D}" type="slidenum">
              <a:rPr lang="en-US"/>
              <a:pPr>
                <a:defRPr/>
              </a:pPr>
              <a:t>‹#›</a:t>
            </a:fld>
            <a:endParaRPr lang="en-US"/>
          </a:p>
        </p:txBody>
      </p:sp>
    </p:spTree>
    <p:extLst>
      <p:ext uri="{BB962C8B-B14F-4D97-AF65-F5344CB8AC3E}">
        <p14:creationId xmlns:p14="http://schemas.microsoft.com/office/powerpoint/2010/main" val="12986146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charset="0"/>
              </a:defRPr>
            </a:lvl1pPr>
          </a:lstStyle>
          <a:p>
            <a:pPr>
              <a:defRPr/>
            </a:pPr>
            <a:fld id="{0D032328-DDA3-4FBE-AE44-6E320656DFA3}" type="slidenum">
              <a:rPr lang="en-US"/>
              <a:pPr>
                <a:defRPr/>
              </a:pPr>
              <a:t>‹#›</a:t>
            </a:fld>
            <a:endParaRPr lang="en-US"/>
          </a:p>
        </p:txBody>
      </p:sp>
    </p:spTree>
    <p:extLst>
      <p:ext uri="{BB962C8B-B14F-4D97-AF65-F5344CB8AC3E}">
        <p14:creationId xmlns:p14="http://schemas.microsoft.com/office/powerpoint/2010/main" val="3940349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charset="0"/>
              </a:defRPr>
            </a:lvl1pPr>
          </a:lstStyle>
          <a:p>
            <a:pPr>
              <a:defRPr/>
            </a:pPr>
            <a:fld id="{4D4E9A9B-9579-49BD-947B-DB354A1E4A02}" type="slidenum">
              <a:rPr lang="en-US"/>
              <a:pPr>
                <a:defRPr/>
              </a:pPr>
              <a:t>‹#›</a:t>
            </a:fld>
            <a:endParaRPr lang="en-US"/>
          </a:p>
        </p:txBody>
      </p:sp>
    </p:spTree>
    <p:extLst>
      <p:ext uri="{BB962C8B-B14F-4D97-AF65-F5344CB8AC3E}">
        <p14:creationId xmlns:p14="http://schemas.microsoft.com/office/powerpoint/2010/main" val="3231471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Times"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charset="0"/>
              </a:defRPr>
            </a:lvl1pPr>
          </a:lstStyle>
          <a:p>
            <a:pPr>
              <a:defRPr/>
            </a:pPr>
            <a:fld id="{1A3D99B2-3D28-4DD6-830D-34D9482EE7FD}" type="slidenum">
              <a:rPr lang="en-US"/>
              <a:pPr>
                <a:defRPr/>
              </a:pPr>
              <a:t>‹#›</a:t>
            </a:fld>
            <a:endParaRPr lang="en-US"/>
          </a:p>
        </p:txBody>
      </p:sp>
    </p:spTree>
    <p:extLst>
      <p:ext uri="{BB962C8B-B14F-4D97-AF65-F5344CB8AC3E}">
        <p14:creationId xmlns:p14="http://schemas.microsoft.com/office/powerpoint/2010/main" val="195988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6.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6.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7.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image" Target="../media/image7.jpeg"/><Relationship Id="rId2" Type="http://schemas.openxmlformats.org/officeDocument/2006/relationships/slideLayout" Target="../slideLayouts/slideLayout212.xml"/><Relationship Id="rId16" Type="http://schemas.openxmlformats.org/officeDocument/2006/relationships/theme" Target="../theme/theme1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image" Target="../media/image7.jpeg"/><Relationship Id="rId2" Type="http://schemas.openxmlformats.org/officeDocument/2006/relationships/slideLayout" Target="../slideLayouts/slideLayout227.xml"/><Relationship Id="rId16" Type="http://schemas.openxmlformats.org/officeDocument/2006/relationships/theme" Target="../theme/theme20.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8E982179-B4D9-407B-B836-002E78CE1501}"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577416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777E95D1-46E6-4794-AC8C-C8F6B9787DB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5922012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FFFF66"/>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FFFF66"/>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93AF9CF-4CCD-47F6-91E9-39E2101886E0}" type="slidenum">
              <a:rPr lang="en-US" smtClean="0">
                <a:solidFill>
                  <a:srgbClr val="FFFF66"/>
                </a:solidFill>
              </a:rPr>
              <a:pPr fontAlgn="base">
                <a:spcBef>
                  <a:spcPct val="0"/>
                </a:spcBef>
                <a:spcAft>
                  <a:spcPct val="0"/>
                </a:spcAft>
              </a:pPr>
              <a:t>‹#›</a:t>
            </a:fld>
            <a:endParaRPr lang="en-US" smtClean="0">
              <a:solidFill>
                <a:srgbClr val="FFFF66"/>
              </a:solidFill>
            </a:endParaRPr>
          </a:p>
        </p:txBody>
      </p:sp>
    </p:spTree>
    <p:extLst>
      <p:ext uri="{BB962C8B-B14F-4D97-AF65-F5344CB8AC3E}">
        <p14:creationId xmlns:p14="http://schemas.microsoft.com/office/powerpoint/2010/main" val="421474024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flipV="1">
            <a:off x="0" y="0"/>
            <a:ext cx="9144000" cy="175948"/>
          </a:xfrm>
          <a:prstGeom prst="rect">
            <a:avLst/>
          </a:prstGeom>
          <a:gradFill rotWithShape="1">
            <a:gsLst>
              <a:gs pos="0">
                <a:srgbClr val="3333CC">
                  <a:gamma/>
                  <a:tint val="0"/>
                  <a:invGamma/>
                </a:srgbClr>
              </a:gs>
              <a:gs pos="100000">
                <a:srgbClr val="3333CC"/>
              </a:gs>
            </a:gsLst>
            <a:lin ang="5400000" scaled="1"/>
          </a:gradFill>
          <a:ln w="9525">
            <a:noFill/>
            <a:miter lim="800000"/>
            <a:headEnd/>
            <a:tailEnd/>
          </a:ln>
          <a:effectLst/>
        </p:spPr>
        <p:txBody>
          <a:bodyPr wrap="none" anchor="ctr"/>
          <a:lstStyle/>
          <a:p>
            <a:pPr fontAlgn="base">
              <a:spcBef>
                <a:spcPct val="0"/>
              </a:spcBef>
              <a:spcAft>
                <a:spcPct val="0"/>
              </a:spcAft>
            </a:pPr>
            <a:endParaRPr lang="en-US" sz="2800">
              <a:solidFill>
                <a:srgbClr val="000000"/>
              </a:solidFill>
            </a:endParaRPr>
          </a:p>
        </p:txBody>
      </p:sp>
      <p:sp>
        <p:nvSpPr>
          <p:cNvPr id="1034" name="Rectangle 10"/>
          <p:cNvSpPr>
            <a:spLocks noChangeArrowheads="1"/>
          </p:cNvSpPr>
          <p:nvPr userDrawn="1"/>
        </p:nvSpPr>
        <p:spPr bwMode="auto">
          <a:xfrm>
            <a:off x="0" y="5539053"/>
            <a:ext cx="9144000" cy="175948"/>
          </a:xfrm>
          <a:prstGeom prst="rect">
            <a:avLst/>
          </a:prstGeom>
          <a:gradFill rotWithShape="1">
            <a:gsLst>
              <a:gs pos="0">
                <a:srgbClr val="3333CC">
                  <a:gamma/>
                  <a:tint val="0"/>
                  <a:invGamma/>
                </a:srgbClr>
              </a:gs>
              <a:gs pos="100000">
                <a:srgbClr val="3333CC"/>
              </a:gs>
            </a:gsLst>
            <a:lin ang="5400000" scaled="1"/>
          </a:gradFill>
          <a:ln w="9525">
            <a:noFill/>
            <a:miter lim="800000"/>
            <a:headEnd/>
            <a:tailEnd/>
          </a:ln>
          <a:effectLst/>
        </p:spPr>
        <p:txBody>
          <a:bodyPr wrap="none" anchor="ctr"/>
          <a:lstStyle/>
          <a:p>
            <a:pPr fontAlgn="base">
              <a:spcBef>
                <a:spcPct val="0"/>
              </a:spcBef>
              <a:spcAft>
                <a:spcPct val="0"/>
              </a:spcAft>
            </a:pPr>
            <a:endParaRPr lang="en-US" sz="2800">
              <a:solidFill>
                <a:srgbClr val="000000"/>
              </a:solidFill>
            </a:endParaRPr>
          </a:p>
        </p:txBody>
      </p:sp>
      <p:sp>
        <p:nvSpPr>
          <p:cNvPr id="1026" name="Rectangle 2"/>
          <p:cNvSpPr>
            <a:spLocks noGrp="1" noChangeArrowheads="1"/>
          </p:cNvSpPr>
          <p:nvPr>
            <p:ph type="title"/>
          </p:nvPr>
        </p:nvSpPr>
        <p:spPr bwMode="auto">
          <a:xfrm>
            <a:off x="800100" y="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54909"/>
            <a:ext cx="7772400" cy="3925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pitchFamily="18" charset="0"/>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fontAlgn="base">
              <a:spcBef>
                <a:spcPct val="0"/>
              </a:spcBef>
              <a:spcAft>
                <a:spcPct val="0"/>
              </a:spcAft>
            </a:pPr>
            <a:fld id="{20CF8B61-C5D7-41D6-902E-82257DD4E76C}" type="slidenum">
              <a:rPr lang="en-US">
                <a:solidFill>
                  <a:srgbClr val="000000"/>
                </a:solidFill>
              </a:rPr>
              <a:pPr fontAlgn="base">
                <a:spcBef>
                  <a:spcPct val="0"/>
                </a:spcBef>
                <a:spcAft>
                  <a:spcPct val="0"/>
                </a:spcAft>
              </a:pPr>
              <a:t>‹#›</a:t>
            </a:fld>
            <a:endParaRPr lang="en-US">
              <a:solidFill>
                <a:srgbClr val="000000"/>
              </a:solidFill>
            </a:endParaRPr>
          </a:p>
        </p:txBody>
      </p:sp>
      <p:sp>
        <p:nvSpPr>
          <p:cNvPr id="1031" name="AutoShape 7"/>
          <p:cNvSpPr>
            <a:spLocks noChangeArrowheads="1"/>
          </p:cNvSpPr>
          <p:nvPr userDrawn="1"/>
        </p:nvSpPr>
        <p:spPr bwMode="auto">
          <a:xfrm>
            <a:off x="1274838" y="836083"/>
            <a:ext cx="6491287" cy="100542"/>
          </a:xfrm>
          <a:prstGeom prst="roundRect">
            <a:avLst>
              <a:gd name="adj" fmla="val 16667"/>
            </a:avLst>
          </a:prstGeom>
          <a:gradFill rotWithShape="1">
            <a:gsLst>
              <a:gs pos="0">
                <a:srgbClr val="0066FF">
                  <a:gamma/>
                  <a:shade val="46275"/>
                  <a:invGamma/>
                </a:srgbClr>
              </a:gs>
              <a:gs pos="50000">
                <a:srgbClr val="0066FF"/>
              </a:gs>
              <a:gs pos="100000">
                <a:srgbClr val="0066FF">
                  <a:gamma/>
                  <a:shade val="46275"/>
                  <a:invGamma/>
                </a:srgbClr>
              </a:gs>
            </a:gsLst>
            <a:lin ang="5400000" scaled="1"/>
          </a:gradFill>
          <a:ln w="9525">
            <a:noFill/>
            <a:round/>
            <a:headEnd/>
            <a:tailEnd/>
          </a:ln>
          <a:effectLst/>
        </p:spPr>
        <p:txBody>
          <a:bodyPr wrap="none" anchor="ctr"/>
          <a:lstStyle/>
          <a:p>
            <a:pPr fontAlgn="base">
              <a:spcBef>
                <a:spcPct val="0"/>
              </a:spcBef>
              <a:spcAft>
                <a:spcPct val="0"/>
              </a:spcAft>
            </a:pPr>
            <a:endParaRPr lang="en-US" sz="2800">
              <a:solidFill>
                <a:srgbClr val="000000"/>
              </a:solidFill>
            </a:endParaRPr>
          </a:p>
        </p:txBody>
      </p:sp>
      <p:pic>
        <p:nvPicPr>
          <p:cNvPr id="1032" name="Picture 8" descr="trilobite1"/>
          <p:cNvPicPr>
            <a:picLocks noChangeAspect="1" noChangeArrowheads="1"/>
          </p:cNvPicPr>
          <p:nvPr userDrawn="1"/>
        </p:nvPicPr>
        <p:blipFill>
          <a:blip r:embed="rId13" cstate="print"/>
          <a:srcRect/>
          <a:stretch>
            <a:fillRect/>
          </a:stretch>
        </p:blipFill>
        <p:spPr bwMode="auto">
          <a:xfrm>
            <a:off x="100013" y="47626"/>
            <a:ext cx="641350" cy="686594"/>
          </a:xfrm>
          <a:prstGeom prst="rect">
            <a:avLst/>
          </a:prstGeom>
          <a:noFill/>
        </p:spPr>
      </p:pic>
    </p:spTree>
    <p:extLst>
      <p:ext uri="{BB962C8B-B14F-4D97-AF65-F5344CB8AC3E}">
        <p14:creationId xmlns:p14="http://schemas.microsoft.com/office/powerpoint/2010/main" val="48121916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p:cTn id="7" dur="500" fill="hold"/>
                                        <p:tgtEl>
                                          <p:spTgt spid="1031"/>
                                        </p:tgtEl>
                                        <p:attrNameLst>
                                          <p:attrName>ppt_w</p:attrName>
                                        </p:attrNameLst>
                                      </p:cBhvr>
                                      <p:tavLst>
                                        <p:tav tm="0">
                                          <p:val>
                                            <p:fltVal val="0"/>
                                          </p:val>
                                        </p:tav>
                                        <p:tav tm="100000">
                                          <p:val>
                                            <p:strVal val="#ppt_w"/>
                                          </p:val>
                                        </p:tav>
                                      </p:tavLst>
                                    </p:anim>
                                    <p:anim calcmode="lin" valueType="num">
                                      <p:cBhvr>
                                        <p:cTn id="8" dur="500" fill="hold"/>
                                        <p:tgtEl>
                                          <p:spTgt spid="10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txStyles>
    <p:titleStyle>
      <a:lvl1pPr algn="ctr" rtl="0" fontAlgn="base">
        <a:spcBef>
          <a:spcPct val="0"/>
        </a:spcBef>
        <a:spcAft>
          <a:spcPct val="0"/>
        </a:spcAft>
        <a:defRPr sz="5400">
          <a:solidFill>
            <a:srgbClr val="000066"/>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2pPr>
      <a:lvl3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3pPr>
      <a:lvl4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4pPr>
      <a:lvl5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5pPr>
      <a:lvl6pPr marL="4572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6pPr>
      <a:lvl7pPr marL="9144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7pPr>
      <a:lvl8pPr marL="13716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8pPr>
      <a:lvl9pPr marL="18288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9pPr>
    </p:titleStyle>
    <p:bodyStyle>
      <a:lvl1pPr marL="457200" indent="-457200" algn="l" rtl="0" fontAlgn="base">
        <a:spcBef>
          <a:spcPct val="20000"/>
        </a:spcBef>
        <a:spcAft>
          <a:spcPct val="0"/>
        </a:spcAft>
        <a:buClr>
          <a:srgbClr val="000066"/>
        </a:buClr>
        <a:buSzPct val="70000"/>
        <a:buFont typeface="Wingdings" pitchFamily="2" charset="2"/>
        <a:buChar char="u"/>
        <a:defRPr sz="3200">
          <a:solidFill>
            <a:srgbClr val="000000"/>
          </a:solidFill>
          <a:latin typeface="+mn-lt"/>
          <a:ea typeface="+mn-ea"/>
          <a:cs typeface="+mn-cs"/>
        </a:defRPr>
      </a:lvl1pPr>
      <a:lvl2pPr marL="857250" indent="-285750" algn="l" rtl="0" fontAlgn="base">
        <a:spcBef>
          <a:spcPct val="20000"/>
        </a:spcBef>
        <a:spcAft>
          <a:spcPct val="0"/>
        </a:spcAft>
        <a:buClr>
          <a:srgbClr val="000066"/>
        </a:buClr>
        <a:buSzPct val="60000"/>
        <a:buFont typeface="Wingdings" pitchFamily="2" charset="2"/>
        <a:buChar char="n"/>
        <a:defRPr sz="2800">
          <a:solidFill>
            <a:srgbClr val="000000"/>
          </a:solidFill>
          <a:latin typeface="+mn-lt"/>
        </a:defRPr>
      </a:lvl2pPr>
      <a:lvl3pPr marL="120015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flipV="1">
            <a:off x="0" y="0"/>
            <a:ext cx="9144000" cy="175948"/>
          </a:xfrm>
          <a:prstGeom prst="rect">
            <a:avLst/>
          </a:prstGeom>
          <a:gradFill rotWithShape="1">
            <a:gsLst>
              <a:gs pos="0">
                <a:srgbClr val="3333CC">
                  <a:gamma/>
                  <a:tint val="0"/>
                  <a:invGamma/>
                </a:srgbClr>
              </a:gs>
              <a:gs pos="100000">
                <a:srgbClr val="3333CC"/>
              </a:gs>
            </a:gsLst>
            <a:lin ang="5400000" scaled="1"/>
          </a:gradFill>
          <a:ln w="9525">
            <a:noFill/>
            <a:miter lim="800000"/>
            <a:headEnd/>
            <a:tailEnd/>
          </a:ln>
          <a:effectLst/>
        </p:spPr>
        <p:txBody>
          <a:bodyPr wrap="none" anchor="ctr"/>
          <a:lstStyle/>
          <a:p>
            <a:pPr fontAlgn="base">
              <a:spcBef>
                <a:spcPct val="0"/>
              </a:spcBef>
              <a:spcAft>
                <a:spcPct val="0"/>
              </a:spcAft>
            </a:pPr>
            <a:endParaRPr lang="en-US" sz="2800">
              <a:solidFill>
                <a:srgbClr val="000000"/>
              </a:solidFill>
            </a:endParaRPr>
          </a:p>
        </p:txBody>
      </p:sp>
      <p:sp>
        <p:nvSpPr>
          <p:cNvPr id="1034" name="Rectangle 10"/>
          <p:cNvSpPr>
            <a:spLocks noChangeArrowheads="1"/>
          </p:cNvSpPr>
          <p:nvPr userDrawn="1"/>
        </p:nvSpPr>
        <p:spPr bwMode="auto">
          <a:xfrm>
            <a:off x="0" y="5539053"/>
            <a:ext cx="9144000" cy="175948"/>
          </a:xfrm>
          <a:prstGeom prst="rect">
            <a:avLst/>
          </a:prstGeom>
          <a:gradFill rotWithShape="1">
            <a:gsLst>
              <a:gs pos="0">
                <a:srgbClr val="3333CC">
                  <a:gamma/>
                  <a:tint val="0"/>
                  <a:invGamma/>
                </a:srgbClr>
              </a:gs>
              <a:gs pos="100000">
                <a:srgbClr val="3333CC"/>
              </a:gs>
            </a:gsLst>
            <a:lin ang="5400000" scaled="1"/>
          </a:gradFill>
          <a:ln w="9525">
            <a:noFill/>
            <a:miter lim="800000"/>
            <a:headEnd/>
            <a:tailEnd/>
          </a:ln>
          <a:effectLst/>
        </p:spPr>
        <p:txBody>
          <a:bodyPr wrap="none" anchor="ctr"/>
          <a:lstStyle/>
          <a:p>
            <a:pPr fontAlgn="base">
              <a:spcBef>
                <a:spcPct val="0"/>
              </a:spcBef>
              <a:spcAft>
                <a:spcPct val="0"/>
              </a:spcAft>
            </a:pPr>
            <a:endParaRPr lang="en-US" sz="2800">
              <a:solidFill>
                <a:srgbClr val="000000"/>
              </a:solidFill>
            </a:endParaRPr>
          </a:p>
        </p:txBody>
      </p:sp>
      <p:sp>
        <p:nvSpPr>
          <p:cNvPr id="1026" name="Rectangle 2"/>
          <p:cNvSpPr>
            <a:spLocks noGrp="1" noChangeArrowheads="1"/>
          </p:cNvSpPr>
          <p:nvPr>
            <p:ph type="title"/>
          </p:nvPr>
        </p:nvSpPr>
        <p:spPr bwMode="auto">
          <a:xfrm>
            <a:off x="800100" y="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54909"/>
            <a:ext cx="7772400" cy="3925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pitchFamily="18" charset="0"/>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fontAlgn="base">
              <a:spcBef>
                <a:spcPct val="0"/>
              </a:spcBef>
              <a:spcAft>
                <a:spcPct val="0"/>
              </a:spcAft>
            </a:pPr>
            <a:fld id="{20CF8B61-C5D7-41D6-902E-82257DD4E76C}" type="slidenum">
              <a:rPr lang="en-US">
                <a:solidFill>
                  <a:srgbClr val="000000"/>
                </a:solidFill>
              </a:rPr>
              <a:pPr fontAlgn="base">
                <a:spcBef>
                  <a:spcPct val="0"/>
                </a:spcBef>
                <a:spcAft>
                  <a:spcPct val="0"/>
                </a:spcAft>
              </a:pPr>
              <a:t>‹#›</a:t>
            </a:fld>
            <a:endParaRPr lang="en-US">
              <a:solidFill>
                <a:srgbClr val="000000"/>
              </a:solidFill>
            </a:endParaRPr>
          </a:p>
        </p:txBody>
      </p:sp>
      <p:sp>
        <p:nvSpPr>
          <p:cNvPr id="1031" name="AutoShape 7"/>
          <p:cNvSpPr>
            <a:spLocks noChangeArrowheads="1"/>
          </p:cNvSpPr>
          <p:nvPr userDrawn="1"/>
        </p:nvSpPr>
        <p:spPr bwMode="auto">
          <a:xfrm>
            <a:off x="1274824" y="836083"/>
            <a:ext cx="6491287" cy="100542"/>
          </a:xfrm>
          <a:prstGeom prst="roundRect">
            <a:avLst>
              <a:gd name="adj" fmla="val 16667"/>
            </a:avLst>
          </a:prstGeom>
          <a:gradFill rotWithShape="1">
            <a:gsLst>
              <a:gs pos="0">
                <a:srgbClr val="0066FF">
                  <a:gamma/>
                  <a:shade val="46275"/>
                  <a:invGamma/>
                </a:srgbClr>
              </a:gs>
              <a:gs pos="50000">
                <a:srgbClr val="0066FF"/>
              </a:gs>
              <a:gs pos="100000">
                <a:srgbClr val="0066FF">
                  <a:gamma/>
                  <a:shade val="46275"/>
                  <a:invGamma/>
                </a:srgbClr>
              </a:gs>
            </a:gsLst>
            <a:lin ang="5400000" scaled="1"/>
          </a:gradFill>
          <a:ln w="9525">
            <a:noFill/>
            <a:round/>
            <a:headEnd/>
            <a:tailEnd/>
          </a:ln>
          <a:effectLst/>
        </p:spPr>
        <p:txBody>
          <a:bodyPr wrap="none" anchor="ctr"/>
          <a:lstStyle/>
          <a:p>
            <a:pPr fontAlgn="base">
              <a:spcBef>
                <a:spcPct val="0"/>
              </a:spcBef>
              <a:spcAft>
                <a:spcPct val="0"/>
              </a:spcAft>
            </a:pPr>
            <a:endParaRPr lang="en-US" sz="2800">
              <a:solidFill>
                <a:srgbClr val="000000"/>
              </a:solidFill>
            </a:endParaRPr>
          </a:p>
        </p:txBody>
      </p:sp>
      <p:pic>
        <p:nvPicPr>
          <p:cNvPr id="1032" name="Picture 8" descr="trilobite1"/>
          <p:cNvPicPr>
            <a:picLocks noChangeAspect="1" noChangeArrowheads="1"/>
          </p:cNvPicPr>
          <p:nvPr userDrawn="1"/>
        </p:nvPicPr>
        <p:blipFill>
          <a:blip r:embed="rId13" cstate="print"/>
          <a:srcRect/>
          <a:stretch>
            <a:fillRect/>
          </a:stretch>
        </p:blipFill>
        <p:spPr bwMode="auto">
          <a:xfrm>
            <a:off x="100013" y="47626"/>
            <a:ext cx="641350" cy="686594"/>
          </a:xfrm>
          <a:prstGeom prst="rect">
            <a:avLst/>
          </a:prstGeom>
          <a:noFill/>
        </p:spPr>
      </p:pic>
    </p:spTree>
    <p:extLst>
      <p:ext uri="{BB962C8B-B14F-4D97-AF65-F5344CB8AC3E}">
        <p14:creationId xmlns:p14="http://schemas.microsoft.com/office/powerpoint/2010/main" val="165024714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p:cTn id="7" dur="500" fill="hold"/>
                                        <p:tgtEl>
                                          <p:spTgt spid="1031"/>
                                        </p:tgtEl>
                                        <p:attrNameLst>
                                          <p:attrName>ppt_w</p:attrName>
                                        </p:attrNameLst>
                                      </p:cBhvr>
                                      <p:tavLst>
                                        <p:tav tm="0">
                                          <p:val>
                                            <p:fltVal val="0"/>
                                          </p:val>
                                        </p:tav>
                                        <p:tav tm="100000">
                                          <p:val>
                                            <p:strVal val="#ppt_w"/>
                                          </p:val>
                                        </p:tav>
                                      </p:tavLst>
                                    </p:anim>
                                    <p:anim calcmode="lin" valueType="num">
                                      <p:cBhvr>
                                        <p:cTn id="8" dur="500" fill="hold"/>
                                        <p:tgtEl>
                                          <p:spTgt spid="10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txStyles>
    <p:titleStyle>
      <a:lvl1pPr algn="ctr" rtl="0" fontAlgn="base">
        <a:spcBef>
          <a:spcPct val="0"/>
        </a:spcBef>
        <a:spcAft>
          <a:spcPct val="0"/>
        </a:spcAft>
        <a:defRPr sz="5400">
          <a:solidFill>
            <a:srgbClr val="000066"/>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2pPr>
      <a:lvl3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3pPr>
      <a:lvl4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4pPr>
      <a:lvl5pPr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5pPr>
      <a:lvl6pPr marL="4572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6pPr>
      <a:lvl7pPr marL="9144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7pPr>
      <a:lvl8pPr marL="13716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8pPr>
      <a:lvl9pPr marL="1828800" algn="ctr" rtl="0" fontAlgn="base">
        <a:spcBef>
          <a:spcPct val="0"/>
        </a:spcBef>
        <a:spcAft>
          <a:spcPct val="0"/>
        </a:spcAft>
        <a:defRPr sz="5400">
          <a:solidFill>
            <a:srgbClr val="000066"/>
          </a:solidFill>
          <a:effectLst>
            <a:outerShdw blurRad="38100" dist="38100" dir="2700000" algn="tl">
              <a:srgbClr val="C0C0C0"/>
            </a:outerShdw>
          </a:effectLst>
          <a:latin typeface="Arial Narrow" pitchFamily="34" charset="0"/>
        </a:defRPr>
      </a:lvl9pPr>
    </p:titleStyle>
    <p:bodyStyle>
      <a:lvl1pPr marL="457200" indent="-457200" algn="l" rtl="0" fontAlgn="base">
        <a:spcBef>
          <a:spcPct val="20000"/>
        </a:spcBef>
        <a:spcAft>
          <a:spcPct val="0"/>
        </a:spcAft>
        <a:buClr>
          <a:srgbClr val="000066"/>
        </a:buClr>
        <a:buSzPct val="70000"/>
        <a:buFont typeface="Wingdings" pitchFamily="2" charset="2"/>
        <a:buChar char="u"/>
        <a:defRPr sz="3200">
          <a:solidFill>
            <a:srgbClr val="000000"/>
          </a:solidFill>
          <a:latin typeface="+mn-lt"/>
          <a:ea typeface="+mn-ea"/>
          <a:cs typeface="+mn-cs"/>
        </a:defRPr>
      </a:lvl1pPr>
      <a:lvl2pPr marL="857250" indent="-285750" algn="l" rtl="0" fontAlgn="base">
        <a:spcBef>
          <a:spcPct val="20000"/>
        </a:spcBef>
        <a:spcAft>
          <a:spcPct val="0"/>
        </a:spcAft>
        <a:buClr>
          <a:srgbClr val="000066"/>
        </a:buClr>
        <a:buSzPct val="60000"/>
        <a:buFont typeface="Wingdings" pitchFamily="2" charset="2"/>
        <a:buChar char="n"/>
        <a:defRPr sz="2800">
          <a:solidFill>
            <a:srgbClr val="000000"/>
          </a:solidFill>
          <a:latin typeface="+mn-lt"/>
        </a:defRPr>
      </a:lvl2pPr>
      <a:lvl3pPr marL="120015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7620000" y="5577417"/>
            <a:ext cx="1500188"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eaLnBrk="0" fontAlgn="base" hangingPunct="0">
              <a:spcBef>
                <a:spcPct val="0"/>
              </a:spcBef>
              <a:spcAft>
                <a:spcPct val="0"/>
              </a:spcAft>
            </a:pPr>
            <a:r>
              <a:rPr lang="en-US" altLang="en-US" sz="500" b="1" smtClean="0">
                <a:solidFill>
                  <a:srgbClr val="FFFFFF"/>
                </a:solidFill>
              </a:rPr>
              <a:t>*.PPT/DEPT </a:t>
            </a:r>
            <a:fld id="{B0304019-6284-4D92-BD44-3AE3DDD9833A}" type="datetime1">
              <a:rPr lang="en-US" altLang="en-US" sz="500" b="1" smtClean="0">
                <a:solidFill>
                  <a:srgbClr val="FFFFFF"/>
                </a:solidFill>
              </a:rPr>
              <a:pPr algn="r" eaLnBrk="0" fontAlgn="base" hangingPunct="0">
                <a:spcBef>
                  <a:spcPct val="0"/>
                </a:spcBef>
                <a:spcAft>
                  <a:spcPct val="0"/>
                </a:spcAft>
              </a:pPr>
              <a:t>4/27/2017</a:t>
            </a:fld>
            <a:r>
              <a:rPr lang="en-US" altLang="en-US" sz="500" b="1" smtClean="0">
                <a:solidFill>
                  <a:srgbClr val="FFFFFF"/>
                </a:solidFill>
              </a:rPr>
              <a:t> </a:t>
            </a:r>
            <a:fld id="{40F56279-7420-4262-A02C-AB7CC3C47D4C}" type="datetime10">
              <a:rPr lang="en-US" altLang="en-US" sz="500" b="1" smtClean="0">
                <a:solidFill>
                  <a:srgbClr val="FFFFFF"/>
                </a:solidFill>
              </a:rPr>
              <a:pPr algn="r" eaLnBrk="0" fontAlgn="base" hangingPunct="0">
                <a:spcBef>
                  <a:spcPct val="0"/>
                </a:spcBef>
                <a:spcAft>
                  <a:spcPct val="0"/>
                </a:spcAft>
              </a:pPr>
              <a:t>22:03</a:t>
            </a:fld>
            <a:r>
              <a:rPr lang="en-US" altLang="en-US" sz="500" b="1" smtClean="0">
                <a:solidFill>
                  <a:srgbClr val="FFFFFF"/>
                </a:solidFill>
              </a:rPr>
              <a:t> </a:t>
            </a:r>
            <a:fld id="{9813553A-6DCB-49AF-A6B5-1E77C95D6CF9}" type="slidenum">
              <a:rPr lang="en-US" altLang="en-US" sz="500" b="1" smtClean="0">
                <a:solidFill>
                  <a:srgbClr val="FFFFFF"/>
                </a:solidFill>
              </a:rPr>
              <a:pPr algn="r" eaLnBrk="0" fontAlgn="base" hangingPunct="0">
                <a:spcBef>
                  <a:spcPct val="0"/>
                </a:spcBef>
                <a:spcAft>
                  <a:spcPct val="0"/>
                </a:spcAft>
              </a:pPr>
              <a:t>‹#›</a:t>
            </a:fld>
            <a:endParaRPr lang="en-US" altLang="en-US" sz="500" b="1" smtClean="0">
              <a:solidFill>
                <a:srgbClr val="FFFFFF"/>
              </a:solidFill>
            </a:endParaRPr>
          </a:p>
        </p:txBody>
      </p:sp>
      <p:pic>
        <p:nvPicPr>
          <p:cNvPr id="1031" name="Picture 7" descr="GREEN EVOLUTION BLUR BLK/BG.tif                                0002A629mac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7015" y="63500"/>
            <a:ext cx="884078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56361"/>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eaLnBrk="0" fontAlgn="base" hangingPunct="0">
        <a:spcBef>
          <a:spcPct val="0"/>
        </a:spcBef>
        <a:spcAft>
          <a:spcPct val="0"/>
        </a:spcAft>
        <a:defRPr sz="3600" b="1">
          <a:solidFill>
            <a:schemeClr val="tx1"/>
          </a:solidFill>
          <a:latin typeface="Arial" pitchFamily="34" charset="0"/>
        </a:defRPr>
      </a:lvl6pPr>
      <a:lvl7pPr marL="914400" algn="ctr" rtl="0" eaLnBrk="0" fontAlgn="base" hangingPunct="0">
        <a:spcBef>
          <a:spcPct val="0"/>
        </a:spcBef>
        <a:spcAft>
          <a:spcPct val="0"/>
        </a:spcAft>
        <a:defRPr sz="3600" b="1">
          <a:solidFill>
            <a:schemeClr val="tx1"/>
          </a:solidFill>
          <a:latin typeface="Arial" pitchFamily="34" charset="0"/>
        </a:defRPr>
      </a:lvl7pPr>
      <a:lvl8pPr marL="1371600" algn="ctr" rtl="0" eaLnBrk="0" fontAlgn="base" hangingPunct="0">
        <a:spcBef>
          <a:spcPct val="0"/>
        </a:spcBef>
        <a:spcAft>
          <a:spcPct val="0"/>
        </a:spcAft>
        <a:defRPr sz="3600" b="1">
          <a:solidFill>
            <a:schemeClr val="tx1"/>
          </a:solidFill>
          <a:latin typeface="Arial" pitchFamily="34" charset="0"/>
        </a:defRPr>
      </a:lvl8pPr>
      <a:lvl9pPr marL="1828800" algn="ctr" rtl="0" eaLnBrk="0" fontAlgn="base" hangingPunct="0">
        <a:spcBef>
          <a:spcPct val="0"/>
        </a:spcBef>
        <a:spcAft>
          <a:spcPct val="0"/>
        </a:spcAft>
        <a:defRPr sz="3600" b="1">
          <a:solidFill>
            <a:schemeClr val="tx1"/>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7620000" y="5577417"/>
            <a:ext cx="1500188"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eaLnBrk="0" fontAlgn="base" hangingPunct="0">
              <a:spcBef>
                <a:spcPct val="0"/>
              </a:spcBef>
              <a:spcAft>
                <a:spcPct val="0"/>
              </a:spcAft>
            </a:pPr>
            <a:r>
              <a:rPr lang="en-US" altLang="en-US" sz="500" b="1" smtClean="0">
                <a:solidFill>
                  <a:srgbClr val="FFFFFF"/>
                </a:solidFill>
              </a:rPr>
              <a:t>*.PPT/DEPT </a:t>
            </a:r>
            <a:fld id="{B0304019-6284-4D92-BD44-3AE3DDD9833A}" type="datetime1">
              <a:rPr lang="en-US" altLang="en-US" sz="500" b="1" smtClean="0">
                <a:solidFill>
                  <a:srgbClr val="FFFFFF"/>
                </a:solidFill>
              </a:rPr>
              <a:pPr algn="r" eaLnBrk="0" fontAlgn="base" hangingPunct="0">
                <a:spcBef>
                  <a:spcPct val="0"/>
                </a:spcBef>
                <a:spcAft>
                  <a:spcPct val="0"/>
                </a:spcAft>
              </a:pPr>
              <a:t>4/27/2017</a:t>
            </a:fld>
            <a:r>
              <a:rPr lang="en-US" altLang="en-US" sz="500" b="1" smtClean="0">
                <a:solidFill>
                  <a:srgbClr val="FFFFFF"/>
                </a:solidFill>
              </a:rPr>
              <a:t> </a:t>
            </a:r>
            <a:fld id="{40F56279-7420-4262-A02C-AB7CC3C47D4C}" type="datetime10">
              <a:rPr lang="en-US" altLang="en-US" sz="500" b="1" smtClean="0">
                <a:solidFill>
                  <a:srgbClr val="FFFFFF"/>
                </a:solidFill>
              </a:rPr>
              <a:pPr algn="r" eaLnBrk="0" fontAlgn="base" hangingPunct="0">
                <a:spcBef>
                  <a:spcPct val="0"/>
                </a:spcBef>
                <a:spcAft>
                  <a:spcPct val="0"/>
                </a:spcAft>
              </a:pPr>
              <a:t>22:03</a:t>
            </a:fld>
            <a:r>
              <a:rPr lang="en-US" altLang="en-US" sz="500" b="1" smtClean="0">
                <a:solidFill>
                  <a:srgbClr val="FFFFFF"/>
                </a:solidFill>
              </a:rPr>
              <a:t> </a:t>
            </a:r>
            <a:fld id="{9813553A-6DCB-49AF-A6B5-1E77C95D6CF9}" type="slidenum">
              <a:rPr lang="en-US" altLang="en-US" sz="500" b="1" smtClean="0">
                <a:solidFill>
                  <a:srgbClr val="FFFFFF"/>
                </a:solidFill>
              </a:rPr>
              <a:pPr algn="r" eaLnBrk="0" fontAlgn="base" hangingPunct="0">
                <a:spcBef>
                  <a:spcPct val="0"/>
                </a:spcBef>
                <a:spcAft>
                  <a:spcPct val="0"/>
                </a:spcAft>
              </a:pPr>
              <a:t>‹#›</a:t>
            </a:fld>
            <a:endParaRPr lang="en-US" altLang="en-US" sz="500" b="1" smtClean="0">
              <a:solidFill>
                <a:srgbClr val="FFFFFF"/>
              </a:solidFill>
            </a:endParaRPr>
          </a:p>
        </p:txBody>
      </p:sp>
      <p:pic>
        <p:nvPicPr>
          <p:cNvPr id="1031" name="Picture 7" descr="GREEN EVOLUTION BLUR BLK/BG.tif                                0002A629mac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7015" y="63500"/>
            <a:ext cx="884078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07473"/>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eaLnBrk="0" fontAlgn="base" hangingPunct="0">
        <a:spcBef>
          <a:spcPct val="0"/>
        </a:spcBef>
        <a:spcAft>
          <a:spcPct val="0"/>
        </a:spcAft>
        <a:defRPr sz="3600" b="1">
          <a:solidFill>
            <a:schemeClr val="tx1"/>
          </a:solidFill>
          <a:latin typeface="Arial" pitchFamily="34" charset="0"/>
        </a:defRPr>
      </a:lvl6pPr>
      <a:lvl7pPr marL="914400" algn="ctr" rtl="0" eaLnBrk="0" fontAlgn="base" hangingPunct="0">
        <a:spcBef>
          <a:spcPct val="0"/>
        </a:spcBef>
        <a:spcAft>
          <a:spcPct val="0"/>
        </a:spcAft>
        <a:defRPr sz="3600" b="1">
          <a:solidFill>
            <a:schemeClr val="tx1"/>
          </a:solidFill>
          <a:latin typeface="Arial" pitchFamily="34" charset="0"/>
        </a:defRPr>
      </a:lvl7pPr>
      <a:lvl8pPr marL="1371600" algn="ctr" rtl="0" eaLnBrk="0" fontAlgn="base" hangingPunct="0">
        <a:spcBef>
          <a:spcPct val="0"/>
        </a:spcBef>
        <a:spcAft>
          <a:spcPct val="0"/>
        </a:spcAft>
        <a:defRPr sz="3600" b="1">
          <a:solidFill>
            <a:schemeClr val="tx1"/>
          </a:solidFill>
          <a:latin typeface="Arial" pitchFamily="34" charset="0"/>
        </a:defRPr>
      </a:lvl8pPr>
      <a:lvl9pPr marL="1828800" algn="ctr" rtl="0" eaLnBrk="0" fontAlgn="base" hangingPunct="0">
        <a:spcBef>
          <a:spcPct val="0"/>
        </a:spcBef>
        <a:spcAft>
          <a:spcPct val="0"/>
        </a:spcAft>
        <a:defRPr sz="3600" b="1">
          <a:solidFill>
            <a:schemeClr val="tx1"/>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7620000" y="5577417"/>
            <a:ext cx="1500188"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eaLnBrk="0" fontAlgn="base" hangingPunct="0">
              <a:spcBef>
                <a:spcPct val="0"/>
              </a:spcBef>
              <a:spcAft>
                <a:spcPct val="0"/>
              </a:spcAft>
            </a:pPr>
            <a:r>
              <a:rPr lang="en-US" altLang="en-US" sz="500" b="1" smtClean="0">
                <a:solidFill>
                  <a:srgbClr val="FFFFFF"/>
                </a:solidFill>
              </a:rPr>
              <a:t>*.PPT/DEPT </a:t>
            </a:r>
            <a:fld id="{B0304019-6284-4D92-BD44-3AE3DDD9833A}" type="datetime1">
              <a:rPr lang="en-US" altLang="en-US" sz="500" b="1" smtClean="0">
                <a:solidFill>
                  <a:srgbClr val="FFFFFF"/>
                </a:solidFill>
              </a:rPr>
              <a:pPr algn="r" eaLnBrk="0" fontAlgn="base" hangingPunct="0">
                <a:spcBef>
                  <a:spcPct val="0"/>
                </a:spcBef>
                <a:spcAft>
                  <a:spcPct val="0"/>
                </a:spcAft>
              </a:pPr>
              <a:t>4/27/2017</a:t>
            </a:fld>
            <a:r>
              <a:rPr lang="en-US" altLang="en-US" sz="500" b="1" smtClean="0">
                <a:solidFill>
                  <a:srgbClr val="FFFFFF"/>
                </a:solidFill>
              </a:rPr>
              <a:t> </a:t>
            </a:r>
            <a:fld id="{40F56279-7420-4262-A02C-AB7CC3C47D4C}" type="datetime10">
              <a:rPr lang="en-US" altLang="en-US" sz="500" b="1" smtClean="0">
                <a:solidFill>
                  <a:srgbClr val="FFFFFF"/>
                </a:solidFill>
              </a:rPr>
              <a:pPr algn="r" eaLnBrk="0" fontAlgn="base" hangingPunct="0">
                <a:spcBef>
                  <a:spcPct val="0"/>
                </a:spcBef>
                <a:spcAft>
                  <a:spcPct val="0"/>
                </a:spcAft>
              </a:pPr>
              <a:t>22:03</a:t>
            </a:fld>
            <a:r>
              <a:rPr lang="en-US" altLang="en-US" sz="500" b="1" smtClean="0">
                <a:solidFill>
                  <a:srgbClr val="FFFFFF"/>
                </a:solidFill>
              </a:rPr>
              <a:t> </a:t>
            </a:r>
            <a:fld id="{9813553A-6DCB-49AF-A6B5-1E77C95D6CF9}" type="slidenum">
              <a:rPr lang="en-US" altLang="en-US" sz="500" b="1" smtClean="0">
                <a:solidFill>
                  <a:srgbClr val="FFFFFF"/>
                </a:solidFill>
              </a:rPr>
              <a:pPr algn="r" eaLnBrk="0" fontAlgn="base" hangingPunct="0">
                <a:spcBef>
                  <a:spcPct val="0"/>
                </a:spcBef>
                <a:spcAft>
                  <a:spcPct val="0"/>
                </a:spcAft>
              </a:pPr>
              <a:t>‹#›</a:t>
            </a:fld>
            <a:endParaRPr lang="en-US" altLang="en-US" sz="500" b="1" smtClean="0">
              <a:solidFill>
                <a:srgbClr val="FFFFFF"/>
              </a:solidFill>
            </a:endParaRPr>
          </a:p>
        </p:txBody>
      </p:sp>
      <p:pic>
        <p:nvPicPr>
          <p:cNvPr id="1031" name="Picture 7" descr="GREEN EVOLUTION BLUR BLK/BG.tif                                0002A629mac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7015" y="63500"/>
            <a:ext cx="884078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62009"/>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eaLnBrk="0" fontAlgn="base" hangingPunct="0">
        <a:spcBef>
          <a:spcPct val="0"/>
        </a:spcBef>
        <a:spcAft>
          <a:spcPct val="0"/>
        </a:spcAft>
        <a:defRPr sz="3600" b="1">
          <a:solidFill>
            <a:schemeClr val="tx1"/>
          </a:solidFill>
          <a:latin typeface="Arial" pitchFamily="34" charset="0"/>
        </a:defRPr>
      </a:lvl6pPr>
      <a:lvl7pPr marL="914400" algn="ctr" rtl="0" eaLnBrk="0" fontAlgn="base" hangingPunct="0">
        <a:spcBef>
          <a:spcPct val="0"/>
        </a:spcBef>
        <a:spcAft>
          <a:spcPct val="0"/>
        </a:spcAft>
        <a:defRPr sz="3600" b="1">
          <a:solidFill>
            <a:schemeClr val="tx1"/>
          </a:solidFill>
          <a:latin typeface="Arial" pitchFamily="34" charset="0"/>
        </a:defRPr>
      </a:lvl7pPr>
      <a:lvl8pPr marL="1371600" algn="ctr" rtl="0" eaLnBrk="0" fontAlgn="base" hangingPunct="0">
        <a:spcBef>
          <a:spcPct val="0"/>
        </a:spcBef>
        <a:spcAft>
          <a:spcPct val="0"/>
        </a:spcAft>
        <a:defRPr sz="3600" b="1">
          <a:solidFill>
            <a:schemeClr val="tx1"/>
          </a:solidFill>
          <a:latin typeface="Arial" pitchFamily="34" charset="0"/>
        </a:defRPr>
      </a:lvl8pPr>
      <a:lvl9pPr marL="1828800" algn="ctr" rtl="0" eaLnBrk="0" fontAlgn="base" hangingPunct="0">
        <a:spcBef>
          <a:spcPct val="0"/>
        </a:spcBef>
        <a:spcAft>
          <a:spcPct val="0"/>
        </a:spcAft>
        <a:defRPr sz="3600" b="1">
          <a:solidFill>
            <a:schemeClr val="tx1"/>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7620000" y="5577417"/>
            <a:ext cx="1500188"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eaLnBrk="0" fontAlgn="base" hangingPunct="0">
              <a:spcBef>
                <a:spcPct val="0"/>
              </a:spcBef>
              <a:spcAft>
                <a:spcPct val="0"/>
              </a:spcAft>
            </a:pPr>
            <a:r>
              <a:rPr lang="en-US" altLang="en-US" sz="500" b="1" smtClean="0">
                <a:solidFill>
                  <a:srgbClr val="FFFFFF"/>
                </a:solidFill>
              </a:rPr>
              <a:t>*.PPT/DEPT </a:t>
            </a:r>
            <a:fld id="{B0304019-6284-4D92-BD44-3AE3DDD9833A}" type="datetime1">
              <a:rPr lang="en-US" altLang="en-US" sz="500" b="1" smtClean="0">
                <a:solidFill>
                  <a:srgbClr val="FFFFFF"/>
                </a:solidFill>
              </a:rPr>
              <a:pPr algn="r" eaLnBrk="0" fontAlgn="base" hangingPunct="0">
                <a:spcBef>
                  <a:spcPct val="0"/>
                </a:spcBef>
                <a:spcAft>
                  <a:spcPct val="0"/>
                </a:spcAft>
              </a:pPr>
              <a:t>4/27/2017</a:t>
            </a:fld>
            <a:r>
              <a:rPr lang="en-US" altLang="en-US" sz="500" b="1" smtClean="0">
                <a:solidFill>
                  <a:srgbClr val="FFFFFF"/>
                </a:solidFill>
              </a:rPr>
              <a:t> </a:t>
            </a:r>
            <a:fld id="{40F56279-7420-4262-A02C-AB7CC3C47D4C}" type="datetime10">
              <a:rPr lang="en-US" altLang="en-US" sz="500" b="1" smtClean="0">
                <a:solidFill>
                  <a:srgbClr val="FFFFFF"/>
                </a:solidFill>
              </a:rPr>
              <a:pPr algn="r" eaLnBrk="0" fontAlgn="base" hangingPunct="0">
                <a:spcBef>
                  <a:spcPct val="0"/>
                </a:spcBef>
                <a:spcAft>
                  <a:spcPct val="0"/>
                </a:spcAft>
              </a:pPr>
              <a:t>22:03</a:t>
            </a:fld>
            <a:r>
              <a:rPr lang="en-US" altLang="en-US" sz="500" b="1" smtClean="0">
                <a:solidFill>
                  <a:srgbClr val="FFFFFF"/>
                </a:solidFill>
              </a:rPr>
              <a:t> </a:t>
            </a:r>
            <a:fld id="{9813553A-6DCB-49AF-A6B5-1E77C95D6CF9}" type="slidenum">
              <a:rPr lang="en-US" altLang="en-US" sz="500" b="1" smtClean="0">
                <a:solidFill>
                  <a:srgbClr val="FFFFFF"/>
                </a:solidFill>
              </a:rPr>
              <a:pPr algn="r" eaLnBrk="0" fontAlgn="base" hangingPunct="0">
                <a:spcBef>
                  <a:spcPct val="0"/>
                </a:spcBef>
                <a:spcAft>
                  <a:spcPct val="0"/>
                </a:spcAft>
              </a:pPr>
              <a:t>‹#›</a:t>
            </a:fld>
            <a:endParaRPr lang="en-US" altLang="en-US" sz="500" b="1" smtClean="0">
              <a:solidFill>
                <a:srgbClr val="FFFFFF"/>
              </a:solidFill>
            </a:endParaRPr>
          </a:p>
        </p:txBody>
      </p:sp>
      <p:pic>
        <p:nvPicPr>
          <p:cNvPr id="1031" name="Picture 7" descr="GREEN EVOLUTION BLUR BLK/BG.tif                                0002A629mac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7015" y="63500"/>
            <a:ext cx="884078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89347"/>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eaLnBrk="0" fontAlgn="base" hangingPunct="0">
        <a:spcBef>
          <a:spcPct val="0"/>
        </a:spcBef>
        <a:spcAft>
          <a:spcPct val="0"/>
        </a:spcAft>
        <a:defRPr sz="3600" b="1">
          <a:solidFill>
            <a:schemeClr val="tx1"/>
          </a:solidFill>
          <a:latin typeface="Arial" pitchFamily="34" charset="0"/>
        </a:defRPr>
      </a:lvl6pPr>
      <a:lvl7pPr marL="914400" algn="ctr" rtl="0" eaLnBrk="0" fontAlgn="base" hangingPunct="0">
        <a:spcBef>
          <a:spcPct val="0"/>
        </a:spcBef>
        <a:spcAft>
          <a:spcPct val="0"/>
        </a:spcAft>
        <a:defRPr sz="3600" b="1">
          <a:solidFill>
            <a:schemeClr val="tx1"/>
          </a:solidFill>
          <a:latin typeface="Arial" pitchFamily="34" charset="0"/>
        </a:defRPr>
      </a:lvl7pPr>
      <a:lvl8pPr marL="1371600" algn="ctr" rtl="0" eaLnBrk="0" fontAlgn="base" hangingPunct="0">
        <a:spcBef>
          <a:spcPct val="0"/>
        </a:spcBef>
        <a:spcAft>
          <a:spcPct val="0"/>
        </a:spcAft>
        <a:defRPr sz="3600" b="1">
          <a:solidFill>
            <a:schemeClr val="tx1"/>
          </a:solidFill>
          <a:latin typeface="Arial" pitchFamily="34" charset="0"/>
        </a:defRPr>
      </a:lvl8pPr>
      <a:lvl9pPr marL="1828800" algn="ctr" rtl="0" eaLnBrk="0" fontAlgn="base" hangingPunct="0">
        <a:spcBef>
          <a:spcPct val="0"/>
        </a:spcBef>
        <a:spcAft>
          <a:spcPct val="0"/>
        </a:spcAft>
        <a:defRPr sz="3600" b="1">
          <a:solidFill>
            <a:schemeClr val="tx1"/>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amma/>
                <a:shade val="0"/>
                <a:invGamma/>
              </a:srgbClr>
            </a:gs>
            <a:gs pos="50000">
              <a:srgbClr val="0000CC"/>
            </a:gs>
            <a:gs pos="100000">
              <a:srgbClr val="0000CC">
                <a:gamma/>
                <a:shade val="0"/>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082F786-531B-4445-AB9C-E5B48805402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4606480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5080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651000"/>
            <a:ext cx="77724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j-lt"/>
              </a:defRPr>
            </a:lvl1pPr>
          </a:lstStyle>
          <a:p>
            <a:pPr fontAlgn="base">
              <a:spcBef>
                <a:spcPct val="0"/>
              </a:spcBef>
              <a:spcAft>
                <a:spcPct val="0"/>
              </a:spcAft>
            </a:pPr>
            <a:endParaRPr lang="en-US">
              <a:solidFill>
                <a:srgbClr val="000000"/>
              </a:solidFill>
            </a:endParaRPr>
          </a:p>
        </p:txBody>
      </p:sp>
      <p:sp>
        <p:nvSpPr>
          <p:cNvPr id="614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2400">
                <a:solidFill>
                  <a:schemeClr val="bg1"/>
                </a:solidFill>
              </a:defRPr>
            </a:lvl1pPr>
          </a:lstStyle>
          <a:p>
            <a:pPr fontAlgn="base">
              <a:spcBef>
                <a:spcPct val="0"/>
              </a:spcBef>
              <a:spcAft>
                <a:spcPct val="0"/>
              </a:spcAft>
            </a:pPr>
            <a:endParaRPr lang="en-US">
              <a:solidFill>
                <a:srgbClr val="FFFFFF"/>
              </a:solidFill>
            </a:endParaRPr>
          </a:p>
        </p:txBody>
      </p:sp>
      <p:sp>
        <p:nvSpPr>
          <p:cNvPr id="615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j-lt"/>
              </a:defRPr>
            </a:lvl1pPr>
          </a:lstStyle>
          <a:p>
            <a:pPr fontAlgn="base">
              <a:spcBef>
                <a:spcPct val="0"/>
              </a:spcBef>
              <a:spcAft>
                <a:spcPct val="0"/>
              </a:spcAft>
            </a:pPr>
            <a:fld id="{0C59CBE0-B608-4DBD-B7DE-DA0078E293A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6314211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Times New Roman" pitchFamily="18" charset="0"/>
        </a:defRPr>
      </a:lvl2pPr>
      <a:lvl3pPr algn="ctr" rtl="0" fontAlgn="base">
        <a:spcBef>
          <a:spcPct val="0"/>
        </a:spcBef>
        <a:spcAft>
          <a:spcPct val="0"/>
        </a:spcAft>
        <a:defRPr sz="4400">
          <a:solidFill>
            <a:schemeClr val="tx1"/>
          </a:solidFill>
          <a:latin typeface="Times New Roman" pitchFamily="18" charset="0"/>
        </a:defRPr>
      </a:lvl3pPr>
      <a:lvl4pPr algn="ctr" rtl="0" fontAlgn="base">
        <a:spcBef>
          <a:spcPct val="0"/>
        </a:spcBef>
        <a:spcAft>
          <a:spcPct val="0"/>
        </a:spcAft>
        <a:defRPr sz="4400">
          <a:solidFill>
            <a:schemeClr val="tx1"/>
          </a:solidFill>
          <a:latin typeface="Times New Roman" pitchFamily="18" charset="0"/>
        </a:defRPr>
      </a:lvl4pPr>
      <a:lvl5pPr algn="ctr" rtl="0" fontAlgn="base">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3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6D8C1EE-226C-4D8F-A293-6FA10D7CEA6D}" type="datetimeFigureOut">
              <a:rPr lang="en-US"/>
              <a:pPr>
                <a:defRPr/>
              </a:pPr>
              <a:t>4/27/2017</a:t>
            </a:fld>
            <a:endParaRPr lang="en-US"/>
          </a:p>
        </p:txBody>
      </p:sp>
      <p:sp>
        <p:nvSpPr>
          <p:cNvPr id="5" name="Footer Placeholder 4"/>
          <p:cNvSpPr>
            <a:spLocks noGrp="1"/>
          </p:cNvSpPr>
          <p:nvPr>
            <p:ph type="ftr" sz="quarter" idx="3"/>
          </p:nvPr>
        </p:nvSpPr>
        <p:spPr>
          <a:xfrm>
            <a:off x="3124200" y="529703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529703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820FBD6-6609-4C55-9B3B-B064B6093DD0}" type="slidenum">
              <a:rPr lang="en-US"/>
              <a:pPr>
                <a:defRPr/>
              </a:pPr>
              <a:t>‹#›</a:t>
            </a:fld>
            <a:endParaRPr lang="en-US"/>
          </a:p>
        </p:txBody>
      </p:sp>
    </p:spTree>
    <p:extLst>
      <p:ext uri="{BB962C8B-B14F-4D97-AF65-F5344CB8AC3E}">
        <p14:creationId xmlns:p14="http://schemas.microsoft.com/office/powerpoint/2010/main" val="488739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5080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651000"/>
            <a:ext cx="77724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j-lt"/>
              </a:defRPr>
            </a:lvl1pPr>
          </a:lstStyle>
          <a:p>
            <a:pPr fontAlgn="base">
              <a:spcBef>
                <a:spcPct val="0"/>
              </a:spcBef>
              <a:spcAft>
                <a:spcPct val="0"/>
              </a:spcAft>
            </a:pPr>
            <a:endParaRPr lang="en-US">
              <a:solidFill>
                <a:srgbClr val="000000"/>
              </a:solidFill>
            </a:endParaRPr>
          </a:p>
        </p:txBody>
      </p:sp>
      <p:sp>
        <p:nvSpPr>
          <p:cNvPr id="614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2400">
                <a:solidFill>
                  <a:schemeClr val="bg1"/>
                </a:solidFill>
              </a:defRPr>
            </a:lvl1pPr>
          </a:lstStyle>
          <a:p>
            <a:pPr fontAlgn="base">
              <a:spcBef>
                <a:spcPct val="0"/>
              </a:spcBef>
              <a:spcAft>
                <a:spcPct val="0"/>
              </a:spcAft>
            </a:pPr>
            <a:endParaRPr lang="en-US">
              <a:solidFill>
                <a:srgbClr val="FFFFFF"/>
              </a:solidFill>
            </a:endParaRPr>
          </a:p>
        </p:txBody>
      </p:sp>
      <p:sp>
        <p:nvSpPr>
          <p:cNvPr id="615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j-lt"/>
              </a:defRPr>
            </a:lvl1pPr>
          </a:lstStyle>
          <a:p>
            <a:pPr fontAlgn="base">
              <a:spcBef>
                <a:spcPct val="0"/>
              </a:spcBef>
              <a:spcAft>
                <a:spcPct val="0"/>
              </a:spcAft>
            </a:pPr>
            <a:fld id="{0C59CBE0-B608-4DBD-B7DE-DA0078E293A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8824689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Times New Roman" pitchFamily="18" charset="0"/>
        </a:defRPr>
      </a:lvl2pPr>
      <a:lvl3pPr algn="ctr" rtl="0" fontAlgn="base">
        <a:spcBef>
          <a:spcPct val="0"/>
        </a:spcBef>
        <a:spcAft>
          <a:spcPct val="0"/>
        </a:spcAft>
        <a:defRPr sz="4400">
          <a:solidFill>
            <a:schemeClr val="tx1"/>
          </a:solidFill>
          <a:latin typeface="Times New Roman" pitchFamily="18" charset="0"/>
        </a:defRPr>
      </a:lvl3pPr>
      <a:lvl4pPr algn="ctr" rtl="0" fontAlgn="base">
        <a:spcBef>
          <a:spcPct val="0"/>
        </a:spcBef>
        <a:spcAft>
          <a:spcPct val="0"/>
        </a:spcAft>
        <a:defRPr sz="4400">
          <a:solidFill>
            <a:schemeClr val="tx1"/>
          </a:solidFill>
          <a:latin typeface="Times New Roman" pitchFamily="18" charset="0"/>
        </a:defRPr>
      </a:lvl4pPr>
      <a:lvl5pPr algn="ctr" rtl="0" fontAlgn="base">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8E982179-B4D9-407B-B836-002E78CE1501}"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2086167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3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5271544-4FAF-4C8C-9028-466B95C86CED}" type="datetimeFigureOut">
              <a:rPr lang="en-US">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3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3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D581C6C-28A8-4F4E-9430-1B406387DF4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2262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206500"/>
            <a:ext cx="8229600" cy="3898636"/>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5169722"/>
            <a:ext cx="2590800" cy="320040"/>
          </a:xfrm>
          <a:prstGeom prst="rect">
            <a:avLst/>
          </a:prstGeom>
        </p:spPr>
        <p:txBody>
          <a:bodyPr vert="horz" anchor="ctr" anchorCtr="0"/>
          <a:lstStyle>
            <a:lvl1pPr algn="l" eaLnBrk="1" latinLnBrk="0" hangingPunct="1">
              <a:defRPr kumimoji="0" sz="1200">
                <a:solidFill>
                  <a:schemeClr val="tx2"/>
                </a:solidFill>
              </a:defRPr>
            </a:lvl1pPr>
          </a:lstStyle>
          <a:p>
            <a:fld id="{BE6B978C-0CB9-4202-BF3C-2CA359CD3374}" type="datetimeFigureOut">
              <a:rPr lang="en-US" smtClean="0">
                <a:solidFill>
                  <a:srgbClr val="FEFAC9"/>
                </a:solidFill>
              </a:rPr>
              <a:pPr/>
              <a:t>4/27/2017</a:t>
            </a:fld>
            <a:endParaRPr lang="en-US">
              <a:solidFill>
                <a:srgbClr val="FEFAC9"/>
              </a:solidFill>
            </a:endParaRPr>
          </a:p>
        </p:txBody>
      </p:sp>
      <p:sp>
        <p:nvSpPr>
          <p:cNvPr id="10" name="Footer Placeholder 9"/>
          <p:cNvSpPr>
            <a:spLocks noGrp="1"/>
          </p:cNvSpPr>
          <p:nvPr>
            <p:ph type="ftr" sz="quarter" idx="3"/>
          </p:nvPr>
        </p:nvSpPr>
        <p:spPr>
          <a:xfrm>
            <a:off x="2133600" y="5169722"/>
            <a:ext cx="3581400" cy="320040"/>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5151276"/>
            <a:ext cx="609600" cy="3810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CF58A4D-F71A-45C2-A34E-4F21DE0A1E73}"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27000"/>
            <a:ext cx="8229600" cy="10160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21350425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777E95D1-46E6-4794-AC8C-C8F6B9787DB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4585758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333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84A16B0-FE02-4B9D-AF80-869CFDE3771A}"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166944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7620000" y="5577417"/>
            <a:ext cx="1500188" cy="1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eaLnBrk="0" fontAlgn="base" hangingPunct="0">
              <a:spcBef>
                <a:spcPct val="0"/>
              </a:spcBef>
              <a:spcAft>
                <a:spcPct val="0"/>
              </a:spcAft>
            </a:pPr>
            <a:r>
              <a:rPr lang="en-US" altLang="en-US" sz="500" b="1" smtClean="0">
                <a:solidFill>
                  <a:srgbClr val="FFFFFF"/>
                </a:solidFill>
              </a:rPr>
              <a:t>*.PPT/DEPT </a:t>
            </a:r>
            <a:fld id="{B0304019-6284-4D92-BD44-3AE3DDD9833A}" type="datetime1">
              <a:rPr lang="en-US" altLang="en-US" sz="500" b="1" smtClean="0">
                <a:solidFill>
                  <a:srgbClr val="FFFFFF"/>
                </a:solidFill>
              </a:rPr>
              <a:pPr algn="r" eaLnBrk="0" fontAlgn="base" hangingPunct="0">
                <a:spcBef>
                  <a:spcPct val="0"/>
                </a:spcBef>
                <a:spcAft>
                  <a:spcPct val="0"/>
                </a:spcAft>
              </a:pPr>
              <a:t>4/27/2017</a:t>
            </a:fld>
            <a:r>
              <a:rPr lang="en-US" altLang="en-US" sz="500" b="1" smtClean="0">
                <a:solidFill>
                  <a:srgbClr val="FFFFFF"/>
                </a:solidFill>
              </a:rPr>
              <a:t> </a:t>
            </a:r>
            <a:fld id="{40F56279-7420-4262-A02C-AB7CC3C47D4C}" type="datetime10">
              <a:rPr lang="en-US" altLang="en-US" sz="500" b="1" smtClean="0">
                <a:solidFill>
                  <a:srgbClr val="FFFFFF"/>
                </a:solidFill>
              </a:rPr>
              <a:pPr algn="r" eaLnBrk="0" fontAlgn="base" hangingPunct="0">
                <a:spcBef>
                  <a:spcPct val="0"/>
                </a:spcBef>
                <a:spcAft>
                  <a:spcPct val="0"/>
                </a:spcAft>
              </a:pPr>
              <a:t>22:03</a:t>
            </a:fld>
            <a:r>
              <a:rPr lang="en-US" altLang="en-US" sz="500" b="1" smtClean="0">
                <a:solidFill>
                  <a:srgbClr val="FFFFFF"/>
                </a:solidFill>
              </a:rPr>
              <a:t> </a:t>
            </a:r>
            <a:fld id="{9813553A-6DCB-49AF-A6B5-1E77C95D6CF9}" type="slidenum">
              <a:rPr lang="en-US" altLang="en-US" sz="500" b="1" smtClean="0">
                <a:solidFill>
                  <a:srgbClr val="FFFFFF"/>
                </a:solidFill>
              </a:rPr>
              <a:pPr algn="r" eaLnBrk="0" fontAlgn="base" hangingPunct="0">
                <a:spcBef>
                  <a:spcPct val="0"/>
                </a:spcBef>
                <a:spcAft>
                  <a:spcPct val="0"/>
                </a:spcAft>
              </a:pPr>
              <a:t>‹#›</a:t>
            </a:fld>
            <a:endParaRPr lang="en-US" altLang="en-US" sz="500" b="1" smtClean="0">
              <a:solidFill>
                <a:srgbClr val="FFFFFF"/>
              </a:solidFill>
            </a:endParaRPr>
          </a:p>
        </p:txBody>
      </p:sp>
      <p:pic>
        <p:nvPicPr>
          <p:cNvPr id="1031" name="Picture 7" descr="GREEN EVOLUTION BLUR BLK/BG.tif                                0002A629mac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7015" y="63500"/>
            <a:ext cx="884078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81559"/>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eaLnBrk="0" fontAlgn="base" hangingPunct="0">
        <a:spcBef>
          <a:spcPct val="0"/>
        </a:spcBef>
        <a:spcAft>
          <a:spcPct val="0"/>
        </a:spcAft>
        <a:defRPr sz="3600" b="1">
          <a:solidFill>
            <a:schemeClr val="tx1"/>
          </a:solidFill>
          <a:latin typeface="Arial" pitchFamily="34" charset="0"/>
        </a:defRPr>
      </a:lvl6pPr>
      <a:lvl7pPr marL="914400" algn="ctr" rtl="0" eaLnBrk="0" fontAlgn="base" hangingPunct="0">
        <a:spcBef>
          <a:spcPct val="0"/>
        </a:spcBef>
        <a:spcAft>
          <a:spcPct val="0"/>
        </a:spcAft>
        <a:defRPr sz="3600" b="1">
          <a:solidFill>
            <a:schemeClr val="tx1"/>
          </a:solidFill>
          <a:latin typeface="Arial" pitchFamily="34" charset="0"/>
        </a:defRPr>
      </a:lvl7pPr>
      <a:lvl8pPr marL="1371600" algn="ctr" rtl="0" eaLnBrk="0" fontAlgn="base" hangingPunct="0">
        <a:spcBef>
          <a:spcPct val="0"/>
        </a:spcBef>
        <a:spcAft>
          <a:spcPct val="0"/>
        </a:spcAft>
        <a:defRPr sz="3600" b="1">
          <a:solidFill>
            <a:schemeClr val="tx1"/>
          </a:solidFill>
          <a:latin typeface="Arial" pitchFamily="34" charset="0"/>
        </a:defRPr>
      </a:lvl8pPr>
      <a:lvl9pPr marL="1828800" algn="ctr" rtl="0" eaLnBrk="0" fontAlgn="base" hangingPunct="0">
        <a:spcBef>
          <a:spcPct val="0"/>
        </a:spcBef>
        <a:spcAft>
          <a:spcPct val="0"/>
        </a:spcAft>
        <a:defRPr sz="3600" b="1">
          <a:solidFill>
            <a:schemeClr val="tx1"/>
          </a:solidFill>
          <a:latin typeface="Arial" pitchFamily="34" charset="0"/>
        </a:defRPr>
      </a:lvl9pPr>
    </p:titleStyle>
    <p:body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3" name="Rectangle 3"/>
          <p:cNvSpPr>
            <a:spLocks noGrp="1" noChangeArrowheads="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341C39BA-F400-41C0-AE22-E3EEC01D6A4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9553140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abm-website-assets.s3.amazonaws.com/laboratoryequipment.com/s3fs-public/embedded_image/2017/04/17-042_main_image.jpg" TargetMode="External"/><Relationship Id="rId1" Type="http://schemas.openxmlformats.org/officeDocument/2006/relationships/slideLayout" Target="../slideLayouts/slideLayout39.xml"/><Relationship Id="rId5" Type="http://schemas.openxmlformats.org/officeDocument/2006/relationships/image" Target="../media/image20.jpeg"/><Relationship Id="rId4" Type="http://schemas.openxmlformats.org/officeDocument/2006/relationships/hyperlink" Target="http://www.laboratoryequipment.com/sites/laboratoryequipment.com/files/embedded_image/2016/06/alienlifeonm.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File:CSLewis_OutOfTheSilentPlanet.jpg" TargetMode="External"/><Relationship Id="rId2" Type="http://schemas.openxmlformats.org/officeDocument/2006/relationships/image" Target="../media/image17.jpeg"/><Relationship Id="rId1" Type="http://schemas.openxmlformats.org/officeDocument/2006/relationships/slideLayout" Target="../slideLayouts/slideLayout39.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9.xml"/><Relationship Id="rId1" Type="http://schemas.openxmlformats.org/officeDocument/2006/relationships/vmlDrawing" Target="../drawings/vmlDrawing1.v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7.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7.xml"/><Relationship Id="rId1" Type="http://schemas.openxmlformats.org/officeDocument/2006/relationships/vmlDrawing" Target="../drawings/vmlDrawing3.v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2.xml"/><Relationship Id="rId1" Type="http://schemas.openxmlformats.org/officeDocument/2006/relationships/vmlDrawing" Target="../drawings/vmlDrawing4.vml"/><Relationship Id="rId5" Type="http://schemas.openxmlformats.org/officeDocument/2006/relationships/image" Target="../media/image34.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4.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9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1.xml"/><Relationship Id="rId1" Type="http://schemas.openxmlformats.org/officeDocument/2006/relationships/vmlDrawing" Target="../drawings/vmlDrawing5.v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9.xml"/><Relationship Id="rId5" Type="http://schemas.openxmlformats.org/officeDocument/2006/relationships/image" Target="../media/image39.jpeg"/><Relationship Id="rId4" Type="http://schemas.openxmlformats.org/officeDocument/2006/relationships/hyperlink" Target="https://www.google.com/url?sa=i&amp;rct=j&amp;q=&amp;esrc=s&amp;source=images&amp;cd=&amp;cad=rja&amp;uact=8&amp;ved=0ahUKEwiVhO6eiczTAhVD2GMKHTHkBk0QjRwIBw&amp;url=https%3A%2F%2Fwww.pinterest.com%2Fkrissypost%2Fpaleontology%2F&amp;psig=AFQjCNEknIaBvuPFiPFm5INrUIdC5vyKTQ&amp;ust=149363796839133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37.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imgres?imgurl=http%3A%2F%2Fthecreationclub.com%2Fwp-content%2Fuploads%2F2014%2F05%2FIMG_8503edit-Custom.jpg&amp;imgrefurl=http%3A%2F%2Fthecreationclub.com%2Fgallery%2Fcreation-stuck-in-time%2F&amp;docid=7-4I10AlABumBM&amp;tbnid=sjMbMSTF86F_ZM%3A&amp;vet=1&amp;w=533&amp;h=800&amp;bih=968&amp;biw=1711&amp;ved=0ahUKEwin9MHYi8zTAhUP4GMKHVH2AeQQxiAIFigC&amp;iact=c&amp;ictx=1" TargetMode="External"/><Relationship Id="rId2" Type="http://schemas.openxmlformats.org/officeDocument/2006/relationships/notesSlide" Target="../notesSlides/notesSlide18.xml"/><Relationship Id="rId1" Type="http://schemas.openxmlformats.org/officeDocument/2006/relationships/slideLayout" Target="../slideLayouts/slideLayout237.xml"/><Relationship Id="rId6" Type="http://schemas.openxmlformats.org/officeDocument/2006/relationships/image" Target="../media/image44.jpeg"/><Relationship Id="rId5" Type="http://schemas.openxmlformats.org/officeDocument/2006/relationships/hyperlink" Target="https://www.google.com/url?sa=i&amp;rct=j&amp;q=&amp;esrc=s&amp;source=images&amp;cd=&amp;cad=rja&amp;uact=8&amp;ved=0ahUKEwjhjuT2i8zTAhVE5GMKHS7ODsUQjRwIBw&amp;url=https%3A%2F%2Fwww.pinterest.com%2Fpin%2F540009811540032457%2F&amp;psig=AFQjCNFwIG68uhFlFECT0nK5uaae0cvy5Q&amp;ust=1493638624352367" TargetMode="Externa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reddit.com/r/geology/comments/3g4umu/polystrate_fossils_proves_evolutionists_wrong_or/" TargetMode="External"/><Relationship Id="rId1" Type="http://schemas.openxmlformats.org/officeDocument/2006/relationships/slideLayout" Target="../slideLayouts/slideLayout23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google.com/url?sa=i&amp;rct=j&amp;q=&amp;esrc=s&amp;source=images&amp;cd=&amp;cad=rja&amp;uact=8&amp;ved=0ahUKEwiP46uXgszTAhVB7GMKHdoeDPkQjRwIBw&amp;url=https%3A%2F%2Fwww.pinterest.com%2Fpin%2F92112754848047852%2F&amp;psig=AFQjCNEb9aIBkXBHOsCIK6xgJQuWtcSn4A&amp;ust=1493636046498502" TargetMode="Externa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Genesis Answers…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00" y="1485902"/>
            <a:ext cx="4305300" cy="297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066800" y="6134100"/>
            <a:ext cx="6172200" cy="3725333"/>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white"/>
                </a:solidFill>
              </a:rPr>
              <a:t>The Important questions of life…</a:t>
            </a:r>
          </a:p>
        </p:txBody>
      </p:sp>
    </p:spTree>
    <p:extLst>
      <p:ext uri="{BB962C8B-B14F-4D97-AF65-F5344CB8AC3E}">
        <p14:creationId xmlns:p14="http://schemas.microsoft.com/office/powerpoint/2010/main" val="1374813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65" y="0"/>
            <a:ext cx="6783070" cy="5652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2143085" y="2343460"/>
            <a:ext cx="5652558" cy="952500"/>
          </a:xfrm>
        </p:spPr>
        <p:txBody>
          <a:bodyPr/>
          <a:lstStyle/>
          <a:p>
            <a:r>
              <a:rPr lang="en-US" dirty="0"/>
              <a:t>Colliding Galaxies</a:t>
            </a:r>
          </a:p>
        </p:txBody>
      </p:sp>
    </p:spTree>
    <p:extLst>
      <p:ext uri="{BB962C8B-B14F-4D97-AF65-F5344CB8AC3E}">
        <p14:creationId xmlns:p14="http://schemas.microsoft.com/office/powerpoint/2010/main" val="182239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6783070" cy="5652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14300"/>
            <a:ext cx="5652558" cy="952500"/>
          </a:xfrm>
        </p:spPr>
        <p:txBody>
          <a:bodyPr>
            <a:normAutofit fontScale="90000"/>
          </a:bodyPr>
          <a:lstStyle/>
          <a:p>
            <a:r>
              <a:rPr lang="en-US" dirty="0" smtClean="0"/>
              <a:t>How old was Adam when he was created?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1461199"/>
            <a:ext cx="9180786" cy="3450820"/>
          </a:xfrm>
          <a:prstGeom prst="rect">
            <a:avLst/>
          </a:prstGeom>
        </p:spPr>
      </p:pic>
    </p:spTree>
    <p:extLst>
      <p:ext uri="{BB962C8B-B14F-4D97-AF65-F5344CB8AC3E}">
        <p14:creationId xmlns:p14="http://schemas.microsoft.com/office/powerpoint/2010/main" val="249245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6783070" cy="5652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14300"/>
            <a:ext cx="5652558" cy="952500"/>
          </a:xfrm>
        </p:spPr>
        <p:txBody>
          <a:bodyPr>
            <a:normAutofit fontScale="90000"/>
          </a:bodyPr>
          <a:lstStyle/>
          <a:p>
            <a:r>
              <a:rPr lang="en-US" dirty="0" smtClean="0"/>
              <a:t>How old was Adam when he was created?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1461199"/>
            <a:ext cx="9180786" cy="3450820"/>
          </a:xfrm>
          <a:prstGeom prst="rect">
            <a:avLst/>
          </a:prstGeom>
        </p:spPr>
      </p:pic>
      <p:sp>
        <p:nvSpPr>
          <p:cNvPr id="5" name="TextBox 4"/>
          <p:cNvSpPr txBox="1"/>
          <p:nvPr/>
        </p:nvSpPr>
        <p:spPr>
          <a:xfrm>
            <a:off x="304821" y="4706222"/>
            <a:ext cx="2549865" cy="461665"/>
          </a:xfrm>
          <a:prstGeom prst="rect">
            <a:avLst/>
          </a:prstGeom>
          <a:noFill/>
        </p:spPr>
        <p:txBody>
          <a:bodyPr wrap="none" rtlCol="0">
            <a:spAutoFit/>
          </a:bodyPr>
          <a:lstStyle/>
          <a:p>
            <a:r>
              <a:rPr lang="en-US" sz="2400" dirty="0" smtClean="0">
                <a:solidFill>
                  <a:srgbClr val="FFFF00"/>
                </a:solidFill>
              </a:rPr>
              <a:t>Appearance of Age</a:t>
            </a:r>
            <a:endParaRPr lang="en-US" sz="2400" dirty="0">
              <a:solidFill>
                <a:srgbClr val="FFFF00"/>
              </a:solidFill>
            </a:endParaRPr>
          </a:p>
        </p:txBody>
      </p:sp>
    </p:spTree>
    <p:extLst>
      <p:ext uri="{BB962C8B-B14F-4D97-AF65-F5344CB8AC3E}">
        <p14:creationId xmlns:p14="http://schemas.microsoft.com/office/powerpoint/2010/main" val="788761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How Many Stars in the Universe?</a:t>
            </a:r>
            <a:endParaRPr lang="en-US" dirty="0"/>
          </a:p>
        </p:txBody>
      </p:sp>
      <p:sp>
        <p:nvSpPr>
          <p:cNvPr id="3" name="Rectangle 2"/>
          <p:cNvSpPr/>
          <p:nvPr/>
        </p:nvSpPr>
        <p:spPr>
          <a:xfrm>
            <a:off x="381000" y="5143500"/>
            <a:ext cx="1719894" cy="369332"/>
          </a:xfrm>
          <a:prstGeom prst="rect">
            <a:avLst/>
          </a:prstGeom>
        </p:spPr>
        <p:txBody>
          <a:bodyPr wrap="none">
            <a:spAutoFit/>
          </a:bodyPr>
          <a:lstStyle/>
          <a:p>
            <a:r>
              <a:rPr lang="en-US" dirty="0">
                <a:solidFill>
                  <a:schemeClr val="bg1"/>
                </a:solidFill>
              </a:rPr>
              <a:t>www.space.com</a:t>
            </a:r>
          </a:p>
        </p:txBody>
      </p:sp>
      <p:sp>
        <p:nvSpPr>
          <p:cNvPr id="4" name="Rectangle 3"/>
          <p:cNvSpPr/>
          <p:nvPr/>
        </p:nvSpPr>
        <p:spPr>
          <a:xfrm>
            <a:off x="507124" y="1409700"/>
            <a:ext cx="8077200" cy="707886"/>
          </a:xfrm>
          <a:prstGeom prst="rect">
            <a:avLst/>
          </a:prstGeom>
          <a:solidFill>
            <a:schemeClr val="tx1">
              <a:alpha val="58000"/>
            </a:schemeClr>
          </a:solidFill>
        </p:spPr>
        <p:txBody>
          <a:bodyPr wrap="square">
            <a:spAutoFit/>
          </a:bodyPr>
          <a:lstStyle/>
          <a:p>
            <a:r>
              <a:rPr lang="en-US" sz="2000" dirty="0">
                <a:solidFill>
                  <a:schemeClr val="bg1"/>
                </a:solidFill>
              </a:rPr>
              <a:t>L</a:t>
            </a:r>
            <a:r>
              <a:rPr lang="en-US" sz="2000" dirty="0" smtClean="0">
                <a:solidFill>
                  <a:schemeClr val="bg1"/>
                </a:solidFill>
              </a:rPr>
              <a:t>ight </a:t>
            </a:r>
            <a:r>
              <a:rPr lang="en-US" sz="2000" dirty="0">
                <a:solidFill>
                  <a:schemeClr val="bg1"/>
                </a:solidFill>
              </a:rPr>
              <a:t>from the objects farthest away from us would take approximately 13.7 billion light-years to travel to Earth</a:t>
            </a:r>
            <a:endParaRPr lang="en-US" sz="2000" dirty="0">
              <a:solidFill>
                <a:schemeClr val="bg1"/>
              </a:solidFill>
            </a:endParaRPr>
          </a:p>
        </p:txBody>
      </p:sp>
      <p:sp>
        <p:nvSpPr>
          <p:cNvPr id="5" name="TextBox 4"/>
          <p:cNvSpPr txBox="1"/>
          <p:nvPr/>
        </p:nvSpPr>
        <p:spPr>
          <a:xfrm>
            <a:off x="507124" y="2287601"/>
            <a:ext cx="8077200" cy="2862322"/>
          </a:xfrm>
          <a:prstGeom prst="rect">
            <a:avLst/>
          </a:prstGeom>
          <a:solidFill>
            <a:schemeClr val="tx1">
              <a:alpha val="58000"/>
            </a:schemeClr>
          </a:solidFill>
        </p:spPr>
        <p:txBody>
          <a:bodyPr wrap="square">
            <a:spAutoFit/>
          </a:bodyPr>
          <a:lstStyle>
            <a:defPPr>
              <a:defRPr lang="en-US"/>
            </a:defPPr>
            <a:lvl1pPr>
              <a:defRPr>
                <a:solidFill>
                  <a:schemeClr val="bg1"/>
                </a:solidFill>
              </a:defRPr>
            </a:lvl1pPr>
          </a:lstStyle>
          <a:p>
            <a:r>
              <a:rPr lang="en-US" sz="2000" dirty="0" err="1"/>
              <a:t>Kornreich</a:t>
            </a:r>
            <a:r>
              <a:rPr lang="en-US" sz="2000" dirty="0"/>
              <a:t> used a very rough estimate of 10 trillion galaxies in the universe. </a:t>
            </a:r>
            <a:endParaRPr lang="en-US" sz="2000" dirty="0" smtClean="0"/>
          </a:p>
          <a:p>
            <a:endParaRPr lang="en-US" sz="2000" dirty="0"/>
          </a:p>
          <a:p>
            <a:r>
              <a:rPr lang="en-US" sz="2000" dirty="0" smtClean="0"/>
              <a:t>Multiplying </a:t>
            </a:r>
            <a:r>
              <a:rPr lang="en-US" sz="2000" dirty="0"/>
              <a:t>that by the Milky Way's estimated 100 billion stars results in a large number indeed: </a:t>
            </a:r>
            <a:endParaRPr lang="en-US" sz="2000" dirty="0" smtClean="0"/>
          </a:p>
          <a:p>
            <a:endParaRPr lang="en-US" sz="2000" dirty="0"/>
          </a:p>
          <a:p>
            <a:r>
              <a:rPr lang="en-US" sz="2000" dirty="0" smtClean="0"/>
              <a:t>1,000,000,000,000,000,000,000,000 </a:t>
            </a:r>
            <a:r>
              <a:rPr lang="en-US" sz="2000" dirty="0"/>
              <a:t>stars, </a:t>
            </a:r>
            <a:endParaRPr lang="en-US" sz="2000" dirty="0"/>
          </a:p>
          <a:p>
            <a:r>
              <a:rPr lang="en-US" sz="2000" dirty="0"/>
              <a:t>or </a:t>
            </a:r>
            <a:r>
              <a:rPr lang="en-US" sz="2000" dirty="0"/>
              <a:t>a "1" with 24 zeros after it. </a:t>
            </a:r>
            <a:endParaRPr lang="en-US" sz="2000" dirty="0"/>
          </a:p>
          <a:p>
            <a:endParaRPr lang="en-US" sz="2000" dirty="0" smtClean="0"/>
          </a:p>
          <a:p>
            <a:r>
              <a:rPr lang="en-US" sz="2000" dirty="0" err="1" smtClean="0"/>
              <a:t>Kornreich</a:t>
            </a:r>
            <a:r>
              <a:rPr lang="en-US" sz="2000" dirty="0" smtClean="0"/>
              <a:t> </a:t>
            </a:r>
            <a:r>
              <a:rPr lang="en-US" sz="2000" dirty="0"/>
              <a:t>emphasized that number is likely a gross </a:t>
            </a:r>
            <a:r>
              <a:rPr lang="en-US" sz="2000" dirty="0"/>
              <a:t>underestimation</a:t>
            </a:r>
          </a:p>
        </p:txBody>
      </p:sp>
    </p:spTree>
    <p:extLst>
      <p:ext uri="{BB962C8B-B14F-4D97-AF65-F5344CB8AC3E}">
        <p14:creationId xmlns:p14="http://schemas.microsoft.com/office/powerpoint/2010/main" val="416678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8610" name="Picture 2050" descr="GREEN EVOLUTION BLUR BLK/BG.tif                                0002A629mac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7002"/>
            <a:ext cx="8153400" cy="783167"/>
          </a:xfrm>
          <a:prstGeom prst="rect">
            <a:avLst/>
          </a:prstGeom>
          <a:noFill/>
          <a:extLst>
            <a:ext uri="{909E8E84-426E-40DD-AFC4-6F175D3DCCD1}">
              <a14:hiddenFill xmlns:a14="http://schemas.microsoft.com/office/drawing/2010/main">
                <a:solidFill>
                  <a:srgbClr val="FFFFFF"/>
                </a:solidFill>
              </a14:hiddenFill>
            </a:ext>
          </a:extLst>
        </p:spPr>
      </p:pic>
      <p:sp>
        <p:nvSpPr>
          <p:cNvPr id="68611" name="Line 2051"/>
          <p:cNvSpPr>
            <a:spLocks noChangeShapeType="1"/>
          </p:cNvSpPr>
          <p:nvPr/>
        </p:nvSpPr>
        <p:spPr bwMode="auto">
          <a:xfrm>
            <a:off x="685800" y="1016000"/>
            <a:ext cx="7772400" cy="0"/>
          </a:xfrm>
          <a:prstGeom prst="line">
            <a:avLst/>
          </a:prstGeom>
          <a:noFill/>
          <a:ln w="38100" cap="rnd">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68612" name="Text Box 2052"/>
          <p:cNvSpPr txBox="1">
            <a:spLocks noChangeArrowheads="1"/>
          </p:cNvSpPr>
          <p:nvPr/>
        </p:nvSpPr>
        <p:spPr bwMode="auto">
          <a:xfrm>
            <a:off x="1219200" y="1370626"/>
            <a:ext cx="678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600" b="1" smtClean="0">
                <a:solidFill>
                  <a:srgbClr val="FFFFFF"/>
                </a:solidFill>
                <a:latin typeface="Arial" pitchFamily="34" charset="0"/>
              </a:rPr>
              <a:t>IS THERE A CHANCE?</a:t>
            </a:r>
            <a:endParaRPr lang="en-US" altLang="en-US" sz="3600" b="1" smtClean="0">
              <a:solidFill>
                <a:srgbClr val="FFFFFF"/>
              </a:solidFill>
            </a:endParaRPr>
          </a:p>
        </p:txBody>
      </p:sp>
      <p:sp>
        <p:nvSpPr>
          <p:cNvPr id="68613" name="Text Box 2053"/>
          <p:cNvSpPr txBox="1">
            <a:spLocks noChangeArrowheads="1"/>
          </p:cNvSpPr>
          <p:nvPr/>
        </p:nvSpPr>
        <p:spPr bwMode="auto">
          <a:xfrm>
            <a:off x="457200" y="2159073"/>
            <a:ext cx="8382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600" b="1" dirty="0" smtClean="0">
                <a:solidFill>
                  <a:srgbClr val="CF7803"/>
                </a:solidFill>
                <a:latin typeface="Times New Roman" pitchFamily="18" charset="0"/>
              </a:rPr>
              <a:t>To get all proteins needed from the amino acids?</a:t>
            </a:r>
            <a:endParaRPr lang="en-US" altLang="en-US" sz="2600" dirty="0" smtClean="0">
              <a:solidFill>
                <a:srgbClr val="339966"/>
              </a:solidFill>
              <a:latin typeface="Times New Roman" pitchFamily="18" charset="0"/>
            </a:endParaRPr>
          </a:p>
        </p:txBody>
      </p:sp>
      <p:sp>
        <p:nvSpPr>
          <p:cNvPr id="68614" name="Text Box 2054"/>
          <p:cNvSpPr txBox="1">
            <a:spLocks noChangeArrowheads="1"/>
          </p:cNvSpPr>
          <p:nvPr/>
        </p:nvSpPr>
        <p:spPr bwMode="auto">
          <a:xfrm>
            <a:off x="533400" y="4889501"/>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smtClean="0">
                <a:solidFill>
                  <a:srgbClr val="CF7803"/>
                </a:solidFill>
                <a:latin typeface="Palatino" charset="0"/>
              </a:rPr>
              <a:t>Dr. John P. Marcus,</a:t>
            </a:r>
            <a:r>
              <a:rPr lang="en-US" altLang="en-US" sz="2000" smtClean="0">
                <a:solidFill>
                  <a:srgbClr val="CF7803"/>
                </a:solidFill>
                <a:latin typeface="Palatino" charset="0"/>
              </a:rPr>
              <a:t> </a:t>
            </a:r>
            <a:r>
              <a:rPr lang="en-US" altLang="en-US" sz="1600" i="1" smtClean="0">
                <a:solidFill>
                  <a:srgbClr val="CF7803"/>
                </a:solidFill>
                <a:latin typeface="Palatino" charset="0"/>
              </a:rPr>
              <a:t>Ph.D.  Biological chemistry University of Michigan</a:t>
            </a:r>
            <a:endParaRPr lang="en-US" altLang="en-US" smtClean="0">
              <a:solidFill>
                <a:srgbClr val="CF7803"/>
              </a:solidFill>
              <a:latin typeface="Palatino" charset="0"/>
            </a:endParaRPr>
          </a:p>
        </p:txBody>
      </p:sp>
      <p:sp>
        <p:nvSpPr>
          <p:cNvPr id="68615" name="Text Box 2055"/>
          <p:cNvSpPr txBox="1">
            <a:spLocks noChangeArrowheads="1"/>
          </p:cNvSpPr>
          <p:nvPr/>
        </p:nvSpPr>
        <p:spPr bwMode="auto">
          <a:xfrm>
            <a:off x="457200" y="2794048"/>
            <a:ext cx="84582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600" dirty="0" smtClean="0">
                <a:solidFill>
                  <a:srgbClr val="339966"/>
                </a:solidFill>
                <a:latin typeface="Times New Roman" pitchFamily="18" charset="0"/>
              </a:rPr>
              <a:t>1Chance in 12,680,000,000,000,000,000,000,000,000,000,000,000,000,</a:t>
            </a:r>
            <a:br>
              <a:rPr lang="en-US" altLang="en-US" sz="2600" dirty="0" smtClean="0">
                <a:solidFill>
                  <a:srgbClr val="339966"/>
                </a:solidFill>
                <a:latin typeface="Times New Roman" pitchFamily="18" charset="0"/>
              </a:rPr>
            </a:br>
            <a:r>
              <a:rPr lang="en-US" altLang="en-US" sz="2600" dirty="0" smtClean="0">
                <a:solidFill>
                  <a:srgbClr val="339966"/>
                </a:solidFill>
                <a:latin typeface="Times New Roman" pitchFamily="18" charset="0"/>
              </a:rPr>
              <a:t>000,000,000,000,000,000,000,000,000,000,000,000,000,000,</a:t>
            </a:r>
            <a:br>
              <a:rPr lang="en-US" altLang="en-US" sz="2600" dirty="0" smtClean="0">
                <a:solidFill>
                  <a:srgbClr val="339966"/>
                </a:solidFill>
                <a:latin typeface="Times New Roman" pitchFamily="18" charset="0"/>
              </a:rPr>
            </a:br>
            <a:r>
              <a:rPr lang="en-US" altLang="en-US" sz="2600" dirty="0" smtClean="0">
                <a:solidFill>
                  <a:srgbClr val="339966"/>
                </a:solidFill>
                <a:latin typeface="Times New Roman" pitchFamily="18" charset="0"/>
              </a:rPr>
              <a:t>000,000,000,000,000,000,000,000,000,000,000,000,000,000,</a:t>
            </a:r>
            <a:br>
              <a:rPr lang="en-US" altLang="en-US" sz="2600" dirty="0" smtClean="0">
                <a:solidFill>
                  <a:srgbClr val="339966"/>
                </a:solidFill>
                <a:latin typeface="Times New Roman" pitchFamily="18" charset="0"/>
              </a:rPr>
            </a:br>
            <a:r>
              <a:rPr lang="en-US" altLang="en-US" sz="2600" dirty="0" smtClean="0">
                <a:solidFill>
                  <a:srgbClr val="339966"/>
                </a:solidFill>
                <a:latin typeface="Times New Roman" pitchFamily="18" charset="0"/>
              </a:rPr>
              <a:t>000,000</a:t>
            </a:r>
          </a:p>
        </p:txBody>
      </p:sp>
    </p:spTree>
    <p:extLst>
      <p:ext uri="{BB962C8B-B14F-4D97-AF65-F5344CB8AC3E}">
        <p14:creationId xmlns:p14="http://schemas.microsoft.com/office/powerpoint/2010/main" val="1582325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5"/>
                                        </p:tgtEl>
                                        <p:attrNameLst>
                                          <p:attrName>style.visibility</p:attrName>
                                        </p:attrNameLst>
                                      </p:cBhvr>
                                      <p:to>
                                        <p:strVal val="visible"/>
                                      </p:to>
                                    </p:set>
                                    <p:animEffect transition="in" filter="dissolve">
                                      <p:cBhvr>
                                        <p:cTn id="7" dur="5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69" y="65708"/>
            <a:ext cx="8445062" cy="5640095"/>
          </a:xfrm>
          <a:prstGeom prst="rect">
            <a:avLst/>
          </a:prstGeom>
        </p:spPr>
      </p:pic>
      <p:sp>
        <p:nvSpPr>
          <p:cNvPr id="5" name="Rectangle 4"/>
          <p:cNvSpPr/>
          <p:nvPr/>
        </p:nvSpPr>
        <p:spPr>
          <a:xfrm>
            <a:off x="0" y="0"/>
            <a:ext cx="9144000" cy="5715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14300"/>
            <a:ext cx="9144000" cy="952500"/>
          </a:xfrm>
        </p:spPr>
        <p:txBody>
          <a:bodyPr>
            <a:noAutofit/>
          </a:bodyPr>
          <a:lstStyle/>
          <a:p>
            <a:r>
              <a:rPr lang="en-US" sz="3600" dirty="0" smtClean="0"/>
              <a:t>Chance of Building Blocks of Life on 1 Planet </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1118037655"/>
              </p:ext>
            </p:extLst>
          </p:nvPr>
        </p:nvGraphicFramePr>
        <p:xfrm>
          <a:off x="1422400" y="1714500"/>
          <a:ext cx="6299200" cy="2616200"/>
        </p:xfrm>
        <a:graphic>
          <a:graphicData uri="http://schemas.openxmlformats.org/drawingml/2006/table">
            <a:tbl>
              <a:tblPr>
                <a:tableStyleId>{5C22544A-7EE6-4342-B048-85BDC9FD1C3A}</a:tableStyleId>
              </a:tblPr>
              <a:tblGrid>
                <a:gridCol w="1803400"/>
                <a:gridCol w="160676"/>
                <a:gridCol w="4335124"/>
              </a:tblGrid>
              <a:tr h="1114425">
                <a:tc>
                  <a:txBody>
                    <a:bodyPr/>
                    <a:lstStyle/>
                    <a:p>
                      <a:pPr algn="r" fontAlgn="b"/>
                      <a:r>
                        <a:rPr lang="en-US" sz="2400" u="none" strike="noStrike" dirty="0">
                          <a:solidFill>
                            <a:schemeClr val="bg1"/>
                          </a:solidFill>
                          <a:effectLst/>
                          <a:latin typeface="Arial" panose="020B0604020202020204" pitchFamily="34" charset="0"/>
                          <a:cs typeface="Arial" panose="020B0604020202020204" pitchFamily="34" charset="0"/>
                        </a:rPr>
                        <a:t>1E+24</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number of stars in </a:t>
                      </a:r>
                      <a:r>
                        <a:rPr lang="en-US" sz="2400" u="none" strike="noStrike" dirty="0" smtClean="0">
                          <a:solidFill>
                            <a:schemeClr val="bg1"/>
                          </a:solidFill>
                          <a:effectLst/>
                          <a:latin typeface="Arial" panose="020B0604020202020204" pitchFamily="34" charset="0"/>
                          <a:cs typeface="Arial" panose="020B0604020202020204" pitchFamily="34" charset="0"/>
                        </a:rPr>
                        <a:t>universe</a:t>
                      </a:r>
                    </a:p>
                    <a:p>
                      <a:pPr algn="l" fontAlgn="b"/>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46125">
                <a:tc>
                  <a:txBody>
                    <a:bodyPr/>
                    <a:lstStyle/>
                    <a:p>
                      <a:pPr algn="r" fontAlgn="b"/>
                      <a:r>
                        <a:rPr lang="en-US" sz="2400" u="none" strike="noStrike" dirty="0">
                          <a:solidFill>
                            <a:schemeClr val="bg1"/>
                          </a:solidFill>
                          <a:effectLst/>
                          <a:latin typeface="Arial" panose="020B0604020202020204" pitchFamily="34" charset="0"/>
                          <a:cs typeface="Arial" panose="020B0604020202020204" pitchFamily="34" charset="0"/>
                        </a:rPr>
                        <a:t>1.26E+44</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To get all proteins needed from the amino acids?</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ctr" fontAlgn="b"/>
                      <a:r>
                        <a:rPr lang="en-US" sz="2400" u="none" strike="noStrike">
                          <a:solidFill>
                            <a:schemeClr val="bg1"/>
                          </a:solidFill>
                          <a:effectLst/>
                          <a:latin typeface="Arial" panose="020B0604020202020204" pitchFamily="34" charset="0"/>
                          <a:cs typeface="Arial" panose="020B0604020202020204" pitchFamily="34" charset="0"/>
                        </a:rPr>
                        <a:t>=</a:t>
                      </a:r>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r" fontAlgn="b"/>
                      <a:r>
                        <a:rPr lang="en-US" sz="2400" u="sng" strike="noStrike">
                          <a:solidFill>
                            <a:schemeClr val="bg1"/>
                          </a:solidFill>
                          <a:effectLst/>
                          <a:latin typeface="Arial" panose="020B0604020202020204" pitchFamily="34" charset="0"/>
                          <a:cs typeface="Arial" panose="020B0604020202020204" pitchFamily="34" charset="0"/>
                        </a:rPr>
                        <a:t>7.94E-19</a:t>
                      </a:r>
                      <a:endParaRPr lang="en-US" sz="2400" b="0" i="0" u="sng"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sng"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sng" strike="noStrike" dirty="0">
                          <a:solidFill>
                            <a:schemeClr val="bg1"/>
                          </a:solidFill>
                          <a:effectLst/>
                          <a:latin typeface="Arial" panose="020B0604020202020204" pitchFamily="34" charset="0"/>
                          <a:cs typeface="Arial" panose="020B0604020202020204" pitchFamily="34" charset="0"/>
                        </a:rPr>
                        <a:t>% Chance</a:t>
                      </a:r>
                      <a:endParaRPr lang="en-US" sz="2400" b="0" i="0" u="sng"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238555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69" y="65708"/>
            <a:ext cx="8445062" cy="5640095"/>
          </a:xfrm>
          <a:prstGeom prst="rect">
            <a:avLst/>
          </a:prstGeom>
        </p:spPr>
      </p:pic>
      <p:sp>
        <p:nvSpPr>
          <p:cNvPr id="5" name="Rectangle 4"/>
          <p:cNvSpPr/>
          <p:nvPr/>
        </p:nvSpPr>
        <p:spPr>
          <a:xfrm>
            <a:off x="0" y="0"/>
            <a:ext cx="9144000" cy="5715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114300"/>
            <a:ext cx="9144000" cy="952500"/>
          </a:xfrm>
        </p:spPr>
        <p:txBody>
          <a:bodyPr>
            <a:noAutofit/>
          </a:bodyPr>
          <a:lstStyle/>
          <a:p>
            <a:r>
              <a:rPr lang="en-US" sz="3600" dirty="0" smtClean="0"/>
              <a:t>Chance of Building Blocks of Life on 1 Planet </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3770758056"/>
              </p:ext>
            </p:extLst>
          </p:nvPr>
        </p:nvGraphicFramePr>
        <p:xfrm>
          <a:off x="1422400" y="1714500"/>
          <a:ext cx="6299200" cy="2616200"/>
        </p:xfrm>
        <a:graphic>
          <a:graphicData uri="http://schemas.openxmlformats.org/drawingml/2006/table">
            <a:tbl>
              <a:tblPr>
                <a:tableStyleId>{5C22544A-7EE6-4342-B048-85BDC9FD1C3A}</a:tableStyleId>
              </a:tblPr>
              <a:tblGrid>
                <a:gridCol w="1803400"/>
                <a:gridCol w="160676"/>
                <a:gridCol w="4335124"/>
              </a:tblGrid>
              <a:tr h="1114425">
                <a:tc>
                  <a:txBody>
                    <a:bodyPr/>
                    <a:lstStyle/>
                    <a:p>
                      <a:pPr algn="r" fontAlgn="b"/>
                      <a:r>
                        <a:rPr lang="en-US" sz="2400" u="none" strike="noStrike" dirty="0">
                          <a:solidFill>
                            <a:schemeClr val="bg1"/>
                          </a:solidFill>
                          <a:effectLst/>
                          <a:latin typeface="Arial" panose="020B0604020202020204" pitchFamily="34" charset="0"/>
                          <a:cs typeface="Arial" panose="020B0604020202020204" pitchFamily="34" charset="0"/>
                        </a:rPr>
                        <a:t>1E+24</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number of stars in </a:t>
                      </a:r>
                      <a:r>
                        <a:rPr lang="en-US" sz="2400" u="none" strike="noStrike" dirty="0" smtClean="0">
                          <a:solidFill>
                            <a:schemeClr val="bg1"/>
                          </a:solidFill>
                          <a:effectLst/>
                          <a:latin typeface="Arial" panose="020B0604020202020204" pitchFamily="34" charset="0"/>
                          <a:cs typeface="Arial" panose="020B0604020202020204" pitchFamily="34" charset="0"/>
                        </a:rPr>
                        <a:t>universe</a:t>
                      </a:r>
                    </a:p>
                    <a:p>
                      <a:pPr algn="l" fontAlgn="b"/>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46125">
                <a:tc>
                  <a:txBody>
                    <a:bodyPr/>
                    <a:lstStyle/>
                    <a:p>
                      <a:pPr algn="r" fontAlgn="b"/>
                      <a:r>
                        <a:rPr lang="en-US" sz="2400" u="none" strike="noStrike" dirty="0">
                          <a:solidFill>
                            <a:schemeClr val="bg1"/>
                          </a:solidFill>
                          <a:effectLst/>
                          <a:latin typeface="Arial" panose="020B0604020202020204" pitchFamily="34" charset="0"/>
                          <a:cs typeface="Arial" panose="020B0604020202020204" pitchFamily="34" charset="0"/>
                        </a:rPr>
                        <a:t>1.26E+44</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To get all proteins needed from the amino acids?</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ctr" fontAlgn="b"/>
                      <a:r>
                        <a:rPr lang="en-US" sz="2400" u="none" strike="noStrike">
                          <a:solidFill>
                            <a:schemeClr val="bg1"/>
                          </a:solidFill>
                          <a:effectLst/>
                          <a:latin typeface="Arial" panose="020B0604020202020204" pitchFamily="34" charset="0"/>
                          <a:cs typeface="Arial" panose="020B0604020202020204" pitchFamily="34" charset="0"/>
                        </a:rPr>
                        <a:t>=</a:t>
                      </a:r>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r" fontAlgn="b"/>
                      <a:r>
                        <a:rPr lang="en-US" sz="2400" u="sng" strike="noStrike">
                          <a:solidFill>
                            <a:schemeClr val="bg1"/>
                          </a:solidFill>
                          <a:effectLst/>
                          <a:latin typeface="Arial" panose="020B0604020202020204" pitchFamily="34" charset="0"/>
                          <a:cs typeface="Arial" panose="020B0604020202020204" pitchFamily="34" charset="0"/>
                        </a:rPr>
                        <a:t>7.94E-19</a:t>
                      </a:r>
                      <a:endParaRPr lang="en-US" sz="2400" b="0" i="0" u="sng"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sng"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sng" strike="noStrike" dirty="0">
                          <a:solidFill>
                            <a:schemeClr val="bg1"/>
                          </a:solidFill>
                          <a:effectLst/>
                          <a:latin typeface="Arial" panose="020B0604020202020204" pitchFamily="34" charset="0"/>
                          <a:cs typeface="Arial" panose="020B0604020202020204" pitchFamily="34" charset="0"/>
                        </a:rPr>
                        <a:t>% Chance</a:t>
                      </a:r>
                      <a:endParaRPr lang="en-US" sz="2400" b="0" i="0" u="sng"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TextBox 5"/>
          <p:cNvSpPr txBox="1"/>
          <p:nvPr/>
        </p:nvSpPr>
        <p:spPr>
          <a:xfrm rot="19707148">
            <a:off x="1285027" y="2434483"/>
            <a:ext cx="5421099" cy="1200329"/>
          </a:xfrm>
          <a:prstGeom prst="rect">
            <a:avLst/>
          </a:prstGeom>
          <a:solidFill>
            <a:schemeClr val="tx1"/>
          </a:solidFill>
        </p:spPr>
        <p:txBody>
          <a:bodyPr wrap="none" rtlCol="0">
            <a:spAutoFit/>
          </a:bodyPr>
          <a:lstStyle/>
          <a:p>
            <a:r>
              <a:rPr lang="en-US" sz="2400" dirty="0" smtClean="0">
                <a:solidFill>
                  <a:srgbClr val="FFFF00"/>
                </a:solidFill>
              </a:rPr>
              <a:t>But there or more stars – do 4 times more</a:t>
            </a:r>
          </a:p>
          <a:p>
            <a:endParaRPr lang="en-US" sz="2400" dirty="0">
              <a:solidFill>
                <a:srgbClr val="FFFF00"/>
              </a:solidFill>
            </a:endParaRPr>
          </a:p>
          <a:p>
            <a:r>
              <a:rPr lang="en-US" sz="2400" dirty="0" smtClean="0">
                <a:solidFill>
                  <a:srgbClr val="FFFF00"/>
                </a:solidFill>
              </a:rPr>
              <a:t>Better odds -  reduce odds to 1/4</a:t>
            </a:r>
            <a:r>
              <a:rPr lang="en-US" sz="2400" baseline="30000" dirty="0" smtClean="0">
                <a:solidFill>
                  <a:srgbClr val="FFFF00"/>
                </a:solidFill>
              </a:rPr>
              <a:t>th</a:t>
            </a:r>
            <a:r>
              <a:rPr lang="en-US" sz="2400" dirty="0" smtClean="0">
                <a:solidFill>
                  <a:srgbClr val="FFFF00"/>
                </a:solidFill>
              </a:rPr>
              <a:t> </a:t>
            </a:r>
            <a:endParaRPr lang="en-US" sz="2400" dirty="0">
              <a:solidFill>
                <a:srgbClr val="FFFF00"/>
              </a:solidFill>
            </a:endParaRPr>
          </a:p>
        </p:txBody>
      </p:sp>
    </p:spTree>
    <p:extLst>
      <p:ext uri="{BB962C8B-B14F-4D97-AF65-F5344CB8AC3E}">
        <p14:creationId xmlns:p14="http://schemas.microsoft.com/office/powerpoint/2010/main" val="1072281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69" y="65708"/>
            <a:ext cx="8445062" cy="5640095"/>
          </a:xfrm>
          <a:prstGeom prst="rect">
            <a:avLst/>
          </a:prstGeom>
        </p:spPr>
      </p:pic>
      <p:sp>
        <p:nvSpPr>
          <p:cNvPr id="5" name="Rectangle 4"/>
          <p:cNvSpPr/>
          <p:nvPr/>
        </p:nvSpPr>
        <p:spPr>
          <a:xfrm>
            <a:off x="0" y="0"/>
            <a:ext cx="9144000" cy="5715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114300"/>
            <a:ext cx="9144000" cy="952500"/>
          </a:xfrm>
        </p:spPr>
        <p:txBody>
          <a:bodyPr>
            <a:noAutofit/>
          </a:bodyPr>
          <a:lstStyle/>
          <a:p>
            <a:r>
              <a:rPr lang="en-US" sz="3600" dirty="0" smtClean="0"/>
              <a:t>Chance of Building Blocks of Life on 1 Planet </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88220943"/>
              </p:ext>
            </p:extLst>
          </p:nvPr>
        </p:nvGraphicFramePr>
        <p:xfrm>
          <a:off x="1422400" y="1714500"/>
          <a:ext cx="6299200" cy="2616200"/>
        </p:xfrm>
        <a:graphic>
          <a:graphicData uri="http://schemas.openxmlformats.org/drawingml/2006/table">
            <a:tbl>
              <a:tblPr>
                <a:tableStyleId>{5C22544A-7EE6-4342-B048-85BDC9FD1C3A}</a:tableStyleId>
              </a:tblPr>
              <a:tblGrid>
                <a:gridCol w="1803400"/>
                <a:gridCol w="160676"/>
                <a:gridCol w="4335124"/>
              </a:tblGrid>
              <a:tr h="1114425">
                <a:tc>
                  <a:txBody>
                    <a:bodyPr/>
                    <a:lstStyle/>
                    <a:p>
                      <a:pPr algn="r" fontAlgn="b"/>
                      <a:r>
                        <a:rPr lang="en-US" sz="2400" u="none" strike="noStrike" dirty="0" smtClean="0">
                          <a:solidFill>
                            <a:schemeClr val="bg1"/>
                          </a:solidFill>
                          <a:effectLst/>
                          <a:latin typeface="Arial" panose="020B0604020202020204" pitchFamily="34" charset="0"/>
                          <a:cs typeface="Arial" panose="020B0604020202020204" pitchFamily="34" charset="0"/>
                        </a:rPr>
                        <a:t>4E+24</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number of stars in </a:t>
                      </a:r>
                      <a:r>
                        <a:rPr lang="en-US" sz="2400" u="none" strike="noStrike" dirty="0" smtClean="0">
                          <a:solidFill>
                            <a:schemeClr val="bg1"/>
                          </a:solidFill>
                          <a:effectLst/>
                          <a:latin typeface="Arial" panose="020B0604020202020204" pitchFamily="34" charset="0"/>
                          <a:cs typeface="Arial" panose="020B0604020202020204" pitchFamily="34" charset="0"/>
                        </a:rPr>
                        <a:t>universe</a:t>
                      </a:r>
                    </a:p>
                    <a:p>
                      <a:pPr algn="l" fontAlgn="b"/>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46125">
                <a:tc>
                  <a:txBody>
                    <a:bodyPr/>
                    <a:lstStyle/>
                    <a:p>
                      <a:pPr algn="r" fontAlgn="b"/>
                      <a:r>
                        <a:rPr lang="en-US" sz="2400" u="none" strike="noStrike" dirty="0" smtClean="0">
                          <a:solidFill>
                            <a:schemeClr val="bg1"/>
                          </a:solidFill>
                          <a:effectLst/>
                          <a:latin typeface="Arial" panose="020B0604020202020204" pitchFamily="34" charset="0"/>
                          <a:cs typeface="Arial" panose="020B0604020202020204" pitchFamily="34" charset="0"/>
                        </a:rPr>
                        <a:t>3.15E+43</a:t>
                      </a:r>
                      <a:endParaRPr lang="en-US" sz="240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none" strike="noStrike" dirty="0">
                          <a:solidFill>
                            <a:schemeClr val="bg1"/>
                          </a:solidFill>
                          <a:effectLst/>
                          <a:latin typeface="Arial" panose="020B0604020202020204" pitchFamily="34" charset="0"/>
                          <a:cs typeface="Arial" panose="020B0604020202020204" pitchFamily="34" charset="0"/>
                        </a:rPr>
                        <a:t>To get all proteins needed from the amino acids?</a:t>
                      </a:r>
                      <a:endParaRPr lang="en-US" sz="2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ctr" fontAlgn="b"/>
                      <a:r>
                        <a:rPr lang="en-US" sz="2400" u="none" strike="noStrike">
                          <a:solidFill>
                            <a:schemeClr val="bg1"/>
                          </a:solidFill>
                          <a:effectLst/>
                          <a:latin typeface="Arial" panose="020B0604020202020204" pitchFamily="34" charset="0"/>
                          <a:cs typeface="Arial" panose="020B0604020202020204" pitchFamily="34" charset="0"/>
                        </a:rPr>
                        <a:t>=</a:t>
                      </a:r>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7825">
                <a:tc>
                  <a:txBody>
                    <a:bodyPr/>
                    <a:lstStyle/>
                    <a:p>
                      <a:pPr algn="r" fontAlgn="b"/>
                      <a:r>
                        <a:rPr lang="en-US" sz="2400" u="sng" strike="noStrike" dirty="0" smtClean="0">
                          <a:solidFill>
                            <a:schemeClr val="bg1"/>
                          </a:solidFill>
                          <a:effectLst/>
                          <a:latin typeface="Arial" panose="020B0604020202020204" pitchFamily="34" charset="0"/>
                          <a:cs typeface="Arial" panose="020B0604020202020204" pitchFamily="34" charset="0"/>
                        </a:rPr>
                        <a:t>1.27E-17</a:t>
                      </a:r>
                      <a:endParaRPr lang="en-US" sz="2400" u="sng"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2400" b="0" i="0" u="sng"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u="sng" strike="noStrike" dirty="0">
                          <a:solidFill>
                            <a:schemeClr val="bg1"/>
                          </a:solidFill>
                          <a:effectLst/>
                          <a:latin typeface="Arial" panose="020B0604020202020204" pitchFamily="34" charset="0"/>
                          <a:cs typeface="Arial" panose="020B0604020202020204" pitchFamily="34" charset="0"/>
                        </a:rPr>
                        <a:t>% Chance</a:t>
                      </a:r>
                      <a:endParaRPr lang="en-US" sz="2400" b="0" i="0" u="sng"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Rectangle 5"/>
          <p:cNvSpPr/>
          <p:nvPr/>
        </p:nvSpPr>
        <p:spPr>
          <a:xfrm>
            <a:off x="762000" y="4457700"/>
            <a:ext cx="7880130" cy="1015663"/>
          </a:xfrm>
          <a:prstGeom prst="rect">
            <a:avLst/>
          </a:prstGeom>
        </p:spPr>
        <p:txBody>
          <a:bodyPr wrap="square">
            <a:spAutoFit/>
          </a:bodyPr>
          <a:lstStyle/>
          <a:p>
            <a:r>
              <a:rPr lang="en-US" sz="2000" dirty="0">
                <a:solidFill>
                  <a:srgbClr val="FFFF00"/>
                </a:solidFill>
              </a:rPr>
              <a:t>Although the universe is filled with stars and planets conducive to life, the absence of any </a:t>
            </a:r>
            <a:r>
              <a:rPr lang="en-US" sz="2000" u="sng" dirty="0">
                <a:solidFill>
                  <a:srgbClr val="FFFF00"/>
                </a:solidFill>
              </a:rPr>
              <a:t>evidence for alien life suggests that even if the emergence of life is easy</a:t>
            </a:r>
            <a:r>
              <a:rPr lang="en-US" sz="2000" dirty="0">
                <a:solidFill>
                  <a:srgbClr val="FFFF00"/>
                </a:solidFill>
              </a:rPr>
              <a:t>, its persistence may be difficult.</a:t>
            </a:r>
          </a:p>
        </p:txBody>
      </p:sp>
    </p:spTree>
    <p:extLst>
      <p:ext uri="{BB962C8B-B14F-4D97-AF65-F5344CB8AC3E}">
        <p14:creationId xmlns:p14="http://schemas.microsoft.com/office/powerpoint/2010/main" val="96424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47900"/>
            <a:ext cx="8229600" cy="952500"/>
          </a:xfrm>
        </p:spPr>
        <p:txBody>
          <a:bodyPr/>
          <a:lstStyle/>
          <a:p>
            <a:endParaRPr lang="en-US"/>
          </a:p>
        </p:txBody>
      </p:sp>
      <p:pic>
        <p:nvPicPr>
          <p:cNvPr id="3" name="Picture 2" descr="https://abm-website-assets.s3.amazonaws.com/laboratoryequipment.com/s3fs-public/styles/content_body_image/public/embedded_image/2017/04/17-042_main_image.jpg?itok=A9r2dSYH">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3574174"/>
            <a:ext cx="6172200" cy="2152650"/>
          </a:xfrm>
          <a:prstGeom prst="rect">
            <a:avLst/>
          </a:prstGeom>
          <a:noFill/>
          <a:ln>
            <a:noFill/>
          </a:ln>
        </p:spPr>
      </p:pic>
      <p:sp>
        <p:nvSpPr>
          <p:cNvPr id="4" name="TextBox 3"/>
          <p:cNvSpPr txBox="1"/>
          <p:nvPr/>
        </p:nvSpPr>
        <p:spPr>
          <a:xfrm>
            <a:off x="7883" y="3543957"/>
            <a:ext cx="5791200" cy="369332"/>
          </a:xfrm>
          <a:prstGeom prst="rect">
            <a:avLst/>
          </a:prstGeom>
          <a:noFill/>
        </p:spPr>
        <p:txBody>
          <a:bodyPr wrap="square" rtlCol="0">
            <a:spAutoFit/>
          </a:bodyPr>
          <a:lstStyle/>
          <a:p>
            <a:r>
              <a:rPr lang="en-US" b="1" dirty="0">
                <a:solidFill>
                  <a:schemeClr val="bg1"/>
                </a:solidFill>
              </a:rPr>
              <a:t>Conditions for Life Exist on Saturn Moon </a:t>
            </a:r>
            <a:r>
              <a:rPr lang="en-US" b="1" dirty="0" smtClean="0">
                <a:solidFill>
                  <a:schemeClr val="bg1"/>
                </a:solidFill>
              </a:rPr>
              <a:t>Enceladus</a:t>
            </a:r>
            <a:endParaRPr lang="en-US" dirty="0">
              <a:solidFill>
                <a:schemeClr val="bg1"/>
              </a:solidFill>
            </a:endParaRPr>
          </a:p>
        </p:txBody>
      </p:sp>
      <p:sp>
        <p:nvSpPr>
          <p:cNvPr id="5" name="TextBox 4"/>
          <p:cNvSpPr txBox="1"/>
          <p:nvPr/>
        </p:nvSpPr>
        <p:spPr>
          <a:xfrm>
            <a:off x="6248400" y="3569447"/>
            <a:ext cx="2743200" cy="2031325"/>
          </a:xfrm>
          <a:prstGeom prst="rect">
            <a:avLst/>
          </a:prstGeom>
          <a:noFill/>
        </p:spPr>
        <p:txBody>
          <a:bodyPr wrap="square" rtlCol="0">
            <a:spAutoFit/>
          </a:bodyPr>
          <a:lstStyle/>
          <a:p>
            <a:r>
              <a:rPr lang="en-US" dirty="0">
                <a:solidFill>
                  <a:schemeClr val="bg1"/>
                </a:solidFill>
              </a:rPr>
              <a:t>Although life cannot be confirmed, the clues from Enceladus all indicate the conditions for life exist on the oceans of Enceladus, the sixth-largest moon of Saturn</a:t>
            </a:r>
            <a:r>
              <a:rPr lang="en-US" dirty="0" smtClean="0">
                <a:solidFill>
                  <a:schemeClr val="bg1"/>
                </a:solidFill>
              </a:rPr>
              <a:t>.</a:t>
            </a:r>
            <a:endParaRPr lang="en-US" dirty="0">
              <a:solidFill>
                <a:schemeClr val="bg1"/>
              </a:solidFill>
            </a:endParaRPr>
          </a:p>
        </p:txBody>
      </p:sp>
      <p:pic>
        <p:nvPicPr>
          <p:cNvPr id="6" name="Picture 5" descr="http://www.laboratoryequipment.com/sites/laboratoryequipment.com/files/styles/content_body_image/public/embedded_image/2016/06/alienlifeonm.jpg?itok=BH6HFwSH">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90534"/>
            <a:ext cx="6153807" cy="2764221"/>
          </a:xfrm>
          <a:prstGeom prst="rect">
            <a:avLst/>
          </a:prstGeom>
          <a:noFill/>
          <a:ln>
            <a:noFill/>
          </a:ln>
        </p:spPr>
      </p:pic>
      <p:sp>
        <p:nvSpPr>
          <p:cNvPr id="7" name="TextBox 6"/>
          <p:cNvSpPr txBox="1"/>
          <p:nvPr/>
        </p:nvSpPr>
        <p:spPr>
          <a:xfrm>
            <a:off x="4096420" y="345124"/>
            <a:ext cx="4895193" cy="2862322"/>
          </a:xfrm>
          <a:prstGeom prst="rect">
            <a:avLst/>
          </a:prstGeom>
          <a:noFill/>
        </p:spPr>
        <p:txBody>
          <a:bodyPr wrap="square" rtlCol="0">
            <a:spAutoFit/>
          </a:bodyPr>
          <a:lstStyle>
            <a:defPPr>
              <a:defRPr lang="en-US"/>
            </a:defPPr>
            <a:lvl1pPr>
              <a:defRPr>
                <a:solidFill>
                  <a:schemeClr val="bg1"/>
                </a:solidFill>
              </a:defRPr>
            </a:lvl1pPr>
          </a:lstStyle>
          <a:p>
            <a:r>
              <a:rPr lang="en-US" dirty="0"/>
              <a:t>Mars, Venus and Earth were more similar to each other in their first billion years than they are today. Even if only one of the planets saw the emergence of life, this era coincided with </a:t>
            </a:r>
            <a:r>
              <a:rPr lang="en-US" u="sng" dirty="0">
                <a:solidFill>
                  <a:srgbClr val="FFFF00"/>
                </a:solidFill>
              </a:rPr>
              <a:t>heavy bombardment from asteroids, which could have spread life between the planets.</a:t>
            </a:r>
          </a:p>
          <a:p>
            <a:r>
              <a:rPr lang="en-US" dirty="0"/>
              <a:t>But about 1.5 billion years after formation, Venus started to experience runaway heating and Mars experienced runaway cooling. </a:t>
            </a:r>
            <a:r>
              <a:rPr lang="en-US" dirty="0"/>
              <a:t>If Mars and Venus once harbored life, that life quickly went extinct</a:t>
            </a:r>
            <a:r>
              <a:rPr lang="en-US" dirty="0" smtClean="0"/>
              <a:t>.</a:t>
            </a:r>
            <a:endParaRPr lang="en-US" dirty="0"/>
          </a:p>
        </p:txBody>
      </p:sp>
    </p:spTree>
    <p:extLst>
      <p:ext uri="{BB962C8B-B14F-4D97-AF65-F5344CB8AC3E}">
        <p14:creationId xmlns:p14="http://schemas.microsoft.com/office/powerpoint/2010/main" val="3509824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52"/>
            <a:ext cx="8229600" cy="952500"/>
          </a:xfrm>
        </p:spPr>
        <p:txBody>
          <a:bodyPr>
            <a:normAutofit fontScale="90000"/>
          </a:bodyPr>
          <a:lstStyle/>
          <a:p>
            <a:r>
              <a:rPr lang="en-US" dirty="0" smtClean="0"/>
              <a:t>Evolution Math is Not Rocket Science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7234"/>
            <a:ext cx="6134100" cy="4114800"/>
          </a:xfrm>
          <a:prstGeom prst="rect">
            <a:avLst/>
          </a:prstGeom>
        </p:spPr>
      </p:pic>
      <p:sp>
        <p:nvSpPr>
          <p:cNvPr id="4" name="TextBox 3"/>
          <p:cNvSpPr txBox="1"/>
          <p:nvPr/>
        </p:nvSpPr>
        <p:spPr>
          <a:xfrm>
            <a:off x="6436272" y="1104900"/>
            <a:ext cx="2552700" cy="1631216"/>
          </a:xfrm>
          <a:prstGeom prst="rect">
            <a:avLst/>
          </a:prstGeom>
          <a:noFill/>
        </p:spPr>
        <p:txBody>
          <a:bodyPr wrap="square" rtlCol="0">
            <a:spAutoFit/>
          </a:bodyPr>
          <a:lstStyle/>
          <a:p>
            <a:r>
              <a:rPr lang="en-US" sz="2000" dirty="0" smtClean="0">
                <a:solidFill>
                  <a:srgbClr val="FFFF00"/>
                </a:solidFill>
              </a:rPr>
              <a:t>Evolution happened on earth. So your assumptions of it being impossible are not correct</a:t>
            </a:r>
            <a:endParaRPr lang="en-US" sz="2000" dirty="0">
              <a:solidFill>
                <a:srgbClr val="FFFF00"/>
              </a:solidFill>
            </a:endParaRPr>
          </a:p>
        </p:txBody>
      </p:sp>
      <p:sp>
        <p:nvSpPr>
          <p:cNvPr id="5" name="TextBox 4"/>
          <p:cNvSpPr txBox="1"/>
          <p:nvPr/>
        </p:nvSpPr>
        <p:spPr>
          <a:xfrm>
            <a:off x="6438900" y="2826490"/>
            <a:ext cx="2705100" cy="1323439"/>
          </a:xfrm>
          <a:prstGeom prst="rect">
            <a:avLst/>
          </a:prstGeom>
          <a:noFill/>
        </p:spPr>
        <p:txBody>
          <a:bodyPr wrap="square" rtlCol="0">
            <a:spAutoFit/>
          </a:bodyPr>
          <a:lstStyle/>
          <a:p>
            <a:r>
              <a:rPr lang="en-US" sz="2000" dirty="0" smtClean="0">
                <a:solidFill>
                  <a:srgbClr val="FFFF00"/>
                </a:solidFill>
              </a:rPr>
              <a:t>Evolution/development of life is preferred path/lowest energy path</a:t>
            </a:r>
            <a:endParaRPr lang="en-US" sz="2000" dirty="0">
              <a:solidFill>
                <a:srgbClr val="FFFF00"/>
              </a:solidFill>
            </a:endParaRPr>
          </a:p>
        </p:txBody>
      </p:sp>
      <p:sp>
        <p:nvSpPr>
          <p:cNvPr id="6" name="TextBox 5"/>
          <p:cNvSpPr txBox="1"/>
          <p:nvPr/>
        </p:nvSpPr>
        <p:spPr>
          <a:xfrm>
            <a:off x="6436272" y="4195628"/>
            <a:ext cx="2552700" cy="1323439"/>
          </a:xfrm>
          <a:prstGeom prst="rect">
            <a:avLst/>
          </a:prstGeom>
          <a:noFill/>
        </p:spPr>
        <p:txBody>
          <a:bodyPr wrap="square" rtlCol="0">
            <a:spAutoFit/>
          </a:bodyPr>
          <a:lstStyle/>
          <a:p>
            <a:r>
              <a:rPr lang="en-US" sz="2000" dirty="0" smtClean="0">
                <a:solidFill>
                  <a:srgbClr val="FFFF00"/>
                </a:solidFill>
              </a:rPr>
              <a:t>Extraterrestrial – evolve one planet transported by asteroids to another</a:t>
            </a:r>
            <a:endParaRPr lang="en-US" sz="2000" dirty="0">
              <a:solidFill>
                <a:srgbClr val="FFFF00"/>
              </a:solidFill>
            </a:endParaRPr>
          </a:p>
        </p:txBody>
      </p:sp>
    </p:spTree>
    <p:extLst>
      <p:ext uri="{BB962C8B-B14F-4D97-AF65-F5344CB8AC3E}">
        <p14:creationId xmlns:p14="http://schemas.microsoft.com/office/powerpoint/2010/main" val="1444094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3" name="Group 2"/>
          <p:cNvGrpSpPr/>
          <p:nvPr/>
        </p:nvGrpSpPr>
        <p:grpSpPr>
          <a:xfrm>
            <a:off x="1219200" y="254000"/>
            <a:ext cx="6248400" cy="2095500"/>
            <a:chOff x="1219200" y="254000"/>
            <a:chExt cx="6248400" cy="2095500"/>
          </a:xfrm>
        </p:grpSpPr>
        <p:sp>
          <p:nvSpPr>
            <p:cNvPr id="76803" name="Line 7"/>
            <p:cNvSpPr>
              <a:spLocks noChangeShapeType="1"/>
            </p:cNvSpPr>
            <p:nvPr/>
          </p:nvSpPr>
          <p:spPr bwMode="auto">
            <a:xfrm>
              <a:off x="4114800" y="254000"/>
              <a:ext cx="0" cy="18415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76807" name="Line 8"/>
            <p:cNvSpPr>
              <a:spLocks noChangeShapeType="1"/>
            </p:cNvSpPr>
            <p:nvPr/>
          </p:nvSpPr>
          <p:spPr bwMode="auto">
            <a:xfrm flipH="1">
              <a:off x="1219200" y="2095500"/>
              <a:ext cx="2819400" cy="2540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76808" name="Line 9"/>
            <p:cNvSpPr>
              <a:spLocks noChangeShapeType="1"/>
            </p:cNvSpPr>
            <p:nvPr/>
          </p:nvSpPr>
          <p:spPr bwMode="auto">
            <a:xfrm flipH="1" flipV="1">
              <a:off x="4191000" y="2095500"/>
              <a:ext cx="3276600" cy="1905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76804" name="Rectangle 3"/>
          <p:cNvSpPr>
            <a:spLocks noChangeArrowheads="1"/>
          </p:cNvSpPr>
          <p:nvPr/>
        </p:nvSpPr>
        <p:spPr bwMode="auto">
          <a:xfrm>
            <a:off x="1381125" y="254009"/>
            <a:ext cx="6076950" cy="461665"/>
          </a:xfrm>
          <a:prstGeom prst="rect">
            <a:avLst/>
          </a:prstGeom>
          <a:solidFill>
            <a:schemeClr val="tx1"/>
          </a:solidFill>
          <a:ln w="76200" cmpd="tri">
            <a:solidFill>
              <a:srgbClr val="FFFF00"/>
            </a:solidFill>
            <a:miter lim="800000"/>
            <a:headEnd/>
            <a:tailEnd/>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b="1">
                <a:solidFill>
                  <a:srgbClr val="FFFF00"/>
                </a:solidFill>
                <a:latin typeface="BookAntiqua" charset="0"/>
              </a:rPr>
              <a:t>It is Possible that there is Supernatural </a:t>
            </a:r>
            <a:endParaRPr lang="en-US" altLang="en-US" sz="2400">
              <a:solidFill>
                <a:srgbClr val="FFFF00"/>
              </a:solidFill>
              <a:latin typeface="BookAntiqua" charset="0"/>
            </a:endParaRPr>
          </a:p>
        </p:txBody>
      </p:sp>
      <p:sp>
        <p:nvSpPr>
          <p:cNvPr id="76805" name="Rectangle 4"/>
          <p:cNvSpPr>
            <a:spLocks noChangeArrowheads="1"/>
          </p:cNvSpPr>
          <p:nvPr/>
        </p:nvSpPr>
        <p:spPr bwMode="auto">
          <a:xfrm>
            <a:off x="1381125" y="881062"/>
            <a:ext cx="6076950" cy="400110"/>
          </a:xfrm>
          <a:prstGeom prst="rect">
            <a:avLst/>
          </a:prstGeom>
          <a:solidFill>
            <a:schemeClr val="tx1"/>
          </a:solidFill>
          <a:ln w="38100" cmpd="dbl">
            <a:solidFill>
              <a:srgbClr val="FFFF00"/>
            </a:solidFill>
            <a:miter lim="800000"/>
            <a:headEnd/>
            <a:tailEnd/>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a:solidFill>
                  <a:srgbClr val="FFFF00"/>
                </a:solidFill>
                <a:latin typeface="Tahoma" pitchFamily="34" charset="0"/>
              </a:rPr>
              <a:t>The Universe had Supernatural Origins</a:t>
            </a:r>
          </a:p>
        </p:txBody>
      </p:sp>
      <p:sp>
        <p:nvSpPr>
          <p:cNvPr id="76806" name="Rectangle 5"/>
          <p:cNvSpPr>
            <a:spLocks noChangeArrowheads="1"/>
          </p:cNvSpPr>
          <p:nvPr/>
        </p:nvSpPr>
        <p:spPr bwMode="auto">
          <a:xfrm>
            <a:off x="1371600" y="1389062"/>
            <a:ext cx="6096000" cy="400110"/>
          </a:xfrm>
          <a:prstGeom prst="rect">
            <a:avLst/>
          </a:prstGeom>
          <a:solidFill>
            <a:schemeClr val="tx1"/>
          </a:solidFill>
          <a:ln w="38100" cmpd="dbl">
            <a:solidFill>
              <a:srgbClr val="FFFF00"/>
            </a:solidFill>
            <a:miter lim="800000"/>
            <a:headEnd/>
            <a:tailEnd/>
          </a:ln>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a:solidFill>
                  <a:srgbClr val="FFFF00"/>
                </a:solidFill>
                <a:latin typeface="Tahoma" pitchFamily="34" charset="0"/>
              </a:rPr>
              <a:t>The Universe had a Intelligent, Personal Origin</a:t>
            </a:r>
          </a:p>
        </p:txBody>
      </p:sp>
      <p:sp>
        <p:nvSpPr>
          <p:cNvPr id="76809" name="Text Box 11"/>
          <p:cNvSpPr txBox="1">
            <a:spLocks noChangeArrowheads="1"/>
          </p:cNvSpPr>
          <p:nvPr/>
        </p:nvSpPr>
        <p:spPr bwMode="auto">
          <a:xfrm>
            <a:off x="3468688" y="2413004"/>
            <a:ext cx="1600200" cy="584775"/>
          </a:xfrm>
          <a:prstGeom prst="rect">
            <a:avLst/>
          </a:prstGeom>
          <a:solidFill>
            <a:schemeClr val="tx1"/>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a:solidFill>
                  <a:srgbClr val="FFFF00"/>
                </a:solidFill>
                <a:latin typeface="Zurich BlkEx BT" pitchFamily="34" charset="0"/>
              </a:rPr>
              <a:t>It is Likely There is a Moral Law</a:t>
            </a:r>
          </a:p>
        </p:txBody>
      </p:sp>
      <p:sp>
        <p:nvSpPr>
          <p:cNvPr id="76810" name="Text Box 12"/>
          <p:cNvSpPr txBox="1">
            <a:spLocks noChangeArrowheads="1"/>
          </p:cNvSpPr>
          <p:nvPr/>
        </p:nvSpPr>
        <p:spPr bwMode="auto">
          <a:xfrm>
            <a:off x="609600" y="2413077"/>
            <a:ext cx="1600200" cy="830997"/>
          </a:xfrm>
          <a:prstGeom prst="rect">
            <a:avLst/>
          </a:prstGeom>
          <a:solidFill>
            <a:schemeClr val="tx1"/>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a:solidFill>
                  <a:srgbClr val="FFFF00"/>
                </a:solidFill>
                <a:latin typeface="Zurich BlkEx BT" pitchFamily="34" charset="0"/>
              </a:rPr>
              <a:t>There is a Purpose for the Creation</a:t>
            </a:r>
          </a:p>
        </p:txBody>
      </p:sp>
      <p:sp>
        <p:nvSpPr>
          <p:cNvPr id="76811" name="Text Box 13"/>
          <p:cNvSpPr txBox="1">
            <a:spLocks noChangeArrowheads="1"/>
          </p:cNvSpPr>
          <p:nvPr/>
        </p:nvSpPr>
        <p:spPr bwMode="auto">
          <a:xfrm>
            <a:off x="6858000" y="2413077"/>
            <a:ext cx="1600200" cy="830997"/>
          </a:xfrm>
          <a:prstGeom prst="rect">
            <a:avLst/>
          </a:prstGeom>
          <a:solidFill>
            <a:schemeClr val="tx1"/>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a:solidFill>
                  <a:srgbClr val="FFFF00"/>
                </a:solidFill>
                <a:latin typeface="Zurich BlkEx BT" pitchFamily="34" charset="0"/>
              </a:rPr>
              <a:t>Miracles &amp; Revelation are Possible </a:t>
            </a:r>
          </a:p>
        </p:txBody>
      </p:sp>
      <p:sp>
        <p:nvSpPr>
          <p:cNvPr id="76812" name="Text Box 17"/>
          <p:cNvSpPr txBox="1">
            <a:spLocks noChangeArrowheads="1"/>
          </p:cNvSpPr>
          <p:nvPr/>
        </p:nvSpPr>
        <p:spPr bwMode="auto">
          <a:xfrm>
            <a:off x="3468688" y="3238504"/>
            <a:ext cx="1600200" cy="584775"/>
          </a:xfrm>
          <a:prstGeom prst="rect">
            <a:avLst/>
          </a:prstGeom>
          <a:solidFill>
            <a:schemeClr val="tx1"/>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dirty="0">
                <a:solidFill>
                  <a:srgbClr val="FFFF00"/>
                </a:solidFill>
                <a:latin typeface="Zurich BlkEx BT" pitchFamily="34" charset="0"/>
              </a:rPr>
              <a:t>Divine Revelation is Possible</a:t>
            </a:r>
          </a:p>
        </p:txBody>
      </p:sp>
      <p:grpSp>
        <p:nvGrpSpPr>
          <p:cNvPr id="2" name="Group 1"/>
          <p:cNvGrpSpPr/>
          <p:nvPr/>
        </p:nvGrpSpPr>
        <p:grpSpPr>
          <a:xfrm>
            <a:off x="990618" y="3556003"/>
            <a:ext cx="7315195" cy="2095497"/>
            <a:chOff x="990605" y="3556003"/>
            <a:chExt cx="7315195" cy="2095497"/>
          </a:xfrm>
        </p:grpSpPr>
        <p:sp>
          <p:nvSpPr>
            <p:cNvPr id="76813" name="Text Box 15"/>
            <p:cNvSpPr txBox="1">
              <a:spLocks noChangeArrowheads="1"/>
            </p:cNvSpPr>
            <p:nvPr/>
          </p:nvSpPr>
          <p:spPr bwMode="auto">
            <a:xfrm>
              <a:off x="6553200" y="4953003"/>
              <a:ext cx="1752600" cy="584775"/>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Tempus Sans ITC" pitchFamily="82" charset="0"/>
                </a:rPr>
                <a:t>Teachings of Jesus are Truth</a:t>
              </a:r>
            </a:p>
          </p:txBody>
        </p:sp>
        <p:sp>
          <p:nvSpPr>
            <p:cNvPr id="76814" name="Text Box 16"/>
            <p:cNvSpPr txBox="1">
              <a:spLocks noChangeArrowheads="1"/>
            </p:cNvSpPr>
            <p:nvPr/>
          </p:nvSpPr>
          <p:spPr bwMode="auto">
            <a:xfrm>
              <a:off x="990605" y="4508503"/>
              <a:ext cx="1693863" cy="584775"/>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Tempus Sans ITC" pitchFamily="82" charset="0"/>
                </a:rPr>
                <a:t>Accurate Account of Jesus’ Life</a:t>
              </a:r>
            </a:p>
          </p:txBody>
        </p:sp>
        <p:sp>
          <p:nvSpPr>
            <p:cNvPr id="76815" name="Text Box 17"/>
            <p:cNvSpPr txBox="1">
              <a:spLocks noChangeArrowheads="1"/>
            </p:cNvSpPr>
            <p:nvPr/>
          </p:nvSpPr>
          <p:spPr bwMode="auto">
            <a:xfrm>
              <a:off x="6553200" y="4079878"/>
              <a:ext cx="1724025" cy="830997"/>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Tempus Sans ITC" pitchFamily="82" charset="0"/>
                </a:rPr>
                <a:t>Based on Bible Testimony Jesus is the Son of God</a:t>
              </a:r>
            </a:p>
          </p:txBody>
        </p:sp>
        <p:sp>
          <p:nvSpPr>
            <p:cNvPr id="76816" name="Text Box 18"/>
            <p:cNvSpPr txBox="1">
              <a:spLocks noChangeArrowheads="1"/>
            </p:cNvSpPr>
            <p:nvPr/>
          </p:nvSpPr>
          <p:spPr bwMode="auto">
            <a:xfrm>
              <a:off x="1066807" y="3556003"/>
              <a:ext cx="1673225" cy="830997"/>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Tempus Sans ITC" pitchFamily="82" charset="0"/>
                </a:rPr>
                <a:t>Divine Revelation  or Bible would be Accurate</a:t>
              </a:r>
            </a:p>
          </p:txBody>
        </p:sp>
        <p:sp>
          <p:nvSpPr>
            <p:cNvPr id="76817" name="AutoShape 20"/>
            <p:cNvSpPr>
              <a:spLocks noChangeArrowheads="1"/>
            </p:cNvSpPr>
            <p:nvPr/>
          </p:nvSpPr>
          <p:spPr bwMode="auto">
            <a:xfrm>
              <a:off x="3124200" y="4572000"/>
              <a:ext cx="2895600" cy="1079500"/>
            </a:xfrm>
            <a:prstGeom prst="irregularSeal2">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76818" name="Text Box 13"/>
            <p:cNvSpPr txBox="1">
              <a:spLocks noChangeArrowheads="1"/>
            </p:cNvSpPr>
            <p:nvPr/>
          </p:nvSpPr>
          <p:spPr bwMode="auto">
            <a:xfrm>
              <a:off x="3810000" y="4148723"/>
              <a:ext cx="1600200" cy="338554"/>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Zurich BlkEx BT" pitchFamily="34" charset="0"/>
                </a:rPr>
                <a:t>Bible is Inspired</a:t>
              </a:r>
            </a:p>
          </p:txBody>
        </p:sp>
        <p:sp>
          <p:nvSpPr>
            <p:cNvPr id="76819" name="Line 21"/>
            <p:cNvSpPr>
              <a:spLocks noChangeShapeType="1"/>
            </p:cNvSpPr>
            <p:nvPr/>
          </p:nvSpPr>
          <p:spPr bwMode="auto">
            <a:xfrm>
              <a:off x="5791200" y="5143500"/>
              <a:ext cx="7620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srgbClr val="000000"/>
                </a:solidFill>
              </a:endParaRPr>
            </a:p>
          </p:txBody>
        </p:sp>
        <p:sp>
          <p:nvSpPr>
            <p:cNvPr id="76820" name="Line 22"/>
            <p:cNvSpPr>
              <a:spLocks noChangeShapeType="1"/>
            </p:cNvSpPr>
            <p:nvPr/>
          </p:nvSpPr>
          <p:spPr bwMode="auto">
            <a:xfrm flipV="1">
              <a:off x="5791200" y="4318000"/>
              <a:ext cx="762000" cy="4445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srgbClr val="000000"/>
                </a:solidFill>
              </a:endParaRPr>
            </a:p>
          </p:txBody>
        </p:sp>
        <p:sp>
          <p:nvSpPr>
            <p:cNvPr id="76821" name="Text Box 14"/>
            <p:cNvSpPr txBox="1">
              <a:spLocks noChangeArrowheads="1"/>
            </p:cNvSpPr>
            <p:nvPr/>
          </p:nvSpPr>
          <p:spPr bwMode="auto">
            <a:xfrm>
              <a:off x="3429007" y="4762503"/>
              <a:ext cx="1833563" cy="584775"/>
            </a:xfrm>
            <a:prstGeom prst="rect">
              <a:avLst/>
            </a:prstGeom>
            <a:solidFill>
              <a:srgbClr val="0000FF"/>
            </a:solidFill>
            <a:ln w="9525">
              <a:solidFill>
                <a:srgbClr val="FFFF00"/>
              </a:solidFill>
              <a:miter lim="800000"/>
              <a:headEnd/>
              <a:tailEnd/>
            </a:ln>
          </p:spPr>
          <p:txBody>
            <a:bodyPr lIns="0" r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a:solidFill>
                    <a:srgbClr val="FFFF00"/>
                  </a:solidFill>
                  <a:latin typeface="Zurich BlkEx BT" pitchFamily="34" charset="0"/>
                </a:rPr>
                <a:t>Teachings of the Bible are Truth</a:t>
              </a:r>
            </a:p>
          </p:txBody>
        </p:sp>
        <p:sp>
          <p:nvSpPr>
            <p:cNvPr id="76822" name="Line 23"/>
            <p:cNvSpPr>
              <a:spLocks noChangeShapeType="1"/>
            </p:cNvSpPr>
            <p:nvPr/>
          </p:nvSpPr>
          <p:spPr bwMode="auto">
            <a:xfrm flipH="1" flipV="1">
              <a:off x="2819400" y="3937000"/>
              <a:ext cx="762000" cy="3175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srgbClr val="000000"/>
                </a:solidFill>
              </a:endParaRPr>
            </a:p>
          </p:txBody>
        </p:sp>
        <p:sp>
          <p:nvSpPr>
            <p:cNvPr id="76823" name="Line 23"/>
            <p:cNvSpPr>
              <a:spLocks noChangeShapeType="1"/>
            </p:cNvSpPr>
            <p:nvPr/>
          </p:nvSpPr>
          <p:spPr bwMode="auto">
            <a:xfrm flipH="1">
              <a:off x="2743200" y="4381500"/>
              <a:ext cx="838200" cy="381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426718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68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8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P spid="76806" grpId="0" animBg="1"/>
      <p:bldP spid="76809" grpId="0" animBg="1"/>
      <p:bldP spid="76810" grpId="0" animBg="1"/>
      <p:bldP spid="76811" grpId="0" animBg="1"/>
      <p:bldP spid="768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5715000" cy="952500"/>
          </a:xfrm>
        </p:spPr>
        <p:txBody>
          <a:bodyPr>
            <a:normAutofit/>
          </a:bodyPr>
          <a:lstStyle/>
          <a:p>
            <a:r>
              <a:rPr lang="en-US" sz="2800" dirty="0"/>
              <a:t>Harvard </a:t>
            </a:r>
            <a:r>
              <a:rPr lang="en-US" sz="2800" dirty="0" smtClean="0"/>
              <a:t>Astronomer - </a:t>
            </a:r>
            <a:r>
              <a:rPr lang="en-US" sz="2800" dirty="0"/>
              <a:t>Howard Smith </a:t>
            </a:r>
            <a:endParaRPr lang="en-US" sz="2800" dirty="0"/>
          </a:p>
        </p:txBody>
      </p:sp>
      <p:pic>
        <p:nvPicPr>
          <p:cNvPr id="3" name="Picture 2" descr="GCS Chapter 02 Illustration 04"/>
          <p:cNvPicPr/>
          <p:nvPr/>
        </p:nvPicPr>
        <p:blipFill>
          <a:blip r:embed="rId3">
            <a:extLst>
              <a:ext uri="{28A0092B-C50C-407E-A947-70E740481C1C}">
                <a14:useLocalDpi xmlns:a14="http://schemas.microsoft.com/office/drawing/2010/main" val="0"/>
              </a:ext>
            </a:extLst>
          </a:blip>
          <a:srcRect/>
          <a:stretch>
            <a:fillRect/>
          </a:stretch>
        </p:blipFill>
        <p:spPr bwMode="auto">
          <a:xfrm>
            <a:off x="33670" y="1409700"/>
            <a:ext cx="6477000" cy="3886200"/>
          </a:xfrm>
          <a:prstGeom prst="rect">
            <a:avLst/>
          </a:prstGeom>
          <a:noFill/>
          <a:ln>
            <a:noFill/>
          </a:ln>
        </p:spPr>
      </p:pic>
      <p:sp>
        <p:nvSpPr>
          <p:cNvPr id="4" name="TextBox 3"/>
          <p:cNvSpPr txBox="1"/>
          <p:nvPr/>
        </p:nvSpPr>
        <p:spPr>
          <a:xfrm>
            <a:off x="6585984" y="190500"/>
            <a:ext cx="2480044" cy="1015663"/>
          </a:xfrm>
          <a:prstGeom prst="rect">
            <a:avLst/>
          </a:prstGeom>
          <a:noFill/>
          <a:ln>
            <a:solidFill>
              <a:srgbClr val="FFFF00"/>
            </a:solidFill>
          </a:ln>
        </p:spPr>
        <p:txBody>
          <a:bodyPr wrap="square" rtlCol="0">
            <a:spAutoFit/>
          </a:bodyPr>
          <a:lstStyle/>
          <a:p>
            <a:r>
              <a:rPr lang="en-US" sz="2000" i="1" dirty="0" smtClean="0">
                <a:solidFill>
                  <a:srgbClr val="FFFF00"/>
                </a:solidFill>
              </a:rPr>
              <a:t>The </a:t>
            </a:r>
            <a:r>
              <a:rPr lang="en-US" sz="2000" i="1" dirty="0">
                <a:solidFill>
                  <a:srgbClr val="FFFF00"/>
                </a:solidFill>
              </a:rPr>
              <a:t>exotic diversity of exoplanets came as a surprise. </a:t>
            </a:r>
            <a:endParaRPr lang="en-US" sz="2000" dirty="0">
              <a:solidFill>
                <a:srgbClr val="FFFF00"/>
              </a:solidFill>
            </a:endParaRPr>
          </a:p>
        </p:txBody>
      </p:sp>
      <p:sp>
        <p:nvSpPr>
          <p:cNvPr id="5" name="TextBox 4"/>
          <p:cNvSpPr txBox="1"/>
          <p:nvPr/>
        </p:nvSpPr>
        <p:spPr>
          <a:xfrm>
            <a:off x="6587756" y="1378684"/>
            <a:ext cx="2480044" cy="1631216"/>
          </a:xfrm>
          <a:prstGeom prst="rect">
            <a:avLst/>
          </a:prstGeom>
          <a:noFill/>
          <a:ln>
            <a:solidFill>
              <a:srgbClr val="FFFF00"/>
            </a:solidFill>
          </a:ln>
        </p:spPr>
        <p:txBody>
          <a:bodyPr wrap="square" rtlCol="0">
            <a:spAutoFit/>
          </a:bodyPr>
          <a:lstStyle>
            <a:defPPr>
              <a:defRPr lang="en-US"/>
            </a:defPPr>
            <a:lvl1pPr>
              <a:defRPr sz="2000" i="1">
                <a:solidFill>
                  <a:srgbClr val="FFFF00"/>
                </a:solidFill>
              </a:defRPr>
            </a:lvl1pPr>
          </a:lstStyle>
          <a:p>
            <a:r>
              <a:rPr lang="en-US" dirty="0"/>
              <a:t>The bottom line for extraterrestrial intelligence is that it is probably rarer than previously imagined, </a:t>
            </a:r>
            <a:endParaRPr lang="en-US" dirty="0"/>
          </a:p>
        </p:txBody>
      </p:sp>
      <p:sp>
        <p:nvSpPr>
          <p:cNvPr id="6" name="TextBox 5"/>
          <p:cNvSpPr txBox="1"/>
          <p:nvPr/>
        </p:nvSpPr>
        <p:spPr>
          <a:xfrm>
            <a:off x="6629400" y="3125899"/>
            <a:ext cx="2436628" cy="2554545"/>
          </a:xfrm>
          <a:prstGeom prst="rect">
            <a:avLst/>
          </a:prstGeom>
          <a:noFill/>
          <a:ln>
            <a:solidFill>
              <a:srgbClr val="FFFF00"/>
            </a:solidFill>
          </a:ln>
        </p:spPr>
        <p:txBody>
          <a:bodyPr wrap="square" rtlCol="0">
            <a:spAutoFit/>
          </a:bodyPr>
          <a:lstStyle>
            <a:defPPr>
              <a:defRPr lang="en-US"/>
            </a:defPPr>
            <a:lvl1pPr>
              <a:defRPr sz="2000" i="1">
                <a:solidFill>
                  <a:srgbClr val="FFFF00"/>
                </a:solidFill>
              </a:defRPr>
            </a:lvl1pPr>
          </a:lstStyle>
          <a:p>
            <a:r>
              <a:rPr lang="en-US" dirty="0"/>
              <a:t>L</a:t>
            </a:r>
            <a:r>
              <a:rPr lang="en-US" dirty="0" smtClean="0"/>
              <a:t>et </a:t>
            </a:r>
            <a:r>
              <a:rPr lang="en-US" dirty="0"/>
              <a:t>us be grateful for the amazing gifts of life and awareness, and acknowledge </a:t>
            </a:r>
            <a:r>
              <a:rPr lang="en-US" dirty="0" smtClean="0"/>
              <a:t>that </a:t>
            </a:r>
            <a:r>
              <a:rPr lang="en-US" dirty="0"/>
              <a:t>humanity and our home planet, Earth, are rare and cosmically precious. </a:t>
            </a:r>
            <a:endParaRPr lang="en-US" dirty="0"/>
          </a:p>
        </p:txBody>
      </p:sp>
      <p:sp>
        <p:nvSpPr>
          <p:cNvPr id="7" name="Rectangle 6"/>
          <p:cNvSpPr/>
          <p:nvPr/>
        </p:nvSpPr>
        <p:spPr>
          <a:xfrm>
            <a:off x="533400" y="3352800"/>
            <a:ext cx="1600200" cy="4191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22913" y="3143250"/>
            <a:ext cx="1834764" cy="2095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12940" y="3912207"/>
            <a:ext cx="2048123" cy="19861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477" y="3913697"/>
            <a:ext cx="2323768" cy="19861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802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Are we the only planet where God created life?</a:t>
            </a:r>
            <a:endParaRPr lang="en-US" dirty="0"/>
          </a:p>
        </p:txBody>
      </p:sp>
      <p:sp>
        <p:nvSpPr>
          <p:cNvPr id="3" name="TextBox 2"/>
          <p:cNvSpPr txBox="1"/>
          <p:nvPr/>
        </p:nvSpPr>
        <p:spPr>
          <a:xfrm>
            <a:off x="1066800" y="1638300"/>
            <a:ext cx="4648200" cy="3539430"/>
          </a:xfrm>
          <a:prstGeom prst="rect">
            <a:avLst/>
          </a:prstGeom>
          <a:solidFill>
            <a:schemeClr val="tx1">
              <a:alpha val="60000"/>
            </a:schemeClr>
          </a:solidFill>
        </p:spPr>
        <p:txBody>
          <a:bodyPr wrap="square" rtlCol="0">
            <a:spAutoFit/>
          </a:bodyPr>
          <a:lstStyle/>
          <a:p>
            <a:r>
              <a:rPr lang="en-US" sz="2800" dirty="0">
                <a:solidFill>
                  <a:schemeClr val="bg1"/>
                </a:solidFill>
              </a:rPr>
              <a:t>Lewis, </a:t>
            </a:r>
            <a:r>
              <a:rPr lang="en-US" sz="2800" dirty="0" smtClean="0">
                <a:solidFill>
                  <a:schemeClr val="bg1"/>
                </a:solidFill>
              </a:rPr>
              <a:t>C.S</a:t>
            </a:r>
          </a:p>
          <a:p>
            <a:r>
              <a:rPr lang="en-US" sz="2800" dirty="0" smtClean="0">
                <a:solidFill>
                  <a:schemeClr val="bg1"/>
                </a:solidFill>
              </a:rPr>
              <a:t>. </a:t>
            </a:r>
          </a:p>
          <a:p>
            <a:r>
              <a:rPr lang="en-US" sz="2800" i="1" dirty="0" smtClean="0">
                <a:solidFill>
                  <a:schemeClr val="bg1"/>
                </a:solidFill>
              </a:rPr>
              <a:t>Out </a:t>
            </a:r>
            <a:r>
              <a:rPr lang="en-US" sz="2800" i="1" dirty="0">
                <a:solidFill>
                  <a:schemeClr val="bg1"/>
                </a:solidFill>
              </a:rPr>
              <a:t>of the Silent Planet</a:t>
            </a:r>
            <a:r>
              <a:rPr lang="en-US" sz="2800" dirty="0">
                <a:solidFill>
                  <a:schemeClr val="bg1"/>
                </a:solidFill>
              </a:rPr>
              <a:t>. </a:t>
            </a:r>
            <a:endParaRPr lang="en-US" sz="2800" dirty="0" smtClean="0">
              <a:solidFill>
                <a:schemeClr val="bg1"/>
              </a:solidFill>
            </a:endParaRPr>
          </a:p>
          <a:p>
            <a:endParaRPr lang="en-US" sz="2800" i="1" dirty="0">
              <a:solidFill>
                <a:schemeClr val="bg1"/>
              </a:solidFill>
            </a:endParaRPr>
          </a:p>
          <a:p>
            <a:r>
              <a:rPr lang="en-US" sz="2800" i="1" dirty="0" err="1" smtClean="0">
                <a:solidFill>
                  <a:schemeClr val="bg1"/>
                </a:solidFill>
              </a:rPr>
              <a:t>Perelandra</a:t>
            </a:r>
            <a:r>
              <a:rPr lang="en-US" sz="2800" i="1" dirty="0">
                <a:solidFill>
                  <a:schemeClr val="bg1"/>
                </a:solidFill>
              </a:rPr>
              <a:t>: </a:t>
            </a:r>
            <a:endParaRPr lang="en-US" sz="2800" i="1" dirty="0" smtClean="0">
              <a:solidFill>
                <a:schemeClr val="bg1"/>
              </a:solidFill>
            </a:endParaRPr>
          </a:p>
          <a:p>
            <a:endParaRPr lang="en-US" sz="2800" i="1" dirty="0">
              <a:solidFill>
                <a:schemeClr val="bg1"/>
              </a:solidFill>
            </a:endParaRPr>
          </a:p>
          <a:p>
            <a:r>
              <a:rPr lang="en-US" sz="2800" i="1" dirty="0" smtClean="0">
                <a:solidFill>
                  <a:schemeClr val="bg1"/>
                </a:solidFill>
              </a:rPr>
              <a:t>That </a:t>
            </a:r>
            <a:r>
              <a:rPr lang="en-US" sz="2800" i="1" dirty="0">
                <a:solidFill>
                  <a:schemeClr val="bg1"/>
                </a:solidFill>
              </a:rPr>
              <a:t>Hideous </a:t>
            </a:r>
            <a:r>
              <a:rPr lang="en-US" sz="2800" i="1" dirty="0" smtClean="0">
                <a:solidFill>
                  <a:schemeClr val="bg1"/>
                </a:solidFill>
              </a:rPr>
              <a:t>Strength</a:t>
            </a:r>
            <a:r>
              <a:rPr lang="en-US" sz="2800" dirty="0" smtClean="0">
                <a:solidFill>
                  <a:schemeClr val="bg1"/>
                </a:solidFill>
              </a:rPr>
              <a:t>.</a:t>
            </a:r>
            <a:endParaRPr lang="en-US" sz="2800" dirty="0">
              <a:solidFill>
                <a:schemeClr val="bg1"/>
              </a:solidFill>
            </a:endParaRPr>
          </a:p>
          <a:p>
            <a:endParaRPr lang="en-US" sz="2800" dirty="0">
              <a:solidFill>
                <a:schemeClr val="bg1"/>
              </a:solidFill>
            </a:endParaRPr>
          </a:p>
        </p:txBody>
      </p:sp>
      <p:pic>
        <p:nvPicPr>
          <p:cNvPr id="6146" name="Picture 2" descr="CSLewis OutOfTheSilentPlane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93865"/>
            <a:ext cx="20955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88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3"/>
          <p:cNvSpPr>
            <a:spLocks noGrp="1" noChangeArrowheads="1"/>
          </p:cNvSpPr>
          <p:nvPr>
            <p:ph idx="1"/>
          </p:nvPr>
        </p:nvSpPr>
        <p:spPr>
          <a:xfrm>
            <a:off x="304800" y="1206500"/>
            <a:ext cx="8610600" cy="3429000"/>
          </a:xfrm>
        </p:spPr>
        <p:txBody>
          <a:bodyPr lIns="90487" tIns="44450" rIns="90487" bIns="44450"/>
          <a:lstStyle/>
          <a:p>
            <a:endParaRPr lang="en-US" sz="900" dirty="0" smtClean="0"/>
          </a:p>
          <a:p>
            <a:pPr lvl="4"/>
            <a:endParaRPr lang="en-US" sz="900" dirty="0" smtClean="0">
              <a:solidFill>
                <a:schemeClr val="bg1"/>
              </a:solidFill>
            </a:endParaRPr>
          </a:p>
          <a:p>
            <a:pPr marL="0" indent="0" algn="ctr">
              <a:buNone/>
            </a:pPr>
            <a:r>
              <a:rPr lang="en-US" dirty="0" smtClean="0">
                <a:solidFill>
                  <a:schemeClr val="bg1"/>
                </a:solidFill>
                <a:latin typeface="Cambria" pitchFamily="18" charset="0"/>
              </a:rPr>
              <a:t>“It is absolutely safe to say that, if you meet somebody who claims not to believe in evolution, that person is ignorant, stupid or insane (or wicked...).” </a:t>
            </a:r>
          </a:p>
          <a:p>
            <a:pPr marL="0" indent="0" algn="ctr">
              <a:buNone/>
            </a:pPr>
            <a:endParaRPr lang="en-US" sz="1600" dirty="0" smtClean="0">
              <a:solidFill>
                <a:schemeClr val="bg1"/>
              </a:solidFill>
              <a:latin typeface="Cambria" pitchFamily="18" charset="0"/>
            </a:endParaRPr>
          </a:p>
          <a:p>
            <a:pPr marL="0" indent="0" algn="ctr">
              <a:buNone/>
            </a:pPr>
            <a:r>
              <a:rPr lang="en-US" sz="2400" dirty="0" smtClean="0">
                <a:solidFill>
                  <a:srgbClr val="FFFF00"/>
                </a:solidFill>
                <a:latin typeface="Cambria" pitchFamily="18" charset="0"/>
              </a:rPr>
              <a:t>                                     Richard Dawkins –</a:t>
            </a:r>
            <a:r>
              <a:rPr lang="en-US" sz="2400" i="1" dirty="0" smtClean="0">
                <a:solidFill>
                  <a:srgbClr val="FFFF00"/>
                </a:solidFill>
                <a:latin typeface="Cambria" pitchFamily="18" charset="0"/>
              </a:rPr>
              <a:t>The Blind Watchmaker</a:t>
            </a:r>
          </a:p>
          <a:p>
            <a:pPr algn="ctr"/>
            <a:endParaRPr lang="en-US" sz="1600" i="1" dirty="0" smtClean="0">
              <a:solidFill>
                <a:schemeClr val="bg1"/>
              </a:solidFill>
            </a:endParaRPr>
          </a:p>
          <a:p>
            <a:pPr>
              <a:buNone/>
            </a:pPr>
            <a:endParaRPr lang="en-US" dirty="0" smtClean="0">
              <a:solidFill>
                <a:schemeClr val="bg1"/>
              </a:solidFill>
            </a:endParaRPr>
          </a:p>
        </p:txBody>
      </p:sp>
      <p:sp>
        <p:nvSpPr>
          <p:cNvPr id="5" name="Rectangle 2"/>
          <p:cNvSpPr>
            <a:spLocks noGrp="1" noChangeArrowheads="1"/>
          </p:cNvSpPr>
          <p:nvPr>
            <p:ph type="title"/>
          </p:nvPr>
        </p:nvSpPr>
        <p:spPr>
          <a:xfrm>
            <a:off x="381000" y="190500"/>
            <a:ext cx="8229600" cy="952500"/>
          </a:xfrm>
        </p:spPr>
        <p:txBody>
          <a:bodyPr/>
          <a:lstStyle/>
          <a:p>
            <a:r>
              <a:rPr lang="en-US" sz="4000" i="1" u="sng" dirty="0" smtClean="0">
                <a:solidFill>
                  <a:srgbClr val="FFFF00"/>
                </a:solidFill>
                <a:latin typeface="Cambria" pitchFamily="18" charset="0"/>
              </a:rPr>
              <a:t>Evolution: Fact or Faith?</a:t>
            </a:r>
          </a:p>
        </p:txBody>
      </p:sp>
    </p:spTree>
    <p:extLst>
      <p:ext uri="{BB962C8B-B14F-4D97-AF65-F5344CB8AC3E}">
        <p14:creationId xmlns:p14="http://schemas.microsoft.com/office/powerpoint/2010/main" val="2441099073"/>
      </p:ext>
    </p:extLst>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2590801" y="190500"/>
            <a:ext cx="4463786" cy="52322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i="1" u="sng" dirty="0">
                <a:solidFill>
                  <a:srgbClr val="FFFF00"/>
                </a:solidFill>
              </a:rPr>
              <a:t>Natural Selection in Action</a:t>
            </a:r>
          </a:p>
        </p:txBody>
      </p:sp>
      <p:sp>
        <p:nvSpPr>
          <p:cNvPr id="710659" name="Rectangle 3"/>
          <p:cNvSpPr>
            <a:spLocks noChangeArrowheads="1"/>
          </p:cNvSpPr>
          <p:nvPr/>
        </p:nvSpPr>
        <p:spPr bwMode="auto">
          <a:xfrm>
            <a:off x="3429000" y="698524"/>
            <a:ext cx="2597762" cy="46166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b="1" dirty="0">
                <a:solidFill>
                  <a:srgbClr val="FFFFFF"/>
                </a:solidFill>
              </a:rPr>
              <a:t>Darwin's Finches</a:t>
            </a:r>
          </a:p>
        </p:txBody>
      </p:sp>
      <p:sp>
        <p:nvSpPr>
          <p:cNvPr id="710662" name="Rectangle 6"/>
          <p:cNvSpPr>
            <a:spLocks noChangeArrowheads="1"/>
          </p:cNvSpPr>
          <p:nvPr/>
        </p:nvSpPr>
        <p:spPr bwMode="auto">
          <a:xfrm>
            <a:off x="609600" y="1143000"/>
            <a:ext cx="8153400" cy="156966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2400" dirty="0">
                <a:solidFill>
                  <a:srgbClr val="FFFFFF"/>
                </a:solidFill>
              </a:rPr>
              <a:t>The Darwin's Finches diagram illustrates the way the </a:t>
            </a:r>
          </a:p>
          <a:p>
            <a:pPr algn="ctr" eaLnBrk="0" fontAlgn="base" hangingPunct="0">
              <a:spcBef>
                <a:spcPct val="0"/>
              </a:spcBef>
              <a:spcAft>
                <a:spcPct val="0"/>
              </a:spcAft>
            </a:pPr>
            <a:r>
              <a:rPr lang="en-US" sz="2400" dirty="0">
                <a:solidFill>
                  <a:srgbClr val="FFFFFF"/>
                </a:solidFill>
              </a:rPr>
              <a:t>finch has adapted to take advantage of feeding in different </a:t>
            </a:r>
          </a:p>
          <a:p>
            <a:pPr algn="ctr" eaLnBrk="0" fontAlgn="base" hangingPunct="0">
              <a:spcBef>
                <a:spcPct val="0"/>
              </a:spcBef>
              <a:spcAft>
                <a:spcPct val="0"/>
              </a:spcAft>
            </a:pPr>
            <a:r>
              <a:rPr lang="en-US" sz="2400" dirty="0">
                <a:solidFill>
                  <a:srgbClr val="FFFFFF"/>
                </a:solidFill>
              </a:rPr>
              <a:t>ecological niche's.</a:t>
            </a:r>
          </a:p>
          <a:p>
            <a:pPr algn="ctr" eaLnBrk="0" fontAlgn="base" hangingPunct="0">
              <a:spcBef>
                <a:spcPct val="0"/>
              </a:spcBef>
              <a:spcAft>
                <a:spcPct val="0"/>
              </a:spcAft>
            </a:pPr>
            <a:endParaRPr lang="en-US" sz="2400" dirty="0">
              <a:solidFill>
                <a:srgbClr val="FFFFFF"/>
              </a:solidFill>
            </a:endParaRPr>
          </a:p>
        </p:txBody>
      </p:sp>
      <p:pic>
        <p:nvPicPr>
          <p:cNvPr id="710663" name="Picture 7" descr="Geospiza_beaks.jpg                                             0003D728Macintosh HD                   BE171228:"/>
          <p:cNvPicPr>
            <a:picLocks noChangeAspect="1" noChangeArrowheads="1"/>
          </p:cNvPicPr>
          <p:nvPr/>
        </p:nvPicPr>
        <p:blipFill>
          <a:blip r:embed="rId3" cstate="print"/>
          <a:srcRect/>
          <a:stretch>
            <a:fillRect/>
          </a:stretch>
        </p:blipFill>
        <p:spPr bwMode="auto">
          <a:xfrm>
            <a:off x="838209" y="2413000"/>
            <a:ext cx="7512881" cy="2921000"/>
          </a:xfrm>
          <a:prstGeom prst="rect">
            <a:avLst/>
          </a:prstGeom>
          <a:noFill/>
          <a:ln w="28575">
            <a:solidFill>
              <a:srgbClr val="FFFF00"/>
            </a:solidFill>
          </a:ln>
        </p:spPr>
      </p:pic>
    </p:spTree>
    <p:extLst>
      <p:ext uri="{BB962C8B-B14F-4D97-AF65-F5344CB8AC3E}">
        <p14:creationId xmlns:p14="http://schemas.microsoft.com/office/powerpoint/2010/main" val="1087439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3" name="Rectangle 3"/>
          <p:cNvSpPr>
            <a:spLocks noChangeArrowheads="1"/>
          </p:cNvSpPr>
          <p:nvPr/>
        </p:nvSpPr>
        <p:spPr bwMode="auto">
          <a:xfrm>
            <a:off x="381000" y="508000"/>
            <a:ext cx="7772400" cy="2159000"/>
          </a:xfrm>
          <a:prstGeom prst="rect">
            <a:avLst/>
          </a:prstGeom>
          <a:noFill/>
          <a:ln w="9525">
            <a:noFill/>
            <a:miter lim="800000"/>
            <a:headEnd/>
            <a:tailEnd/>
          </a:ln>
        </p:spPr>
        <p:txBody>
          <a:bodyPr lIns="92075" tIns="46038" rIns="92075" bIns="46038"/>
          <a:lstStyle/>
          <a:p>
            <a:pPr marL="342900" indent="-342900" eaLnBrk="0" fontAlgn="base" hangingPunct="0">
              <a:spcBef>
                <a:spcPct val="20000"/>
              </a:spcBef>
              <a:spcAft>
                <a:spcPct val="0"/>
              </a:spcAft>
              <a:buClr>
                <a:srgbClr val="FFFF00"/>
              </a:buClr>
              <a:buFont typeface="Wingdings" pitchFamily="2" charset="2"/>
              <a:buChar char="Ø"/>
            </a:pPr>
            <a:r>
              <a:rPr lang="en-US" sz="2800" dirty="0">
                <a:solidFill>
                  <a:srgbClr val="FFFFFF"/>
                </a:solidFill>
              </a:rPr>
              <a:t>change </a:t>
            </a:r>
            <a:r>
              <a:rPr lang="en-US" sz="2800" i="1" dirty="0">
                <a:solidFill>
                  <a:srgbClr val="FFFFFF"/>
                </a:solidFill>
              </a:rPr>
              <a:t>within</a:t>
            </a:r>
            <a:r>
              <a:rPr lang="en-US" sz="2800" dirty="0">
                <a:solidFill>
                  <a:srgbClr val="FFFFFF"/>
                </a:solidFill>
              </a:rPr>
              <a:t> a “Kind”</a:t>
            </a:r>
          </a:p>
          <a:p>
            <a:pPr marL="342900" indent="-342900" eaLnBrk="0" fontAlgn="base" hangingPunct="0">
              <a:spcBef>
                <a:spcPct val="20000"/>
              </a:spcBef>
              <a:spcAft>
                <a:spcPct val="0"/>
              </a:spcAft>
              <a:buClr>
                <a:srgbClr val="FFFF00"/>
              </a:buClr>
              <a:buFont typeface="Wingdings" pitchFamily="2" charset="2"/>
              <a:buChar char="Ø"/>
            </a:pPr>
            <a:r>
              <a:rPr lang="en-US" sz="2800" dirty="0">
                <a:solidFill>
                  <a:srgbClr val="FFFFFF"/>
                </a:solidFill>
              </a:rPr>
              <a:t>adaptation</a:t>
            </a:r>
          </a:p>
          <a:p>
            <a:pPr marL="342900" indent="-342900" eaLnBrk="0" fontAlgn="base" hangingPunct="0">
              <a:spcBef>
                <a:spcPct val="20000"/>
              </a:spcBef>
              <a:spcAft>
                <a:spcPct val="0"/>
              </a:spcAft>
              <a:buClr>
                <a:srgbClr val="FFFF00"/>
              </a:buClr>
              <a:buFont typeface="Wingdings" pitchFamily="2" charset="2"/>
              <a:buChar char="Ø"/>
            </a:pPr>
            <a:r>
              <a:rPr lang="en-US" sz="2800" dirty="0">
                <a:solidFill>
                  <a:srgbClr val="FFFFFF"/>
                </a:solidFill>
              </a:rPr>
              <a:t>speciation</a:t>
            </a:r>
          </a:p>
          <a:p>
            <a:pPr marL="342900" indent="-342900" eaLnBrk="0" fontAlgn="base" hangingPunct="0">
              <a:spcBef>
                <a:spcPct val="20000"/>
              </a:spcBef>
              <a:spcAft>
                <a:spcPct val="0"/>
              </a:spcAft>
              <a:buClr>
                <a:srgbClr val="FFFF00"/>
              </a:buClr>
              <a:buFont typeface="Wingdings" pitchFamily="2" charset="2"/>
              <a:buChar char="Ø"/>
            </a:pPr>
            <a:r>
              <a:rPr lang="en-US" sz="2800" dirty="0">
                <a:solidFill>
                  <a:srgbClr val="FFFFFF"/>
                </a:solidFill>
              </a:rPr>
              <a:t>limited range of possible variation</a:t>
            </a:r>
          </a:p>
          <a:p>
            <a:pPr marL="342900" indent="-342900" eaLnBrk="0" fontAlgn="base" hangingPunct="0">
              <a:spcBef>
                <a:spcPct val="20000"/>
              </a:spcBef>
              <a:spcAft>
                <a:spcPct val="0"/>
              </a:spcAft>
              <a:buClr>
                <a:srgbClr val="FFFF00"/>
              </a:buClr>
              <a:buFont typeface="Wingdings" pitchFamily="2" charset="2"/>
              <a:buChar char="Ø"/>
            </a:pPr>
            <a:r>
              <a:rPr lang="en-US" sz="2800" dirty="0">
                <a:solidFill>
                  <a:srgbClr val="FFFFFF"/>
                </a:solidFill>
              </a:rPr>
              <a:t>much evidence (labs &amp; in </a:t>
            </a:r>
            <a:r>
              <a:rPr lang="en-US" sz="2800" dirty="0" smtClean="0">
                <a:solidFill>
                  <a:srgbClr val="FFFFFF"/>
                </a:solidFill>
              </a:rPr>
              <a:t>nature)</a:t>
            </a:r>
            <a:endParaRPr lang="en-US" sz="2800" dirty="0">
              <a:solidFill>
                <a:srgbClr val="FFFFFF"/>
              </a:solidFill>
            </a:endParaRPr>
          </a:p>
          <a:p>
            <a:pPr marL="342900" indent="-342900" eaLnBrk="0" fontAlgn="base" hangingPunct="0">
              <a:spcBef>
                <a:spcPct val="20000"/>
              </a:spcBef>
              <a:spcAft>
                <a:spcPct val="0"/>
              </a:spcAft>
              <a:buClr>
                <a:srgbClr val="FFFF00"/>
              </a:buClr>
              <a:buFont typeface="Wingdings" pitchFamily="2" charset="2"/>
              <a:buChar char="Ø"/>
            </a:pPr>
            <a:r>
              <a:rPr lang="en-US" sz="2800" dirty="0" smtClean="0">
                <a:solidFill>
                  <a:srgbClr val="FFFFFF"/>
                </a:solidFill>
              </a:rPr>
              <a:t>Observable</a:t>
            </a:r>
          </a:p>
          <a:p>
            <a:pPr marL="342900" indent="-342900" eaLnBrk="0" fontAlgn="base" hangingPunct="0">
              <a:spcBef>
                <a:spcPct val="20000"/>
              </a:spcBef>
              <a:spcAft>
                <a:spcPct val="0"/>
              </a:spcAft>
              <a:buClr>
                <a:srgbClr val="FFFF00"/>
              </a:buClr>
              <a:buFont typeface="Wingdings" pitchFamily="2" charset="2"/>
              <a:buChar char="Ø"/>
            </a:pPr>
            <a:r>
              <a:rPr lang="en-US" sz="2800" i="1" dirty="0" smtClean="0">
                <a:solidFill>
                  <a:srgbClr val="FFFFFF"/>
                </a:solidFill>
                <a:latin typeface="Times" charset="0"/>
              </a:rPr>
              <a:t>Grand</a:t>
            </a:r>
            <a:r>
              <a:rPr lang="en-US" sz="2800" dirty="0" smtClean="0">
                <a:solidFill>
                  <a:srgbClr val="FFFFFF"/>
                </a:solidFill>
                <a:latin typeface="Times" charset="0"/>
              </a:rPr>
              <a:t> illustration of Designer’s Wisdom</a:t>
            </a:r>
          </a:p>
          <a:p>
            <a:pPr marL="342900" indent="-342900" eaLnBrk="0" fontAlgn="base" hangingPunct="0">
              <a:spcBef>
                <a:spcPct val="20000"/>
              </a:spcBef>
              <a:spcAft>
                <a:spcPct val="0"/>
              </a:spcAft>
              <a:buClr>
                <a:srgbClr val="FFFF00"/>
              </a:buClr>
              <a:buFont typeface="Wingdings" pitchFamily="2" charset="2"/>
              <a:buChar char="Ø"/>
            </a:pPr>
            <a:endParaRPr lang="en-US" sz="2800" dirty="0">
              <a:solidFill>
                <a:srgbClr val="FFFFFF"/>
              </a:solidFill>
            </a:endParaRPr>
          </a:p>
        </p:txBody>
      </p:sp>
      <p:sp>
        <p:nvSpPr>
          <p:cNvPr id="829449" name="Text Box 9"/>
          <p:cNvSpPr txBox="1">
            <a:spLocks noChangeArrowheads="1"/>
          </p:cNvSpPr>
          <p:nvPr/>
        </p:nvSpPr>
        <p:spPr bwMode="auto">
          <a:xfrm>
            <a:off x="2667000" y="84"/>
            <a:ext cx="3581400" cy="646331"/>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3600" i="1" u="sng" dirty="0">
                <a:solidFill>
                  <a:srgbClr val="FFFF00"/>
                </a:solidFill>
              </a:rPr>
              <a:t> Micro-Evolution</a:t>
            </a:r>
          </a:p>
        </p:txBody>
      </p:sp>
      <p:pic>
        <p:nvPicPr>
          <p:cNvPr id="9" name="Picture 7" descr="Geospiza_beaks.jpg                                             0003D728Macintosh HD                   BE171228:"/>
          <p:cNvPicPr>
            <a:picLocks noChangeAspect="1" noChangeArrowheads="1"/>
          </p:cNvPicPr>
          <p:nvPr/>
        </p:nvPicPr>
        <p:blipFill>
          <a:blip r:embed="rId3" cstate="print"/>
          <a:srcRect/>
          <a:stretch>
            <a:fillRect/>
          </a:stretch>
        </p:blipFill>
        <p:spPr bwMode="auto">
          <a:xfrm>
            <a:off x="2" y="4064000"/>
            <a:ext cx="3756441" cy="1460500"/>
          </a:xfrm>
          <a:prstGeom prst="rect">
            <a:avLst/>
          </a:prstGeom>
          <a:noFill/>
        </p:spPr>
      </p:pic>
      <p:pic>
        <p:nvPicPr>
          <p:cNvPr id="10" name="Picture 4"/>
          <p:cNvPicPr>
            <a:picLocks noChangeArrowheads="1"/>
          </p:cNvPicPr>
          <p:nvPr/>
        </p:nvPicPr>
        <p:blipFill>
          <a:blip r:embed="rId4" cstate="print"/>
          <a:srcRect/>
          <a:stretch>
            <a:fillRect/>
          </a:stretch>
        </p:blipFill>
        <p:spPr bwMode="auto">
          <a:xfrm>
            <a:off x="4079028" y="4064000"/>
            <a:ext cx="2079929" cy="1524000"/>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6705600" y="127000"/>
            <a:ext cx="2171700" cy="2413000"/>
          </a:xfrm>
          <a:prstGeom prst="rect">
            <a:avLst/>
          </a:prstGeom>
          <a:noFill/>
          <a:ln w="9525">
            <a:noFill/>
            <a:miter lim="800000"/>
            <a:headEnd/>
            <a:tailEnd/>
          </a:ln>
        </p:spPr>
      </p:pic>
      <p:pic>
        <p:nvPicPr>
          <p:cNvPr id="12" name="Picture 7" descr="fruitfly.gif"/>
          <p:cNvPicPr>
            <a:picLocks noChangeAspect="1"/>
          </p:cNvPicPr>
          <p:nvPr/>
        </p:nvPicPr>
        <p:blipFill>
          <a:blip r:embed="rId6" cstate="print"/>
          <a:srcRect l="3200" t="5161" r="3200" b="10323"/>
          <a:stretch>
            <a:fillRect/>
          </a:stretch>
        </p:blipFill>
        <p:spPr bwMode="auto">
          <a:xfrm>
            <a:off x="6906977" y="3706191"/>
            <a:ext cx="1911019" cy="1651000"/>
          </a:xfrm>
          <a:prstGeom prst="rect">
            <a:avLst/>
          </a:prstGeom>
          <a:noFill/>
          <a:ln w="38100">
            <a:solidFill>
              <a:srgbClr val="FFFF00"/>
            </a:solidFill>
            <a:miter lim="800000"/>
            <a:headEnd/>
            <a:tailEnd/>
          </a:ln>
        </p:spPr>
      </p:pic>
    </p:spTree>
    <p:extLst>
      <p:ext uri="{BB962C8B-B14F-4D97-AF65-F5344CB8AC3E}">
        <p14:creationId xmlns:p14="http://schemas.microsoft.com/office/powerpoint/2010/main" val="19833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49"/>
                                        </p:tgtEl>
                                        <p:attrNameLst>
                                          <p:attrName>style.visibility</p:attrName>
                                        </p:attrNameLst>
                                      </p:cBhvr>
                                      <p:to>
                                        <p:strVal val="visible"/>
                                      </p:to>
                                    </p:set>
                                    <p:anim calcmode="lin" valueType="num">
                                      <p:cBhvr additive="base">
                                        <p:cTn id="7" dur="500" fill="hold"/>
                                        <p:tgtEl>
                                          <p:spTgt spid="829449"/>
                                        </p:tgtEl>
                                        <p:attrNameLst>
                                          <p:attrName>ppt_x</p:attrName>
                                        </p:attrNameLst>
                                      </p:cBhvr>
                                      <p:tavLst>
                                        <p:tav tm="0">
                                          <p:val>
                                            <p:strVal val="0-#ppt_w/2"/>
                                          </p:val>
                                        </p:tav>
                                        <p:tav tm="100000">
                                          <p:val>
                                            <p:strVal val="#ppt_x"/>
                                          </p:val>
                                        </p:tav>
                                      </p:tavLst>
                                    </p:anim>
                                    <p:anim calcmode="lin" valueType="num">
                                      <p:cBhvr additive="base">
                                        <p:cTn id="8" dur="500" fill="hold"/>
                                        <p:tgtEl>
                                          <p:spTgt spid="8294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29443">
                                            <p:txEl>
                                              <p:pRg st="0" end="0"/>
                                            </p:txEl>
                                          </p:spTgt>
                                        </p:tgtEl>
                                        <p:attrNameLst>
                                          <p:attrName>style.visibility</p:attrName>
                                        </p:attrNameLst>
                                      </p:cBhvr>
                                      <p:to>
                                        <p:strVal val="visible"/>
                                      </p:to>
                                    </p:set>
                                    <p:animEffect transition="in" filter="dissolve">
                                      <p:cBhvr>
                                        <p:cTn id="13" dur="500"/>
                                        <p:tgtEl>
                                          <p:spTgt spid="82944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29443">
                                            <p:txEl>
                                              <p:pRg st="1" end="1"/>
                                            </p:txEl>
                                          </p:spTgt>
                                        </p:tgtEl>
                                        <p:attrNameLst>
                                          <p:attrName>style.visibility</p:attrName>
                                        </p:attrNameLst>
                                      </p:cBhvr>
                                      <p:to>
                                        <p:strVal val="visible"/>
                                      </p:to>
                                    </p:set>
                                    <p:animEffect transition="in" filter="dissolve">
                                      <p:cBhvr>
                                        <p:cTn id="18" dur="500"/>
                                        <p:tgtEl>
                                          <p:spTgt spid="8294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29443">
                                            <p:txEl>
                                              <p:pRg st="2" end="2"/>
                                            </p:txEl>
                                          </p:spTgt>
                                        </p:tgtEl>
                                        <p:attrNameLst>
                                          <p:attrName>style.visibility</p:attrName>
                                        </p:attrNameLst>
                                      </p:cBhvr>
                                      <p:to>
                                        <p:strVal val="visible"/>
                                      </p:to>
                                    </p:set>
                                    <p:animEffect transition="in" filter="dissolve">
                                      <p:cBhvr>
                                        <p:cTn id="23" dur="500"/>
                                        <p:tgtEl>
                                          <p:spTgt spid="8294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29443">
                                            <p:txEl>
                                              <p:pRg st="3" end="3"/>
                                            </p:txEl>
                                          </p:spTgt>
                                        </p:tgtEl>
                                        <p:attrNameLst>
                                          <p:attrName>style.visibility</p:attrName>
                                        </p:attrNameLst>
                                      </p:cBhvr>
                                      <p:to>
                                        <p:strVal val="visible"/>
                                      </p:to>
                                    </p:set>
                                    <p:animEffect transition="in" filter="dissolve">
                                      <p:cBhvr>
                                        <p:cTn id="28" dur="500"/>
                                        <p:tgtEl>
                                          <p:spTgt spid="82944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29443">
                                            <p:txEl>
                                              <p:pRg st="4" end="4"/>
                                            </p:txEl>
                                          </p:spTgt>
                                        </p:tgtEl>
                                        <p:attrNameLst>
                                          <p:attrName>style.visibility</p:attrName>
                                        </p:attrNameLst>
                                      </p:cBhvr>
                                      <p:to>
                                        <p:strVal val="visible"/>
                                      </p:to>
                                    </p:set>
                                    <p:animEffect transition="in" filter="dissolve">
                                      <p:cBhvr>
                                        <p:cTn id="33" dur="500"/>
                                        <p:tgtEl>
                                          <p:spTgt spid="82944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29443">
                                            <p:txEl>
                                              <p:pRg st="5" end="5"/>
                                            </p:txEl>
                                          </p:spTgt>
                                        </p:tgtEl>
                                        <p:attrNameLst>
                                          <p:attrName>style.visibility</p:attrName>
                                        </p:attrNameLst>
                                      </p:cBhvr>
                                      <p:to>
                                        <p:strVal val="visible"/>
                                      </p:to>
                                    </p:set>
                                    <p:animEffect transition="in" filter="dissolve">
                                      <p:cBhvr>
                                        <p:cTn id="38" dur="500"/>
                                        <p:tgtEl>
                                          <p:spTgt spid="82944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29443">
                                            <p:txEl>
                                              <p:pRg st="6" end="6"/>
                                            </p:txEl>
                                          </p:spTgt>
                                        </p:tgtEl>
                                        <p:attrNameLst>
                                          <p:attrName>style.visibility</p:attrName>
                                        </p:attrNameLst>
                                      </p:cBhvr>
                                      <p:to>
                                        <p:strVal val="visible"/>
                                      </p:to>
                                    </p:set>
                                    <p:animEffect transition="in" filter="dissolve">
                                      <p:cBhvr>
                                        <p:cTn id="43" dur="500"/>
                                        <p:tgtEl>
                                          <p:spTgt spid="829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3" grpId="0" build="p" autoUpdateAnimBg="0"/>
      <p:bldP spid="82944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7" name="Text Box 3"/>
          <p:cNvSpPr txBox="1">
            <a:spLocks noChangeArrowheads="1"/>
          </p:cNvSpPr>
          <p:nvPr/>
        </p:nvSpPr>
        <p:spPr bwMode="auto">
          <a:xfrm>
            <a:off x="304800" y="952500"/>
            <a:ext cx="8839200" cy="353943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800" i="1" dirty="0">
                <a:solidFill>
                  <a:srgbClr val="FFFFFF"/>
                </a:solidFill>
              </a:rPr>
              <a:t>"Macro-evolution (major structural transition) is nothing more than micro-evolution (flies in a bottles) extended. </a:t>
            </a:r>
            <a:endParaRPr lang="en-US" sz="2800" i="1" dirty="0" smtClean="0">
              <a:solidFill>
                <a:srgbClr val="FFFFFF"/>
              </a:solidFill>
            </a:endParaRPr>
          </a:p>
          <a:p>
            <a:pPr eaLnBrk="0" fontAlgn="base" hangingPunct="0">
              <a:spcBef>
                <a:spcPct val="0"/>
              </a:spcBef>
              <a:spcAft>
                <a:spcPct val="0"/>
              </a:spcAft>
            </a:pPr>
            <a:endParaRPr lang="en-US" sz="2800" i="1" dirty="0">
              <a:solidFill>
                <a:srgbClr val="FFFFFF"/>
              </a:solidFill>
            </a:endParaRPr>
          </a:p>
          <a:p>
            <a:pPr eaLnBrk="0" fontAlgn="base" hangingPunct="0">
              <a:spcBef>
                <a:spcPct val="0"/>
              </a:spcBef>
              <a:spcAft>
                <a:spcPct val="0"/>
              </a:spcAft>
            </a:pPr>
            <a:r>
              <a:rPr lang="en-US" sz="2800" i="1" dirty="0" smtClean="0">
                <a:solidFill>
                  <a:srgbClr val="FFFFFF"/>
                </a:solidFill>
              </a:rPr>
              <a:t>If </a:t>
            </a:r>
            <a:r>
              <a:rPr lang="en-US" sz="2800" i="1" dirty="0">
                <a:solidFill>
                  <a:srgbClr val="FFFFFF"/>
                </a:solidFill>
              </a:rPr>
              <a:t>black moths can displace white moths in a century, then reptiles can become birds in a few million years by the smooth and sequential summations of countless changes" </a:t>
            </a:r>
            <a:r>
              <a:rPr lang="en-US" sz="2800" i="1" dirty="0" smtClean="0">
                <a:solidFill>
                  <a:srgbClr val="FFFF00"/>
                </a:solidFill>
              </a:rPr>
              <a:t>					</a:t>
            </a:r>
          </a:p>
          <a:p>
            <a:pPr eaLnBrk="0" fontAlgn="base" hangingPunct="0">
              <a:spcBef>
                <a:spcPct val="0"/>
              </a:spcBef>
              <a:spcAft>
                <a:spcPct val="0"/>
              </a:spcAft>
            </a:pPr>
            <a:r>
              <a:rPr lang="en-US" sz="2800" i="1" dirty="0" smtClean="0">
                <a:solidFill>
                  <a:srgbClr val="FFFF00"/>
                </a:solidFill>
              </a:rPr>
              <a:t>					- </a:t>
            </a:r>
            <a:r>
              <a:rPr lang="en-US" sz="2800" dirty="0" smtClean="0">
                <a:solidFill>
                  <a:srgbClr val="FFFF00"/>
                </a:solidFill>
              </a:rPr>
              <a:t>Stephen </a:t>
            </a:r>
            <a:r>
              <a:rPr lang="en-US" sz="2800" dirty="0">
                <a:solidFill>
                  <a:srgbClr val="FFFF00"/>
                </a:solidFill>
              </a:rPr>
              <a:t>Jay Gould </a:t>
            </a:r>
          </a:p>
        </p:txBody>
      </p:sp>
      <p:sp>
        <p:nvSpPr>
          <p:cNvPr id="830473" name="Text Box 9"/>
          <p:cNvSpPr txBox="1">
            <a:spLocks noChangeArrowheads="1"/>
          </p:cNvSpPr>
          <p:nvPr/>
        </p:nvSpPr>
        <p:spPr bwMode="auto">
          <a:xfrm>
            <a:off x="2667000" y="127079"/>
            <a:ext cx="3811398" cy="646331"/>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3600" i="1" u="sng" dirty="0">
                <a:solidFill>
                  <a:srgbClr val="FFFF00"/>
                </a:solidFill>
              </a:rPr>
              <a:t> Macro-Evolution</a:t>
            </a:r>
          </a:p>
        </p:txBody>
      </p:sp>
    </p:spTree>
    <p:extLst>
      <p:ext uri="{BB962C8B-B14F-4D97-AF65-F5344CB8AC3E}">
        <p14:creationId xmlns:p14="http://schemas.microsoft.com/office/powerpoint/2010/main" val="392352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0473"/>
                                        </p:tgtEl>
                                        <p:attrNameLst>
                                          <p:attrName>style.visibility</p:attrName>
                                        </p:attrNameLst>
                                      </p:cBhvr>
                                      <p:to>
                                        <p:strVal val="visible"/>
                                      </p:to>
                                    </p:set>
                                    <p:anim calcmode="lin" valueType="num">
                                      <p:cBhvr additive="base">
                                        <p:cTn id="7" dur="500" fill="hold"/>
                                        <p:tgtEl>
                                          <p:spTgt spid="830473"/>
                                        </p:tgtEl>
                                        <p:attrNameLst>
                                          <p:attrName>ppt_x</p:attrName>
                                        </p:attrNameLst>
                                      </p:cBhvr>
                                      <p:tavLst>
                                        <p:tav tm="0">
                                          <p:val>
                                            <p:strVal val="0-#ppt_w/2"/>
                                          </p:val>
                                        </p:tav>
                                        <p:tav tm="100000">
                                          <p:val>
                                            <p:strVal val="#ppt_x"/>
                                          </p:val>
                                        </p:tav>
                                      </p:tavLst>
                                    </p:anim>
                                    <p:anim calcmode="lin" valueType="num">
                                      <p:cBhvr additive="base">
                                        <p:cTn id="8" dur="500" fill="hold"/>
                                        <p:tgtEl>
                                          <p:spTgt spid="8304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30467"/>
                                        </p:tgtEl>
                                        <p:attrNameLst>
                                          <p:attrName>style.visibility</p:attrName>
                                        </p:attrNameLst>
                                      </p:cBhvr>
                                      <p:to>
                                        <p:strVal val="visible"/>
                                      </p:to>
                                    </p:set>
                                    <p:animEffect transition="in" filter="blinds(horizontal)">
                                      <p:cBhvr>
                                        <p:cTn id="13" dur="500"/>
                                        <p:tgtEl>
                                          <p:spTgt spid="830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67" grpId="0" autoUpdateAnimBg="0"/>
      <p:bldP spid="83047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8" name="Rectangle 4"/>
          <p:cNvSpPr>
            <a:spLocks noChangeArrowheads="1"/>
          </p:cNvSpPr>
          <p:nvPr/>
        </p:nvSpPr>
        <p:spPr bwMode="auto">
          <a:xfrm>
            <a:off x="385910" y="508000"/>
            <a:ext cx="8758107" cy="1270000"/>
          </a:xfrm>
          <a:prstGeom prst="rect">
            <a:avLst/>
          </a:prstGeom>
          <a:noFill/>
          <a:ln w="9525">
            <a:noFill/>
            <a:miter lim="800000"/>
            <a:headEnd/>
            <a:tailEnd/>
          </a:ln>
        </p:spPr>
        <p:txBody>
          <a:bodyPr lIns="92075" tIns="46038" rIns="92075" bIns="46038"/>
          <a:lstStyle/>
          <a:p>
            <a:pPr marL="404813" indent="-404813" eaLnBrk="0" fontAlgn="base" hangingPunct="0">
              <a:spcBef>
                <a:spcPct val="20000"/>
              </a:spcBef>
              <a:spcAft>
                <a:spcPct val="0"/>
              </a:spcAft>
              <a:buClr>
                <a:srgbClr val="FFFF00"/>
              </a:buClr>
              <a:buFont typeface="Wingdings" pitchFamily="2" charset="2"/>
              <a:buChar char="Ø"/>
            </a:pPr>
            <a:r>
              <a:rPr lang="en-US" sz="2800" dirty="0">
                <a:solidFill>
                  <a:srgbClr val="FFFFFF"/>
                </a:solidFill>
              </a:rPr>
              <a:t>Change from one “kind” to another “kind”</a:t>
            </a:r>
          </a:p>
          <a:p>
            <a:pPr marL="404813" indent="-404813" eaLnBrk="0" fontAlgn="base" hangingPunct="0">
              <a:spcBef>
                <a:spcPct val="20000"/>
              </a:spcBef>
              <a:spcAft>
                <a:spcPct val="0"/>
              </a:spcAft>
              <a:buClr>
                <a:srgbClr val="FFFF00"/>
              </a:buClr>
              <a:buFont typeface="Wingdings" pitchFamily="2" charset="2"/>
              <a:buChar char="Ø"/>
            </a:pPr>
            <a:r>
              <a:rPr lang="en-US" sz="2800" dirty="0">
                <a:solidFill>
                  <a:srgbClr val="FFFFFF"/>
                </a:solidFill>
              </a:rPr>
              <a:t>unlimited change potential required</a:t>
            </a:r>
          </a:p>
          <a:p>
            <a:pPr marL="404813" indent="-404813" eaLnBrk="0" fontAlgn="base" hangingPunct="0">
              <a:spcBef>
                <a:spcPct val="20000"/>
              </a:spcBef>
              <a:spcAft>
                <a:spcPct val="0"/>
              </a:spcAft>
              <a:buClr>
                <a:srgbClr val="FFFF00"/>
              </a:buClr>
              <a:buFont typeface="Wingdings" pitchFamily="2" charset="2"/>
              <a:buChar char="Ø"/>
            </a:pPr>
            <a:r>
              <a:rPr lang="en-US" sz="2800" dirty="0">
                <a:solidFill>
                  <a:srgbClr val="FFFFFF"/>
                </a:solidFill>
              </a:rPr>
              <a:t>no direct </a:t>
            </a:r>
            <a:r>
              <a:rPr lang="en-US" sz="2800" dirty="0" smtClean="0">
                <a:solidFill>
                  <a:srgbClr val="FFFFFF"/>
                </a:solidFill>
              </a:rPr>
              <a:t>evidence ( a lot of assumptions)</a:t>
            </a:r>
            <a:endParaRPr lang="en-US" sz="2800" dirty="0">
              <a:solidFill>
                <a:srgbClr val="FFFFFF"/>
              </a:solidFill>
            </a:endParaRPr>
          </a:p>
          <a:p>
            <a:pPr marL="404813" indent="-404813" eaLnBrk="0" fontAlgn="base" hangingPunct="0">
              <a:spcBef>
                <a:spcPct val="20000"/>
              </a:spcBef>
              <a:spcAft>
                <a:spcPct val="0"/>
              </a:spcAft>
              <a:buClr>
                <a:srgbClr val="FFFF00"/>
              </a:buClr>
              <a:buFont typeface="Wingdings" pitchFamily="2" charset="2"/>
              <a:buChar char="Ø"/>
            </a:pPr>
            <a:r>
              <a:rPr lang="en-US" sz="2800" dirty="0">
                <a:solidFill>
                  <a:srgbClr val="FFFFFF"/>
                </a:solidFill>
              </a:rPr>
              <a:t>not </a:t>
            </a:r>
            <a:r>
              <a:rPr lang="en-US" sz="2800" dirty="0" smtClean="0">
                <a:solidFill>
                  <a:srgbClr val="FFFFFF"/>
                </a:solidFill>
              </a:rPr>
              <a:t>observed in nature</a:t>
            </a:r>
            <a:endParaRPr lang="en-US" sz="2800" dirty="0">
              <a:solidFill>
                <a:srgbClr val="FFFFFF"/>
              </a:solidFill>
            </a:endParaRPr>
          </a:p>
        </p:txBody>
      </p:sp>
      <p:sp>
        <p:nvSpPr>
          <p:cNvPr id="830473" name="Text Box 9"/>
          <p:cNvSpPr txBox="1">
            <a:spLocks noChangeArrowheads="1"/>
          </p:cNvSpPr>
          <p:nvPr/>
        </p:nvSpPr>
        <p:spPr bwMode="auto">
          <a:xfrm>
            <a:off x="2743200" y="82"/>
            <a:ext cx="3811398" cy="646331"/>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en-US" sz="3600" i="1" u="sng" dirty="0">
                <a:solidFill>
                  <a:srgbClr val="FFFF00"/>
                </a:solidFill>
              </a:rPr>
              <a:t> Macro-Evolution</a:t>
            </a:r>
          </a:p>
        </p:txBody>
      </p:sp>
      <p:pic>
        <p:nvPicPr>
          <p:cNvPr id="11" name="Picture 4" descr="Evolution-diagram_op_800x467"/>
          <p:cNvPicPr>
            <a:picLocks noChangeAspect="1" noChangeArrowheads="1"/>
          </p:cNvPicPr>
          <p:nvPr/>
        </p:nvPicPr>
        <p:blipFill>
          <a:blip r:embed="rId3" cstate="print"/>
          <a:srcRect l="1200" t="4111" r="1200" b="2056"/>
          <a:stretch>
            <a:fillRect/>
          </a:stretch>
        </p:blipFill>
        <p:spPr bwMode="auto">
          <a:xfrm>
            <a:off x="260299" y="2222502"/>
            <a:ext cx="8775802" cy="3396297"/>
          </a:xfrm>
          <a:prstGeom prst="rect">
            <a:avLst/>
          </a:prstGeom>
          <a:noFill/>
          <a:ln w="38100">
            <a:solidFill>
              <a:srgbClr val="FFFF00"/>
            </a:solidFill>
            <a:miter lim="800000"/>
            <a:headEnd/>
            <a:tailEnd/>
          </a:ln>
        </p:spPr>
      </p:pic>
      <p:sp>
        <p:nvSpPr>
          <p:cNvPr id="12" name="Text Box 6"/>
          <p:cNvSpPr txBox="1">
            <a:spLocks noChangeArrowheads="1"/>
          </p:cNvSpPr>
          <p:nvPr/>
        </p:nvSpPr>
        <p:spPr bwMode="auto">
          <a:xfrm>
            <a:off x="1524000" y="2540000"/>
            <a:ext cx="2081212" cy="707886"/>
          </a:xfrm>
          <a:prstGeom prst="rect">
            <a:avLst/>
          </a:prstGeom>
          <a:solidFill>
            <a:schemeClr val="tx1"/>
          </a:solidFill>
          <a:ln w="38100">
            <a:solidFill>
              <a:srgbClr val="FFFF00"/>
            </a:solidFill>
            <a:miter lim="800000"/>
            <a:headEnd/>
            <a:tailEnd/>
          </a:ln>
        </p:spPr>
        <p:txBody>
          <a:bodyPr>
            <a:spAutoFit/>
          </a:bodyPr>
          <a:lstStyle/>
          <a:p>
            <a:pPr algn="ctr" fontAlgn="base">
              <a:spcBef>
                <a:spcPct val="50000"/>
              </a:spcBef>
              <a:spcAft>
                <a:spcPct val="0"/>
              </a:spcAft>
            </a:pPr>
            <a:r>
              <a:rPr lang="en-US" sz="4000" dirty="0" smtClean="0">
                <a:solidFill>
                  <a:srgbClr val="FFFF00"/>
                </a:solidFill>
              </a:rPr>
              <a:t>Proof?</a:t>
            </a:r>
          </a:p>
        </p:txBody>
      </p:sp>
    </p:spTree>
    <p:extLst>
      <p:ext uri="{BB962C8B-B14F-4D97-AF65-F5344CB8AC3E}">
        <p14:creationId xmlns:p14="http://schemas.microsoft.com/office/powerpoint/2010/main" val="216283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6530" name="Picture 2" descr="micro-n-macro-evolution"/>
          <p:cNvPicPr>
            <a:picLocks noChangeAspect="1" noChangeArrowheads="1"/>
          </p:cNvPicPr>
          <p:nvPr/>
        </p:nvPicPr>
        <p:blipFill>
          <a:blip r:embed="rId2" cstate="print"/>
          <a:srcRect/>
          <a:stretch>
            <a:fillRect/>
          </a:stretch>
        </p:blipFill>
        <p:spPr bwMode="auto">
          <a:xfrm>
            <a:off x="3435372" y="211668"/>
            <a:ext cx="5565775" cy="5503333"/>
          </a:xfrm>
          <a:prstGeom prst="rect">
            <a:avLst/>
          </a:prstGeom>
          <a:noFill/>
          <a:ln w="9525">
            <a:noFill/>
            <a:miter lim="800000"/>
            <a:headEnd/>
            <a:tailEnd/>
          </a:ln>
        </p:spPr>
      </p:pic>
      <p:sp>
        <p:nvSpPr>
          <p:cNvPr id="1046531" name="Text Box 3"/>
          <p:cNvSpPr txBox="1">
            <a:spLocks noChangeArrowheads="1"/>
          </p:cNvSpPr>
          <p:nvPr/>
        </p:nvSpPr>
        <p:spPr bwMode="auto">
          <a:xfrm>
            <a:off x="1857384" y="1973792"/>
            <a:ext cx="2284413" cy="1261884"/>
          </a:xfrm>
          <a:prstGeom prst="rect">
            <a:avLst/>
          </a:prstGeom>
          <a:solidFill>
            <a:srgbClr val="FF7C80"/>
          </a:solidFill>
          <a:ln w="9525">
            <a:noFill/>
            <a:miter lim="800000"/>
            <a:headEnd/>
            <a:tailEnd/>
          </a:ln>
        </p:spPr>
        <p:txBody>
          <a:bodyPr>
            <a:spAutoFit/>
          </a:bodyPr>
          <a:lstStyle/>
          <a:p>
            <a:pPr fontAlgn="base">
              <a:lnSpc>
                <a:spcPct val="95000"/>
              </a:lnSpc>
              <a:spcBef>
                <a:spcPct val="0"/>
              </a:spcBef>
              <a:spcAft>
                <a:spcPct val="0"/>
              </a:spcAft>
            </a:pPr>
            <a:r>
              <a:rPr lang="en-US" sz="4000" smtClean="0">
                <a:solidFill>
                  <a:srgbClr val="000000"/>
                </a:solidFill>
              </a:rPr>
              <a:t>Macro-</a:t>
            </a:r>
          </a:p>
          <a:p>
            <a:pPr fontAlgn="base">
              <a:lnSpc>
                <a:spcPct val="95000"/>
              </a:lnSpc>
              <a:spcBef>
                <a:spcPct val="0"/>
              </a:spcBef>
              <a:spcAft>
                <a:spcPct val="0"/>
              </a:spcAft>
            </a:pPr>
            <a:r>
              <a:rPr lang="en-US" sz="4000" smtClean="0">
                <a:solidFill>
                  <a:srgbClr val="000000"/>
                </a:solidFill>
              </a:rPr>
              <a:t>evolution</a:t>
            </a:r>
          </a:p>
        </p:txBody>
      </p:sp>
      <p:sp>
        <p:nvSpPr>
          <p:cNvPr id="1046532" name="AutoShape 4"/>
          <p:cNvSpPr>
            <a:spLocks/>
          </p:cNvSpPr>
          <p:nvPr/>
        </p:nvSpPr>
        <p:spPr bwMode="auto">
          <a:xfrm>
            <a:off x="4340352" y="358574"/>
            <a:ext cx="447675" cy="4377531"/>
          </a:xfrm>
          <a:prstGeom prst="leftBrace">
            <a:avLst>
              <a:gd name="adj1" fmla="val 97784"/>
              <a:gd name="adj2" fmla="val 50000"/>
            </a:avLst>
          </a:prstGeom>
          <a:noFill/>
          <a:ln w="666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46533" name="AutoShape 5"/>
          <p:cNvSpPr>
            <a:spLocks/>
          </p:cNvSpPr>
          <p:nvPr/>
        </p:nvSpPr>
        <p:spPr bwMode="auto">
          <a:xfrm>
            <a:off x="3192470" y="4609042"/>
            <a:ext cx="268287" cy="1105958"/>
          </a:xfrm>
          <a:prstGeom prst="leftBrace">
            <a:avLst>
              <a:gd name="adj1" fmla="val 41223"/>
              <a:gd name="adj2" fmla="val 50000"/>
            </a:avLst>
          </a:prstGeom>
          <a:noFill/>
          <a:ln w="508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46534" name="Text Box 6"/>
          <p:cNvSpPr txBox="1">
            <a:spLocks noChangeArrowheads="1"/>
          </p:cNvSpPr>
          <p:nvPr/>
        </p:nvSpPr>
        <p:spPr bwMode="auto">
          <a:xfrm>
            <a:off x="765203" y="4553479"/>
            <a:ext cx="2284413" cy="1261884"/>
          </a:xfrm>
          <a:prstGeom prst="rect">
            <a:avLst/>
          </a:prstGeom>
          <a:solidFill>
            <a:srgbClr val="FFCC00"/>
          </a:solidFill>
          <a:ln w="9525">
            <a:noFill/>
            <a:miter lim="800000"/>
            <a:headEnd/>
            <a:tailEnd/>
          </a:ln>
        </p:spPr>
        <p:txBody>
          <a:bodyPr>
            <a:spAutoFit/>
          </a:bodyPr>
          <a:lstStyle/>
          <a:p>
            <a:pPr fontAlgn="base">
              <a:lnSpc>
                <a:spcPct val="95000"/>
              </a:lnSpc>
              <a:spcBef>
                <a:spcPct val="0"/>
              </a:spcBef>
              <a:spcAft>
                <a:spcPct val="0"/>
              </a:spcAft>
            </a:pPr>
            <a:r>
              <a:rPr lang="en-US" sz="4000" smtClean="0">
                <a:solidFill>
                  <a:srgbClr val="000000"/>
                </a:solidFill>
              </a:rPr>
              <a:t>Micro-</a:t>
            </a:r>
          </a:p>
          <a:p>
            <a:pPr fontAlgn="base">
              <a:lnSpc>
                <a:spcPct val="95000"/>
              </a:lnSpc>
              <a:spcBef>
                <a:spcPct val="0"/>
              </a:spcBef>
              <a:spcAft>
                <a:spcPct val="0"/>
              </a:spcAft>
            </a:pPr>
            <a:r>
              <a:rPr lang="en-US" sz="4000" smtClean="0">
                <a:solidFill>
                  <a:srgbClr val="000000"/>
                </a:solidFill>
              </a:rPr>
              <a:t>evolution</a:t>
            </a:r>
          </a:p>
        </p:txBody>
      </p:sp>
      <p:grpSp>
        <p:nvGrpSpPr>
          <p:cNvPr id="2" name="Group 7"/>
          <p:cNvGrpSpPr>
            <a:grpSpLocks/>
          </p:cNvGrpSpPr>
          <p:nvPr/>
        </p:nvGrpSpPr>
        <p:grpSpPr bwMode="auto">
          <a:xfrm>
            <a:off x="161925" y="1686720"/>
            <a:ext cx="4224338" cy="4168510"/>
            <a:chOff x="102" y="1275"/>
            <a:chExt cx="2661" cy="3151"/>
          </a:xfrm>
        </p:grpSpPr>
        <p:grpSp>
          <p:nvGrpSpPr>
            <p:cNvPr id="3" name="Group 8"/>
            <p:cNvGrpSpPr>
              <a:grpSpLocks/>
            </p:cNvGrpSpPr>
            <p:nvPr/>
          </p:nvGrpSpPr>
          <p:grpSpPr bwMode="auto">
            <a:xfrm>
              <a:off x="979" y="1275"/>
              <a:ext cx="1784" cy="1231"/>
              <a:chOff x="956" y="237"/>
              <a:chExt cx="1784" cy="1231"/>
            </a:xfrm>
          </p:grpSpPr>
          <p:sp>
            <p:nvSpPr>
              <p:cNvPr id="1046540" name="Oval 9"/>
              <p:cNvSpPr>
                <a:spLocks noChangeArrowheads="1"/>
              </p:cNvSpPr>
              <p:nvPr/>
            </p:nvSpPr>
            <p:spPr bwMode="auto">
              <a:xfrm>
                <a:off x="1044" y="237"/>
                <a:ext cx="1633" cy="1231"/>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46541" name="Text Box 10"/>
              <p:cNvSpPr txBox="1">
                <a:spLocks noChangeArrowheads="1"/>
              </p:cNvSpPr>
              <p:nvPr/>
            </p:nvSpPr>
            <p:spPr bwMode="auto">
              <a:xfrm>
                <a:off x="956" y="344"/>
                <a:ext cx="1784" cy="1042"/>
              </a:xfrm>
              <a:prstGeom prst="rect">
                <a:avLst/>
              </a:prstGeom>
              <a:noFill/>
              <a:ln w="9525">
                <a:noFill/>
                <a:miter lim="800000"/>
                <a:headEnd/>
                <a:tailEnd/>
              </a:ln>
            </p:spPr>
            <p:txBody>
              <a:bodyPr>
                <a:spAutoFit/>
              </a:bodyPr>
              <a:lstStyle/>
              <a:p>
                <a:pPr algn="ctr" fontAlgn="base">
                  <a:lnSpc>
                    <a:spcPct val="95000"/>
                  </a:lnSpc>
                  <a:spcBef>
                    <a:spcPct val="0"/>
                  </a:spcBef>
                  <a:spcAft>
                    <a:spcPct val="0"/>
                  </a:spcAft>
                </a:pPr>
                <a:r>
                  <a:rPr lang="en-US" sz="4400" b="1" i="1" smtClean="0">
                    <a:solidFill>
                      <a:srgbClr val="000000"/>
                    </a:solidFill>
                  </a:rPr>
                  <a:t>No evidence</a:t>
                </a:r>
              </a:p>
            </p:txBody>
          </p:sp>
        </p:grpSp>
        <p:grpSp>
          <p:nvGrpSpPr>
            <p:cNvPr id="4" name="Group 11"/>
            <p:cNvGrpSpPr>
              <a:grpSpLocks/>
            </p:cNvGrpSpPr>
            <p:nvPr/>
          </p:nvGrpSpPr>
          <p:grpSpPr bwMode="auto">
            <a:xfrm>
              <a:off x="102" y="3095"/>
              <a:ext cx="1909" cy="1331"/>
              <a:chOff x="102" y="3095"/>
              <a:chExt cx="1909" cy="1331"/>
            </a:xfrm>
          </p:grpSpPr>
          <p:sp>
            <p:nvSpPr>
              <p:cNvPr id="1046538" name="Oval 12"/>
              <p:cNvSpPr>
                <a:spLocks noChangeArrowheads="1"/>
              </p:cNvSpPr>
              <p:nvPr/>
            </p:nvSpPr>
            <p:spPr bwMode="auto">
              <a:xfrm>
                <a:off x="108" y="3095"/>
                <a:ext cx="1903" cy="1225"/>
              </a:xfrm>
              <a:prstGeom prst="ellipse">
                <a:avLst/>
              </a:prstGeom>
              <a:solidFill>
                <a:srgbClr val="0080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46539" name="Text Box 13"/>
              <p:cNvSpPr txBox="1">
                <a:spLocks noChangeArrowheads="1"/>
              </p:cNvSpPr>
              <p:nvPr/>
            </p:nvSpPr>
            <p:spPr bwMode="auto">
              <a:xfrm>
                <a:off x="102" y="3333"/>
                <a:ext cx="1891" cy="1093"/>
              </a:xfrm>
              <a:prstGeom prst="rect">
                <a:avLst/>
              </a:prstGeom>
              <a:noFill/>
              <a:ln w="9525">
                <a:noFill/>
                <a:miter lim="800000"/>
                <a:headEnd/>
                <a:tailEnd/>
              </a:ln>
            </p:spPr>
            <p:txBody>
              <a:bodyPr>
                <a:spAutoFit/>
              </a:bodyPr>
              <a:lstStyle/>
              <a:p>
                <a:pPr algn="ctr" fontAlgn="base">
                  <a:spcBef>
                    <a:spcPct val="50000"/>
                  </a:spcBef>
                  <a:spcAft>
                    <a:spcPct val="0"/>
                  </a:spcAft>
                </a:pPr>
                <a:r>
                  <a:rPr lang="en-US" sz="4400" b="1" i="1" smtClean="0">
                    <a:solidFill>
                      <a:srgbClr val="000000"/>
                    </a:solidFill>
                  </a:rPr>
                  <a:t>Evidence?  Yes!</a:t>
                </a:r>
              </a:p>
            </p:txBody>
          </p:sp>
        </p:grpSp>
      </p:grpSp>
    </p:spTree>
    <p:extLst>
      <p:ext uri="{BB962C8B-B14F-4D97-AF65-F5344CB8AC3E}">
        <p14:creationId xmlns:p14="http://schemas.microsoft.com/office/powerpoint/2010/main" val="7184104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143000" y="381074"/>
            <a:ext cx="6858000" cy="646331"/>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600" i="1" u="sng" dirty="0">
                <a:solidFill>
                  <a:srgbClr val="FFFF00"/>
                </a:solidFill>
              </a:rPr>
              <a:t>Fossils Provide Direct Evidence</a:t>
            </a:r>
          </a:p>
        </p:txBody>
      </p:sp>
      <p:sp>
        <p:nvSpPr>
          <p:cNvPr id="11268" name="Text Box 4"/>
          <p:cNvSpPr txBox="1">
            <a:spLocks noChangeArrowheads="1"/>
          </p:cNvSpPr>
          <p:nvPr/>
        </p:nvSpPr>
        <p:spPr bwMode="auto">
          <a:xfrm>
            <a:off x="381000" y="1460500"/>
            <a:ext cx="8382000" cy="353943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800" dirty="0">
                <a:solidFill>
                  <a:srgbClr val="FFFFFF"/>
                </a:solidFill>
              </a:rPr>
              <a:t>S. M. Stanley, Johns Hopkins, "It is doubtful whether, in the absence of fossils, the idea of evolution would represent anything more than an outrageous hypothesis. ...The fossil record and only the fossil record provides direct evidence of major sequential changes in the Earth's biota.</a:t>
            </a:r>
            <a:r>
              <a:rPr lang="en-US" sz="2800" i="1" dirty="0">
                <a:solidFill>
                  <a:srgbClr val="FFFFFF"/>
                </a:solidFill>
              </a:rPr>
              <a:t>" </a:t>
            </a:r>
            <a:endParaRPr lang="en-US" sz="2800" i="1" dirty="0" smtClean="0">
              <a:solidFill>
                <a:srgbClr val="FFFFFF"/>
              </a:solidFill>
            </a:endParaRPr>
          </a:p>
          <a:p>
            <a:pPr eaLnBrk="0" fontAlgn="base" hangingPunct="0">
              <a:spcBef>
                <a:spcPct val="0"/>
              </a:spcBef>
              <a:spcAft>
                <a:spcPct val="0"/>
              </a:spcAft>
            </a:pPr>
            <a:endParaRPr lang="en-US" sz="2800" i="1" dirty="0" smtClean="0">
              <a:solidFill>
                <a:srgbClr val="FFFFFF"/>
              </a:solidFill>
            </a:endParaRPr>
          </a:p>
          <a:p>
            <a:pPr eaLnBrk="0" fontAlgn="base" hangingPunct="0">
              <a:spcBef>
                <a:spcPct val="0"/>
              </a:spcBef>
              <a:spcAft>
                <a:spcPct val="0"/>
              </a:spcAft>
            </a:pPr>
            <a:r>
              <a:rPr lang="en-US" sz="2800" i="1" dirty="0" smtClean="0">
                <a:solidFill>
                  <a:srgbClr val="FFFFFF"/>
                </a:solidFill>
              </a:rPr>
              <a:t>	</a:t>
            </a:r>
            <a:r>
              <a:rPr lang="en-US" sz="2800" i="1" dirty="0" smtClean="0">
                <a:solidFill>
                  <a:srgbClr val="FFFF00"/>
                </a:solidFill>
              </a:rPr>
              <a:t>NEW </a:t>
            </a:r>
            <a:r>
              <a:rPr lang="en-US" sz="2800" i="1" dirty="0">
                <a:solidFill>
                  <a:srgbClr val="FFFF00"/>
                </a:solidFill>
              </a:rPr>
              <a:t>EVOLUTIONARY TIMETABLE</a:t>
            </a:r>
            <a:r>
              <a:rPr lang="en-US" sz="2800" dirty="0">
                <a:solidFill>
                  <a:srgbClr val="FFFF00"/>
                </a:solidFill>
              </a:rPr>
              <a:t>, p.72, 1981</a:t>
            </a:r>
          </a:p>
        </p:txBody>
      </p:sp>
    </p:spTree>
    <p:extLst>
      <p:ext uri="{BB962C8B-B14F-4D97-AF65-F5344CB8AC3E}">
        <p14:creationId xmlns:p14="http://schemas.microsoft.com/office/powerpoint/2010/main" val="33172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0"/>
            <a:ext cx="7772400" cy="952500"/>
          </a:xfrm>
        </p:spPr>
        <p:txBody>
          <a:bodyPr anchor="t"/>
          <a:lstStyle/>
          <a:p>
            <a:pPr algn="l"/>
            <a:r>
              <a:rPr lang="en-US" sz="3200"/>
              <a:t>EXTINCTIONS AND GEOLOGICAL TIME</a:t>
            </a:r>
            <a:br>
              <a:rPr lang="en-US" sz="3200"/>
            </a:br>
            <a:r>
              <a:rPr lang="en-US" sz="2400"/>
              <a:t>GEOLOGICAL TIME SCALE</a:t>
            </a:r>
          </a:p>
        </p:txBody>
      </p:sp>
      <p:pic>
        <p:nvPicPr>
          <p:cNvPr id="13318" name="Picture 6" descr="abb50342_1611"/>
          <p:cNvPicPr>
            <a:picLocks noGrp="1" noChangeAspect="1" noChangeArrowheads="1"/>
          </p:cNvPicPr>
          <p:nvPr>
            <p:ph idx="1"/>
          </p:nvPr>
        </p:nvPicPr>
        <p:blipFill>
          <a:blip r:embed="rId3" cstate="print"/>
          <a:srcRect t="2500" r="2336"/>
          <a:stretch>
            <a:fillRect/>
          </a:stretch>
        </p:blipFill>
        <p:spPr>
          <a:xfrm>
            <a:off x="1143000" y="635000"/>
            <a:ext cx="7814024" cy="5080000"/>
          </a:xfrm>
          <a:noFill/>
          <a:ln w="28575">
            <a:solidFill>
              <a:srgbClr val="FFFF00"/>
            </a:solidFill>
          </a:ln>
        </p:spPr>
      </p:pic>
      <p:sp>
        <p:nvSpPr>
          <p:cNvPr id="5" name="Rectangle 2"/>
          <p:cNvSpPr txBox="1">
            <a:spLocks noChangeArrowheads="1"/>
          </p:cNvSpPr>
          <p:nvPr/>
        </p:nvSpPr>
        <p:spPr bwMode="auto">
          <a:xfrm rot="16200000">
            <a:off x="-1536700" y="2400300"/>
            <a:ext cx="4445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600" i="1" u="sng" kern="0" dirty="0" smtClean="0">
                <a:solidFill>
                  <a:srgbClr val="FFFF00"/>
                </a:solidFill>
              </a:rPr>
              <a:t>The Geologic Column</a:t>
            </a:r>
            <a:endParaRPr lang="en-US" sz="3600" i="1" u="sng" kern="0" dirty="0">
              <a:solidFill>
                <a:srgbClr val="FFFF00"/>
              </a:solidFill>
            </a:endParaRPr>
          </a:p>
        </p:txBody>
      </p:sp>
      <p:sp>
        <p:nvSpPr>
          <p:cNvPr id="3" name="TextBox 2"/>
          <p:cNvSpPr txBox="1"/>
          <p:nvPr/>
        </p:nvSpPr>
        <p:spPr>
          <a:xfrm>
            <a:off x="906475" y="143123"/>
            <a:ext cx="7961795" cy="369332"/>
          </a:xfrm>
          <a:prstGeom prst="rect">
            <a:avLst/>
          </a:prstGeom>
          <a:noFill/>
        </p:spPr>
        <p:txBody>
          <a:bodyPr wrap="none" rtlCol="0">
            <a:spAutoFit/>
          </a:bodyPr>
          <a:lstStyle/>
          <a:p>
            <a:r>
              <a:rPr lang="en-US" dirty="0" smtClean="0">
                <a:solidFill>
                  <a:schemeClr val="bg1"/>
                </a:solidFill>
              </a:rPr>
              <a:t>Assumes Uniformity of Formation – What Happens Today has always happened</a:t>
            </a:r>
            <a:endParaRPr lang="en-US" dirty="0">
              <a:solidFill>
                <a:schemeClr val="bg1"/>
              </a:solidFill>
            </a:endParaRPr>
          </a:p>
        </p:txBody>
      </p:sp>
    </p:spTree>
    <p:extLst>
      <p:ext uri="{BB962C8B-B14F-4D97-AF65-F5344CB8AC3E}">
        <p14:creationId xmlns:p14="http://schemas.microsoft.com/office/powerpoint/2010/main" val="397868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007894" y="876300"/>
            <a:ext cx="2743200" cy="952500"/>
          </a:xfrm>
        </p:spPr>
        <p:txBody>
          <a:bodyPr/>
          <a:lstStyle/>
          <a:p>
            <a:r>
              <a:rPr lang="en-US" altLang="en-US" dirty="0" smtClean="0">
                <a:solidFill>
                  <a:schemeClr val="tx1"/>
                </a:solidFill>
              </a:rPr>
              <a:t>Bible would be Accurate</a:t>
            </a:r>
          </a:p>
        </p:txBody>
      </p:sp>
      <p:pic>
        <p:nvPicPr>
          <p:cNvPr id="69635"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00"/>
            <a:ext cx="5410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7"/>
          <p:cNvSpPr txBox="1">
            <a:spLocks noChangeArrowheads="1"/>
          </p:cNvSpPr>
          <p:nvPr/>
        </p:nvSpPr>
        <p:spPr bwMode="auto">
          <a:xfrm>
            <a:off x="6248400" y="2443478"/>
            <a:ext cx="25146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600" b="1" u="sng" dirty="0">
                <a:solidFill>
                  <a:srgbClr val="000000"/>
                </a:solidFill>
                <a:latin typeface="Tahoma" pitchFamily="34" charset="0"/>
              </a:rPr>
              <a:t>Creation, </a:t>
            </a:r>
            <a:r>
              <a:rPr lang="en-US" altLang="en-US" sz="1600" b="1" u="sng" dirty="0" smtClean="0">
                <a:solidFill>
                  <a:srgbClr val="000000"/>
                </a:solidFill>
                <a:latin typeface="Tahoma" pitchFamily="34" charset="0"/>
              </a:rPr>
              <a:t>Flood</a:t>
            </a:r>
            <a:r>
              <a:rPr lang="en-US" altLang="en-US" sz="1600" b="1" u="sng" dirty="0">
                <a:solidFill>
                  <a:srgbClr val="000000"/>
                </a:solidFill>
                <a:latin typeface="Tahoma" pitchFamily="34" charset="0"/>
              </a:rPr>
              <a:t>, </a:t>
            </a:r>
            <a:r>
              <a:rPr lang="en-US" altLang="en-US" sz="1600" dirty="0" smtClean="0">
                <a:solidFill>
                  <a:srgbClr val="000000"/>
                </a:solidFill>
                <a:latin typeface="Tahoma" pitchFamily="34" charset="0"/>
              </a:rPr>
              <a:t>Redemption </a:t>
            </a:r>
            <a:r>
              <a:rPr lang="en-US" altLang="en-US" sz="1600" dirty="0">
                <a:solidFill>
                  <a:srgbClr val="000000"/>
                </a:solidFill>
                <a:latin typeface="Tahoma" pitchFamily="34" charset="0"/>
              </a:rPr>
              <a:t>Story, Moses, Moral Laws, Miracles, Nature of Man, Purpose of Man, Nature of God, Christ &amp; Holy Spirit, Requirements for Worship, Personality of Jesus, Coming Judgment, Heaven, Hell, Angels, Demons, &amp; Satan</a:t>
            </a:r>
          </a:p>
        </p:txBody>
      </p:sp>
    </p:spTree>
    <p:extLst>
      <p:ext uri="{BB962C8B-B14F-4D97-AF65-F5344CB8AC3E}">
        <p14:creationId xmlns:p14="http://schemas.microsoft.com/office/powerpoint/2010/main" val="1779547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5" name="Object 3"/>
          <p:cNvGraphicFramePr>
            <a:graphicFrameLocks noChangeAspect="1"/>
          </p:cNvGraphicFramePr>
          <p:nvPr/>
        </p:nvGraphicFramePr>
        <p:xfrm>
          <a:off x="0" y="1778000"/>
          <a:ext cx="9144000" cy="3492500"/>
        </p:xfrm>
        <a:graphic>
          <a:graphicData uri="http://schemas.openxmlformats.org/presentationml/2006/ole">
            <mc:AlternateContent xmlns:mc="http://schemas.openxmlformats.org/markup-compatibility/2006">
              <mc:Choice xmlns:v="urn:schemas-microsoft-com:vml" Requires="v">
                <p:oleObj spid="_x0000_s21513" name="Photo Editor Photo" r:id="rId3" imgW="12047619" imgH="4676190" progId="MSPhotoEd.3">
                  <p:embed/>
                </p:oleObj>
              </mc:Choice>
              <mc:Fallback>
                <p:oleObj name="Photo Editor Photo" r:id="rId3" imgW="12047619" imgH="467619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8000"/>
                        <a:ext cx="9144000"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6" name="Text Box 4"/>
          <p:cNvSpPr txBox="1">
            <a:spLocks noChangeArrowheads="1"/>
          </p:cNvSpPr>
          <p:nvPr/>
        </p:nvSpPr>
        <p:spPr bwMode="auto">
          <a:xfrm>
            <a:off x="609601" y="1270001"/>
            <a:ext cx="8076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b="1" smtClean="0">
                <a:solidFill>
                  <a:srgbClr val="FFFF00"/>
                </a:solidFill>
              </a:rPr>
              <a:t>Dating Methods Often Use “Circle Reasoning”</a:t>
            </a:r>
          </a:p>
        </p:txBody>
      </p:sp>
    </p:spTree>
    <p:extLst>
      <p:ext uri="{BB962C8B-B14F-4D97-AF65-F5344CB8AC3E}">
        <p14:creationId xmlns:p14="http://schemas.microsoft.com/office/powerpoint/2010/main" val="3264610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5" name="Object 3"/>
          <p:cNvGraphicFramePr>
            <a:graphicFrameLocks noChangeAspect="1"/>
          </p:cNvGraphicFramePr>
          <p:nvPr/>
        </p:nvGraphicFramePr>
        <p:xfrm>
          <a:off x="2667143" y="1143000"/>
          <a:ext cx="3756025" cy="4381500"/>
        </p:xfrm>
        <a:graphic>
          <a:graphicData uri="http://schemas.openxmlformats.org/presentationml/2006/ole">
            <mc:AlternateContent xmlns:mc="http://schemas.openxmlformats.org/markup-compatibility/2006">
              <mc:Choice xmlns:v="urn:schemas-microsoft-com:vml" Requires="v">
                <p:oleObj spid="_x0000_s11279" name="Photo Editor Photo" r:id="rId3" imgW="9593014" imgH="14356179" progId="MSPhotoEd.3">
                  <p:embed/>
                </p:oleObj>
              </mc:Choice>
              <mc:Fallback>
                <p:oleObj name="Photo Editor Photo" r:id="rId3" imgW="9593014" imgH="1435617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143" y="1143000"/>
                        <a:ext cx="375602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4"/>
          <p:cNvSpPr txBox="1">
            <a:spLocks noChangeArrowheads="1"/>
          </p:cNvSpPr>
          <p:nvPr/>
        </p:nvSpPr>
        <p:spPr bwMode="auto">
          <a:xfrm>
            <a:off x="288925" y="2084988"/>
            <a:ext cx="214783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How Old Is </a:t>
            </a:r>
            <a:br>
              <a:rPr lang="en-US" altLang="en-US" sz="2200" b="1" smtClean="0">
                <a:solidFill>
                  <a:srgbClr val="FFFFFF"/>
                </a:solidFill>
              </a:rPr>
            </a:br>
            <a:r>
              <a:rPr lang="en-US" altLang="en-US" sz="2200" b="1" smtClean="0">
                <a:solidFill>
                  <a:srgbClr val="FFFFFF"/>
                </a:solidFill>
              </a:rPr>
              <a:t>This Canyon?</a:t>
            </a:r>
          </a:p>
          <a:p>
            <a:pPr eaLnBrk="0" fontAlgn="base" hangingPunct="0">
              <a:spcBef>
                <a:spcPct val="0"/>
              </a:spcBef>
              <a:spcAft>
                <a:spcPct val="0"/>
              </a:spcAft>
            </a:pPr>
            <a:endParaRPr lang="en-US" altLang="en-US" sz="2200" b="1" smtClean="0">
              <a:solidFill>
                <a:srgbClr val="FFFFFF"/>
              </a:solidFill>
            </a:endParaRPr>
          </a:p>
          <a:p>
            <a:pPr eaLnBrk="0" fontAlgn="base" hangingPunct="0">
              <a:spcBef>
                <a:spcPct val="0"/>
              </a:spcBef>
              <a:spcAft>
                <a:spcPct val="0"/>
              </a:spcAft>
            </a:pPr>
            <a:r>
              <a:rPr lang="en-US" altLang="en-US" sz="2200" smtClean="0">
                <a:solidFill>
                  <a:srgbClr val="FFFFFF"/>
                </a:solidFill>
              </a:rPr>
              <a:t>50,000 Years?</a:t>
            </a:r>
          </a:p>
          <a:p>
            <a:pPr eaLnBrk="0" fontAlgn="base" hangingPunct="0">
              <a:spcBef>
                <a:spcPct val="0"/>
              </a:spcBef>
              <a:spcAft>
                <a:spcPct val="0"/>
              </a:spcAft>
            </a:pPr>
            <a:r>
              <a:rPr lang="en-US" altLang="en-US" sz="2200" smtClean="0">
                <a:solidFill>
                  <a:srgbClr val="FFFFFF"/>
                </a:solidFill>
              </a:rPr>
              <a:t>100,000 Years?</a:t>
            </a:r>
          </a:p>
          <a:p>
            <a:pPr eaLnBrk="0" fontAlgn="base" hangingPunct="0">
              <a:spcBef>
                <a:spcPct val="0"/>
              </a:spcBef>
              <a:spcAft>
                <a:spcPct val="0"/>
              </a:spcAft>
            </a:pPr>
            <a:r>
              <a:rPr lang="en-US" altLang="en-US" sz="2200" smtClean="0">
                <a:solidFill>
                  <a:srgbClr val="FFFFFF"/>
                </a:solidFill>
              </a:rPr>
              <a:t>200,000 Years?</a:t>
            </a:r>
          </a:p>
          <a:p>
            <a:pPr eaLnBrk="0" fontAlgn="base" hangingPunct="0">
              <a:spcBef>
                <a:spcPct val="0"/>
              </a:spcBef>
              <a:spcAft>
                <a:spcPct val="0"/>
              </a:spcAft>
            </a:pPr>
            <a:r>
              <a:rPr lang="en-US" altLang="en-US" sz="2200" smtClean="0">
                <a:solidFill>
                  <a:srgbClr val="FFFFFF"/>
                </a:solidFill>
              </a:rPr>
              <a:t>300,000 Years?</a:t>
            </a:r>
          </a:p>
          <a:p>
            <a:pPr eaLnBrk="0" fontAlgn="base" hangingPunct="0">
              <a:spcBef>
                <a:spcPct val="0"/>
              </a:spcBef>
              <a:spcAft>
                <a:spcPct val="0"/>
              </a:spcAft>
            </a:pPr>
            <a:r>
              <a:rPr lang="en-US" altLang="en-US" sz="2200" smtClean="0">
                <a:solidFill>
                  <a:srgbClr val="FFFFFF"/>
                </a:solidFill>
              </a:rPr>
              <a:t>400,000 Years?</a:t>
            </a:r>
          </a:p>
          <a:p>
            <a:pPr eaLnBrk="0" fontAlgn="base" hangingPunct="0">
              <a:spcBef>
                <a:spcPct val="0"/>
              </a:spcBef>
              <a:spcAft>
                <a:spcPct val="0"/>
              </a:spcAft>
            </a:pPr>
            <a:r>
              <a:rPr lang="en-US" altLang="en-US" sz="2200" smtClean="0">
                <a:solidFill>
                  <a:srgbClr val="FFFFFF"/>
                </a:solidFill>
              </a:rPr>
              <a:t>500,000 Years?</a:t>
            </a:r>
          </a:p>
        </p:txBody>
      </p:sp>
      <p:sp>
        <p:nvSpPr>
          <p:cNvPr id="84997" name="Text Box 5"/>
          <p:cNvSpPr txBox="1">
            <a:spLocks noChangeArrowheads="1"/>
          </p:cNvSpPr>
          <p:nvPr/>
        </p:nvSpPr>
        <p:spPr bwMode="auto">
          <a:xfrm>
            <a:off x="6613526" y="1703988"/>
            <a:ext cx="216277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00"/>
                </a:solidFill>
              </a:rPr>
              <a:t>This Canyon </a:t>
            </a:r>
            <a:br>
              <a:rPr lang="en-US" altLang="en-US" sz="2200" b="1" smtClean="0">
                <a:solidFill>
                  <a:srgbClr val="FFFF00"/>
                </a:solidFill>
              </a:rPr>
            </a:br>
            <a:r>
              <a:rPr lang="en-US" altLang="en-US" sz="2200" b="1" smtClean="0">
                <a:solidFill>
                  <a:srgbClr val="FFFF00"/>
                </a:solidFill>
              </a:rPr>
              <a:t>was Formed in</a:t>
            </a:r>
            <a:br>
              <a:rPr lang="en-US" altLang="en-US" sz="2200" b="1" smtClean="0">
                <a:solidFill>
                  <a:srgbClr val="FFFF00"/>
                </a:solidFill>
              </a:rPr>
            </a:br>
            <a:r>
              <a:rPr lang="en-US" altLang="en-US" sz="2200" b="1" smtClean="0">
                <a:solidFill>
                  <a:srgbClr val="FFFF00"/>
                </a:solidFill>
              </a:rPr>
              <a:t>less than</a:t>
            </a:r>
            <a:br>
              <a:rPr lang="en-US" altLang="en-US" sz="2200" b="1" smtClean="0">
                <a:solidFill>
                  <a:srgbClr val="FFFF00"/>
                </a:solidFill>
              </a:rPr>
            </a:br>
            <a:r>
              <a:rPr lang="en-US" altLang="en-US" sz="2200" b="1" smtClean="0">
                <a:solidFill>
                  <a:srgbClr val="FFFF00"/>
                </a:solidFill>
              </a:rPr>
              <a:t>10 Years!</a:t>
            </a:r>
          </a:p>
          <a:p>
            <a:pPr eaLnBrk="0" fontAlgn="base" hangingPunct="0">
              <a:spcBef>
                <a:spcPct val="0"/>
              </a:spcBef>
              <a:spcAft>
                <a:spcPct val="0"/>
              </a:spcAft>
            </a:pPr>
            <a:endParaRPr lang="en-US" altLang="en-US" sz="2200" b="1" smtClean="0">
              <a:solidFill>
                <a:srgbClr val="FFFF00"/>
              </a:solidFill>
            </a:endParaRPr>
          </a:p>
          <a:p>
            <a:pPr eaLnBrk="0" fontAlgn="base" hangingPunct="0">
              <a:spcBef>
                <a:spcPct val="0"/>
              </a:spcBef>
              <a:spcAft>
                <a:spcPct val="0"/>
              </a:spcAft>
            </a:pPr>
            <a:r>
              <a:rPr lang="en-US" altLang="en-US" sz="2200" b="1" smtClean="0">
                <a:solidFill>
                  <a:srgbClr val="FFFF00"/>
                </a:solidFill>
              </a:rPr>
              <a:t>Loowit Falls</a:t>
            </a:r>
            <a:br>
              <a:rPr lang="en-US" altLang="en-US" sz="2200" b="1" smtClean="0">
                <a:solidFill>
                  <a:srgbClr val="FFFF00"/>
                </a:solidFill>
              </a:rPr>
            </a:br>
            <a:r>
              <a:rPr lang="en-US" altLang="en-US" sz="2200" b="1" smtClean="0">
                <a:solidFill>
                  <a:srgbClr val="FFFF00"/>
                </a:solidFill>
              </a:rPr>
              <a:t>outside Mt.</a:t>
            </a:r>
            <a:br>
              <a:rPr lang="en-US" altLang="en-US" sz="2200" b="1" smtClean="0">
                <a:solidFill>
                  <a:srgbClr val="FFFF00"/>
                </a:solidFill>
              </a:rPr>
            </a:br>
            <a:r>
              <a:rPr lang="en-US" altLang="en-US" sz="2200" b="1" smtClean="0">
                <a:solidFill>
                  <a:srgbClr val="FFFF00"/>
                </a:solidFill>
              </a:rPr>
              <a:t>St. Helens.</a:t>
            </a:r>
          </a:p>
          <a:p>
            <a:pPr eaLnBrk="0" fontAlgn="base" hangingPunct="0">
              <a:spcBef>
                <a:spcPct val="0"/>
              </a:spcBef>
              <a:spcAft>
                <a:spcPct val="0"/>
              </a:spcAft>
            </a:pPr>
            <a:endParaRPr lang="en-US" altLang="en-US" sz="2200" b="1" smtClean="0">
              <a:solidFill>
                <a:srgbClr val="FFFF00"/>
              </a:solidFill>
            </a:endParaRPr>
          </a:p>
        </p:txBody>
      </p:sp>
    </p:spTree>
    <p:extLst>
      <p:ext uri="{BB962C8B-B14F-4D97-AF65-F5344CB8AC3E}">
        <p14:creationId xmlns:p14="http://schemas.microsoft.com/office/powerpoint/2010/main" val="28919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additive="base">
                                        <p:cTn id="7" dur="500" fill="hold"/>
                                        <p:tgtEl>
                                          <p:spTgt spid="84997"/>
                                        </p:tgtEl>
                                        <p:attrNameLst>
                                          <p:attrName>ppt_x</p:attrName>
                                        </p:attrNameLst>
                                      </p:cBhvr>
                                      <p:tavLst>
                                        <p:tav tm="0">
                                          <p:val>
                                            <p:strVal val="0-#ppt_w/2"/>
                                          </p:val>
                                        </p:tav>
                                        <p:tav tm="100000">
                                          <p:val>
                                            <p:strVal val="#ppt_x"/>
                                          </p:val>
                                        </p:tav>
                                      </p:tavLst>
                                    </p:anim>
                                    <p:anim calcmode="lin" valueType="num">
                                      <p:cBhvr additive="base">
                                        <p:cTn id="8" dur="500" fill="hold"/>
                                        <p:tgtEl>
                                          <p:spTgt spid="84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04800" y="2286000"/>
            <a:ext cx="3124200" cy="1524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a:t>Canyon Wall</a:t>
            </a:r>
            <a:br>
              <a:rPr lang="en-US" altLang="en-US"/>
            </a:br>
            <a:r>
              <a:rPr lang="en-US" altLang="en-US"/>
              <a:t>at </a:t>
            </a:r>
            <a:br>
              <a:rPr lang="en-US" altLang="en-US"/>
            </a:br>
            <a:r>
              <a:rPr lang="en-US" altLang="en-US"/>
              <a:t>Mt. St. Helen</a:t>
            </a:r>
          </a:p>
        </p:txBody>
      </p:sp>
      <p:graphicFrame>
        <p:nvGraphicFramePr>
          <p:cNvPr id="72707" name="Object 3"/>
          <p:cNvGraphicFramePr>
            <a:graphicFrameLocks noChangeAspect="1"/>
          </p:cNvGraphicFramePr>
          <p:nvPr/>
        </p:nvGraphicFramePr>
        <p:xfrm>
          <a:off x="3505200" y="1206502"/>
          <a:ext cx="4114800" cy="4339167"/>
        </p:xfrm>
        <a:graphic>
          <a:graphicData uri="http://schemas.openxmlformats.org/presentationml/2006/ole">
            <mc:AlternateContent xmlns:mc="http://schemas.openxmlformats.org/markup-compatibility/2006">
              <mc:Choice xmlns:v="urn:schemas-microsoft-com:vml" Requires="v">
                <p:oleObj spid="_x0000_s12303" name="Photo Editor Photo" r:id="rId3" imgW="4772691" imgH="7323810" progId="MSPhotoEd.3">
                  <p:embed/>
                </p:oleObj>
              </mc:Choice>
              <mc:Fallback>
                <p:oleObj name="Photo Editor Photo" r:id="rId3" imgW="4772691" imgH="73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06502"/>
                        <a:ext cx="4114800" cy="433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8905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2"/>
          </p:nvPr>
        </p:nvSpPr>
        <p:spPr>
          <a:xfrm>
            <a:off x="0" y="4889500"/>
            <a:ext cx="9144000" cy="698500"/>
          </a:xfrm>
          <a:solidFill>
            <a:srgbClr val="000080"/>
          </a:solidFill>
          <a:ln w="38100">
            <a:solidFill>
              <a:schemeClr val="tx1"/>
            </a:solidFill>
          </a:ln>
        </p:spPr>
        <p:txBody>
          <a:bodyPr/>
          <a:lstStyle/>
          <a:p>
            <a:pPr>
              <a:lnSpc>
                <a:spcPct val="80000"/>
              </a:lnSpc>
              <a:buFontTx/>
              <a:buNone/>
            </a:pPr>
            <a:r>
              <a:rPr lang="en-US" sz="2000" b="1">
                <a:solidFill>
                  <a:schemeClr val="bg1"/>
                </a:solidFill>
              </a:rPr>
              <a:t>	</a:t>
            </a:r>
            <a:r>
              <a:rPr lang="en-US" sz="1800" b="1">
                <a:solidFill>
                  <a:schemeClr val="bg1"/>
                </a:solidFill>
              </a:rPr>
              <a:t>Stratified layers up to 400 feet thick formed as a result of landslides, air fall tephra, pyroclastic flow, and mudflows, during the Mt. St. Helens eruptions.</a:t>
            </a:r>
            <a:r>
              <a:rPr lang="en-US" sz="1800"/>
              <a:t> </a:t>
            </a:r>
            <a:endParaRPr lang="en-US" sz="2800"/>
          </a:p>
        </p:txBody>
      </p:sp>
      <p:graphicFrame>
        <p:nvGraphicFramePr>
          <p:cNvPr id="60419" name="Object 3"/>
          <p:cNvGraphicFramePr>
            <a:graphicFrameLocks noGrp="1" noChangeAspect="1"/>
          </p:cNvGraphicFramePr>
          <p:nvPr>
            <p:ph type="clipArt" sz="half" idx="1"/>
          </p:nvPr>
        </p:nvGraphicFramePr>
        <p:xfrm>
          <a:off x="0" y="0"/>
          <a:ext cx="9144000" cy="4763823"/>
        </p:xfrm>
        <a:graphic>
          <a:graphicData uri="http://schemas.openxmlformats.org/presentationml/2006/ole">
            <mc:AlternateContent xmlns:mc="http://schemas.openxmlformats.org/markup-compatibility/2006">
              <mc:Choice xmlns:v="urn:schemas-microsoft-com:vml" Requires="v">
                <p:oleObj spid="_x0000_s32772" name="Image" r:id="rId4" imgW="3871265" imgH="2322881" progId="Photoshop.Image.6">
                  <p:embed/>
                </p:oleObj>
              </mc:Choice>
              <mc:Fallback>
                <p:oleObj name="Image" r:id="rId4" imgW="3871265" imgH="232288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763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0" name="Rectangle 4"/>
          <p:cNvSpPr>
            <a:spLocks noChangeArrowheads="1"/>
          </p:cNvSpPr>
          <p:nvPr/>
        </p:nvSpPr>
        <p:spPr bwMode="auto">
          <a:xfrm>
            <a:off x="2743205" y="4318001"/>
            <a:ext cx="3992563" cy="40011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2000">
                <a:solidFill>
                  <a:srgbClr val="FFFFFF"/>
                </a:solidFill>
                <a:latin typeface="Arial Black" pitchFamily="34" charset="0"/>
              </a:rPr>
              <a:t>Toutle River, Mt. St. Helens</a:t>
            </a:r>
          </a:p>
        </p:txBody>
      </p:sp>
      <p:sp>
        <p:nvSpPr>
          <p:cNvPr id="60421" name="Rectangle 5"/>
          <p:cNvSpPr>
            <a:spLocks noGrp="1" noChangeArrowheads="1"/>
          </p:cNvSpPr>
          <p:nvPr>
            <p:ph type="title"/>
          </p:nvPr>
        </p:nvSpPr>
        <p:spPr>
          <a:xfrm>
            <a:off x="0" y="254000"/>
            <a:ext cx="5486400" cy="952500"/>
          </a:xfrm>
          <a:solidFill>
            <a:srgbClr val="000080"/>
          </a:solidFill>
          <a:ln>
            <a:solidFill>
              <a:schemeClr val="tx1"/>
            </a:solidFill>
          </a:ln>
        </p:spPr>
        <p:txBody>
          <a:bodyPr/>
          <a:lstStyle/>
          <a:p>
            <a:r>
              <a:rPr lang="en-US" sz="4000">
                <a:solidFill>
                  <a:schemeClr val="bg1"/>
                </a:solidFill>
              </a:rPr>
              <a:t>Rapid Strata Formation</a:t>
            </a:r>
            <a:br>
              <a:rPr lang="en-US" sz="4000">
                <a:solidFill>
                  <a:schemeClr val="bg1"/>
                </a:solidFill>
              </a:rPr>
            </a:br>
            <a:r>
              <a:rPr lang="en-US" sz="4000">
                <a:solidFill>
                  <a:schemeClr val="bg1"/>
                </a:solidFill>
              </a:rPr>
              <a:t> at Mt. St. Helens</a:t>
            </a:r>
            <a:endParaRPr lang="en-US">
              <a:solidFill>
                <a:schemeClr val="bg1"/>
              </a:solidFill>
              <a:effectLst>
                <a:outerShdw blurRad="38100" dist="38100" dir="2700000" algn="tl">
                  <a:srgbClr val="000000"/>
                </a:outerShdw>
              </a:effectLst>
            </a:endParaRPr>
          </a:p>
        </p:txBody>
      </p:sp>
      <p:sp>
        <p:nvSpPr>
          <p:cNvPr id="60422" name="Text Box 6"/>
          <p:cNvSpPr txBox="1">
            <a:spLocks noChangeArrowheads="1"/>
          </p:cNvSpPr>
          <p:nvPr/>
        </p:nvSpPr>
        <p:spPr bwMode="auto">
          <a:xfrm>
            <a:off x="6840701" y="3429002"/>
            <a:ext cx="2068195"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a:solidFill>
                  <a:srgbClr val="FFFF00"/>
                </a:solidFill>
              </a:rPr>
              <a:t>May 18, 1980</a:t>
            </a:r>
            <a:endParaRPr lang="en-US" sz="2400" b="1">
              <a:solidFill>
                <a:srgbClr val="FFFF00"/>
              </a:solidFill>
              <a:latin typeface="Times New Roman" pitchFamily="18" charset="0"/>
            </a:endParaRPr>
          </a:p>
        </p:txBody>
      </p:sp>
      <p:sp>
        <p:nvSpPr>
          <p:cNvPr id="60423" name="Rectangle 7"/>
          <p:cNvSpPr>
            <a:spLocks noChangeArrowheads="1"/>
          </p:cNvSpPr>
          <p:nvPr/>
        </p:nvSpPr>
        <p:spPr bwMode="auto">
          <a:xfrm>
            <a:off x="6824251" y="1587502"/>
            <a:ext cx="2186817"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a:solidFill>
                  <a:srgbClr val="FFFF00"/>
                </a:solidFill>
              </a:rPr>
              <a:t>June 12, 1980</a:t>
            </a:r>
          </a:p>
        </p:txBody>
      </p:sp>
      <p:sp>
        <p:nvSpPr>
          <p:cNvPr id="60424" name="Rectangle 8"/>
          <p:cNvSpPr>
            <a:spLocks noChangeArrowheads="1"/>
          </p:cNvSpPr>
          <p:nvPr/>
        </p:nvSpPr>
        <p:spPr bwMode="auto">
          <a:xfrm>
            <a:off x="6440748" y="190502"/>
            <a:ext cx="2375970" cy="46166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a:solidFill>
                  <a:srgbClr val="FFFF00"/>
                </a:solidFill>
              </a:rPr>
              <a:t>March 19, 1982</a:t>
            </a:r>
          </a:p>
        </p:txBody>
      </p:sp>
    </p:spTree>
    <p:extLst>
      <p:ext uri="{BB962C8B-B14F-4D97-AF65-F5344CB8AC3E}">
        <p14:creationId xmlns:p14="http://schemas.microsoft.com/office/powerpoint/2010/main" val="2133354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1295406" y="3683039"/>
            <a:ext cx="2970685" cy="461665"/>
          </a:xfrm>
          <a:prstGeom prst="rect">
            <a:avLst/>
          </a:prstGeom>
          <a:solidFill>
            <a:schemeClr val="bg1"/>
          </a:solidFill>
          <a:ln w="50800">
            <a:solidFill>
              <a:srgbClr val="339966"/>
            </a:solidFill>
            <a:miter lim="800000"/>
            <a:headEnd/>
            <a:tailEnd/>
          </a:ln>
          <a:effectLst/>
        </p:spPr>
        <p:txBody>
          <a:bodyPr wrap="none">
            <a:spAutoFit/>
          </a:bodyPr>
          <a:lstStyle/>
          <a:p>
            <a:pPr fontAlgn="base">
              <a:spcBef>
                <a:spcPct val="0"/>
              </a:spcBef>
              <a:spcAft>
                <a:spcPct val="0"/>
              </a:spcAft>
            </a:pPr>
            <a:r>
              <a:rPr lang="en-US" sz="2400" b="1" smtClean="0">
                <a:solidFill>
                  <a:srgbClr val="FFFF66"/>
                </a:solidFill>
              </a:rPr>
              <a:t>Redwall Limestone</a:t>
            </a:r>
          </a:p>
        </p:txBody>
      </p:sp>
      <p:sp>
        <p:nvSpPr>
          <p:cNvPr id="340995" name="Text Box 3"/>
          <p:cNvSpPr txBox="1">
            <a:spLocks noChangeArrowheads="1"/>
          </p:cNvSpPr>
          <p:nvPr/>
        </p:nvSpPr>
        <p:spPr bwMode="auto">
          <a:xfrm>
            <a:off x="2209824" y="2984514"/>
            <a:ext cx="2028119" cy="461665"/>
          </a:xfrm>
          <a:prstGeom prst="rect">
            <a:avLst/>
          </a:prstGeom>
          <a:solidFill>
            <a:schemeClr val="bg1"/>
          </a:solidFill>
          <a:ln w="50800">
            <a:solidFill>
              <a:srgbClr val="339966"/>
            </a:solidFill>
            <a:miter lim="800000"/>
            <a:headEnd/>
            <a:tailEnd/>
          </a:ln>
          <a:effectLst/>
        </p:spPr>
        <p:txBody>
          <a:bodyPr wrap="none">
            <a:spAutoFit/>
          </a:bodyPr>
          <a:lstStyle/>
          <a:p>
            <a:pPr fontAlgn="base">
              <a:spcBef>
                <a:spcPct val="0"/>
              </a:spcBef>
              <a:spcAft>
                <a:spcPct val="0"/>
              </a:spcAft>
            </a:pPr>
            <a:r>
              <a:rPr lang="en-US" sz="2400" b="1" smtClean="0">
                <a:solidFill>
                  <a:srgbClr val="FFFF66"/>
                </a:solidFill>
              </a:rPr>
              <a:t>Supai Group</a:t>
            </a:r>
          </a:p>
        </p:txBody>
      </p:sp>
      <p:sp>
        <p:nvSpPr>
          <p:cNvPr id="340996" name="Text Box 4"/>
          <p:cNvSpPr txBox="1">
            <a:spLocks noChangeArrowheads="1"/>
          </p:cNvSpPr>
          <p:nvPr/>
        </p:nvSpPr>
        <p:spPr bwMode="auto">
          <a:xfrm>
            <a:off x="1676400" y="4381544"/>
            <a:ext cx="2595582" cy="461665"/>
          </a:xfrm>
          <a:prstGeom prst="rect">
            <a:avLst/>
          </a:prstGeom>
          <a:solidFill>
            <a:schemeClr val="bg1"/>
          </a:solidFill>
          <a:ln w="50800">
            <a:solidFill>
              <a:srgbClr val="339966"/>
            </a:solidFill>
            <a:miter lim="800000"/>
            <a:headEnd/>
            <a:tailEnd/>
          </a:ln>
          <a:effectLst/>
        </p:spPr>
        <p:txBody>
          <a:bodyPr wrap="none">
            <a:spAutoFit/>
          </a:bodyPr>
          <a:lstStyle/>
          <a:p>
            <a:pPr fontAlgn="base">
              <a:spcBef>
                <a:spcPct val="0"/>
              </a:spcBef>
              <a:spcAft>
                <a:spcPct val="0"/>
              </a:spcAft>
            </a:pPr>
            <a:r>
              <a:rPr lang="en-US" sz="2400" b="1" smtClean="0">
                <a:solidFill>
                  <a:srgbClr val="FFFF66"/>
                </a:solidFill>
              </a:rPr>
              <a:t>Muav Limestone</a:t>
            </a:r>
          </a:p>
        </p:txBody>
      </p:sp>
      <p:pic>
        <p:nvPicPr>
          <p:cNvPr id="340997" name="Picture 5" descr="Coc_Her_Sup_Redwall"/>
          <p:cNvPicPr>
            <a:picLocks noChangeAspect="1" noChangeArrowheads="1"/>
          </p:cNvPicPr>
          <p:nvPr/>
        </p:nvPicPr>
        <p:blipFill>
          <a:blip r:embed="rId3" cstate="print">
            <a:lum contrast="18000"/>
          </a:blip>
          <a:srcRect/>
          <a:stretch>
            <a:fillRect/>
          </a:stretch>
        </p:blipFill>
        <p:spPr bwMode="auto">
          <a:xfrm>
            <a:off x="533400" y="1143000"/>
            <a:ext cx="8077200" cy="3865563"/>
          </a:xfrm>
          <a:prstGeom prst="rect">
            <a:avLst/>
          </a:prstGeom>
          <a:noFill/>
          <a:ln w="76200">
            <a:solidFill>
              <a:srgbClr val="000000"/>
            </a:solidFill>
            <a:miter lim="800000"/>
            <a:headEnd/>
            <a:tailEnd/>
          </a:ln>
        </p:spPr>
      </p:pic>
      <p:sp>
        <p:nvSpPr>
          <p:cNvPr id="340999" name="Line 7"/>
          <p:cNvSpPr>
            <a:spLocks noChangeShapeType="1"/>
          </p:cNvSpPr>
          <p:nvPr/>
        </p:nvSpPr>
        <p:spPr bwMode="auto">
          <a:xfrm flipH="1">
            <a:off x="5181602" y="3492500"/>
            <a:ext cx="1447800" cy="0"/>
          </a:xfrm>
          <a:prstGeom prst="line">
            <a:avLst/>
          </a:prstGeom>
          <a:noFill/>
          <a:ln w="127000">
            <a:solidFill>
              <a:schemeClr val="bg1"/>
            </a:solidFill>
            <a:round/>
            <a:headEnd/>
            <a:tailEnd type="triangle" w="med" len="med"/>
          </a:ln>
          <a:effectLst/>
        </p:spPr>
        <p:txBody>
          <a:bodyPr/>
          <a:lstStyle/>
          <a:p>
            <a:pPr fontAlgn="base">
              <a:spcBef>
                <a:spcPct val="0"/>
              </a:spcBef>
              <a:spcAft>
                <a:spcPct val="0"/>
              </a:spcAft>
            </a:pPr>
            <a:endParaRPr lang="en-US" sz="2800" smtClean="0">
              <a:solidFill>
                <a:srgbClr val="FFFF66"/>
              </a:solidFill>
            </a:endParaRPr>
          </a:p>
        </p:txBody>
      </p:sp>
      <p:sp>
        <p:nvSpPr>
          <p:cNvPr id="341000" name="Line 8"/>
          <p:cNvSpPr>
            <a:spLocks noChangeShapeType="1"/>
          </p:cNvSpPr>
          <p:nvPr/>
        </p:nvSpPr>
        <p:spPr bwMode="auto">
          <a:xfrm flipH="1">
            <a:off x="5334002" y="4318000"/>
            <a:ext cx="1371600" cy="0"/>
          </a:xfrm>
          <a:prstGeom prst="line">
            <a:avLst/>
          </a:prstGeom>
          <a:noFill/>
          <a:ln w="127000">
            <a:solidFill>
              <a:schemeClr val="bg1"/>
            </a:solidFill>
            <a:round/>
            <a:headEnd/>
            <a:tailEnd type="triangle" w="med" len="med"/>
          </a:ln>
          <a:effectLst/>
        </p:spPr>
        <p:txBody>
          <a:bodyPr/>
          <a:lstStyle/>
          <a:p>
            <a:pPr fontAlgn="base">
              <a:spcBef>
                <a:spcPct val="0"/>
              </a:spcBef>
              <a:spcAft>
                <a:spcPct val="0"/>
              </a:spcAft>
            </a:pPr>
            <a:endParaRPr lang="en-US" sz="2800" smtClean="0">
              <a:solidFill>
                <a:srgbClr val="FFFF66"/>
              </a:solidFill>
            </a:endParaRPr>
          </a:p>
        </p:txBody>
      </p:sp>
      <p:sp>
        <p:nvSpPr>
          <p:cNvPr id="341001" name="Text Box 9"/>
          <p:cNvSpPr txBox="1">
            <a:spLocks noChangeArrowheads="1"/>
          </p:cNvSpPr>
          <p:nvPr/>
        </p:nvSpPr>
        <p:spPr bwMode="auto">
          <a:xfrm>
            <a:off x="6324602" y="4127542"/>
            <a:ext cx="2664512" cy="461665"/>
          </a:xfrm>
          <a:prstGeom prst="rect">
            <a:avLst/>
          </a:prstGeom>
          <a:solidFill>
            <a:schemeClr val="bg1"/>
          </a:solidFill>
          <a:ln w="25400">
            <a:solidFill>
              <a:schemeClr val="tx1"/>
            </a:solidFill>
            <a:miter lim="800000"/>
            <a:headEnd/>
            <a:tailEnd/>
          </a:ln>
          <a:effectLst/>
        </p:spPr>
        <p:txBody>
          <a:bodyPr wrap="none">
            <a:spAutoFit/>
          </a:bodyPr>
          <a:lstStyle/>
          <a:p>
            <a:pPr fontAlgn="base">
              <a:spcBef>
                <a:spcPct val="0"/>
              </a:spcBef>
              <a:spcAft>
                <a:spcPct val="0"/>
              </a:spcAft>
            </a:pPr>
            <a:r>
              <a:rPr lang="en-US" sz="2400" b="1" smtClean="0">
                <a:solidFill>
                  <a:srgbClr val="000000"/>
                </a:solidFill>
              </a:rPr>
              <a:t>150 million years</a:t>
            </a:r>
          </a:p>
        </p:txBody>
      </p:sp>
      <p:sp>
        <p:nvSpPr>
          <p:cNvPr id="341002" name="Text Box 10"/>
          <p:cNvSpPr txBox="1">
            <a:spLocks noChangeArrowheads="1"/>
          </p:cNvSpPr>
          <p:nvPr/>
        </p:nvSpPr>
        <p:spPr bwMode="auto">
          <a:xfrm>
            <a:off x="6400803" y="3323179"/>
            <a:ext cx="2492990" cy="461665"/>
          </a:xfrm>
          <a:prstGeom prst="rect">
            <a:avLst/>
          </a:prstGeom>
          <a:solidFill>
            <a:schemeClr val="bg1"/>
          </a:solidFill>
          <a:ln w="25400">
            <a:solidFill>
              <a:schemeClr val="tx1"/>
            </a:solidFill>
            <a:miter lim="800000"/>
            <a:headEnd/>
            <a:tailEnd/>
          </a:ln>
          <a:effectLst/>
        </p:spPr>
        <p:txBody>
          <a:bodyPr wrap="none">
            <a:spAutoFit/>
          </a:bodyPr>
          <a:lstStyle/>
          <a:p>
            <a:pPr fontAlgn="base">
              <a:spcBef>
                <a:spcPct val="0"/>
              </a:spcBef>
              <a:spcAft>
                <a:spcPct val="0"/>
              </a:spcAft>
            </a:pPr>
            <a:r>
              <a:rPr lang="en-US" sz="2400" b="1" smtClean="0">
                <a:solidFill>
                  <a:srgbClr val="000000"/>
                </a:solidFill>
              </a:rPr>
              <a:t>30 million years</a:t>
            </a:r>
          </a:p>
        </p:txBody>
      </p:sp>
      <p:pic>
        <p:nvPicPr>
          <p:cNvPr id="116738" name="Picture 2"/>
          <p:cNvPicPr>
            <a:picLocks noChangeAspect="1" noChangeArrowheads="1"/>
          </p:cNvPicPr>
          <p:nvPr/>
        </p:nvPicPr>
        <p:blipFill>
          <a:blip r:embed="rId4" cstate="print"/>
          <a:srcRect/>
          <a:stretch>
            <a:fillRect/>
          </a:stretch>
        </p:blipFill>
        <p:spPr bwMode="auto">
          <a:xfrm>
            <a:off x="80155" y="0"/>
            <a:ext cx="4259467" cy="5727936"/>
          </a:xfrm>
          <a:prstGeom prst="rect">
            <a:avLst/>
          </a:prstGeom>
          <a:noFill/>
          <a:ln w="9525">
            <a:noFill/>
            <a:miter lim="800000"/>
            <a:headEnd/>
            <a:tailEnd/>
          </a:ln>
        </p:spPr>
      </p:pic>
      <p:sp>
        <p:nvSpPr>
          <p:cNvPr id="12" name="Line 7"/>
          <p:cNvSpPr>
            <a:spLocks noChangeShapeType="1"/>
          </p:cNvSpPr>
          <p:nvPr/>
        </p:nvSpPr>
        <p:spPr bwMode="auto">
          <a:xfrm flipH="1">
            <a:off x="3223862" y="2388594"/>
            <a:ext cx="1447800" cy="0"/>
          </a:xfrm>
          <a:prstGeom prst="line">
            <a:avLst/>
          </a:prstGeom>
          <a:noFill/>
          <a:ln w="127000">
            <a:solidFill>
              <a:srgbClr val="FF66FF"/>
            </a:solidFill>
            <a:round/>
            <a:headEnd/>
            <a:tailEnd type="triangle" w="med" len="med"/>
          </a:ln>
          <a:effectLst/>
        </p:spPr>
        <p:txBody>
          <a:bodyPr/>
          <a:lstStyle/>
          <a:p>
            <a:pPr fontAlgn="base">
              <a:spcBef>
                <a:spcPct val="0"/>
              </a:spcBef>
              <a:spcAft>
                <a:spcPct val="0"/>
              </a:spcAft>
            </a:pPr>
            <a:endParaRPr lang="en-US" sz="2800" smtClean="0">
              <a:solidFill>
                <a:srgbClr val="FFFF66"/>
              </a:solidFill>
            </a:endParaRPr>
          </a:p>
        </p:txBody>
      </p:sp>
      <p:sp>
        <p:nvSpPr>
          <p:cNvPr id="13" name="Line 7"/>
          <p:cNvSpPr>
            <a:spLocks noChangeShapeType="1"/>
          </p:cNvSpPr>
          <p:nvPr/>
        </p:nvSpPr>
        <p:spPr bwMode="auto">
          <a:xfrm flipH="1">
            <a:off x="2818288" y="2720797"/>
            <a:ext cx="1447800" cy="0"/>
          </a:xfrm>
          <a:prstGeom prst="line">
            <a:avLst/>
          </a:prstGeom>
          <a:noFill/>
          <a:ln w="127000">
            <a:solidFill>
              <a:srgbClr val="FF66FF"/>
            </a:solidFill>
            <a:round/>
            <a:headEnd/>
            <a:tailEnd type="triangle" w="med" len="med"/>
          </a:ln>
          <a:effectLst/>
        </p:spPr>
        <p:txBody>
          <a:bodyPr/>
          <a:lstStyle/>
          <a:p>
            <a:pPr fontAlgn="base">
              <a:spcBef>
                <a:spcPct val="0"/>
              </a:spcBef>
              <a:spcAft>
                <a:spcPct val="0"/>
              </a:spcAft>
            </a:pPr>
            <a:endParaRPr lang="en-US" sz="2800" smtClean="0">
              <a:solidFill>
                <a:srgbClr val="FFFF66"/>
              </a:solidFill>
            </a:endParaRPr>
          </a:p>
        </p:txBody>
      </p:sp>
    </p:spTree>
    <p:extLst>
      <p:ext uri="{BB962C8B-B14F-4D97-AF65-F5344CB8AC3E}">
        <p14:creationId xmlns:p14="http://schemas.microsoft.com/office/powerpoint/2010/main" val="2096555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
            <a:ext cx="9144000" cy="1095375"/>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pitchFamily="34" charset="0"/>
            </a:endParaRPr>
          </a:p>
        </p:txBody>
      </p:sp>
      <p:grpSp>
        <p:nvGrpSpPr>
          <p:cNvPr id="3" name="Group 2"/>
          <p:cNvGrpSpPr/>
          <p:nvPr/>
        </p:nvGrpSpPr>
        <p:grpSpPr>
          <a:xfrm>
            <a:off x="3581403" y="1259428"/>
            <a:ext cx="5392884" cy="3986887"/>
            <a:chOff x="3581403" y="1259418"/>
            <a:chExt cx="5392884" cy="3986887"/>
          </a:xfrm>
        </p:grpSpPr>
        <p:pic>
          <p:nvPicPr>
            <p:cNvPr id="21508" name="Picture 4" descr="C:\Documents and Settings\lrbrown\Application Data\Microsoft\Media Catalog\Downloaded Clips\cl53\j020885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3" y="1651000"/>
              <a:ext cx="3116263" cy="30480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6858002" y="2032001"/>
              <a:ext cx="21162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Parent</a:t>
              </a:r>
              <a:br>
                <a:rPr lang="en-US" altLang="en-US" sz="2200" b="1" smtClean="0">
                  <a:solidFill>
                    <a:srgbClr val="FFFFFF"/>
                  </a:solidFill>
                </a:rPr>
              </a:br>
              <a:r>
                <a:rPr lang="en-US" altLang="en-US" sz="2200" b="1" smtClean="0">
                  <a:solidFill>
                    <a:srgbClr val="FFFFFF"/>
                  </a:solidFill>
                </a:rPr>
                <a:t>(100% at start)</a:t>
              </a:r>
            </a:p>
          </p:txBody>
        </p:sp>
        <p:sp>
          <p:nvSpPr>
            <p:cNvPr id="21510" name="Text Box 6"/>
            <p:cNvSpPr txBox="1">
              <a:spLocks noChangeArrowheads="1"/>
            </p:cNvSpPr>
            <p:nvPr/>
          </p:nvSpPr>
          <p:spPr bwMode="auto">
            <a:xfrm>
              <a:off x="6880228" y="2973918"/>
              <a:ext cx="205376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Rate of Decay</a:t>
              </a:r>
            </a:p>
          </p:txBody>
        </p:sp>
        <p:sp>
          <p:nvSpPr>
            <p:cNvPr id="21511" name="Text Box 7"/>
            <p:cNvSpPr txBox="1">
              <a:spLocks noChangeArrowheads="1"/>
            </p:cNvSpPr>
            <p:nvPr/>
          </p:nvSpPr>
          <p:spPr bwMode="auto">
            <a:xfrm>
              <a:off x="6977064" y="3735918"/>
              <a:ext cx="18020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Daughter</a:t>
              </a:r>
              <a:br>
                <a:rPr lang="en-US" altLang="en-US" sz="2200" b="1" smtClean="0">
                  <a:solidFill>
                    <a:srgbClr val="FFFFFF"/>
                  </a:solidFill>
                </a:rPr>
              </a:br>
              <a:r>
                <a:rPr lang="en-US" altLang="en-US" sz="2200" b="1" smtClean="0">
                  <a:solidFill>
                    <a:srgbClr val="FFFFFF"/>
                  </a:solidFill>
                </a:rPr>
                <a:t>(0% at start)</a:t>
              </a:r>
            </a:p>
          </p:txBody>
        </p:sp>
        <p:sp>
          <p:nvSpPr>
            <p:cNvPr id="21512" name="Text Box 8"/>
            <p:cNvSpPr txBox="1">
              <a:spLocks noChangeArrowheads="1"/>
            </p:cNvSpPr>
            <p:nvPr/>
          </p:nvSpPr>
          <p:spPr bwMode="auto">
            <a:xfrm>
              <a:off x="5851526" y="4815418"/>
              <a:ext cx="21627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Sealed Bottom</a:t>
              </a:r>
            </a:p>
          </p:txBody>
        </p:sp>
        <p:sp>
          <p:nvSpPr>
            <p:cNvPr id="21513" name="Text Box 9"/>
            <p:cNvSpPr txBox="1">
              <a:spLocks noChangeArrowheads="1"/>
            </p:cNvSpPr>
            <p:nvPr/>
          </p:nvSpPr>
          <p:spPr bwMode="auto">
            <a:xfrm>
              <a:off x="6003925" y="1259418"/>
              <a:ext cx="16721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smtClean="0">
                  <a:solidFill>
                    <a:srgbClr val="FFFFFF"/>
                  </a:solidFill>
                </a:rPr>
                <a:t>Sealed Top</a:t>
              </a:r>
            </a:p>
          </p:txBody>
        </p:sp>
        <p:sp>
          <p:nvSpPr>
            <p:cNvPr id="21514" name="Line 10"/>
            <p:cNvSpPr>
              <a:spLocks noChangeShapeType="1"/>
            </p:cNvSpPr>
            <p:nvPr/>
          </p:nvSpPr>
          <p:spPr bwMode="auto">
            <a:xfrm flipH="1" flipV="1">
              <a:off x="5410200" y="4635500"/>
              <a:ext cx="4572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200" b="1" smtClean="0">
                <a:solidFill>
                  <a:srgbClr val="FFFFFF"/>
                </a:solidFill>
              </a:endParaRPr>
            </a:p>
          </p:txBody>
        </p:sp>
        <p:sp>
          <p:nvSpPr>
            <p:cNvPr id="21515" name="Line 11"/>
            <p:cNvSpPr>
              <a:spLocks noChangeShapeType="1"/>
            </p:cNvSpPr>
            <p:nvPr/>
          </p:nvSpPr>
          <p:spPr bwMode="auto">
            <a:xfrm flipH="1">
              <a:off x="5486400" y="4064000"/>
              <a:ext cx="1600200" cy="63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200" b="1" smtClean="0">
                <a:solidFill>
                  <a:srgbClr val="FFFFFF"/>
                </a:solidFill>
              </a:endParaRPr>
            </a:p>
          </p:txBody>
        </p:sp>
        <p:sp>
          <p:nvSpPr>
            <p:cNvPr id="21516" name="Line 12"/>
            <p:cNvSpPr>
              <a:spLocks noChangeShapeType="1"/>
            </p:cNvSpPr>
            <p:nvPr/>
          </p:nvSpPr>
          <p:spPr bwMode="auto">
            <a:xfrm flipH="1">
              <a:off x="5334000" y="3111500"/>
              <a:ext cx="1600200" cy="63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200" b="1" smtClean="0">
                <a:solidFill>
                  <a:srgbClr val="FFFFFF"/>
                </a:solidFill>
              </a:endParaRPr>
            </a:p>
          </p:txBody>
        </p:sp>
        <p:sp>
          <p:nvSpPr>
            <p:cNvPr id="21517" name="Line 13"/>
            <p:cNvSpPr>
              <a:spLocks noChangeShapeType="1"/>
            </p:cNvSpPr>
            <p:nvPr/>
          </p:nvSpPr>
          <p:spPr bwMode="auto">
            <a:xfrm flipH="1">
              <a:off x="5410200" y="2413000"/>
              <a:ext cx="1447800" cy="508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200" b="1" smtClean="0">
                <a:solidFill>
                  <a:srgbClr val="FFFFFF"/>
                </a:solidFill>
              </a:endParaRPr>
            </a:p>
          </p:txBody>
        </p:sp>
        <p:sp>
          <p:nvSpPr>
            <p:cNvPr id="21518" name="Line 14"/>
            <p:cNvSpPr>
              <a:spLocks noChangeShapeType="1"/>
            </p:cNvSpPr>
            <p:nvPr/>
          </p:nvSpPr>
          <p:spPr bwMode="auto">
            <a:xfrm flipH="1">
              <a:off x="5257800" y="1460500"/>
              <a:ext cx="838200" cy="317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200" b="1" smtClean="0">
                <a:solidFill>
                  <a:srgbClr val="FFFFFF"/>
                </a:solidFill>
              </a:endParaRPr>
            </a:p>
          </p:txBody>
        </p:sp>
      </p:grpSp>
      <p:sp>
        <p:nvSpPr>
          <p:cNvPr id="14" name="Rectangle 2"/>
          <p:cNvSpPr>
            <a:spLocks noGrp="1" noChangeArrowheads="1"/>
          </p:cNvSpPr>
          <p:nvPr>
            <p:ph type="title"/>
          </p:nvPr>
        </p:nvSpPr>
        <p:spPr bwMode="auto">
          <a:xfrm>
            <a:off x="347694" y="323850"/>
            <a:ext cx="8124825" cy="571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2800" dirty="0">
                <a:solidFill>
                  <a:schemeClr val="accent1"/>
                </a:solidFill>
              </a:rPr>
              <a:t>Assumptions Of </a:t>
            </a:r>
            <a:r>
              <a:rPr lang="en-US" altLang="en-US" sz="2800" dirty="0" smtClean="0">
                <a:solidFill>
                  <a:schemeClr val="accent1"/>
                </a:solidFill>
              </a:rPr>
              <a:t>Radiometric Dating </a:t>
            </a:r>
            <a:r>
              <a:rPr lang="en-US" altLang="en-US" sz="2800" dirty="0">
                <a:solidFill>
                  <a:schemeClr val="accent1"/>
                </a:solidFill>
              </a:rPr>
              <a:t>Methods</a:t>
            </a:r>
          </a:p>
        </p:txBody>
      </p:sp>
      <p:sp>
        <p:nvSpPr>
          <p:cNvPr id="16" name="Rectangle 3"/>
          <p:cNvSpPr txBox="1">
            <a:spLocks noChangeArrowheads="1"/>
          </p:cNvSpPr>
          <p:nvPr/>
        </p:nvSpPr>
        <p:spPr>
          <a:xfrm>
            <a:off x="180985" y="1292225"/>
            <a:ext cx="2895603" cy="2857500"/>
          </a:xfrm>
          <a:prstGeom prst="rect">
            <a:avLst/>
          </a:prstGeom>
        </p:spPr>
        <p:txBody>
          <a:bodyPr/>
          <a:lstStyle>
            <a:lvl1pPr marL="342900" indent="-342900" algn="l" rtl="0" eaLnBrk="0" fontAlgn="base" hangingPunct="0">
              <a:spcBef>
                <a:spcPct val="20000"/>
              </a:spcBef>
              <a:spcAft>
                <a:spcPct val="0"/>
              </a:spcAft>
              <a:buSzPct val="100000"/>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200" b="1">
                <a:solidFill>
                  <a:schemeClr val="tx1"/>
                </a:solidFill>
                <a:latin typeface="+mn-lt"/>
              </a:defRPr>
            </a:lvl2pPr>
            <a:lvl3pPr marL="1143000" indent="-228600" algn="l" rtl="0" eaLnBrk="0" fontAlgn="base" hangingPunct="0">
              <a:spcBef>
                <a:spcPct val="20000"/>
              </a:spcBef>
              <a:spcAft>
                <a:spcPct val="0"/>
              </a:spcAft>
              <a:buSzPct val="100000"/>
              <a:buChar char="-"/>
              <a:defRPr sz="2200" b="1">
                <a:solidFill>
                  <a:schemeClr val="tx1"/>
                </a:solidFill>
                <a:latin typeface="+mn-lt"/>
              </a:defRPr>
            </a:lvl3pPr>
            <a:lvl4pPr marL="1600200" indent="-228600" algn="l" rtl="0" eaLnBrk="0" fontAlgn="base" hangingPunct="0">
              <a:spcBef>
                <a:spcPct val="20000"/>
              </a:spcBef>
              <a:spcAft>
                <a:spcPct val="0"/>
              </a:spcAft>
              <a:buSzPct val="100000"/>
              <a:buChar char="-"/>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a:lstStyle>
          <a:p>
            <a:r>
              <a:rPr lang="en-US" altLang="en-US" sz="2000" kern="0" smtClean="0"/>
              <a:t>Constant Decay Rate</a:t>
            </a:r>
          </a:p>
          <a:p>
            <a:endParaRPr lang="en-US" altLang="en-US" sz="2000" kern="0" smtClean="0"/>
          </a:p>
          <a:p>
            <a:r>
              <a:rPr lang="en-US" altLang="en-US" sz="2000" kern="0" smtClean="0"/>
              <a:t>No Loss Or Gain Of Parent Or Daughter Elements</a:t>
            </a:r>
          </a:p>
          <a:p>
            <a:endParaRPr lang="en-US" altLang="en-US" sz="2000" kern="0" smtClean="0"/>
          </a:p>
          <a:p>
            <a:r>
              <a:rPr lang="en-US" altLang="en-US" sz="2000" kern="0" smtClean="0"/>
              <a:t>Known Amounts Of Daughter Present At Start</a:t>
            </a:r>
            <a:endParaRPr lang="en-US" altLang="en-US" sz="2000" kern="0" dirty="0" smtClean="0"/>
          </a:p>
        </p:txBody>
      </p:sp>
    </p:spTree>
    <p:extLst>
      <p:ext uri="{BB962C8B-B14F-4D97-AF65-F5344CB8AC3E}">
        <p14:creationId xmlns:p14="http://schemas.microsoft.com/office/powerpoint/2010/main" val="16235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9" name="Object 3"/>
          <p:cNvGraphicFramePr>
            <a:graphicFrameLocks noChangeAspect="1"/>
          </p:cNvGraphicFramePr>
          <p:nvPr/>
        </p:nvGraphicFramePr>
        <p:xfrm>
          <a:off x="152400" y="1143000"/>
          <a:ext cx="8763000" cy="4445000"/>
        </p:xfrm>
        <a:graphic>
          <a:graphicData uri="http://schemas.openxmlformats.org/presentationml/2006/ole">
            <mc:AlternateContent xmlns:mc="http://schemas.openxmlformats.org/markup-compatibility/2006">
              <mc:Choice xmlns:v="urn:schemas-microsoft-com:vml" Requires="v">
                <p:oleObj spid="_x0000_s22537" name="Photo Editor Photo" r:id="rId3" imgW="28276190" imgH="17838095" progId="MSPhotoEd.3">
                  <p:embed/>
                </p:oleObj>
              </mc:Choice>
              <mc:Fallback>
                <p:oleObj name="Photo Editor Photo" r:id="rId3" imgW="28276190" imgH="178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87630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72175" y="2615684"/>
            <a:ext cx="2347822" cy="369332"/>
          </a:xfrm>
          <a:prstGeom prst="rect">
            <a:avLst/>
          </a:prstGeom>
          <a:solidFill>
            <a:schemeClr val="bg1"/>
          </a:solidFill>
        </p:spPr>
        <p:txBody>
          <a:bodyPr wrap="none" rtlCol="0">
            <a:spAutoFit/>
          </a:bodyPr>
          <a:lstStyle/>
          <a:p>
            <a:r>
              <a:rPr lang="en-US" dirty="0" smtClean="0">
                <a:solidFill>
                  <a:schemeClr val="bg2"/>
                </a:solidFill>
              </a:rPr>
              <a:t>Older Rock on Top??</a:t>
            </a:r>
            <a:endParaRPr lang="en-US" dirty="0">
              <a:solidFill>
                <a:schemeClr val="bg2"/>
              </a:solidFill>
            </a:endParaRPr>
          </a:p>
        </p:txBody>
      </p:sp>
    </p:spTree>
    <p:extLst>
      <p:ext uri="{BB962C8B-B14F-4D97-AF65-F5344CB8AC3E}">
        <p14:creationId xmlns:p14="http://schemas.microsoft.com/office/powerpoint/2010/main" val="467158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Explanation.  Clicking on the picture will download&#10; the highest resolution vers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56" y="1502611"/>
            <a:ext cx="3391535" cy="28262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45721" y="0"/>
            <a:ext cx="5652558" cy="952500"/>
          </a:xfrm>
        </p:spPr>
        <p:txBody>
          <a:bodyPr>
            <a:normAutofit/>
          </a:bodyPr>
          <a:lstStyle/>
          <a:p>
            <a:r>
              <a:rPr lang="en-US" dirty="0" smtClean="0"/>
              <a:t>Appearance of Age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535" y="2022152"/>
            <a:ext cx="3077318" cy="1156684"/>
          </a:xfrm>
          <a:prstGeom prst="rect">
            <a:avLst/>
          </a:prstGeom>
        </p:spPr>
      </p:pic>
      <p:sp>
        <p:nvSpPr>
          <p:cNvPr id="5" name="TextBox 4"/>
          <p:cNvSpPr txBox="1"/>
          <p:nvPr/>
        </p:nvSpPr>
        <p:spPr>
          <a:xfrm>
            <a:off x="796144" y="4706222"/>
            <a:ext cx="1280863" cy="461665"/>
          </a:xfrm>
          <a:prstGeom prst="rect">
            <a:avLst/>
          </a:prstGeom>
          <a:noFill/>
        </p:spPr>
        <p:txBody>
          <a:bodyPr wrap="none" rtlCol="0">
            <a:spAutoFit/>
          </a:bodyPr>
          <a:lstStyle/>
          <a:p>
            <a:r>
              <a:rPr lang="en-US" sz="2400" dirty="0" smtClean="0">
                <a:solidFill>
                  <a:srgbClr val="FFFF00"/>
                </a:solidFill>
              </a:rPr>
              <a:t>Universe</a:t>
            </a:r>
            <a:endParaRPr lang="en-US" sz="2400" dirty="0">
              <a:solidFill>
                <a:srgbClr val="FFFF00"/>
              </a:solidFill>
            </a:endParaRPr>
          </a:p>
        </p:txBody>
      </p:sp>
      <p:pic>
        <p:nvPicPr>
          <p:cNvPr id="5122" name="Picture 2"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1534" y="1476445"/>
            <a:ext cx="2730001" cy="28524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58275" y="4692591"/>
            <a:ext cx="917239" cy="461665"/>
          </a:xfrm>
          <a:prstGeom prst="rect">
            <a:avLst/>
          </a:prstGeom>
          <a:noFill/>
        </p:spPr>
        <p:txBody>
          <a:bodyPr wrap="none" rtlCol="0">
            <a:spAutoFit/>
          </a:bodyPr>
          <a:lstStyle/>
          <a:p>
            <a:r>
              <a:rPr lang="en-US" sz="2400" dirty="0" smtClean="0">
                <a:solidFill>
                  <a:srgbClr val="FFFF00"/>
                </a:solidFill>
              </a:rPr>
              <a:t>Adam</a:t>
            </a:r>
            <a:endParaRPr lang="en-US" sz="2400" dirty="0">
              <a:solidFill>
                <a:srgbClr val="FFFF00"/>
              </a:solidFill>
            </a:endParaRPr>
          </a:p>
        </p:txBody>
      </p:sp>
      <p:sp>
        <p:nvSpPr>
          <p:cNvPr id="8" name="TextBox 7"/>
          <p:cNvSpPr txBox="1"/>
          <p:nvPr/>
        </p:nvSpPr>
        <p:spPr>
          <a:xfrm>
            <a:off x="4116106" y="4627806"/>
            <a:ext cx="985141" cy="461665"/>
          </a:xfrm>
          <a:prstGeom prst="rect">
            <a:avLst/>
          </a:prstGeom>
          <a:noFill/>
        </p:spPr>
        <p:txBody>
          <a:bodyPr wrap="none" rtlCol="0">
            <a:spAutoFit/>
          </a:bodyPr>
          <a:lstStyle/>
          <a:p>
            <a:r>
              <a:rPr lang="en-US" sz="2400" dirty="0" smtClean="0">
                <a:solidFill>
                  <a:srgbClr val="FFFF00"/>
                </a:solidFill>
              </a:rPr>
              <a:t>Fossils</a:t>
            </a:r>
            <a:endParaRPr lang="en-US" sz="2400" dirty="0">
              <a:solidFill>
                <a:srgbClr val="FFFF00"/>
              </a:solidFill>
            </a:endParaRPr>
          </a:p>
        </p:txBody>
      </p:sp>
    </p:spTree>
    <p:extLst>
      <p:ext uri="{BB962C8B-B14F-4D97-AF65-F5344CB8AC3E}">
        <p14:creationId xmlns:p14="http://schemas.microsoft.com/office/powerpoint/2010/main" val="4215597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http://www.bible.ca/tracks/tracks-petrified-tr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8760" y="947193"/>
            <a:ext cx="3114675" cy="4000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taylor-all-14.jpg                                              0002A629mac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528" y="1303754"/>
            <a:ext cx="3151554" cy="3287379"/>
          </a:xfrm>
          <a:prstGeom prst="rect">
            <a:avLst/>
          </a:prstGeom>
          <a:noFill/>
          <a:ln w="762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33331"/>
            <a:ext cx="8229600" cy="952500"/>
          </a:xfrm>
        </p:spPr>
        <p:txBody>
          <a:bodyPr/>
          <a:lstStyle/>
          <a:p>
            <a:r>
              <a:rPr lang="en-US" dirty="0" smtClean="0"/>
              <a:t>Young Earth/Flood</a:t>
            </a:r>
            <a:endParaRPr lang="en-US" dirty="0"/>
          </a:p>
        </p:txBody>
      </p:sp>
      <p:sp>
        <p:nvSpPr>
          <p:cNvPr id="6" name="Text Box 8"/>
          <p:cNvSpPr txBox="1">
            <a:spLocks noChangeArrowheads="1"/>
          </p:cNvSpPr>
          <p:nvPr/>
        </p:nvSpPr>
        <p:spPr bwMode="auto">
          <a:xfrm>
            <a:off x="3724548" y="2079039"/>
            <a:ext cx="51054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b="1" dirty="0" smtClean="0">
                <a:solidFill>
                  <a:schemeClr val="bg2"/>
                </a:solidFill>
              </a:rPr>
              <a:t>Man lived with the dinosaurs.</a:t>
            </a:r>
            <a:r>
              <a:rPr lang="en-US" altLang="en-US" sz="2000" dirty="0" smtClean="0">
                <a:solidFill>
                  <a:schemeClr val="bg2"/>
                </a:solidFill>
              </a:rPr>
              <a:t> On the </a:t>
            </a:r>
            <a:r>
              <a:rPr lang="en-US" altLang="en-US" sz="2000" dirty="0" err="1" smtClean="0">
                <a:solidFill>
                  <a:schemeClr val="bg2"/>
                </a:solidFill>
              </a:rPr>
              <a:t>Paluxy</a:t>
            </a:r>
            <a:r>
              <a:rPr lang="en-US" altLang="en-US" sz="2000" dirty="0" smtClean="0">
                <a:solidFill>
                  <a:schemeClr val="bg2"/>
                </a:solidFill>
              </a:rPr>
              <a:t> River bed near Glen Rose Texas, fossilized footprints were revealed by erosion of a dinosaur and a human whose paths crossed.</a:t>
            </a:r>
          </a:p>
          <a:p>
            <a:pPr eaLnBrk="0" fontAlgn="base" hangingPunct="0">
              <a:spcBef>
                <a:spcPct val="50000"/>
              </a:spcBef>
              <a:spcAft>
                <a:spcPct val="0"/>
              </a:spcAft>
            </a:pPr>
            <a:r>
              <a:rPr lang="en-US" altLang="en-US" sz="2000" dirty="0" smtClean="0">
                <a:solidFill>
                  <a:schemeClr val="bg2"/>
                </a:solidFill>
              </a:rPr>
              <a:t>Discovered </a:t>
            </a:r>
            <a:r>
              <a:rPr lang="en-US" altLang="en-US" sz="2000" dirty="0" smtClean="0">
                <a:solidFill>
                  <a:schemeClr val="bg2"/>
                </a:solidFill>
              </a:rPr>
              <a:t>by Stan Taylor in 1969</a:t>
            </a:r>
          </a:p>
        </p:txBody>
      </p:sp>
    </p:spTree>
    <p:extLst>
      <p:ext uri="{BB962C8B-B14F-4D97-AF65-F5344CB8AC3E}">
        <p14:creationId xmlns:p14="http://schemas.microsoft.com/office/powerpoint/2010/main" val="3792182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sz="half" idx="2"/>
          </p:nvPr>
        </p:nvSpPr>
        <p:spPr>
          <a:xfrm>
            <a:off x="3886200" y="1143000"/>
            <a:ext cx="5029200" cy="4191000"/>
          </a:xfrm>
        </p:spPr>
        <p:txBody>
          <a:bodyPr/>
          <a:lstStyle/>
          <a:p>
            <a:pPr>
              <a:spcBef>
                <a:spcPts val="500"/>
              </a:spcBef>
              <a:spcAft>
                <a:spcPts val="500"/>
              </a:spcAft>
              <a:buFontTx/>
              <a:buNone/>
            </a:pPr>
            <a:r>
              <a:rPr lang="en-US" sz="1800"/>
              <a:t>	</a:t>
            </a:r>
            <a:r>
              <a:rPr lang="en-US" sz="1800" b="1">
                <a:solidFill>
                  <a:schemeClr val="bg1"/>
                </a:solidFill>
              </a:rPr>
              <a:t>Sulfur Springs Arkansas</a:t>
            </a:r>
            <a:br>
              <a:rPr lang="en-US" sz="1800" b="1">
                <a:solidFill>
                  <a:schemeClr val="bg1"/>
                </a:solidFill>
              </a:rPr>
            </a:br>
            <a:r>
              <a:rPr lang="en-US" sz="1800" b="1">
                <a:solidFill>
                  <a:schemeClr val="bg1"/>
                </a:solidFill>
              </a:rPr>
              <a:t>Nov. 27 - 1948</a:t>
            </a:r>
          </a:p>
          <a:p>
            <a:pPr>
              <a:spcBef>
                <a:spcPts val="500"/>
              </a:spcBef>
              <a:spcAft>
                <a:spcPts val="500"/>
              </a:spcAft>
              <a:buFontTx/>
              <a:buNone/>
            </a:pPr>
            <a:r>
              <a:rPr lang="en-US" sz="1800" b="1">
                <a:solidFill>
                  <a:schemeClr val="bg1"/>
                </a:solidFill>
              </a:rPr>
              <a:t>	“</a:t>
            </a:r>
            <a:r>
              <a:rPr lang="en-US" sz="1800" b="1" i="1">
                <a:solidFill>
                  <a:schemeClr val="bg1"/>
                </a:solidFill>
              </a:rPr>
              <a:t>While I was working in the Municipal Electric Plant in Thomas, Okla. in 1912, I came upon a solid chuck of coal which was too large to use. I broke it with a sledge hammer. This iron pot fell from the center, leaving the impression, or mould of the pot in a piece of the coal.</a:t>
            </a:r>
          </a:p>
          <a:p>
            <a:pPr>
              <a:spcBef>
                <a:spcPts val="500"/>
              </a:spcBef>
              <a:spcAft>
                <a:spcPts val="500"/>
              </a:spcAft>
              <a:buFontTx/>
              <a:buNone/>
            </a:pPr>
            <a:r>
              <a:rPr lang="en-US" sz="1800" b="1" i="1">
                <a:solidFill>
                  <a:schemeClr val="bg1"/>
                </a:solidFill>
              </a:rPr>
              <a:t>	Jim Stull (an employee of the company) witnessed the breaking of the coal, and saw the pot fall out.</a:t>
            </a:r>
          </a:p>
          <a:p>
            <a:pPr>
              <a:spcBef>
                <a:spcPts val="500"/>
              </a:spcBef>
              <a:spcAft>
                <a:spcPts val="500"/>
              </a:spcAft>
              <a:buFontTx/>
              <a:buNone/>
            </a:pPr>
            <a:r>
              <a:rPr lang="en-US" sz="1800" b="1" i="1">
                <a:solidFill>
                  <a:schemeClr val="bg1"/>
                </a:solidFill>
              </a:rPr>
              <a:t>	I traced the source of the coal and found that it came from Wilburton, Oklahoma Mines.”</a:t>
            </a:r>
            <a:endParaRPr lang="en-US" sz="1800" b="1">
              <a:solidFill>
                <a:schemeClr val="bg1"/>
              </a:solidFill>
            </a:endParaRPr>
          </a:p>
          <a:p>
            <a:pPr>
              <a:spcBef>
                <a:spcPts val="500"/>
              </a:spcBef>
              <a:spcAft>
                <a:spcPts val="500"/>
              </a:spcAft>
              <a:buFontTx/>
              <a:buNone/>
            </a:pPr>
            <a:r>
              <a:rPr lang="en-US" sz="1800" b="1">
                <a:solidFill>
                  <a:schemeClr val="bg1"/>
                </a:solidFill>
              </a:rPr>
              <a:t>	Frank J. Kennord</a:t>
            </a:r>
            <a:endParaRPr lang="en-US" sz="1600">
              <a:solidFill>
                <a:schemeClr val="bg1"/>
              </a:solidFill>
            </a:endParaRPr>
          </a:p>
        </p:txBody>
      </p:sp>
      <p:pic>
        <p:nvPicPr>
          <p:cNvPr id="62468" name="Picture 4" descr="ironpotincoal"/>
          <p:cNvPicPr>
            <a:picLocks noGrp="1" noChangeAspect="1" noChangeArrowheads="1"/>
          </p:cNvPicPr>
          <p:nvPr>
            <p:ph type="clipArt" sz="half" idx="1"/>
          </p:nvPr>
        </p:nvPicPr>
        <p:blipFill>
          <a:blip r:embed="rId3"/>
          <a:srcRect/>
          <a:stretch>
            <a:fillRect/>
          </a:stretch>
        </p:blipFill>
        <p:spPr>
          <a:xfrm>
            <a:off x="757238" y="1997605"/>
            <a:ext cx="3238500" cy="2188104"/>
          </a:xfrm>
        </p:spPr>
      </p:pic>
      <p:sp>
        <p:nvSpPr>
          <p:cNvPr id="62469" name="Rectangle 5"/>
          <p:cNvSpPr>
            <a:spLocks noGrp="1" noChangeArrowheads="1"/>
          </p:cNvSpPr>
          <p:nvPr>
            <p:ph type="title"/>
          </p:nvPr>
        </p:nvSpPr>
        <p:spPr>
          <a:xfrm>
            <a:off x="685800" y="254000"/>
            <a:ext cx="7772400" cy="952500"/>
          </a:xfrm>
          <a:noFill/>
          <a:ln/>
        </p:spPr>
        <p:txBody>
          <a:bodyPr/>
          <a:lstStyle/>
          <a:p>
            <a:r>
              <a:rPr lang="en-US" b="1" u="sng">
                <a:solidFill>
                  <a:srgbClr val="FFCC00"/>
                </a:solidFill>
              </a:rPr>
              <a:t>Human Artifacts in Coal</a:t>
            </a:r>
            <a:endParaRPr lang="en-US" b="1" u="sng">
              <a:solidFill>
                <a:srgbClr val="FFCC00"/>
              </a:solidFill>
              <a:effectLst>
                <a:outerShdw blurRad="38100" dist="38100" dir="2700000" algn="tl">
                  <a:srgbClr val="C0C0C0"/>
                </a:outerShdw>
              </a:effectLst>
              <a:latin typeface="Times"/>
            </a:endParaRPr>
          </a:p>
        </p:txBody>
      </p:sp>
      <p:sp>
        <p:nvSpPr>
          <p:cNvPr id="62470" name="Rectangle 6"/>
          <p:cNvSpPr>
            <a:spLocks noChangeArrowheads="1"/>
          </p:cNvSpPr>
          <p:nvPr/>
        </p:nvSpPr>
        <p:spPr bwMode="auto">
          <a:xfrm>
            <a:off x="579242" y="4183064"/>
            <a:ext cx="3454792" cy="646331"/>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b="1">
                <a:solidFill>
                  <a:srgbClr val="FFFFFF"/>
                </a:solidFill>
              </a:rPr>
              <a:t>Creation Evidences Museum, </a:t>
            </a:r>
            <a:br>
              <a:rPr lang="en-US" b="1">
                <a:solidFill>
                  <a:srgbClr val="FFFFFF"/>
                </a:solidFill>
              </a:rPr>
            </a:br>
            <a:r>
              <a:rPr lang="en-US" b="1">
                <a:solidFill>
                  <a:srgbClr val="FFFFFF"/>
                </a:solidFill>
              </a:rPr>
              <a:t>Glen Rose, Texas.</a:t>
            </a:r>
          </a:p>
        </p:txBody>
      </p:sp>
    </p:spTree>
    <p:extLst>
      <p:ext uri="{BB962C8B-B14F-4D97-AF65-F5344CB8AC3E}">
        <p14:creationId xmlns:p14="http://schemas.microsoft.com/office/powerpoint/2010/main" val="2269468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681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7827" name="Picture 4"/>
          <p:cNvPicPr>
            <a:picLocks noChangeAspect="1"/>
          </p:cNvPicPr>
          <p:nvPr/>
        </p:nvPicPr>
        <p:blipFill>
          <a:blip r:embed="rId2">
            <a:extLst>
              <a:ext uri="{28A0092B-C50C-407E-A947-70E740481C1C}">
                <a14:useLocalDpi xmlns:a14="http://schemas.microsoft.com/office/drawing/2010/main" val="0"/>
              </a:ext>
            </a:extLst>
          </a:blip>
          <a:srcRect l="4854" r="-4854" b="7864"/>
          <a:stretch>
            <a:fillRect/>
          </a:stretch>
        </p:blipFill>
        <p:spPr bwMode="auto">
          <a:xfrm>
            <a:off x="-29363" y="1062189"/>
            <a:ext cx="5701506" cy="459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4539273" y="2189692"/>
            <a:ext cx="2928331" cy="58208"/>
          </a:xfrm>
          <a:custGeom>
            <a:avLst/>
            <a:gdLst>
              <a:gd name="connsiteX0" fmla="*/ 0 w 2696705"/>
              <a:gd name="connsiteY0" fmla="*/ 0 h 69742"/>
              <a:gd name="connsiteX1" fmla="*/ 54244 w 2696705"/>
              <a:gd name="connsiteY1" fmla="*/ 7749 h 69742"/>
              <a:gd name="connsiteX2" fmla="*/ 85241 w 2696705"/>
              <a:gd name="connsiteY2" fmla="*/ 23247 h 69742"/>
              <a:gd name="connsiteX3" fmla="*/ 232475 w 2696705"/>
              <a:gd name="connsiteY3" fmla="*/ 30996 h 69742"/>
              <a:gd name="connsiteX4" fmla="*/ 813661 w 2696705"/>
              <a:gd name="connsiteY4" fmla="*/ 46495 h 69742"/>
              <a:gd name="connsiteX5" fmla="*/ 1131376 w 2696705"/>
              <a:gd name="connsiteY5" fmla="*/ 61993 h 69742"/>
              <a:gd name="connsiteX6" fmla="*/ 2696705 w 2696705"/>
              <a:gd name="connsiteY6" fmla="*/ 69742 h 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705" h="69742">
                <a:moveTo>
                  <a:pt x="0" y="0"/>
                </a:moveTo>
                <a:cubicBezTo>
                  <a:pt x="18081" y="2583"/>
                  <a:pt x="36623" y="2943"/>
                  <a:pt x="54244" y="7749"/>
                </a:cubicBezTo>
                <a:cubicBezTo>
                  <a:pt x="65389" y="10788"/>
                  <a:pt x="73786" y="21753"/>
                  <a:pt x="85241" y="23247"/>
                </a:cubicBezTo>
                <a:cubicBezTo>
                  <a:pt x="133974" y="29603"/>
                  <a:pt x="183382" y="28713"/>
                  <a:pt x="232475" y="30996"/>
                </a:cubicBezTo>
                <a:cubicBezTo>
                  <a:pt x="492897" y="43108"/>
                  <a:pt x="477896" y="39911"/>
                  <a:pt x="813661" y="46495"/>
                </a:cubicBezTo>
                <a:lnTo>
                  <a:pt x="1131376" y="61993"/>
                </a:lnTo>
                <a:lnTo>
                  <a:pt x="2696705" y="69742"/>
                </a:lnTo>
              </a:path>
            </a:pathLst>
          </a:cu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prstClr val="white"/>
              </a:solidFill>
            </a:endParaRPr>
          </a:p>
        </p:txBody>
      </p:sp>
      <p:sp>
        <p:nvSpPr>
          <p:cNvPr id="46085" name="TextBox 9"/>
          <p:cNvSpPr txBox="1">
            <a:spLocks noChangeArrowheads="1"/>
          </p:cNvSpPr>
          <p:nvPr/>
        </p:nvSpPr>
        <p:spPr bwMode="auto">
          <a:xfrm>
            <a:off x="82550" y="5323417"/>
            <a:ext cx="4254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It is Possible that there is Supernatural Force</a:t>
            </a:r>
          </a:p>
        </p:txBody>
      </p:sp>
      <p:sp>
        <p:nvSpPr>
          <p:cNvPr id="46086" name="TextBox 10"/>
          <p:cNvSpPr txBox="1">
            <a:spLocks noChangeArrowheads="1"/>
          </p:cNvSpPr>
          <p:nvPr/>
        </p:nvSpPr>
        <p:spPr bwMode="auto">
          <a:xfrm>
            <a:off x="762000" y="4991365"/>
            <a:ext cx="4254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Possible that Universe had Supernatural Origin</a:t>
            </a:r>
          </a:p>
        </p:txBody>
      </p:sp>
      <p:sp>
        <p:nvSpPr>
          <p:cNvPr id="46087" name="TextBox 11"/>
          <p:cNvSpPr txBox="1">
            <a:spLocks noChangeArrowheads="1"/>
          </p:cNvSpPr>
          <p:nvPr/>
        </p:nvSpPr>
        <p:spPr bwMode="auto">
          <a:xfrm>
            <a:off x="1419268" y="4609042"/>
            <a:ext cx="4252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dirty="0">
                <a:solidFill>
                  <a:srgbClr val="000000"/>
                </a:solidFill>
                <a:latin typeface="Berlin Sans FB" pitchFamily="34" charset="0"/>
              </a:rPr>
              <a:t>Universe had an Intelligent, Personal Origin</a:t>
            </a:r>
          </a:p>
        </p:txBody>
      </p:sp>
      <p:sp>
        <p:nvSpPr>
          <p:cNvPr id="46088" name="TextBox 13"/>
          <p:cNvSpPr txBox="1">
            <a:spLocks noChangeArrowheads="1"/>
          </p:cNvSpPr>
          <p:nvPr/>
        </p:nvSpPr>
        <p:spPr bwMode="auto">
          <a:xfrm>
            <a:off x="2046295" y="4083799"/>
            <a:ext cx="1423987"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Creation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has a purpose</a:t>
            </a:r>
          </a:p>
        </p:txBody>
      </p:sp>
      <p:sp>
        <p:nvSpPr>
          <p:cNvPr id="46089" name="TextBox 15"/>
          <p:cNvSpPr txBox="1">
            <a:spLocks noChangeArrowheads="1"/>
          </p:cNvSpPr>
          <p:nvPr/>
        </p:nvSpPr>
        <p:spPr bwMode="auto">
          <a:xfrm>
            <a:off x="3554563" y="4083799"/>
            <a:ext cx="1462087"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dirty="0">
                <a:solidFill>
                  <a:srgbClr val="000000"/>
                </a:solidFill>
                <a:latin typeface="Berlin Sans FB" pitchFamily="34" charset="0"/>
              </a:rPr>
              <a:t>Likely a Moral Law</a:t>
            </a:r>
          </a:p>
        </p:txBody>
      </p:sp>
      <p:sp>
        <p:nvSpPr>
          <p:cNvPr id="46090" name="TextBox 16"/>
          <p:cNvSpPr txBox="1">
            <a:spLocks noChangeArrowheads="1"/>
          </p:cNvSpPr>
          <p:nvPr/>
        </p:nvSpPr>
        <p:spPr bwMode="auto">
          <a:xfrm>
            <a:off x="5047328" y="4083799"/>
            <a:ext cx="1462087"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dirty="0">
                <a:solidFill>
                  <a:srgbClr val="000000"/>
                </a:solidFill>
                <a:latin typeface="Berlin Sans FB" pitchFamily="34" charset="0"/>
              </a:rPr>
              <a:t>Miracles &amp;</a:t>
            </a:r>
          </a:p>
          <a:p>
            <a:pPr eaLnBrk="1" fontAlgn="base" hangingPunct="1">
              <a:spcBef>
                <a:spcPct val="0"/>
              </a:spcBef>
              <a:spcAft>
                <a:spcPct val="0"/>
              </a:spcAft>
              <a:buFontTx/>
              <a:buNone/>
            </a:pPr>
            <a:r>
              <a:rPr lang="en-US" altLang="en-US" sz="1600" dirty="0">
                <a:solidFill>
                  <a:srgbClr val="000000"/>
                </a:solidFill>
                <a:latin typeface="Berlin Sans FB" pitchFamily="34" charset="0"/>
              </a:rPr>
              <a:t>Revelations</a:t>
            </a:r>
          </a:p>
        </p:txBody>
      </p:sp>
      <p:sp>
        <p:nvSpPr>
          <p:cNvPr id="18" name="Freeform 17"/>
          <p:cNvSpPr/>
          <p:nvPr/>
        </p:nvSpPr>
        <p:spPr>
          <a:xfrm>
            <a:off x="6080141" y="4187278"/>
            <a:ext cx="542925" cy="567532"/>
          </a:xfrm>
          <a:custGeom>
            <a:avLst/>
            <a:gdLst>
              <a:gd name="connsiteX0" fmla="*/ 371959 w 542440"/>
              <a:gd name="connsiteY0" fmla="*/ 0 h 681926"/>
              <a:gd name="connsiteX1" fmla="*/ 302217 w 542440"/>
              <a:gd name="connsiteY1" fmla="*/ 170482 h 681926"/>
              <a:gd name="connsiteX2" fmla="*/ 108488 w 542440"/>
              <a:gd name="connsiteY2" fmla="*/ 464949 h 681926"/>
              <a:gd name="connsiteX3" fmla="*/ 0 w 542440"/>
              <a:gd name="connsiteY3" fmla="*/ 681926 h 681926"/>
              <a:gd name="connsiteX4" fmla="*/ 542440 w 542440"/>
              <a:gd name="connsiteY4" fmla="*/ 674177 h 681926"/>
              <a:gd name="connsiteX5" fmla="*/ 511444 w 542440"/>
              <a:gd name="connsiteY5" fmla="*/ 108488 h 681926"/>
              <a:gd name="connsiteX6" fmla="*/ 371959 w 542440"/>
              <a:gd name="connsiteY6" fmla="*/ 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0" h="681926">
                <a:moveTo>
                  <a:pt x="371959" y="0"/>
                </a:moveTo>
                <a:lnTo>
                  <a:pt x="302217" y="170482"/>
                </a:lnTo>
                <a:lnTo>
                  <a:pt x="108488" y="464949"/>
                </a:lnTo>
                <a:lnTo>
                  <a:pt x="0" y="681926"/>
                </a:lnTo>
                <a:lnTo>
                  <a:pt x="542440" y="674177"/>
                </a:lnTo>
                <a:lnTo>
                  <a:pt x="511444" y="108488"/>
                </a:lnTo>
                <a:lnTo>
                  <a:pt x="37195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prstClr val="white"/>
              </a:solidFill>
            </a:endParaRPr>
          </a:p>
        </p:txBody>
      </p:sp>
      <p:sp>
        <p:nvSpPr>
          <p:cNvPr id="46092" name="TextBox 18"/>
          <p:cNvSpPr txBox="1">
            <a:spLocks noChangeArrowheads="1"/>
          </p:cNvSpPr>
          <p:nvPr/>
        </p:nvSpPr>
        <p:spPr bwMode="auto">
          <a:xfrm>
            <a:off x="2644533" y="3588540"/>
            <a:ext cx="3680619" cy="492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dirty="0">
                <a:solidFill>
                  <a:srgbClr val="000000"/>
                </a:solidFill>
                <a:latin typeface="Berlin Sans FB" pitchFamily="34" charset="0"/>
              </a:rPr>
              <a:t>Divine Revelation Possible</a:t>
            </a:r>
          </a:p>
          <a:p>
            <a:pPr algn="ctr" eaLnBrk="1" fontAlgn="base" hangingPunct="1">
              <a:spcBef>
                <a:spcPct val="0"/>
              </a:spcBef>
              <a:spcAft>
                <a:spcPct val="0"/>
              </a:spcAft>
              <a:buFontTx/>
              <a:buNone/>
            </a:pPr>
            <a:r>
              <a:rPr lang="en-US" altLang="en-US" sz="1600" dirty="0">
                <a:solidFill>
                  <a:srgbClr val="000000"/>
                </a:solidFill>
                <a:latin typeface="Berlin Sans FB" pitchFamily="34" charset="0"/>
              </a:rPr>
              <a:t>&amp; Accurate So Purpose is Known</a:t>
            </a:r>
          </a:p>
        </p:txBody>
      </p:sp>
      <p:pic>
        <p:nvPicPr>
          <p:cNvPr id="77838"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656" y="2467243"/>
            <a:ext cx="12287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20"/>
          <p:cNvSpPr txBox="1">
            <a:spLocks noChangeArrowheads="1"/>
          </p:cNvSpPr>
          <p:nvPr/>
        </p:nvSpPr>
        <p:spPr bwMode="auto">
          <a:xfrm>
            <a:off x="3330575" y="3290207"/>
            <a:ext cx="3238500"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If Bible Revelation of Creator then</a:t>
            </a:r>
          </a:p>
        </p:txBody>
      </p:sp>
      <p:sp>
        <p:nvSpPr>
          <p:cNvPr id="46095" name="TextBox 21"/>
          <p:cNvSpPr txBox="1">
            <a:spLocks noChangeArrowheads="1"/>
          </p:cNvSpPr>
          <p:nvPr/>
        </p:nvSpPr>
        <p:spPr bwMode="auto">
          <a:xfrm>
            <a:off x="3956691" y="2705434"/>
            <a:ext cx="993134"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dirty="0">
                <a:solidFill>
                  <a:srgbClr val="000000"/>
                </a:solidFill>
                <a:latin typeface="Berlin Sans FB" pitchFamily="34" charset="0"/>
              </a:rPr>
              <a:t>Bible is Inspired</a:t>
            </a:r>
          </a:p>
        </p:txBody>
      </p:sp>
      <p:sp>
        <p:nvSpPr>
          <p:cNvPr id="46096" name="TextBox 22"/>
          <p:cNvSpPr txBox="1">
            <a:spLocks noChangeArrowheads="1"/>
          </p:cNvSpPr>
          <p:nvPr/>
        </p:nvSpPr>
        <p:spPr bwMode="auto">
          <a:xfrm>
            <a:off x="4961745" y="2705434"/>
            <a:ext cx="1058067"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dirty="0">
                <a:solidFill>
                  <a:srgbClr val="000000"/>
                </a:solidFill>
                <a:latin typeface="Berlin Sans FB" pitchFamily="34" charset="0"/>
              </a:rPr>
              <a:t>Bible is Accurate</a:t>
            </a:r>
          </a:p>
        </p:txBody>
      </p:sp>
      <p:sp>
        <p:nvSpPr>
          <p:cNvPr id="46097" name="TextBox 23"/>
          <p:cNvSpPr txBox="1">
            <a:spLocks noChangeArrowheads="1"/>
          </p:cNvSpPr>
          <p:nvPr/>
        </p:nvSpPr>
        <p:spPr bwMode="auto">
          <a:xfrm>
            <a:off x="6021245" y="2708034"/>
            <a:ext cx="976313"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Reliable</a:t>
            </a:r>
          </a:p>
        </p:txBody>
      </p:sp>
      <p:sp>
        <p:nvSpPr>
          <p:cNvPr id="46098" name="TextBox 24"/>
          <p:cNvSpPr txBox="1">
            <a:spLocks noChangeArrowheads="1"/>
          </p:cNvSpPr>
          <p:nvPr/>
        </p:nvSpPr>
        <p:spPr bwMode="auto">
          <a:xfrm>
            <a:off x="4608512" y="2352202"/>
            <a:ext cx="2611438"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can be Understood</a:t>
            </a:r>
          </a:p>
        </p:txBody>
      </p:sp>
      <p:pic>
        <p:nvPicPr>
          <p:cNvPr id="77844" name="Picture 25"/>
          <p:cNvPicPr>
            <a:picLocks noChangeAspect="1"/>
          </p:cNvPicPr>
          <p:nvPr/>
        </p:nvPicPr>
        <p:blipFill>
          <a:blip r:embed="rId4">
            <a:extLst>
              <a:ext uri="{28A0092B-C50C-407E-A947-70E740481C1C}">
                <a14:useLocalDpi xmlns:a14="http://schemas.microsoft.com/office/drawing/2010/main" val="0"/>
              </a:ext>
            </a:extLst>
          </a:blip>
          <a:srcRect t="6122" b="2211"/>
          <a:stretch>
            <a:fillRect/>
          </a:stretch>
        </p:blipFill>
        <p:spPr bwMode="auto">
          <a:xfrm>
            <a:off x="6351588" y="167168"/>
            <a:ext cx="2095500" cy="209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TextBox 26"/>
          <p:cNvSpPr txBox="1">
            <a:spLocks noChangeArrowheads="1"/>
          </p:cNvSpPr>
          <p:nvPr/>
        </p:nvSpPr>
        <p:spPr bwMode="auto">
          <a:xfrm>
            <a:off x="7399338" y="2137834"/>
            <a:ext cx="17002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a:solidFill>
                  <a:srgbClr val="000000"/>
                </a:solidFill>
              </a:rPr>
              <a:t>A Step of Faith not </a:t>
            </a:r>
          </a:p>
          <a:p>
            <a:pPr algn="ctr" eaLnBrk="1" fontAlgn="base" hangingPunct="1">
              <a:spcBef>
                <a:spcPct val="0"/>
              </a:spcBef>
              <a:spcAft>
                <a:spcPct val="0"/>
              </a:spcAft>
              <a:buFontTx/>
              <a:buNone/>
            </a:pPr>
            <a:r>
              <a:rPr lang="en-US" altLang="en-US" sz="1800">
                <a:solidFill>
                  <a:srgbClr val="000000"/>
                </a:solidFill>
              </a:rPr>
              <a:t>A Leap of Faith</a:t>
            </a:r>
          </a:p>
        </p:txBody>
      </p:sp>
      <p:sp>
        <p:nvSpPr>
          <p:cNvPr id="46101" name="TextBox 27"/>
          <p:cNvSpPr txBox="1">
            <a:spLocks noChangeArrowheads="1"/>
          </p:cNvSpPr>
          <p:nvPr/>
        </p:nvSpPr>
        <p:spPr bwMode="auto">
          <a:xfrm>
            <a:off x="2132820" y="1882077"/>
            <a:ext cx="3781427"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Accurate Account of Jesus’ Life</a:t>
            </a:r>
          </a:p>
        </p:txBody>
      </p:sp>
      <p:pic>
        <p:nvPicPr>
          <p:cNvPr id="77847"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252">
            <a:off x="7391412" y="529167"/>
            <a:ext cx="1228725" cy="9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3" name="TextBox 29"/>
          <p:cNvSpPr txBox="1">
            <a:spLocks noChangeArrowheads="1"/>
          </p:cNvSpPr>
          <p:nvPr/>
        </p:nvSpPr>
        <p:spPr bwMode="auto">
          <a:xfrm>
            <a:off x="2114553" y="1195723"/>
            <a:ext cx="3999859"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400" dirty="0">
                <a:solidFill>
                  <a:srgbClr val="000000"/>
                </a:solidFill>
                <a:latin typeface="Berlin Sans FB" pitchFamily="34" charset="0"/>
              </a:rPr>
              <a:t>Based on Bible Testimony Jesus is Son of God</a:t>
            </a:r>
          </a:p>
        </p:txBody>
      </p:sp>
      <p:sp>
        <p:nvSpPr>
          <p:cNvPr id="46104" name="TextBox 30"/>
          <p:cNvSpPr txBox="1">
            <a:spLocks noChangeArrowheads="1"/>
          </p:cNvSpPr>
          <p:nvPr/>
        </p:nvSpPr>
        <p:spPr bwMode="auto">
          <a:xfrm>
            <a:off x="2114550" y="780959"/>
            <a:ext cx="2322512"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would be Accurate</a:t>
            </a:r>
          </a:p>
        </p:txBody>
      </p:sp>
      <p:sp>
        <p:nvSpPr>
          <p:cNvPr id="46105" name="TextBox 31"/>
          <p:cNvSpPr txBox="1">
            <a:spLocks noChangeArrowheads="1"/>
          </p:cNvSpPr>
          <p:nvPr/>
        </p:nvSpPr>
        <p:spPr bwMode="auto">
          <a:xfrm>
            <a:off x="2114585" y="1539989"/>
            <a:ext cx="3756499"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dirty="0">
                <a:solidFill>
                  <a:srgbClr val="000000"/>
                </a:solidFill>
                <a:latin typeface="Berlin Sans FB" pitchFamily="34" charset="0"/>
              </a:rPr>
              <a:t>Teachings </a:t>
            </a:r>
            <a:r>
              <a:rPr lang="en-US" altLang="en-US" sz="1600" dirty="0" smtClean="0">
                <a:solidFill>
                  <a:srgbClr val="000000"/>
                </a:solidFill>
                <a:latin typeface="Berlin Sans FB" pitchFamily="34" charset="0"/>
              </a:rPr>
              <a:t>of Jesus </a:t>
            </a:r>
            <a:r>
              <a:rPr lang="en-US" altLang="en-US" sz="1600" dirty="0">
                <a:solidFill>
                  <a:srgbClr val="000000"/>
                </a:solidFill>
                <a:latin typeface="Berlin Sans FB" pitchFamily="34" charset="0"/>
              </a:rPr>
              <a:t>are True</a:t>
            </a:r>
          </a:p>
        </p:txBody>
      </p:sp>
      <p:sp>
        <p:nvSpPr>
          <p:cNvPr id="46106" name="TextBox 32"/>
          <p:cNvSpPr txBox="1">
            <a:spLocks noChangeArrowheads="1"/>
          </p:cNvSpPr>
          <p:nvPr/>
        </p:nvSpPr>
        <p:spPr bwMode="auto">
          <a:xfrm>
            <a:off x="2114550" y="144914"/>
            <a:ext cx="2322512"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Authority Established</a:t>
            </a:r>
          </a:p>
        </p:txBody>
      </p:sp>
      <p:sp>
        <p:nvSpPr>
          <p:cNvPr id="77854" name="Rectangle 36"/>
          <p:cNvSpPr>
            <a:spLocks noChangeArrowheads="1"/>
          </p:cNvSpPr>
          <p:nvPr/>
        </p:nvSpPr>
        <p:spPr bwMode="auto">
          <a:xfrm>
            <a:off x="4749826" y="5480844"/>
            <a:ext cx="39228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a:solidFill>
                  <a:srgbClr val="000000"/>
                </a:solidFill>
                <a:latin typeface="Times New Roman" pitchFamily="18" charset="0"/>
              </a:rPr>
              <a:t>Based on material from mmb, jr Establishing Bible Authority Class - 10/30/2002</a:t>
            </a:r>
          </a:p>
        </p:txBody>
      </p:sp>
      <p:sp>
        <p:nvSpPr>
          <p:cNvPr id="46110" name="Text Box 37"/>
          <p:cNvSpPr txBox="1">
            <a:spLocks noChangeArrowheads="1"/>
          </p:cNvSpPr>
          <p:nvPr/>
        </p:nvSpPr>
        <p:spPr bwMode="auto">
          <a:xfrm>
            <a:off x="82550" y="256930"/>
            <a:ext cx="180498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200" b="1" u="sng" dirty="0">
                <a:solidFill>
                  <a:srgbClr val="000000"/>
                </a:solidFill>
                <a:latin typeface="Tahoma" pitchFamily="34" charset="0"/>
              </a:rPr>
              <a:t>Creation, Flood, </a:t>
            </a:r>
            <a:r>
              <a:rPr lang="en-US" altLang="en-US" sz="1200" dirty="0">
                <a:solidFill>
                  <a:srgbClr val="000000"/>
                </a:solidFill>
                <a:latin typeface="Tahoma" pitchFamily="34" charset="0"/>
              </a:rPr>
              <a:t>Redemption Story, Moses, Moral Laws, Miracles, Nature of Man, Purpose of Man, Nature of God, Christ &amp; Holy Spirit, Requirements for Worship, Personality of Jesus, Coming Judgment, Heaven, Hell, Angels, Demons, &amp; Satan</a:t>
            </a:r>
          </a:p>
        </p:txBody>
      </p:sp>
      <p:sp>
        <p:nvSpPr>
          <p:cNvPr id="40" name="Right Brace 39"/>
          <p:cNvSpPr/>
          <p:nvPr/>
        </p:nvSpPr>
        <p:spPr>
          <a:xfrm>
            <a:off x="1643063" y="530490"/>
            <a:ext cx="355600" cy="1348052"/>
          </a:xfrm>
          <a:prstGeom prst="rightBrace">
            <a:avLst>
              <a:gd name="adj1" fmla="val 8333"/>
              <a:gd name="adj2" fmla="val 330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9" name="Freeform 8"/>
          <p:cNvSpPr/>
          <p:nvPr/>
        </p:nvSpPr>
        <p:spPr>
          <a:xfrm>
            <a:off x="4484693" y="2266468"/>
            <a:ext cx="2982906" cy="3461765"/>
          </a:xfrm>
          <a:custGeom>
            <a:avLst/>
            <a:gdLst>
              <a:gd name="connsiteX0" fmla="*/ 2938018 w 2938018"/>
              <a:gd name="connsiteY0" fmla="*/ 0 h 4308529"/>
              <a:gd name="connsiteX1" fmla="*/ 2930269 w 2938018"/>
              <a:gd name="connsiteY1" fmla="*/ 309966 h 4308529"/>
              <a:gd name="connsiteX2" fmla="*/ 2922519 w 2938018"/>
              <a:gd name="connsiteY2" fmla="*/ 379708 h 4308529"/>
              <a:gd name="connsiteX3" fmla="*/ 2899272 w 2938018"/>
              <a:gd name="connsiteY3" fmla="*/ 472698 h 4308529"/>
              <a:gd name="connsiteX4" fmla="*/ 2868275 w 2938018"/>
              <a:gd name="connsiteY4" fmla="*/ 511444 h 4308529"/>
              <a:gd name="connsiteX5" fmla="*/ 2845028 w 2938018"/>
              <a:gd name="connsiteY5" fmla="*/ 542441 h 4308529"/>
              <a:gd name="connsiteX6" fmla="*/ 2829530 w 2938018"/>
              <a:gd name="connsiteY6" fmla="*/ 565688 h 4308529"/>
              <a:gd name="connsiteX7" fmla="*/ 2806282 w 2938018"/>
              <a:gd name="connsiteY7" fmla="*/ 573437 h 4308529"/>
              <a:gd name="connsiteX8" fmla="*/ 2759787 w 2938018"/>
              <a:gd name="connsiteY8" fmla="*/ 658678 h 4308529"/>
              <a:gd name="connsiteX9" fmla="*/ 2736540 w 2938018"/>
              <a:gd name="connsiteY9" fmla="*/ 712922 h 4308529"/>
              <a:gd name="connsiteX10" fmla="*/ 2728791 w 2938018"/>
              <a:gd name="connsiteY10" fmla="*/ 736169 h 4308529"/>
              <a:gd name="connsiteX11" fmla="*/ 2705543 w 2938018"/>
              <a:gd name="connsiteY11" fmla="*/ 759417 h 4308529"/>
              <a:gd name="connsiteX12" fmla="*/ 2697794 w 2938018"/>
              <a:gd name="connsiteY12" fmla="*/ 782664 h 4308529"/>
              <a:gd name="connsiteX13" fmla="*/ 2690045 w 2938018"/>
              <a:gd name="connsiteY13" fmla="*/ 813661 h 4308529"/>
              <a:gd name="connsiteX14" fmla="*/ 2674547 w 2938018"/>
              <a:gd name="connsiteY14" fmla="*/ 860156 h 4308529"/>
              <a:gd name="connsiteX15" fmla="*/ 2659048 w 2938018"/>
              <a:gd name="connsiteY15" fmla="*/ 875654 h 4308529"/>
              <a:gd name="connsiteX16" fmla="*/ 2643550 w 2938018"/>
              <a:gd name="connsiteY16" fmla="*/ 906651 h 4308529"/>
              <a:gd name="connsiteX17" fmla="*/ 2589306 w 2938018"/>
              <a:gd name="connsiteY17" fmla="*/ 945396 h 4308529"/>
              <a:gd name="connsiteX18" fmla="*/ 2558309 w 2938018"/>
              <a:gd name="connsiteY18" fmla="*/ 991891 h 4308529"/>
              <a:gd name="connsiteX19" fmla="*/ 2496316 w 2938018"/>
              <a:gd name="connsiteY19" fmla="*/ 1053885 h 4308529"/>
              <a:gd name="connsiteX20" fmla="*/ 2449821 w 2938018"/>
              <a:gd name="connsiteY20" fmla="*/ 1131376 h 4308529"/>
              <a:gd name="connsiteX21" fmla="*/ 2403326 w 2938018"/>
              <a:gd name="connsiteY21" fmla="*/ 1170122 h 4308529"/>
              <a:gd name="connsiteX22" fmla="*/ 2387828 w 2938018"/>
              <a:gd name="connsiteY22" fmla="*/ 1232115 h 4308529"/>
              <a:gd name="connsiteX23" fmla="*/ 2372330 w 2938018"/>
              <a:gd name="connsiteY23" fmla="*/ 1255363 h 4308529"/>
              <a:gd name="connsiteX24" fmla="*/ 2364580 w 2938018"/>
              <a:gd name="connsiteY24" fmla="*/ 1278610 h 4308529"/>
              <a:gd name="connsiteX25" fmla="*/ 2341333 w 2938018"/>
              <a:gd name="connsiteY25" fmla="*/ 1294108 h 4308529"/>
              <a:gd name="connsiteX26" fmla="*/ 2310336 w 2938018"/>
              <a:gd name="connsiteY26" fmla="*/ 1371600 h 4308529"/>
              <a:gd name="connsiteX27" fmla="*/ 2287089 w 2938018"/>
              <a:gd name="connsiteY27" fmla="*/ 1410346 h 4308529"/>
              <a:gd name="connsiteX28" fmla="*/ 2263841 w 2938018"/>
              <a:gd name="connsiteY28" fmla="*/ 1480088 h 4308529"/>
              <a:gd name="connsiteX29" fmla="*/ 2256092 w 2938018"/>
              <a:gd name="connsiteY29" fmla="*/ 1503335 h 4308529"/>
              <a:gd name="connsiteX30" fmla="*/ 2232845 w 2938018"/>
              <a:gd name="connsiteY30" fmla="*/ 1549830 h 4308529"/>
              <a:gd name="connsiteX31" fmla="*/ 2178601 w 2938018"/>
              <a:gd name="connsiteY31" fmla="*/ 1642820 h 4308529"/>
              <a:gd name="connsiteX32" fmla="*/ 2163102 w 2938018"/>
              <a:gd name="connsiteY32" fmla="*/ 1673817 h 4308529"/>
              <a:gd name="connsiteX33" fmla="*/ 2139855 w 2938018"/>
              <a:gd name="connsiteY33" fmla="*/ 1759057 h 4308529"/>
              <a:gd name="connsiteX34" fmla="*/ 2132106 w 2938018"/>
              <a:gd name="connsiteY34" fmla="*/ 1782305 h 4308529"/>
              <a:gd name="connsiteX35" fmla="*/ 2124357 w 2938018"/>
              <a:gd name="connsiteY35" fmla="*/ 1898542 h 4308529"/>
              <a:gd name="connsiteX36" fmla="*/ 2116608 w 2938018"/>
              <a:gd name="connsiteY36" fmla="*/ 1929539 h 4308529"/>
              <a:gd name="connsiteX37" fmla="*/ 2101109 w 2938018"/>
              <a:gd name="connsiteY37" fmla="*/ 2014780 h 4308529"/>
              <a:gd name="connsiteX38" fmla="*/ 2085611 w 2938018"/>
              <a:gd name="connsiteY38" fmla="*/ 2038027 h 4308529"/>
              <a:gd name="connsiteX39" fmla="*/ 2070113 w 2938018"/>
              <a:gd name="connsiteY39" fmla="*/ 2084522 h 4308529"/>
              <a:gd name="connsiteX40" fmla="*/ 2054614 w 2938018"/>
              <a:gd name="connsiteY40" fmla="*/ 2107769 h 4308529"/>
              <a:gd name="connsiteX41" fmla="*/ 2000370 w 2938018"/>
              <a:gd name="connsiteY41" fmla="*/ 2200759 h 4308529"/>
              <a:gd name="connsiteX42" fmla="*/ 1969374 w 2938018"/>
              <a:gd name="connsiteY42" fmla="*/ 2255003 h 4308529"/>
              <a:gd name="connsiteX43" fmla="*/ 1946126 w 2938018"/>
              <a:gd name="connsiteY43" fmla="*/ 2270502 h 4308529"/>
              <a:gd name="connsiteX44" fmla="*/ 1922879 w 2938018"/>
              <a:gd name="connsiteY44" fmla="*/ 2301498 h 4308529"/>
              <a:gd name="connsiteX45" fmla="*/ 1884133 w 2938018"/>
              <a:gd name="connsiteY45" fmla="*/ 2347993 h 4308529"/>
              <a:gd name="connsiteX46" fmla="*/ 1860886 w 2938018"/>
              <a:gd name="connsiteY46" fmla="*/ 2394488 h 4308529"/>
              <a:gd name="connsiteX47" fmla="*/ 1853136 w 2938018"/>
              <a:gd name="connsiteY47" fmla="*/ 2417735 h 4308529"/>
              <a:gd name="connsiteX48" fmla="*/ 1837638 w 2938018"/>
              <a:gd name="connsiteY48" fmla="*/ 2433234 h 4308529"/>
              <a:gd name="connsiteX49" fmla="*/ 1806641 w 2938018"/>
              <a:gd name="connsiteY49" fmla="*/ 2471980 h 4308529"/>
              <a:gd name="connsiteX50" fmla="*/ 1798892 w 2938018"/>
              <a:gd name="connsiteY50" fmla="*/ 2495227 h 4308529"/>
              <a:gd name="connsiteX51" fmla="*/ 1791143 w 2938018"/>
              <a:gd name="connsiteY51" fmla="*/ 2533973 h 4308529"/>
              <a:gd name="connsiteX52" fmla="*/ 1775645 w 2938018"/>
              <a:gd name="connsiteY52" fmla="*/ 2557220 h 4308529"/>
              <a:gd name="connsiteX53" fmla="*/ 1767896 w 2938018"/>
              <a:gd name="connsiteY53" fmla="*/ 2580468 h 4308529"/>
              <a:gd name="connsiteX54" fmla="*/ 1752397 w 2938018"/>
              <a:gd name="connsiteY54" fmla="*/ 2595966 h 4308529"/>
              <a:gd name="connsiteX55" fmla="*/ 1698153 w 2938018"/>
              <a:gd name="connsiteY55" fmla="*/ 2657959 h 4308529"/>
              <a:gd name="connsiteX56" fmla="*/ 1636160 w 2938018"/>
              <a:gd name="connsiteY56" fmla="*/ 2696705 h 4308529"/>
              <a:gd name="connsiteX57" fmla="*/ 1543170 w 2938018"/>
              <a:gd name="connsiteY57" fmla="*/ 2774196 h 4308529"/>
              <a:gd name="connsiteX58" fmla="*/ 1512174 w 2938018"/>
              <a:gd name="connsiteY58" fmla="*/ 2812942 h 4308529"/>
              <a:gd name="connsiteX59" fmla="*/ 1481177 w 2938018"/>
              <a:gd name="connsiteY59" fmla="*/ 2828441 h 4308529"/>
              <a:gd name="connsiteX60" fmla="*/ 1442431 w 2938018"/>
              <a:gd name="connsiteY60" fmla="*/ 2867186 h 4308529"/>
              <a:gd name="connsiteX61" fmla="*/ 1395936 w 2938018"/>
              <a:gd name="connsiteY61" fmla="*/ 2890434 h 4308529"/>
              <a:gd name="connsiteX62" fmla="*/ 1333943 w 2938018"/>
              <a:gd name="connsiteY62" fmla="*/ 2944678 h 4308529"/>
              <a:gd name="connsiteX63" fmla="*/ 1271950 w 2938018"/>
              <a:gd name="connsiteY63" fmla="*/ 2991173 h 4308529"/>
              <a:gd name="connsiteX64" fmla="*/ 1248702 w 2938018"/>
              <a:gd name="connsiteY64" fmla="*/ 3006671 h 4308529"/>
              <a:gd name="connsiteX65" fmla="*/ 1194458 w 2938018"/>
              <a:gd name="connsiteY65" fmla="*/ 3037668 h 4308529"/>
              <a:gd name="connsiteX66" fmla="*/ 1132465 w 2938018"/>
              <a:gd name="connsiteY66" fmla="*/ 3076413 h 4308529"/>
              <a:gd name="connsiteX67" fmla="*/ 1101469 w 2938018"/>
              <a:gd name="connsiteY67" fmla="*/ 3084163 h 4308529"/>
              <a:gd name="connsiteX68" fmla="*/ 1078221 w 2938018"/>
              <a:gd name="connsiteY68" fmla="*/ 3115159 h 4308529"/>
              <a:gd name="connsiteX69" fmla="*/ 1047225 w 2938018"/>
              <a:gd name="connsiteY69" fmla="*/ 3130657 h 4308529"/>
              <a:gd name="connsiteX70" fmla="*/ 961984 w 2938018"/>
              <a:gd name="connsiteY70" fmla="*/ 3192651 h 4308529"/>
              <a:gd name="connsiteX71" fmla="*/ 899991 w 2938018"/>
              <a:gd name="connsiteY71" fmla="*/ 3223647 h 4308529"/>
              <a:gd name="connsiteX72" fmla="*/ 868994 w 2938018"/>
              <a:gd name="connsiteY72" fmla="*/ 3246895 h 4308529"/>
              <a:gd name="connsiteX73" fmla="*/ 822499 w 2938018"/>
              <a:gd name="connsiteY73" fmla="*/ 3262393 h 4308529"/>
              <a:gd name="connsiteX74" fmla="*/ 799252 w 2938018"/>
              <a:gd name="connsiteY74" fmla="*/ 3270142 h 4308529"/>
              <a:gd name="connsiteX75" fmla="*/ 776004 w 2938018"/>
              <a:gd name="connsiteY75" fmla="*/ 3277891 h 4308529"/>
              <a:gd name="connsiteX76" fmla="*/ 729509 w 2938018"/>
              <a:gd name="connsiteY76" fmla="*/ 3308888 h 4308529"/>
              <a:gd name="connsiteX77" fmla="*/ 683014 w 2938018"/>
              <a:gd name="connsiteY77" fmla="*/ 3332135 h 4308529"/>
              <a:gd name="connsiteX78" fmla="*/ 659767 w 2938018"/>
              <a:gd name="connsiteY78" fmla="*/ 3347634 h 4308529"/>
              <a:gd name="connsiteX79" fmla="*/ 636519 w 2938018"/>
              <a:gd name="connsiteY79" fmla="*/ 3355383 h 4308529"/>
              <a:gd name="connsiteX80" fmla="*/ 613272 w 2938018"/>
              <a:gd name="connsiteY80" fmla="*/ 3378630 h 4308529"/>
              <a:gd name="connsiteX81" fmla="*/ 566777 w 2938018"/>
              <a:gd name="connsiteY81" fmla="*/ 3394129 h 4308529"/>
              <a:gd name="connsiteX82" fmla="*/ 528031 w 2938018"/>
              <a:gd name="connsiteY82" fmla="*/ 3425125 h 4308529"/>
              <a:gd name="connsiteX83" fmla="*/ 466038 w 2938018"/>
              <a:gd name="connsiteY83" fmla="*/ 3479369 h 4308529"/>
              <a:gd name="connsiteX84" fmla="*/ 442791 w 2938018"/>
              <a:gd name="connsiteY84" fmla="*/ 3487119 h 4308529"/>
              <a:gd name="connsiteX85" fmla="*/ 419543 w 2938018"/>
              <a:gd name="connsiteY85" fmla="*/ 3518115 h 4308529"/>
              <a:gd name="connsiteX86" fmla="*/ 388547 w 2938018"/>
              <a:gd name="connsiteY86" fmla="*/ 3541363 h 4308529"/>
              <a:gd name="connsiteX87" fmla="*/ 357550 w 2938018"/>
              <a:gd name="connsiteY87" fmla="*/ 3572359 h 4308529"/>
              <a:gd name="connsiteX88" fmla="*/ 334302 w 2938018"/>
              <a:gd name="connsiteY88" fmla="*/ 3595607 h 4308529"/>
              <a:gd name="connsiteX89" fmla="*/ 318804 w 2938018"/>
              <a:gd name="connsiteY89" fmla="*/ 3626603 h 4308529"/>
              <a:gd name="connsiteX90" fmla="*/ 303306 w 2938018"/>
              <a:gd name="connsiteY90" fmla="*/ 3649851 h 4308529"/>
              <a:gd name="connsiteX91" fmla="*/ 280058 w 2938018"/>
              <a:gd name="connsiteY91" fmla="*/ 3735091 h 4308529"/>
              <a:gd name="connsiteX92" fmla="*/ 272309 w 2938018"/>
              <a:gd name="connsiteY92" fmla="*/ 3766088 h 4308529"/>
              <a:gd name="connsiteX93" fmla="*/ 256811 w 2938018"/>
              <a:gd name="connsiteY93" fmla="*/ 3812583 h 4308529"/>
              <a:gd name="connsiteX94" fmla="*/ 218065 w 2938018"/>
              <a:gd name="connsiteY94" fmla="*/ 3897824 h 4308529"/>
              <a:gd name="connsiteX95" fmla="*/ 218065 w 2938018"/>
              <a:gd name="connsiteY95" fmla="*/ 3897824 h 4308529"/>
              <a:gd name="connsiteX96" fmla="*/ 179319 w 2938018"/>
              <a:gd name="connsiteY96" fmla="*/ 3975315 h 4308529"/>
              <a:gd name="connsiteX97" fmla="*/ 156072 w 2938018"/>
              <a:gd name="connsiteY97" fmla="*/ 4029559 h 4308529"/>
              <a:gd name="connsiteX98" fmla="*/ 148323 w 2938018"/>
              <a:gd name="connsiteY98" fmla="*/ 4052807 h 4308529"/>
              <a:gd name="connsiteX99" fmla="*/ 125075 w 2938018"/>
              <a:gd name="connsiteY99" fmla="*/ 4068305 h 4308529"/>
              <a:gd name="connsiteX100" fmla="*/ 101828 w 2938018"/>
              <a:gd name="connsiteY100" fmla="*/ 4107051 h 4308529"/>
              <a:gd name="connsiteX101" fmla="*/ 78580 w 2938018"/>
              <a:gd name="connsiteY101" fmla="*/ 4161295 h 4308529"/>
              <a:gd name="connsiteX102" fmla="*/ 55333 w 2938018"/>
              <a:gd name="connsiteY102" fmla="*/ 4184542 h 4308529"/>
              <a:gd name="connsiteX103" fmla="*/ 47584 w 2938018"/>
              <a:gd name="connsiteY103" fmla="*/ 4223288 h 4308529"/>
              <a:gd name="connsiteX104" fmla="*/ 16587 w 2938018"/>
              <a:gd name="connsiteY104" fmla="*/ 4262034 h 4308529"/>
              <a:gd name="connsiteX105" fmla="*/ 1089 w 2938018"/>
              <a:gd name="connsiteY105" fmla="*/ 4285281 h 4308529"/>
              <a:gd name="connsiteX106" fmla="*/ 1089 w 2938018"/>
              <a:gd name="connsiteY106" fmla="*/ 4308529 h 4308529"/>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47234 w 2936929"/>
              <a:gd name="connsiteY98" fmla="*/ 4052807 h 4285281"/>
              <a:gd name="connsiteX99" fmla="*/ 123986 w 2936929"/>
              <a:gd name="connsiteY99" fmla="*/ 4068305 h 4285281"/>
              <a:gd name="connsiteX100" fmla="*/ 100739 w 2936929"/>
              <a:gd name="connsiteY100" fmla="*/ 4107051 h 4285281"/>
              <a:gd name="connsiteX101" fmla="*/ 77491 w 2936929"/>
              <a:gd name="connsiteY101" fmla="*/ 4161295 h 4285281"/>
              <a:gd name="connsiteX102" fmla="*/ 54244 w 2936929"/>
              <a:gd name="connsiteY102" fmla="*/ 4184542 h 4285281"/>
              <a:gd name="connsiteX103" fmla="*/ 46495 w 2936929"/>
              <a:gd name="connsiteY103" fmla="*/ 4223288 h 4285281"/>
              <a:gd name="connsiteX104" fmla="*/ 15498 w 2936929"/>
              <a:gd name="connsiteY104" fmla="*/ 4262034 h 4285281"/>
              <a:gd name="connsiteX105" fmla="*/ 0 w 2936929"/>
              <a:gd name="connsiteY105"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100739 w 2936929"/>
              <a:gd name="connsiteY99" fmla="*/ 4107051 h 4285281"/>
              <a:gd name="connsiteX100" fmla="*/ 77491 w 2936929"/>
              <a:gd name="connsiteY100" fmla="*/ 4161295 h 4285281"/>
              <a:gd name="connsiteX101" fmla="*/ 54244 w 2936929"/>
              <a:gd name="connsiteY101" fmla="*/ 4184542 h 4285281"/>
              <a:gd name="connsiteX102" fmla="*/ 46495 w 2936929"/>
              <a:gd name="connsiteY102" fmla="*/ 4223288 h 4285281"/>
              <a:gd name="connsiteX103" fmla="*/ 15498 w 2936929"/>
              <a:gd name="connsiteY103" fmla="*/ 4262034 h 4285281"/>
              <a:gd name="connsiteX104" fmla="*/ 0 w 2936929"/>
              <a:gd name="connsiteY104"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54244 w 2936929"/>
              <a:gd name="connsiteY100" fmla="*/ 4184542 h 4285281"/>
              <a:gd name="connsiteX101" fmla="*/ 46495 w 2936929"/>
              <a:gd name="connsiteY101" fmla="*/ 4223288 h 4285281"/>
              <a:gd name="connsiteX102" fmla="*/ 15498 w 2936929"/>
              <a:gd name="connsiteY102" fmla="*/ 4262034 h 4285281"/>
              <a:gd name="connsiteX103" fmla="*/ 0 w 2936929"/>
              <a:gd name="connsiteY103"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46495 w 2936929"/>
              <a:gd name="connsiteY100" fmla="*/ 4223288 h 4285281"/>
              <a:gd name="connsiteX101" fmla="*/ 15498 w 2936929"/>
              <a:gd name="connsiteY101" fmla="*/ 4262034 h 4285281"/>
              <a:gd name="connsiteX102" fmla="*/ 0 w 2936929"/>
              <a:gd name="connsiteY102" fmla="*/ 4285281 h 4285281"/>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61993 w 2921431"/>
              <a:gd name="connsiteY99" fmla="*/ 4161295 h 4262034"/>
              <a:gd name="connsiteX100" fmla="*/ 30997 w 2921431"/>
              <a:gd name="connsiteY100" fmla="*/ 4223288 h 4262034"/>
              <a:gd name="connsiteX101" fmla="*/ 0 w 2921431"/>
              <a:gd name="connsiteY101" fmla="*/ 4262034 h 4262034"/>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30997 w 2921431"/>
              <a:gd name="connsiteY99" fmla="*/ 4223288 h 4262034"/>
              <a:gd name="connsiteX100" fmla="*/ 0 w 2921431"/>
              <a:gd name="connsiteY100" fmla="*/ 4262034 h 4262034"/>
              <a:gd name="connsiteX0" fmla="*/ 2890434 w 2890434"/>
              <a:gd name="connsiteY0" fmla="*/ 0 h 4223288"/>
              <a:gd name="connsiteX1" fmla="*/ 2882685 w 2890434"/>
              <a:gd name="connsiteY1" fmla="*/ 309966 h 4223288"/>
              <a:gd name="connsiteX2" fmla="*/ 2874935 w 2890434"/>
              <a:gd name="connsiteY2" fmla="*/ 379708 h 4223288"/>
              <a:gd name="connsiteX3" fmla="*/ 2851688 w 2890434"/>
              <a:gd name="connsiteY3" fmla="*/ 472698 h 4223288"/>
              <a:gd name="connsiteX4" fmla="*/ 2820691 w 2890434"/>
              <a:gd name="connsiteY4" fmla="*/ 511444 h 4223288"/>
              <a:gd name="connsiteX5" fmla="*/ 2797444 w 2890434"/>
              <a:gd name="connsiteY5" fmla="*/ 542441 h 4223288"/>
              <a:gd name="connsiteX6" fmla="*/ 2781946 w 2890434"/>
              <a:gd name="connsiteY6" fmla="*/ 565688 h 4223288"/>
              <a:gd name="connsiteX7" fmla="*/ 2758698 w 2890434"/>
              <a:gd name="connsiteY7" fmla="*/ 573437 h 4223288"/>
              <a:gd name="connsiteX8" fmla="*/ 2712203 w 2890434"/>
              <a:gd name="connsiteY8" fmla="*/ 658678 h 4223288"/>
              <a:gd name="connsiteX9" fmla="*/ 2688956 w 2890434"/>
              <a:gd name="connsiteY9" fmla="*/ 712922 h 4223288"/>
              <a:gd name="connsiteX10" fmla="*/ 2681207 w 2890434"/>
              <a:gd name="connsiteY10" fmla="*/ 736169 h 4223288"/>
              <a:gd name="connsiteX11" fmla="*/ 2657959 w 2890434"/>
              <a:gd name="connsiteY11" fmla="*/ 759417 h 4223288"/>
              <a:gd name="connsiteX12" fmla="*/ 2650210 w 2890434"/>
              <a:gd name="connsiteY12" fmla="*/ 782664 h 4223288"/>
              <a:gd name="connsiteX13" fmla="*/ 2642461 w 2890434"/>
              <a:gd name="connsiteY13" fmla="*/ 813661 h 4223288"/>
              <a:gd name="connsiteX14" fmla="*/ 2626963 w 2890434"/>
              <a:gd name="connsiteY14" fmla="*/ 860156 h 4223288"/>
              <a:gd name="connsiteX15" fmla="*/ 2611464 w 2890434"/>
              <a:gd name="connsiteY15" fmla="*/ 875654 h 4223288"/>
              <a:gd name="connsiteX16" fmla="*/ 2595966 w 2890434"/>
              <a:gd name="connsiteY16" fmla="*/ 906651 h 4223288"/>
              <a:gd name="connsiteX17" fmla="*/ 2541722 w 2890434"/>
              <a:gd name="connsiteY17" fmla="*/ 945396 h 4223288"/>
              <a:gd name="connsiteX18" fmla="*/ 2510725 w 2890434"/>
              <a:gd name="connsiteY18" fmla="*/ 991891 h 4223288"/>
              <a:gd name="connsiteX19" fmla="*/ 2448732 w 2890434"/>
              <a:gd name="connsiteY19" fmla="*/ 1053885 h 4223288"/>
              <a:gd name="connsiteX20" fmla="*/ 2402237 w 2890434"/>
              <a:gd name="connsiteY20" fmla="*/ 1131376 h 4223288"/>
              <a:gd name="connsiteX21" fmla="*/ 2355742 w 2890434"/>
              <a:gd name="connsiteY21" fmla="*/ 1170122 h 4223288"/>
              <a:gd name="connsiteX22" fmla="*/ 2340244 w 2890434"/>
              <a:gd name="connsiteY22" fmla="*/ 1232115 h 4223288"/>
              <a:gd name="connsiteX23" fmla="*/ 2324746 w 2890434"/>
              <a:gd name="connsiteY23" fmla="*/ 1255363 h 4223288"/>
              <a:gd name="connsiteX24" fmla="*/ 2316996 w 2890434"/>
              <a:gd name="connsiteY24" fmla="*/ 1278610 h 4223288"/>
              <a:gd name="connsiteX25" fmla="*/ 2293749 w 2890434"/>
              <a:gd name="connsiteY25" fmla="*/ 1294108 h 4223288"/>
              <a:gd name="connsiteX26" fmla="*/ 2262752 w 2890434"/>
              <a:gd name="connsiteY26" fmla="*/ 1371600 h 4223288"/>
              <a:gd name="connsiteX27" fmla="*/ 2239505 w 2890434"/>
              <a:gd name="connsiteY27" fmla="*/ 1410346 h 4223288"/>
              <a:gd name="connsiteX28" fmla="*/ 2216257 w 2890434"/>
              <a:gd name="connsiteY28" fmla="*/ 1480088 h 4223288"/>
              <a:gd name="connsiteX29" fmla="*/ 2208508 w 2890434"/>
              <a:gd name="connsiteY29" fmla="*/ 1503335 h 4223288"/>
              <a:gd name="connsiteX30" fmla="*/ 2185261 w 2890434"/>
              <a:gd name="connsiteY30" fmla="*/ 1549830 h 4223288"/>
              <a:gd name="connsiteX31" fmla="*/ 2131017 w 2890434"/>
              <a:gd name="connsiteY31" fmla="*/ 1642820 h 4223288"/>
              <a:gd name="connsiteX32" fmla="*/ 2115518 w 2890434"/>
              <a:gd name="connsiteY32" fmla="*/ 1673817 h 4223288"/>
              <a:gd name="connsiteX33" fmla="*/ 2092271 w 2890434"/>
              <a:gd name="connsiteY33" fmla="*/ 1759057 h 4223288"/>
              <a:gd name="connsiteX34" fmla="*/ 2084522 w 2890434"/>
              <a:gd name="connsiteY34" fmla="*/ 1782305 h 4223288"/>
              <a:gd name="connsiteX35" fmla="*/ 2076773 w 2890434"/>
              <a:gd name="connsiteY35" fmla="*/ 1898542 h 4223288"/>
              <a:gd name="connsiteX36" fmla="*/ 2069024 w 2890434"/>
              <a:gd name="connsiteY36" fmla="*/ 1929539 h 4223288"/>
              <a:gd name="connsiteX37" fmla="*/ 2053525 w 2890434"/>
              <a:gd name="connsiteY37" fmla="*/ 2014780 h 4223288"/>
              <a:gd name="connsiteX38" fmla="*/ 2038027 w 2890434"/>
              <a:gd name="connsiteY38" fmla="*/ 2038027 h 4223288"/>
              <a:gd name="connsiteX39" fmla="*/ 2022529 w 2890434"/>
              <a:gd name="connsiteY39" fmla="*/ 2084522 h 4223288"/>
              <a:gd name="connsiteX40" fmla="*/ 2007030 w 2890434"/>
              <a:gd name="connsiteY40" fmla="*/ 2107769 h 4223288"/>
              <a:gd name="connsiteX41" fmla="*/ 1952786 w 2890434"/>
              <a:gd name="connsiteY41" fmla="*/ 2200759 h 4223288"/>
              <a:gd name="connsiteX42" fmla="*/ 1921790 w 2890434"/>
              <a:gd name="connsiteY42" fmla="*/ 2255003 h 4223288"/>
              <a:gd name="connsiteX43" fmla="*/ 1898542 w 2890434"/>
              <a:gd name="connsiteY43" fmla="*/ 2270502 h 4223288"/>
              <a:gd name="connsiteX44" fmla="*/ 1875295 w 2890434"/>
              <a:gd name="connsiteY44" fmla="*/ 2301498 h 4223288"/>
              <a:gd name="connsiteX45" fmla="*/ 1836549 w 2890434"/>
              <a:gd name="connsiteY45" fmla="*/ 2347993 h 4223288"/>
              <a:gd name="connsiteX46" fmla="*/ 1813302 w 2890434"/>
              <a:gd name="connsiteY46" fmla="*/ 2394488 h 4223288"/>
              <a:gd name="connsiteX47" fmla="*/ 1805552 w 2890434"/>
              <a:gd name="connsiteY47" fmla="*/ 2417735 h 4223288"/>
              <a:gd name="connsiteX48" fmla="*/ 1790054 w 2890434"/>
              <a:gd name="connsiteY48" fmla="*/ 2433234 h 4223288"/>
              <a:gd name="connsiteX49" fmla="*/ 1759057 w 2890434"/>
              <a:gd name="connsiteY49" fmla="*/ 2471980 h 4223288"/>
              <a:gd name="connsiteX50" fmla="*/ 1751308 w 2890434"/>
              <a:gd name="connsiteY50" fmla="*/ 2495227 h 4223288"/>
              <a:gd name="connsiteX51" fmla="*/ 1743559 w 2890434"/>
              <a:gd name="connsiteY51" fmla="*/ 2533973 h 4223288"/>
              <a:gd name="connsiteX52" fmla="*/ 1728061 w 2890434"/>
              <a:gd name="connsiteY52" fmla="*/ 2557220 h 4223288"/>
              <a:gd name="connsiteX53" fmla="*/ 1720312 w 2890434"/>
              <a:gd name="connsiteY53" fmla="*/ 2580468 h 4223288"/>
              <a:gd name="connsiteX54" fmla="*/ 1704813 w 2890434"/>
              <a:gd name="connsiteY54" fmla="*/ 2595966 h 4223288"/>
              <a:gd name="connsiteX55" fmla="*/ 1650569 w 2890434"/>
              <a:gd name="connsiteY55" fmla="*/ 2657959 h 4223288"/>
              <a:gd name="connsiteX56" fmla="*/ 1588576 w 2890434"/>
              <a:gd name="connsiteY56" fmla="*/ 2696705 h 4223288"/>
              <a:gd name="connsiteX57" fmla="*/ 1495586 w 2890434"/>
              <a:gd name="connsiteY57" fmla="*/ 2774196 h 4223288"/>
              <a:gd name="connsiteX58" fmla="*/ 1464590 w 2890434"/>
              <a:gd name="connsiteY58" fmla="*/ 2812942 h 4223288"/>
              <a:gd name="connsiteX59" fmla="*/ 1433593 w 2890434"/>
              <a:gd name="connsiteY59" fmla="*/ 2828441 h 4223288"/>
              <a:gd name="connsiteX60" fmla="*/ 1394847 w 2890434"/>
              <a:gd name="connsiteY60" fmla="*/ 2867186 h 4223288"/>
              <a:gd name="connsiteX61" fmla="*/ 1348352 w 2890434"/>
              <a:gd name="connsiteY61" fmla="*/ 2890434 h 4223288"/>
              <a:gd name="connsiteX62" fmla="*/ 1286359 w 2890434"/>
              <a:gd name="connsiteY62" fmla="*/ 2944678 h 4223288"/>
              <a:gd name="connsiteX63" fmla="*/ 1224366 w 2890434"/>
              <a:gd name="connsiteY63" fmla="*/ 2991173 h 4223288"/>
              <a:gd name="connsiteX64" fmla="*/ 1201118 w 2890434"/>
              <a:gd name="connsiteY64" fmla="*/ 3006671 h 4223288"/>
              <a:gd name="connsiteX65" fmla="*/ 1146874 w 2890434"/>
              <a:gd name="connsiteY65" fmla="*/ 3037668 h 4223288"/>
              <a:gd name="connsiteX66" fmla="*/ 1084881 w 2890434"/>
              <a:gd name="connsiteY66" fmla="*/ 3076413 h 4223288"/>
              <a:gd name="connsiteX67" fmla="*/ 1053885 w 2890434"/>
              <a:gd name="connsiteY67" fmla="*/ 3084163 h 4223288"/>
              <a:gd name="connsiteX68" fmla="*/ 1030637 w 2890434"/>
              <a:gd name="connsiteY68" fmla="*/ 3115159 h 4223288"/>
              <a:gd name="connsiteX69" fmla="*/ 999641 w 2890434"/>
              <a:gd name="connsiteY69" fmla="*/ 3130657 h 4223288"/>
              <a:gd name="connsiteX70" fmla="*/ 914400 w 2890434"/>
              <a:gd name="connsiteY70" fmla="*/ 3192651 h 4223288"/>
              <a:gd name="connsiteX71" fmla="*/ 852407 w 2890434"/>
              <a:gd name="connsiteY71" fmla="*/ 3223647 h 4223288"/>
              <a:gd name="connsiteX72" fmla="*/ 821410 w 2890434"/>
              <a:gd name="connsiteY72" fmla="*/ 3246895 h 4223288"/>
              <a:gd name="connsiteX73" fmla="*/ 774915 w 2890434"/>
              <a:gd name="connsiteY73" fmla="*/ 3262393 h 4223288"/>
              <a:gd name="connsiteX74" fmla="*/ 751668 w 2890434"/>
              <a:gd name="connsiteY74" fmla="*/ 3270142 h 4223288"/>
              <a:gd name="connsiteX75" fmla="*/ 728420 w 2890434"/>
              <a:gd name="connsiteY75" fmla="*/ 3277891 h 4223288"/>
              <a:gd name="connsiteX76" fmla="*/ 681925 w 2890434"/>
              <a:gd name="connsiteY76" fmla="*/ 3308888 h 4223288"/>
              <a:gd name="connsiteX77" fmla="*/ 635430 w 2890434"/>
              <a:gd name="connsiteY77" fmla="*/ 3332135 h 4223288"/>
              <a:gd name="connsiteX78" fmla="*/ 612183 w 2890434"/>
              <a:gd name="connsiteY78" fmla="*/ 3347634 h 4223288"/>
              <a:gd name="connsiteX79" fmla="*/ 588935 w 2890434"/>
              <a:gd name="connsiteY79" fmla="*/ 3355383 h 4223288"/>
              <a:gd name="connsiteX80" fmla="*/ 565688 w 2890434"/>
              <a:gd name="connsiteY80" fmla="*/ 3378630 h 4223288"/>
              <a:gd name="connsiteX81" fmla="*/ 519193 w 2890434"/>
              <a:gd name="connsiteY81" fmla="*/ 3394129 h 4223288"/>
              <a:gd name="connsiteX82" fmla="*/ 480447 w 2890434"/>
              <a:gd name="connsiteY82" fmla="*/ 3425125 h 4223288"/>
              <a:gd name="connsiteX83" fmla="*/ 418454 w 2890434"/>
              <a:gd name="connsiteY83" fmla="*/ 3479369 h 4223288"/>
              <a:gd name="connsiteX84" fmla="*/ 395207 w 2890434"/>
              <a:gd name="connsiteY84" fmla="*/ 3487119 h 4223288"/>
              <a:gd name="connsiteX85" fmla="*/ 371959 w 2890434"/>
              <a:gd name="connsiteY85" fmla="*/ 3518115 h 4223288"/>
              <a:gd name="connsiteX86" fmla="*/ 340963 w 2890434"/>
              <a:gd name="connsiteY86" fmla="*/ 3541363 h 4223288"/>
              <a:gd name="connsiteX87" fmla="*/ 309966 w 2890434"/>
              <a:gd name="connsiteY87" fmla="*/ 3572359 h 4223288"/>
              <a:gd name="connsiteX88" fmla="*/ 286718 w 2890434"/>
              <a:gd name="connsiteY88" fmla="*/ 3595607 h 4223288"/>
              <a:gd name="connsiteX89" fmla="*/ 271220 w 2890434"/>
              <a:gd name="connsiteY89" fmla="*/ 3626603 h 4223288"/>
              <a:gd name="connsiteX90" fmla="*/ 255722 w 2890434"/>
              <a:gd name="connsiteY90" fmla="*/ 3649851 h 4223288"/>
              <a:gd name="connsiteX91" fmla="*/ 232474 w 2890434"/>
              <a:gd name="connsiteY91" fmla="*/ 3735091 h 4223288"/>
              <a:gd name="connsiteX92" fmla="*/ 224725 w 2890434"/>
              <a:gd name="connsiteY92" fmla="*/ 3766088 h 4223288"/>
              <a:gd name="connsiteX93" fmla="*/ 209227 w 2890434"/>
              <a:gd name="connsiteY93" fmla="*/ 3812583 h 4223288"/>
              <a:gd name="connsiteX94" fmla="*/ 170481 w 2890434"/>
              <a:gd name="connsiteY94" fmla="*/ 3897824 h 4223288"/>
              <a:gd name="connsiteX95" fmla="*/ 170481 w 2890434"/>
              <a:gd name="connsiteY95" fmla="*/ 3897824 h 4223288"/>
              <a:gd name="connsiteX96" fmla="*/ 131735 w 2890434"/>
              <a:gd name="connsiteY96" fmla="*/ 3975315 h 4223288"/>
              <a:gd name="connsiteX97" fmla="*/ 108488 w 2890434"/>
              <a:gd name="connsiteY97" fmla="*/ 4029559 h 4223288"/>
              <a:gd name="connsiteX98" fmla="*/ 77491 w 2890434"/>
              <a:gd name="connsiteY98" fmla="*/ 4068305 h 4223288"/>
              <a:gd name="connsiteX99" fmla="*/ 0 w 2890434"/>
              <a:gd name="connsiteY99" fmla="*/ 4223288 h 4223288"/>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54244 w 2812943"/>
              <a:gd name="connsiteY96" fmla="*/ 3975315 h 4068305"/>
              <a:gd name="connsiteX97" fmla="*/ 30997 w 2812943"/>
              <a:gd name="connsiteY97" fmla="*/ 4029559 h 4068305"/>
              <a:gd name="connsiteX98" fmla="*/ 0 w 2812943"/>
              <a:gd name="connsiteY98"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30997 w 2812943"/>
              <a:gd name="connsiteY96" fmla="*/ 4029559 h 4068305"/>
              <a:gd name="connsiteX97" fmla="*/ 0 w 2812943"/>
              <a:gd name="connsiteY97"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0 w 2812943"/>
              <a:gd name="connsiteY96" fmla="*/ 4068305 h 4068305"/>
              <a:gd name="connsiteX0" fmla="*/ 2719953 w 2719953"/>
              <a:gd name="connsiteY0" fmla="*/ 0 h 3897824"/>
              <a:gd name="connsiteX1" fmla="*/ 2712204 w 2719953"/>
              <a:gd name="connsiteY1" fmla="*/ 309966 h 3897824"/>
              <a:gd name="connsiteX2" fmla="*/ 2704454 w 2719953"/>
              <a:gd name="connsiteY2" fmla="*/ 379708 h 3897824"/>
              <a:gd name="connsiteX3" fmla="*/ 2681207 w 2719953"/>
              <a:gd name="connsiteY3" fmla="*/ 472698 h 3897824"/>
              <a:gd name="connsiteX4" fmla="*/ 2650210 w 2719953"/>
              <a:gd name="connsiteY4" fmla="*/ 511444 h 3897824"/>
              <a:gd name="connsiteX5" fmla="*/ 2626963 w 2719953"/>
              <a:gd name="connsiteY5" fmla="*/ 542441 h 3897824"/>
              <a:gd name="connsiteX6" fmla="*/ 2611465 w 2719953"/>
              <a:gd name="connsiteY6" fmla="*/ 565688 h 3897824"/>
              <a:gd name="connsiteX7" fmla="*/ 2588217 w 2719953"/>
              <a:gd name="connsiteY7" fmla="*/ 573437 h 3897824"/>
              <a:gd name="connsiteX8" fmla="*/ 2541722 w 2719953"/>
              <a:gd name="connsiteY8" fmla="*/ 658678 h 3897824"/>
              <a:gd name="connsiteX9" fmla="*/ 2518475 w 2719953"/>
              <a:gd name="connsiteY9" fmla="*/ 712922 h 3897824"/>
              <a:gd name="connsiteX10" fmla="*/ 2510726 w 2719953"/>
              <a:gd name="connsiteY10" fmla="*/ 736169 h 3897824"/>
              <a:gd name="connsiteX11" fmla="*/ 2487478 w 2719953"/>
              <a:gd name="connsiteY11" fmla="*/ 759417 h 3897824"/>
              <a:gd name="connsiteX12" fmla="*/ 2479729 w 2719953"/>
              <a:gd name="connsiteY12" fmla="*/ 782664 h 3897824"/>
              <a:gd name="connsiteX13" fmla="*/ 2471980 w 2719953"/>
              <a:gd name="connsiteY13" fmla="*/ 813661 h 3897824"/>
              <a:gd name="connsiteX14" fmla="*/ 2456482 w 2719953"/>
              <a:gd name="connsiteY14" fmla="*/ 860156 h 3897824"/>
              <a:gd name="connsiteX15" fmla="*/ 2440983 w 2719953"/>
              <a:gd name="connsiteY15" fmla="*/ 875654 h 3897824"/>
              <a:gd name="connsiteX16" fmla="*/ 2425485 w 2719953"/>
              <a:gd name="connsiteY16" fmla="*/ 906651 h 3897824"/>
              <a:gd name="connsiteX17" fmla="*/ 2371241 w 2719953"/>
              <a:gd name="connsiteY17" fmla="*/ 945396 h 3897824"/>
              <a:gd name="connsiteX18" fmla="*/ 2340244 w 2719953"/>
              <a:gd name="connsiteY18" fmla="*/ 991891 h 3897824"/>
              <a:gd name="connsiteX19" fmla="*/ 2278251 w 2719953"/>
              <a:gd name="connsiteY19" fmla="*/ 1053885 h 3897824"/>
              <a:gd name="connsiteX20" fmla="*/ 2231756 w 2719953"/>
              <a:gd name="connsiteY20" fmla="*/ 1131376 h 3897824"/>
              <a:gd name="connsiteX21" fmla="*/ 2185261 w 2719953"/>
              <a:gd name="connsiteY21" fmla="*/ 1170122 h 3897824"/>
              <a:gd name="connsiteX22" fmla="*/ 2169763 w 2719953"/>
              <a:gd name="connsiteY22" fmla="*/ 1232115 h 3897824"/>
              <a:gd name="connsiteX23" fmla="*/ 2154265 w 2719953"/>
              <a:gd name="connsiteY23" fmla="*/ 1255363 h 3897824"/>
              <a:gd name="connsiteX24" fmla="*/ 2146515 w 2719953"/>
              <a:gd name="connsiteY24" fmla="*/ 1278610 h 3897824"/>
              <a:gd name="connsiteX25" fmla="*/ 2123268 w 2719953"/>
              <a:gd name="connsiteY25" fmla="*/ 1294108 h 3897824"/>
              <a:gd name="connsiteX26" fmla="*/ 2092271 w 2719953"/>
              <a:gd name="connsiteY26" fmla="*/ 1371600 h 3897824"/>
              <a:gd name="connsiteX27" fmla="*/ 2069024 w 2719953"/>
              <a:gd name="connsiteY27" fmla="*/ 1410346 h 3897824"/>
              <a:gd name="connsiteX28" fmla="*/ 2045776 w 2719953"/>
              <a:gd name="connsiteY28" fmla="*/ 1480088 h 3897824"/>
              <a:gd name="connsiteX29" fmla="*/ 2038027 w 2719953"/>
              <a:gd name="connsiteY29" fmla="*/ 1503335 h 3897824"/>
              <a:gd name="connsiteX30" fmla="*/ 2014780 w 2719953"/>
              <a:gd name="connsiteY30" fmla="*/ 1549830 h 3897824"/>
              <a:gd name="connsiteX31" fmla="*/ 1960536 w 2719953"/>
              <a:gd name="connsiteY31" fmla="*/ 1642820 h 3897824"/>
              <a:gd name="connsiteX32" fmla="*/ 1945037 w 2719953"/>
              <a:gd name="connsiteY32" fmla="*/ 1673817 h 3897824"/>
              <a:gd name="connsiteX33" fmla="*/ 1921790 w 2719953"/>
              <a:gd name="connsiteY33" fmla="*/ 1759057 h 3897824"/>
              <a:gd name="connsiteX34" fmla="*/ 1914041 w 2719953"/>
              <a:gd name="connsiteY34" fmla="*/ 1782305 h 3897824"/>
              <a:gd name="connsiteX35" fmla="*/ 1906292 w 2719953"/>
              <a:gd name="connsiteY35" fmla="*/ 1898542 h 3897824"/>
              <a:gd name="connsiteX36" fmla="*/ 1898543 w 2719953"/>
              <a:gd name="connsiteY36" fmla="*/ 1929539 h 3897824"/>
              <a:gd name="connsiteX37" fmla="*/ 1883044 w 2719953"/>
              <a:gd name="connsiteY37" fmla="*/ 2014780 h 3897824"/>
              <a:gd name="connsiteX38" fmla="*/ 1867546 w 2719953"/>
              <a:gd name="connsiteY38" fmla="*/ 2038027 h 3897824"/>
              <a:gd name="connsiteX39" fmla="*/ 1852048 w 2719953"/>
              <a:gd name="connsiteY39" fmla="*/ 2084522 h 3897824"/>
              <a:gd name="connsiteX40" fmla="*/ 1836549 w 2719953"/>
              <a:gd name="connsiteY40" fmla="*/ 2107769 h 3897824"/>
              <a:gd name="connsiteX41" fmla="*/ 1782305 w 2719953"/>
              <a:gd name="connsiteY41" fmla="*/ 2200759 h 3897824"/>
              <a:gd name="connsiteX42" fmla="*/ 1751309 w 2719953"/>
              <a:gd name="connsiteY42" fmla="*/ 2255003 h 3897824"/>
              <a:gd name="connsiteX43" fmla="*/ 1728061 w 2719953"/>
              <a:gd name="connsiteY43" fmla="*/ 2270502 h 3897824"/>
              <a:gd name="connsiteX44" fmla="*/ 1704814 w 2719953"/>
              <a:gd name="connsiteY44" fmla="*/ 2301498 h 3897824"/>
              <a:gd name="connsiteX45" fmla="*/ 1666068 w 2719953"/>
              <a:gd name="connsiteY45" fmla="*/ 2347993 h 3897824"/>
              <a:gd name="connsiteX46" fmla="*/ 1642821 w 2719953"/>
              <a:gd name="connsiteY46" fmla="*/ 2394488 h 3897824"/>
              <a:gd name="connsiteX47" fmla="*/ 1635071 w 2719953"/>
              <a:gd name="connsiteY47" fmla="*/ 2417735 h 3897824"/>
              <a:gd name="connsiteX48" fmla="*/ 1619573 w 2719953"/>
              <a:gd name="connsiteY48" fmla="*/ 2433234 h 3897824"/>
              <a:gd name="connsiteX49" fmla="*/ 1588576 w 2719953"/>
              <a:gd name="connsiteY49" fmla="*/ 2471980 h 3897824"/>
              <a:gd name="connsiteX50" fmla="*/ 1580827 w 2719953"/>
              <a:gd name="connsiteY50" fmla="*/ 2495227 h 3897824"/>
              <a:gd name="connsiteX51" fmla="*/ 1573078 w 2719953"/>
              <a:gd name="connsiteY51" fmla="*/ 2533973 h 3897824"/>
              <a:gd name="connsiteX52" fmla="*/ 1557580 w 2719953"/>
              <a:gd name="connsiteY52" fmla="*/ 2557220 h 3897824"/>
              <a:gd name="connsiteX53" fmla="*/ 1549831 w 2719953"/>
              <a:gd name="connsiteY53" fmla="*/ 2580468 h 3897824"/>
              <a:gd name="connsiteX54" fmla="*/ 1534332 w 2719953"/>
              <a:gd name="connsiteY54" fmla="*/ 2595966 h 3897824"/>
              <a:gd name="connsiteX55" fmla="*/ 1480088 w 2719953"/>
              <a:gd name="connsiteY55" fmla="*/ 2657959 h 3897824"/>
              <a:gd name="connsiteX56" fmla="*/ 1418095 w 2719953"/>
              <a:gd name="connsiteY56" fmla="*/ 2696705 h 3897824"/>
              <a:gd name="connsiteX57" fmla="*/ 1325105 w 2719953"/>
              <a:gd name="connsiteY57" fmla="*/ 2774196 h 3897824"/>
              <a:gd name="connsiteX58" fmla="*/ 1294109 w 2719953"/>
              <a:gd name="connsiteY58" fmla="*/ 2812942 h 3897824"/>
              <a:gd name="connsiteX59" fmla="*/ 1263112 w 2719953"/>
              <a:gd name="connsiteY59" fmla="*/ 2828441 h 3897824"/>
              <a:gd name="connsiteX60" fmla="*/ 1224366 w 2719953"/>
              <a:gd name="connsiteY60" fmla="*/ 2867186 h 3897824"/>
              <a:gd name="connsiteX61" fmla="*/ 1177871 w 2719953"/>
              <a:gd name="connsiteY61" fmla="*/ 2890434 h 3897824"/>
              <a:gd name="connsiteX62" fmla="*/ 1115878 w 2719953"/>
              <a:gd name="connsiteY62" fmla="*/ 2944678 h 3897824"/>
              <a:gd name="connsiteX63" fmla="*/ 1053885 w 2719953"/>
              <a:gd name="connsiteY63" fmla="*/ 2991173 h 3897824"/>
              <a:gd name="connsiteX64" fmla="*/ 1030637 w 2719953"/>
              <a:gd name="connsiteY64" fmla="*/ 3006671 h 3897824"/>
              <a:gd name="connsiteX65" fmla="*/ 976393 w 2719953"/>
              <a:gd name="connsiteY65" fmla="*/ 3037668 h 3897824"/>
              <a:gd name="connsiteX66" fmla="*/ 914400 w 2719953"/>
              <a:gd name="connsiteY66" fmla="*/ 3076413 h 3897824"/>
              <a:gd name="connsiteX67" fmla="*/ 883404 w 2719953"/>
              <a:gd name="connsiteY67" fmla="*/ 3084163 h 3897824"/>
              <a:gd name="connsiteX68" fmla="*/ 860156 w 2719953"/>
              <a:gd name="connsiteY68" fmla="*/ 3115159 h 3897824"/>
              <a:gd name="connsiteX69" fmla="*/ 829160 w 2719953"/>
              <a:gd name="connsiteY69" fmla="*/ 3130657 h 3897824"/>
              <a:gd name="connsiteX70" fmla="*/ 743919 w 2719953"/>
              <a:gd name="connsiteY70" fmla="*/ 3192651 h 3897824"/>
              <a:gd name="connsiteX71" fmla="*/ 681926 w 2719953"/>
              <a:gd name="connsiteY71" fmla="*/ 3223647 h 3897824"/>
              <a:gd name="connsiteX72" fmla="*/ 650929 w 2719953"/>
              <a:gd name="connsiteY72" fmla="*/ 3246895 h 3897824"/>
              <a:gd name="connsiteX73" fmla="*/ 604434 w 2719953"/>
              <a:gd name="connsiteY73" fmla="*/ 3262393 h 3897824"/>
              <a:gd name="connsiteX74" fmla="*/ 581187 w 2719953"/>
              <a:gd name="connsiteY74" fmla="*/ 3270142 h 3897824"/>
              <a:gd name="connsiteX75" fmla="*/ 557939 w 2719953"/>
              <a:gd name="connsiteY75" fmla="*/ 3277891 h 3897824"/>
              <a:gd name="connsiteX76" fmla="*/ 511444 w 2719953"/>
              <a:gd name="connsiteY76" fmla="*/ 3308888 h 3897824"/>
              <a:gd name="connsiteX77" fmla="*/ 464949 w 2719953"/>
              <a:gd name="connsiteY77" fmla="*/ 3332135 h 3897824"/>
              <a:gd name="connsiteX78" fmla="*/ 441702 w 2719953"/>
              <a:gd name="connsiteY78" fmla="*/ 3347634 h 3897824"/>
              <a:gd name="connsiteX79" fmla="*/ 418454 w 2719953"/>
              <a:gd name="connsiteY79" fmla="*/ 3355383 h 3897824"/>
              <a:gd name="connsiteX80" fmla="*/ 395207 w 2719953"/>
              <a:gd name="connsiteY80" fmla="*/ 3378630 h 3897824"/>
              <a:gd name="connsiteX81" fmla="*/ 348712 w 2719953"/>
              <a:gd name="connsiteY81" fmla="*/ 3394129 h 3897824"/>
              <a:gd name="connsiteX82" fmla="*/ 309966 w 2719953"/>
              <a:gd name="connsiteY82" fmla="*/ 3425125 h 3897824"/>
              <a:gd name="connsiteX83" fmla="*/ 247973 w 2719953"/>
              <a:gd name="connsiteY83" fmla="*/ 3479369 h 3897824"/>
              <a:gd name="connsiteX84" fmla="*/ 224726 w 2719953"/>
              <a:gd name="connsiteY84" fmla="*/ 3487119 h 3897824"/>
              <a:gd name="connsiteX85" fmla="*/ 201478 w 2719953"/>
              <a:gd name="connsiteY85" fmla="*/ 3518115 h 3897824"/>
              <a:gd name="connsiteX86" fmla="*/ 170482 w 2719953"/>
              <a:gd name="connsiteY86" fmla="*/ 3541363 h 3897824"/>
              <a:gd name="connsiteX87" fmla="*/ 139485 w 2719953"/>
              <a:gd name="connsiteY87" fmla="*/ 3572359 h 3897824"/>
              <a:gd name="connsiteX88" fmla="*/ 116237 w 2719953"/>
              <a:gd name="connsiteY88" fmla="*/ 3595607 h 3897824"/>
              <a:gd name="connsiteX89" fmla="*/ 100739 w 2719953"/>
              <a:gd name="connsiteY89" fmla="*/ 3626603 h 3897824"/>
              <a:gd name="connsiteX90" fmla="*/ 85241 w 2719953"/>
              <a:gd name="connsiteY90" fmla="*/ 3649851 h 3897824"/>
              <a:gd name="connsiteX91" fmla="*/ 61993 w 2719953"/>
              <a:gd name="connsiteY91" fmla="*/ 3735091 h 3897824"/>
              <a:gd name="connsiteX92" fmla="*/ 54244 w 2719953"/>
              <a:gd name="connsiteY92" fmla="*/ 3766088 h 3897824"/>
              <a:gd name="connsiteX93" fmla="*/ 38746 w 2719953"/>
              <a:gd name="connsiteY93" fmla="*/ 3812583 h 3897824"/>
              <a:gd name="connsiteX94" fmla="*/ 0 w 2719953"/>
              <a:gd name="connsiteY94" fmla="*/ 3897824 h 3897824"/>
              <a:gd name="connsiteX95" fmla="*/ 0 w 2719953"/>
              <a:gd name="connsiteY95" fmla="*/ 3897824 h 38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19953" h="3897824">
                <a:moveTo>
                  <a:pt x="2719953" y="0"/>
                </a:moveTo>
                <a:cubicBezTo>
                  <a:pt x="2717370" y="103322"/>
                  <a:pt x="2716419" y="206698"/>
                  <a:pt x="2712204" y="309966"/>
                </a:cubicBezTo>
                <a:cubicBezTo>
                  <a:pt x="2711250" y="333337"/>
                  <a:pt x="2707546" y="356523"/>
                  <a:pt x="2704454" y="379708"/>
                </a:cubicBezTo>
                <a:cubicBezTo>
                  <a:pt x="2699812" y="414520"/>
                  <a:pt x="2695650" y="440199"/>
                  <a:pt x="2681207" y="472698"/>
                </a:cubicBezTo>
                <a:cubicBezTo>
                  <a:pt x="2670257" y="497337"/>
                  <a:pt x="2665548" y="493038"/>
                  <a:pt x="2650210" y="511444"/>
                </a:cubicBezTo>
                <a:cubicBezTo>
                  <a:pt x="2641942" y="521366"/>
                  <a:pt x="2634470" y="531931"/>
                  <a:pt x="2626963" y="542441"/>
                </a:cubicBezTo>
                <a:cubicBezTo>
                  <a:pt x="2621550" y="550019"/>
                  <a:pt x="2618737" y="559870"/>
                  <a:pt x="2611465" y="565688"/>
                </a:cubicBezTo>
                <a:cubicBezTo>
                  <a:pt x="2605086" y="570791"/>
                  <a:pt x="2595966" y="570854"/>
                  <a:pt x="2588217" y="573437"/>
                </a:cubicBezTo>
                <a:cubicBezTo>
                  <a:pt x="2552793" y="679711"/>
                  <a:pt x="2597803" y="562539"/>
                  <a:pt x="2541722" y="658678"/>
                </a:cubicBezTo>
                <a:cubicBezTo>
                  <a:pt x="2531810" y="675670"/>
                  <a:pt x="2525781" y="694657"/>
                  <a:pt x="2518475" y="712922"/>
                </a:cubicBezTo>
                <a:cubicBezTo>
                  <a:pt x="2515441" y="720506"/>
                  <a:pt x="2515257" y="729373"/>
                  <a:pt x="2510726" y="736169"/>
                </a:cubicBezTo>
                <a:cubicBezTo>
                  <a:pt x="2504647" y="745288"/>
                  <a:pt x="2495227" y="751668"/>
                  <a:pt x="2487478" y="759417"/>
                </a:cubicBezTo>
                <a:cubicBezTo>
                  <a:pt x="2484895" y="767166"/>
                  <a:pt x="2481973" y="774810"/>
                  <a:pt x="2479729" y="782664"/>
                </a:cubicBezTo>
                <a:cubicBezTo>
                  <a:pt x="2476803" y="792905"/>
                  <a:pt x="2475040" y="803460"/>
                  <a:pt x="2471980" y="813661"/>
                </a:cubicBezTo>
                <a:cubicBezTo>
                  <a:pt x="2467286" y="829309"/>
                  <a:pt x="2461648" y="844658"/>
                  <a:pt x="2456482" y="860156"/>
                </a:cubicBezTo>
                <a:cubicBezTo>
                  <a:pt x="2454172" y="867087"/>
                  <a:pt x="2446149" y="870488"/>
                  <a:pt x="2440983" y="875654"/>
                </a:cubicBezTo>
                <a:cubicBezTo>
                  <a:pt x="2435817" y="885986"/>
                  <a:pt x="2433003" y="897880"/>
                  <a:pt x="2425485" y="906651"/>
                </a:cubicBezTo>
                <a:cubicBezTo>
                  <a:pt x="2419079" y="914125"/>
                  <a:pt x="2382129" y="938137"/>
                  <a:pt x="2371241" y="945396"/>
                </a:cubicBezTo>
                <a:lnTo>
                  <a:pt x="2340244" y="991891"/>
                </a:lnTo>
                <a:cubicBezTo>
                  <a:pt x="2324033" y="1016207"/>
                  <a:pt x="2278251" y="1053885"/>
                  <a:pt x="2278251" y="1053885"/>
                </a:cubicBezTo>
                <a:cubicBezTo>
                  <a:pt x="2254472" y="1125222"/>
                  <a:pt x="2277578" y="1079008"/>
                  <a:pt x="2231756" y="1131376"/>
                </a:cubicBezTo>
                <a:cubicBezTo>
                  <a:pt x="2196983" y="1171116"/>
                  <a:pt x="2224951" y="1156892"/>
                  <a:pt x="2185261" y="1170122"/>
                </a:cubicBezTo>
                <a:cubicBezTo>
                  <a:pt x="2180095" y="1190786"/>
                  <a:pt x="2181578" y="1214392"/>
                  <a:pt x="2169763" y="1232115"/>
                </a:cubicBezTo>
                <a:cubicBezTo>
                  <a:pt x="2164597" y="1239864"/>
                  <a:pt x="2158430" y="1247033"/>
                  <a:pt x="2154265" y="1255363"/>
                </a:cubicBezTo>
                <a:cubicBezTo>
                  <a:pt x="2150612" y="1262669"/>
                  <a:pt x="2151618" y="1272232"/>
                  <a:pt x="2146515" y="1278610"/>
                </a:cubicBezTo>
                <a:cubicBezTo>
                  <a:pt x="2140697" y="1285882"/>
                  <a:pt x="2131017" y="1288942"/>
                  <a:pt x="2123268" y="1294108"/>
                </a:cubicBezTo>
                <a:cubicBezTo>
                  <a:pt x="2087994" y="1399932"/>
                  <a:pt x="2126477" y="1291788"/>
                  <a:pt x="2092271" y="1371600"/>
                </a:cubicBezTo>
                <a:cubicBezTo>
                  <a:pt x="2077181" y="1406809"/>
                  <a:pt x="2094797" y="1384571"/>
                  <a:pt x="2069024" y="1410346"/>
                </a:cubicBezTo>
                <a:lnTo>
                  <a:pt x="2045776" y="1480088"/>
                </a:lnTo>
                <a:cubicBezTo>
                  <a:pt x="2043193" y="1487837"/>
                  <a:pt x="2042558" y="1496539"/>
                  <a:pt x="2038027" y="1503335"/>
                </a:cubicBezTo>
                <a:cubicBezTo>
                  <a:pt x="1981411" y="1588262"/>
                  <a:pt x="2057562" y="1469614"/>
                  <a:pt x="2014780" y="1549830"/>
                </a:cubicBezTo>
                <a:cubicBezTo>
                  <a:pt x="1997893" y="1581493"/>
                  <a:pt x="1976585" y="1610724"/>
                  <a:pt x="1960536" y="1642820"/>
                </a:cubicBezTo>
                <a:lnTo>
                  <a:pt x="1945037" y="1673817"/>
                </a:lnTo>
                <a:cubicBezTo>
                  <a:pt x="1934084" y="1728584"/>
                  <a:pt x="1941453" y="1700066"/>
                  <a:pt x="1921790" y="1759057"/>
                </a:cubicBezTo>
                <a:lnTo>
                  <a:pt x="1914041" y="1782305"/>
                </a:lnTo>
                <a:cubicBezTo>
                  <a:pt x="1911458" y="1821051"/>
                  <a:pt x="1910357" y="1859924"/>
                  <a:pt x="1906292" y="1898542"/>
                </a:cubicBezTo>
                <a:cubicBezTo>
                  <a:pt x="1905177" y="1909134"/>
                  <a:pt x="1900448" y="1919060"/>
                  <a:pt x="1898543" y="1929539"/>
                </a:cubicBezTo>
                <a:cubicBezTo>
                  <a:pt x="1895898" y="1944088"/>
                  <a:pt x="1891368" y="1995357"/>
                  <a:pt x="1883044" y="2014780"/>
                </a:cubicBezTo>
                <a:cubicBezTo>
                  <a:pt x="1879375" y="2023340"/>
                  <a:pt x="1871328" y="2029517"/>
                  <a:pt x="1867546" y="2038027"/>
                </a:cubicBezTo>
                <a:cubicBezTo>
                  <a:pt x="1860911" y="2052956"/>
                  <a:pt x="1861110" y="2070929"/>
                  <a:pt x="1852048" y="2084522"/>
                </a:cubicBezTo>
                <a:cubicBezTo>
                  <a:pt x="1846882" y="2092271"/>
                  <a:pt x="1840964" y="2099569"/>
                  <a:pt x="1836549" y="2107769"/>
                </a:cubicBezTo>
                <a:cubicBezTo>
                  <a:pt x="1787533" y="2198799"/>
                  <a:pt x="1819997" y="2163069"/>
                  <a:pt x="1782305" y="2200759"/>
                </a:cubicBezTo>
                <a:cubicBezTo>
                  <a:pt x="1776227" y="2212915"/>
                  <a:pt x="1762263" y="2244049"/>
                  <a:pt x="1751309" y="2255003"/>
                </a:cubicBezTo>
                <a:cubicBezTo>
                  <a:pt x="1744723" y="2261589"/>
                  <a:pt x="1734647" y="2263916"/>
                  <a:pt x="1728061" y="2270502"/>
                </a:cubicBezTo>
                <a:cubicBezTo>
                  <a:pt x="1718929" y="2279634"/>
                  <a:pt x="1712882" y="2291413"/>
                  <a:pt x="1704814" y="2301498"/>
                </a:cubicBezTo>
                <a:cubicBezTo>
                  <a:pt x="1692211" y="2317251"/>
                  <a:pt x="1678983" y="2332495"/>
                  <a:pt x="1666068" y="2347993"/>
                </a:cubicBezTo>
                <a:cubicBezTo>
                  <a:pt x="1646594" y="2406418"/>
                  <a:pt x="1672861" y="2334411"/>
                  <a:pt x="1642821" y="2394488"/>
                </a:cubicBezTo>
                <a:cubicBezTo>
                  <a:pt x="1639168" y="2401794"/>
                  <a:pt x="1639274" y="2410731"/>
                  <a:pt x="1635071" y="2417735"/>
                </a:cubicBezTo>
                <a:cubicBezTo>
                  <a:pt x="1631312" y="2424000"/>
                  <a:pt x="1624328" y="2427687"/>
                  <a:pt x="1619573" y="2433234"/>
                </a:cubicBezTo>
                <a:cubicBezTo>
                  <a:pt x="1608809" y="2445792"/>
                  <a:pt x="1598908" y="2459065"/>
                  <a:pt x="1588576" y="2471980"/>
                </a:cubicBezTo>
                <a:cubicBezTo>
                  <a:pt x="1585993" y="2479729"/>
                  <a:pt x="1582808" y="2487303"/>
                  <a:pt x="1580827" y="2495227"/>
                </a:cubicBezTo>
                <a:cubicBezTo>
                  <a:pt x="1577633" y="2508005"/>
                  <a:pt x="1577703" y="2521640"/>
                  <a:pt x="1573078" y="2533973"/>
                </a:cubicBezTo>
                <a:cubicBezTo>
                  <a:pt x="1569808" y="2542693"/>
                  <a:pt x="1562746" y="2549471"/>
                  <a:pt x="1557580" y="2557220"/>
                </a:cubicBezTo>
                <a:cubicBezTo>
                  <a:pt x="1554997" y="2564969"/>
                  <a:pt x="1554034" y="2573464"/>
                  <a:pt x="1549831" y="2580468"/>
                </a:cubicBezTo>
                <a:cubicBezTo>
                  <a:pt x="1546072" y="2586733"/>
                  <a:pt x="1538896" y="2590261"/>
                  <a:pt x="1534332" y="2595966"/>
                </a:cubicBezTo>
                <a:cubicBezTo>
                  <a:pt x="1515567" y="2619421"/>
                  <a:pt x="1511955" y="2642025"/>
                  <a:pt x="1480088" y="2657959"/>
                </a:cubicBezTo>
                <a:cubicBezTo>
                  <a:pt x="1451035" y="2672485"/>
                  <a:pt x="1443245" y="2674070"/>
                  <a:pt x="1418095" y="2696705"/>
                </a:cubicBezTo>
                <a:cubicBezTo>
                  <a:pt x="1332860" y="2773416"/>
                  <a:pt x="1411566" y="2716557"/>
                  <a:pt x="1325105" y="2774196"/>
                </a:cubicBezTo>
                <a:cubicBezTo>
                  <a:pt x="1285852" y="2800364"/>
                  <a:pt x="1335547" y="2778410"/>
                  <a:pt x="1294109" y="2812942"/>
                </a:cubicBezTo>
                <a:cubicBezTo>
                  <a:pt x="1285235" y="2820337"/>
                  <a:pt x="1272231" y="2821349"/>
                  <a:pt x="1263112" y="2828441"/>
                </a:cubicBezTo>
                <a:cubicBezTo>
                  <a:pt x="1248695" y="2839654"/>
                  <a:pt x="1238112" y="2855159"/>
                  <a:pt x="1224366" y="2867186"/>
                </a:cubicBezTo>
                <a:cubicBezTo>
                  <a:pt x="1205875" y="2883366"/>
                  <a:pt x="1199822" y="2883117"/>
                  <a:pt x="1177871" y="2890434"/>
                </a:cubicBezTo>
                <a:cubicBezTo>
                  <a:pt x="1064253" y="2975648"/>
                  <a:pt x="1236261" y="2844359"/>
                  <a:pt x="1115878" y="2944678"/>
                </a:cubicBezTo>
                <a:cubicBezTo>
                  <a:pt x="1096035" y="2961214"/>
                  <a:pt x="1075378" y="2976845"/>
                  <a:pt x="1053885" y="2991173"/>
                </a:cubicBezTo>
                <a:cubicBezTo>
                  <a:pt x="1046136" y="2996339"/>
                  <a:pt x="1037792" y="3000709"/>
                  <a:pt x="1030637" y="3006671"/>
                </a:cubicBezTo>
                <a:cubicBezTo>
                  <a:pt x="991064" y="3039649"/>
                  <a:pt x="1026570" y="3025124"/>
                  <a:pt x="976393" y="3037668"/>
                </a:cubicBezTo>
                <a:cubicBezTo>
                  <a:pt x="955729" y="3050583"/>
                  <a:pt x="936196" y="3065515"/>
                  <a:pt x="914400" y="3076413"/>
                </a:cubicBezTo>
                <a:cubicBezTo>
                  <a:pt x="904874" y="3081176"/>
                  <a:pt x="892070" y="3077973"/>
                  <a:pt x="883404" y="3084163"/>
                </a:cubicBezTo>
                <a:cubicBezTo>
                  <a:pt x="872894" y="3091670"/>
                  <a:pt x="869962" y="3106754"/>
                  <a:pt x="860156" y="3115159"/>
                </a:cubicBezTo>
                <a:cubicBezTo>
                  <a:pt x="851385" y="3122677"/>
                  <a:pt x="838100" y="3123342"/>
                  <a:pt x="829160" y="3130657"/>
                </a:cubicBezTo>
                <a:cubicBezTo>
                  <a:pt x="747617" y="3197375"/>
                  <a:pt x="807956" y="3176642"/>
                  <a:pt x="743919" y="3192651"/>
                </a:cubicBezTo>
                <a:cubicBezTo>
                  <a:pt x="651610" y="3261881"/>
                  <a:pt x="768984" y="3180117"/>
                  <a:pt x="681926" y="3223647"/>
                </a:cubicBezTo>
                <a:cubicBezTo>
                  <a:pt x="670374" y="3229423"/>
                  <a:pt x="662481" y="3241119"/>
                  <a:pt x="650929" y="3246895"/>
                </a:cubicBezTo>
                <a:cubicBezTo>
                  <a:pt x="636317" y="3254201"/>
                  <a:pt x="619932" y="3257227"/>
                  <a:pt x="604434" y="3262393"/>
                </a:cubicBezTo>
                <a:lnTo>
                  <a:pt x="581187" y="3270142"/>
                </a:lnTo>
                <a:lnTo>
                  <a:pt x="557939" y="3277891"/>
                </a:lnTo>
                <a:cubicBezTo>
                  <a:pt x="513871" y="3321961"/>
                  <a:pt x="556303" y="3286459"/>
                  <a:pt x="511444" y="3308888"/>
                </a:cubicBezTo>
                <a:cubicBezTo>
                  <a:pt x="451356" y="3338932"/>
                  <a:pt x="523384" y="3312657"/>
                  <a:pt x="464949" y="3332135"/>
                </a:cubicBezTo>
                <a:cubicBezTo>
                  <a:pt x="457200" y="3337301"/>
                  <a:pt x="450032" y="3343469"/>
                  <a:pt x="441702" y="3347634"/>
                </a:cubicBezTo>
                <a:cubicBezTo>
                  <a:pt x="434396" y="3351287"/>
                  <a:pt x="425251" y="3350852"/>
                  <a:pt x="418454" y="3355383"/>
                </a:cubicBezTo>
                <a:cubicBezTo>
                  <a:pt x="409336" y="3361462"/>
                  <a:pt x="404787" y="3373308"/>
                  <a:pt x="395207" y="3378630"/>
                </a:cubicBezTo>
                <a:cubicBezTo>
                  <a:pt x="380926" y="3386564"/>
                  <a:pt x="348712" y="3394129"/>
                  <a:pt x="348712" y="3394129"/>
                </a:cubicBezTo>
                <a:cubicBezTo>
                  <a:pt x="308360" y="3454657"/>
                  <a:pt x="359874" y="3387694"/>
                  <a:pt x="309966" y="3425125"/>
                </a:cubicBezTo>
                <a:cubicBezTo>
                  <a:pt x="269554" y="3455434"/>
                  <a:pt x="283911" y="3461400"/>
                  <a:pt x="247973" y="3479369"/>
                </a:cubicBezTo>
                <a:cubicBezTo>
                  <a:pt x="240667" y="3483022"/>
                  <a:pt x="232475" y="3484536"/>
                  <a:pt x="224726" y="3487119"/>
                </a:cubicBezTo>
                <a:cubicBezTo>
                  <a:pt x="216977" y="3497451"/>
                  <a:pt x="210610" y="3508983"/>
                  <a:pt x="201478" y="3518115"/>
                </a:cubicBezTo>
                <a:cubicBezTo>
                  <a:pt x="192346" y="3527247"/>
                  <a:pt x="178750" y="3531441"/>
                  <a:pt x="170482" y="3541363"/>
                </a:cubicBezTo>
                <a:cubicBezTo>
                  <a:pt x="138692" y="3579511"/>
                  <a:pt x="191938" y="3554875"/>
                  <a:pt x="139485" y="3572359"/>
                </a:cubicBezTo>
                <a:cubicBezTo>
                  <a:pt x="131736" y="3580108"/>
                  <a:pt x="122607" y="3586689"/>
                  <a:pt x="116237" y="3595607"/>
                </a:cubicBezTo>
                <a:cubicBezTo>
                  <a:pt x="109523" y="3605007"/>
                  <a:pt x="106470" y="3616573"/>
                  <a:pt x="100739" y="3626603"/>
                </a:cubicBezTo>
                <a:cubicBezTo>
                  <a:pt x="96118" y="3634689"/>
                  <a:pt x="90407" y="3642102"/>
                  <a:pt x="85241" y="3649851"/>
                </a:cubicBezTo>
                <a:cubicBezTo>
                  <a:pt x="74288" y="3704615"/>
                  <a:pt x="81657" y="3676101"/>
                  <a:pt x="61993" y="3735091"/>
                </a:cubicBezTo>
                <a:cubicBezTo>
                  <a:pt x="58625" y="3745195"/>
                  <a:pt x="57304" y="3755887"/>
                  <a:pt x="54244" y="3766088"/>
                </a:cubicBezTo>
                <a:cubicBezTo>
                  <a:pt x="49550" y="3781736"/>
                  <a:pt x="47151" y="3798575"/>
                  <a:pt x="38746" y="3812583"/>
                </a:cubicBezTo>
                <a:cubicBezTo>
                  <a:pt x="7093" y="3865337"/>
                  <a:pt x="20261" y="3837040"/>
                  <a:pt x="0" y="3897824"/>
                </a:cubicBezTo>
                <a:lnTo>
                  <a:pt x="0" y="3897824"/>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prstClr val="white"/>
              </a:solidFill>
            </a:endParaRPr>
          </a:p>
        </p:txBody>
      </p:sp>
      <p:sp>
        <p:nvSpPr>
          <p:cNvPr id="3" name="Right Arrow 2"/>
          <p:cNvSpPr/>
          <p:nvPr/>
        </p:nvSpPr>
        <p:spPr>
          <a:xfrm flipH="1">
            <a:off x="1447800" y="289217"/>
            <a:ext cx="228600" cy="162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flipH="1">
            <a:off x="4528730" y="897427"/>
            <a:ext cx="228600" cy="162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flipH="1">
            <a:off x="4039833" y="5434090"/>
            <a:ext cx="228600" cy="162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81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wipe(left)">
                                      <p:cBhvr>
                                        <p:cTn id="12" dur="500"/>
                                        <p:tgtEl>
                                          <p:spTgt spid="46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7"/>
                                        </p:tgtEl>
                                        <p:attrNameLst>
                                          <p:attrName>style.visibility</p:attrName>
                                        </p:attrNameLst>
                                      </p:cBhvr>
                                      <p:to>
                                        <p:strVal val="visible"/>
                                      </p:to>
                                    </p:set>
                                    <p:animEffect transition="in" filter="wipe(left)">
                                      <p:cBhvr>
                                        <p:cTn id="17" dur="500"/>
                                        <p:tgtEl>
                                          <p:spTgt spid="460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wipe(right)">
                                      <p:cBhvr>
                                        <p:cTn id="22" dur="500"/>
                                        <p:tgtEl>
                                          <p:spTgt spid="4608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wipe(right)">
                                      <p:cBhvr>
                                        <p:cTn id="25" dur="500"/>
                                        <p:tgtEl>
                                          <p:spTgt spid="4608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wipe(right)">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6092"/>
                                        </p:tgtEl>
                                        <p:attrNameLst>
                                          <p:attrName>style.visibility</p:attrName>
                                        </p:attrNameLst>
                                      </p:cBhvr>
                                      <p:to>
                                        <p:strVal val="visible"/>
                                      </p:to>
                                    </p:set>
                                    <p:animEffect transition="in" filter="wipe(right)">
                                      <p:cBhvr>
                                        <p:cTn id="33" dur="500"/>
                                        <p:tgtEl>
                                          <p:spTgt spid="460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6094"/>
                                        </p:tgtEl>
                                        <p:attrNameLst>
                                          <p:attrName>style.visibility</p:attrName>
                                        </p:attrNameLst>
                                      </p:cBhvr>
                                      <p:to>
                                        <p:strVal val="visible"/>
                                      </p:to>
                                    </p:set>
                                    <p:animEffect transition="in" filter="wipe(right)">
                                      <p:cBhvr>
                                        <p:cTn id="38" dur="500"/>
                                        <p:tgtEl>
                                          <p:spTgt spid="460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095"/>
                                        </p:tgtEl>
                                        <p:attrNameLst>
                                          <p:attrName>style.visibility</p:attrName>
                                        </p:attrNameLst>
                                      </p:cBhvr>
                                      <p:to>
                                        <p:strVal val="visible"/>
                                      </p:to>
                                    </p:set>
                                    <p:animEffect transition="in" filter="wipe(down)">
                                      <p:cBhvr>
                                        <p:cTn id="43" dur="500"/>
                                        <p:tgtEl>
                                          <p:spTgt spid="4609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096"/>
                                        </p:tgtEl>
                                        <p:attrNameLst>
                                          <p:attrName>style.visibility</p:attrName>
                                        </p:attrNameLst>
                                      </p:cBhvr>
                                      <p:to>
                                        <p:strVal val="visible"/>
                                      </p:to>
                                    </p:set>
                                    <p:animEffect transition="in" filter="wipe(down)">
                                      <p:cBhvr>
                                        <p:cTn id="46" dur="500"/>
                                        <p:tgtEl>
                                          <p:spTgt spid="4609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6097"/>
                                        </p:tgtEl>
                                        <p:attrNameLst>
                                          <p:attrName>style.visibility</p:attrName>
                                        </p:attrNameLst>
                                      </p:cBhvr>
                                      <p:to>
                                        <p:strVal val="visible"/>
                                      </p:to>
                                    </p:set>
                                    <p:animEffect transition="in" filter="wipe(down)">
                                      <p:cBhvr>
                                        <p:cTn id="49" dur="500"/>
                                        <p:tgtEl>
                                          <p:spTgt spid="460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098"/>
                                        </p:tgtEl>
                                        <p:attrNameLst>
                                          <p:attrName>style.visibility</p:attrName>
                                        </p:attrNameLst>
                                      </p:cBhvr>
                                      <p:to>
                                        <p:strVal val="visible"/>
                                      </p:to>
                                    </p:set>
                                    <p:animEffect transition="in" filter="wipe(down)">
                                      <p:cBhvr>
                                        <p:cTn id="54" dur="500"/>
                                        <p:tgtEl>
                                          <p:spTgt spid="4609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6101"/>
                                        </p:tgtEl>
                                        <p:attrNameLst>
                                          <p:attrName>style.visibility</p:attrName>
                                        </p:attrNameLst>
                                      </p:cBhvr>
                                      <p:to>
                                        <p:strVal val="visible"/>
                                      </p:to>
                                    </p:set>
                                    <p:animEffect transition="in" filter="barn(inVertical)">
                                      <p:cBhvr>
                                        <p:cTn id="59" dur="500"/>
                                        <p:tgtEl>
                                          <p:spTgt spid="4610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103"/>
                                        </p:tgtEl>
                                        <p:attrNameLst>
                                          <p:attrName>style.visibility</p:attrName>
                                        </p:attrNameLst>
                                      </p:cBhvr>
                                      <p:to>
                                        <p:strVal val="visible"/>
                                      </p:to>
                                    </p:set>
                                    <p:animEffect transition="in" filter="barn(inVertical)">
                                      <p:cBhvr>
                                        <p:cTn id="62" dur="500"/>
                                        <p:tgtEl>
                                          <p:spTgt spid="4610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104"/>
                                        </p:tgtEl>
                                        <p:attrNameLst>
                                          <p:attrName>style.visibility</p:attrName>
                                        </p:attrNameLst>
                                      </p:cBhvr>
                                      <p:to>
                                        <p:strVal val="visible"/>
                                      </p:to>
                                    </p:set>
                                    <p:animEffect transition="in" filter="barn(inVertical)">
                                      <p:cBhvr>
                                        <p:cTn id="65" dur="500"/>
                                        <p:tgtEl>
                                          <p:spTgt spid="461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6105"/>
                                        </p:tgtEl>
                                        <p:attrNameLst>
                                          <p:attrName>style.visibility</p:attrName>
                                        </p:attrNameLst>
                                      </p:cBhvr>
                                      <p:to>
                                        <p:strVal val="visible"/>
                                      </p:to>
                                    </p:set>
                                    <p:animEffect transition="in" filter="barn(inVertical)">
                                      <p:cBhvr>
                                        <p:cTn id="68" dur="500"/>
                                        <p:tgtEl>
                                          <p:spTgt spid="4610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106"/>
                                        </p:tgtEl>
                                        <p:attrNameLst>
                                          <p:attrName>style.visibility</p:attrName>
                                        </p:attrNameLst>
                                      </p:cBhvr>
                                      <p:to>
                                        <p:strVal val="visible"/>
                                      </p:to>
                                    </p:set>
                                    <p:animEffect transition="in" filter="barn(inVertical)">
                                      <p:cBhvr>
                                        <p:cTn id="71" dur="500"/>
                                        <p:tgtEl>
                                          <p:spTgt spid="4610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110"/>
                                        </p:tgtEl>
                                        <p:attrNameLst>
                                          <p:attrName>style.visibility</p:attrName>
                                        </p:attrNameLst>
                                      </p:cBhvr>
                                      <p:to>
                                        <p:strVal val="visible"/>
                                      </p:to>
                                    </p:set>
                                    <p:animEffect transition="in" filter="barn(inVertical)">
                                      <p:cBhvr>
                                        <p:cTn id="74" dur="500"/>
                                        <p:tgtEl>
                                          <p:spTgt spid="4611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6" grpId="0"/>
      <p:bldP spid="46087" grpId="0"/>
      <p:bldP spid="46088" grpId="0" animBg="1"/>
      <p:bldP spid="46089" grpId="0" animBg="1"/>
      <p:bldP spid="46090" grpId="0" animBg="1"/>
      <p:bldP spid="46092" grpId="0" animBg="1"/>
      <p:bldP spid="46094" grpId="0" animBg="1"/>
      <p:bldP spid="46095" grpId="0" animBg="1"/>
      <p:bldP spid="46096" grpId="0" animBg="1"/>
      <p:bldP spid="46097" grpId="0" animBg="1"/>
      <p:bldP spid="46098" grpId="0" animBg="1"/>
      <p:bldP spid="46101" grpId="0" animBg="1"/>
      <p:bldP spid="46103" grpId="0" animBg="1"/>
      <p:bldP spid="46104" grpId="0" animBg="1"/>
      <p:bldP spid="46105" grpId="0" animBg="1"/>
      <p:bldP spid="46106" grpId="0" animBg="1"/>
      <p:bldP spid="46110" grpId="0"/>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4953000" y="195194"/>
            <a:ext cx="4191000" cy="952500"/>
          </a:xfrm>
        </p:spPr>
        <p:txBody>
          <a:bodyPr/>
          <a:lstStyle/>
          <a:p>
            <a:r>
              <a:rPr lang="en-US" b="1" u="sng" dirty="0">
                <a:solidFill>
                  <a:srgbClr val="FFCC00"/>
                </a:solidFill>
              </a:rPr>
              <a:t>Evidence of Rapid Burial</a:t>
            </a:r>
          </a:p>
        </p:txBody>
      </p:sp>
      <p:sp>
        <p:nvSpPr>
          <p:cNvPr id="64516" name="Rectangle 4"/>
          <p:cNvSpPr>
            <a:spLocks noGrp="1" noChangeArrowheads="1"/>
          </p:cNvSpPr>
          <p:nvPr>
            <p:ph type="body" sz="half" idx="2"/>
          </p:nvPr>
        </p:nvSpPr>
        <p:spPr>
          <a:xfrm>
            <a:off x="5361106" y="1969734"/>
            <a:ext cx="3670300" cy="2366698"/>
          </a:xfrm>
        </p:spPr>
        <p:txBody>
          <a:bodyPr/>
          <a:lstStyle/>
          <a:p>
            <a:pPr algn="ctr">
              <a:buFontTx/>
              <a:buNone/>
            </a:pPr>
            <a:r>
              <a:rPr lang="en-US" sz="2400" dirty="0" err="1">
                <a:solidFill>
                  <a:schemeClr val="bg1"/>
                </a:solidFill>
              </a:rPr>
              <a:t>Polystrate</a:t>
            </a:r>
            <a:r>
              <a:rPr lang="en-US" sz="2400" dirty="0">
                <a:solidFill>
                  <a:schemeClr val="bg1"/>
                </a:solidFill>
              </a:rPr>
              <a:t> Fossils</a:t>
            </a:r>
          </a:p>
          <a:p>
            <a:pPr algn="ctr">
              <a:buFontTx/>
              <a:buNone/>
            </a:pPr>
            <a:endParaRPr lang="en-US" sz="2000" dirty="0">
              <a:solidFill>
                <a:schemeClr val="bg1"/>
              </a:solidFill>
            </a:endParaRPr>
          </a:p>
          <a:p>
            <a:pPr>
              <a:buFontTx/>
              <a:buNone/>
            </a:pPr>
            <a:r>
              <a:rPr lang="en-US" sz="2000" dirty="0">
                <a:solidFill>
                  <a:schemeClr val="bg1"/>
                </a:solidFill>
              </a:rPr>
              <a:t>	Petrified tree trunks are found that frequently cross several strata proving the layers were deposited at the same time instead of over millions of years.</a:t>
            </a:r>
          </a:p>
          <a:p>
            <a:pPr>
              <a:buFontTx/>
              <a:buNone/>
            </a:pPr>
            <a:endParaRPr lang="en-US" sz="2000" dirty="0">
              <a:solidFill>
                <a:schemeClr val="bg1"/>
              </a:solidFill>
            </a:endParaRPr>
          </a:p>
        </p:txBody>
      </p:sp>
      <p:sp>
        <p:nvSpPr>
          <p:cNvPr id="64518" name="Rectangle 6"/>
          <p:cNvSpPr>
            <a:spLocks noChangeArrowheads="1"/>
          </p:cNvSpPr>
          <p:nvPr/>
        </p:nvSpPr>
        <p:spPr bwMode="auto">
          <a:xfrm>
            <a:off x="382197" y="317501"/>
            <a:ext cx="2320122" cy="707886"/>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000" b="1" dirty="0" err="1">
                <a:solidFill>
                  <a:srgbClr val="FFFFFF"/>
                </a:solidFill>
              </a:rPr>
              <a:t>Polystrate</a:t>
            </a:r>
            <a:r>
              <a:rPr lang="en-US" sz="2000" b="1" dirty="0">
                <a:solidFill>
                  <a:srgbClr val="FFFFFF"/>
                </a:solidFill>
              </a:rPr>
              <a:t> Tree in</a:t>
            </a:r>
            <a:br>
              <a:rPr lang="en-US" sz="2000" b="1" dirty="0">
                <a:solidFill>
                  <a:srgbClr val="FFFFFF"/>
                </a:solidFill>
              </a:rPr>
            </a:br>
            <a:r>
              <a:rPr lang="en-US" sz="2000" b="1" dirty="0" smtClean="0">
                <a:solidFill>
                  <a:srgbClr val="FFFFFF"/>
                </a:solidFill>
              </a:rPr>
              <a:t>Tennessee</a:t>
            </a:r>
            <a:endParaRPr lang="en-US" b="1" dirty="0">
              <a:solidFill>
                <a:srgbClr val="FFFFFF"/>
              </a:solidFill>
            </a:endParaRPr>
          </a:p>
        </p:txBody>
      </p:sp>
      <p:pic>
        <p:nvPicPr>
          <p:cNvPr id="31746"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14" y="1515803"/>
            <a:ext cx="2469694" cy="371128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Related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425" y="1515803"/>
            <a:ext cx="2905328" cy="376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9522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descr="Image result for polystrate tree fossil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2" y="-14289"/>
            <a:ext cx="7465397" cy="579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40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40" name="Rectangle 12"/>
          <p:cNvSpPr>
            <a:spLocks noGrp="1" noChangeArrowheads="1"/>
          </p:cNvSpPr>
          <p:nvPr>
            <p:ph type="title"/>
          </p:nvPr>
        </p:nvSpPr>
        <p:spPr/>
        <p:txBody>
          <a:bodyPr/>
          <a:lstStyle/>
          <a:p>
            <a:r>
              <a:rPr lang="en-US" sz="3600" i="1" u="sng" dirty="0">
                <a:solidFill>
                  <a:srgbClr val="FFFF00"/>
                </a:solidFill>
                <a:effectLst/>
                <a:latin typeface="Cambria" pitchFamily="18" charset="0"/>
              </a:rPr>
              <a:t>The Horse</a:t>
            </a:r>
          </a:p>
        </p:txBody>
      </p:sp>
      <p:sp>
        <p:nvSpPr>
          <p:cNvPr id="48131" name="Rectangle 3"/>
          <p:cNvSpPr>
            <a:spLocks noGrp="1" noChangeArrowheads="1"/>
          </p:cNvSpPr>
          <p:nvPr>
            <p:ph type="body" idx="4294967295"/>
          </p:nvPr>
        </p:nvSpPr>
        <p:spPr>
          <a:xfrm>
            <a:off x="457204" y="825500"/>
            <a:ext cx="8308975" cy="2571750"/>
          </a:xfrm>
        </p:spPr>
        <p:txBody>
          <a:bodyPr/>
          <a:lstStyle/>
          <a:p>
            <a:pPr marL="0" indent="0">
              <a:lnSpc>
                <a:spcPct val="85000"/>
              </a:lnSpc>
              <a:spcBef>
                <a:spcPts val="800"/>
              </a:spcBef>
              <a:spcAft>
                <a:spcPts val="300"/>
              </a:spcAft>
              <a:buFont typeface="Wingdings" pitchFamily="2" charset="2"/>
              <a:buNone/>
            </a:pPr>
            <a:r>
              <a:rPr lang="en-US" sz="2800" dirty="0">
                <a:solidFill>
                  <a:schemeClr val="bg1"/>
                </a:solidFill>
                <a:latin typeface="Cambria" pitchFamily="18" charset="0"/>
              </a:rPr>
              <a:t>“The horse is a well-documented case study in evolution. The fossil record shows clear steps in the progression from a four-toed, small browsing animal - one of a line that gave rise to tapirs, rhinoceroses, and other mammals in addition to horses - to the modern horse,…”</a:t>
            </a:r>
          </a:p>
        </p:txBody>
      </p:sp>
      <p:sp>
        <p:nvSpPr>
          <p:cNvPr id="48139" name="Text Box 11"/>
          <p:cNvSpPr txBox="1">
            <a:spLocks noChangeArrowheads="1"/>
          </p:cNvSpPr>
          <p:nvPr/>
        </p:nvSpPr>
        <p:spPr bwMode="auto">
          <a:xfrm>
            <a:off x="228600" y="4748852"/>
            <a:ext cx="4495800" cy="720197"/>
          </a:xfrm>
          <a:prstGeom prst="rect">
            <a:avLst/>
          </a:prstGeom>
          <a:noFill/>
          <a:ln w="9525">
            <a:noFill/>
            <a:miter lim="800000"/>
            <a:headEnd/>
            <a:tailEnd/>
          </a:ln>
          <a:effectLst/>
        </p:spPr>
        <p:txBody>
          <a:bodyPr wrap="square">
            <a:spAutoFit/>
          </a:bodyPr>
          <a:lstStyle/>
          <a:p>
            <a:pPr eaLnBrk="0" fontAlgn="base" hangingPunct="0">
              <a:lnSpc>
                <a:spcPct val="85000"/>
              </a:lnSpc>
              <a:spcBef>
                <a:spcPts val="800"/>
              </a:spcBef>
              <a:spcAft>
                <a:spcPts val="300"/>
              </a:spcAft>
              <a:buClr>
                <a:srgbClr val="66CCFF"/>
              </a:buClr>
              <a:buSzPct val="70000"/>
              <a:buFont typeface="Wingdings" pitchFamily="2" charset="2"/>
              <a:buNone/>
            </a:pPr>
            <a:r>
              <a:rPr lang="en-US" sz="1600" dirty="0">
                <a:solidFill>
                  <a:srgbClr val="FFFFFF"/>
                </a:solidFill>
                <a:latin typeface="Cambria" pitchFamily="18" charset="0"/>
              </a:rPr>
              <a:t>"Evolutionary History of the Modern Horse," Microsoft® Encarta® Encyclopedia 2000. © 1993-1999 Microsoft Corporation. </a:t>
            </a:r>
          </a:p>
        </p:txBody>
      </p:sp>
      <p:pic>
        <p:nvPicPr>
          <p:cNvPr id="13314" name="Picture 2" descr="Image result for evolution of the hor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414" y="3033935"/>
            <a:ext cx="5905707" cy="155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55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sz="3200" i="1" u="sng" dirty="0">
                <a:solidFill>
                  <a:srgbClr val="FFFF00"/>
                </a:solidFill>
                <a:effectLst/>
                <a:latin typeface="Cambria" pitchFamily="18" charset="0"/>
              </a:rPr>
              <a:t>What Textbooks Don’t Contain</a:t>
            </a:r>
          </a:p>
        </p:txBody>
      </p:sp>
      <p:sp>
        <p:nvSpPr>
          <p:cNvPr id="409603" name="Rectangle 3"/>
          <p:cNvSpPr>
            <a:spLocks noGrp="1" noChangeArrowheads="1"/>
          </p:cNvSpPr>
          <p:nvPr>
            <p:ph type="body" idx="1"/>
          </p:nvPr>
        </p:nvSpPr>
        <p:spPr>
          <a:xfrm>
            <a:off x="395288" y="902229"/>
            <a:ext cx="8367712" cy="1867958"/>
          </a:xfrm>
        </p:spPr>
        <p:txBody>
          <a:bodyPr/>
          <a:lstStyle/>
          <a:p>
            <a:pPr marL="0" indent="0">
              <a:lnSpc>
                <a:spcPct val="90000"/>
              </a:lnSpc>
              <a:buFont typeface="Wingdings" pitchFamily="2" charset="2"/>
              <a:buNone/>
            </a:pPr>
            <a:r>
              <a:rPr lang="en-US" sz="2800" dirty="0">
                <a:solidFill>
                  <a:schemeClr val="bg1"/>
                </a:solidFill>
                <a:latin typeface="Cambria" pitchFamily="18" charset="0"/>
              </a:rPr>
              <a:t>The rib count, vertebrae count, tooth count and the size of the animal, varies widely and does not show any direct line of progression (18, 15, 19, 18) </a:t>
            </a:r>
          </a:p>
        </p:txBody>
      </p:sp>
      <p:grpSp>
        <p:nvGrpSpPr>
          <p:cNvPr id="2" name="Group 4"/>
          <p:cNvGrpSpPr>
            <a:grpSpLocks/>
          </p:cNvGrpSpPr>
          <p:nvPr/>
        </p:nvGrpSpPr>
        <p:grpSpPr bwMode="auto">
          <a:xfrm>
            <a:off x="3886203" y="2380989"/>
            <a:ext cx="5022850" cy="2967303"/>
            <a:chOff x="1445" y="583"/>
            <a:chExt cx="2994" cy="2024"/>
          </a:xfrm>
        </p:grpSpPr>
        <p:pic>
          <p:nvPicPr>
            <p:cNvPr id="409605" name="Picture 5" descr="horse evolution"/>
            <p:cNvPicPr>
              <a:picLocks noChangeAspect="1" noChangeArrowheads="1"/>
            </p:cNvPicPr>
            <p:nvPr/>
          </p:nvPicPr>
          <p:blipFill>
            <a:blip r:embed="rId2" cstate="print">
              <a:lum bright="-8000"/>
            </a:blip>
            <a:srcRect/>
            <a:stretch>
              <a:fillRect/>
            </a:stretch>
          </p:blipFill>
          <p:spPr bwMode="auto">
            <a:xfrm>
              <a:off x="1446" y="583"/>
              <a:ext cx="2993" cy="2024"/>
            </a:xfrm>
            <a:prstGeom prst="rect">
              <a:avLst/>
            </a:prstGeom>
            <a:noFill/>
          </p:spPr>
        </p:pic>
        <p:sp>
          <p:nvSpPr>
            <p:cNvPr id="409606" name="Rectangle 6"/>
            <p:cNvSpPr>
              <a:spLocks noChangeArrowheads="1"/>
            </p:cNvSpPr>
            <p:nvPr/>
          </p:nvSpPr>
          <p:spPr bwMode="auto">
            <a:xfrm>
              <a:off x="1445" y="585"/>
              <a:ext cx="2989" cy="2021"/>
            </a:xfrm>
            <a:prstGeom prst="rect">
              <a:avLst/>
            </a:prstGeom>
            <a:noFill/>
            <a:ln w="38100">
              <a:solidFill>
                <a:srgbClr val="000066"/>
              </a:solidFill>
              <a:miter lim="800000"/>
              <a:headEnd/>
              <a:tailEnd/>
            </a:ln>
            <a:effectLst>
              <a:prstShdw prst="shdw17" dist="17961" dir="2700000">
                <a:srgbClr val="000066">
                  <a:gamma/>
                  <a:shade val="60000"/>
                  <a:invGamma/>
                </a:srgbClr>
              </a:prstShdw>
            </a:effectLst>
          </p:spPr>
          <p:txBody>
            <a:bodyPr wrap="none" anchor="ctr"/>
            <a:lstStyle/>
            <a:p>
              <a:pPr eaLnBrk="0" fontAlgn="base" hangingPunct="0">
                <a:spcBef>
                  <a:spcPct val="0"/>
                </a:spcBef>
                <a:spcAft>
                  <a:spcPct val="0"/>
                </a:spcAft>
              </a:pPr>
              <a:endParaRPr lang="en-US" sz="2800">
                <a:solidFill>
                  <a:srgbClr val="FFFFFF"/>
                </a:solidFill>
                <a:latin typeface="Cambria" pitchFamily="18" charset="0"/>
              </a:endParaRPr>
            </a:p>
          </p:txBody>
        </p:sp>
      </p:grpSp>
      <p:sp>
        <p:nvSpPr>
          <p:cNvPr id="409609" name="Text Box 9"/>
          <p:cNvSpPr txBox="1">
            <a:spLocks noChangeArrowheads="1"/>
          </p:cNvSpPr>
          <p:nvPr/>
        </p:nvSpPr>
        <p:spPr bwMode="auto">
          <a:xfrm>
            <a:off x="74633" y="4324654"/>
            <a:ext cx="4003675" cy="954107"/>
          </a:xfrm>
          <a:prstGeom prst="rect">
            <a:avLst/>
          </a:prstGeom>
          <a:noFill/>
          <a:ln w="9525">
            <a:noFill/>
            <a:miter lim="800000"/>
            <a:headEnd/>
            <a:tailEnd/>
          </a:ln>
          <a:effectLst/>
        </p:spPr>
        <p:txBody>
          <a:bodyPr>
            <a:spAutoFit/>
          </a:bodyPr>
          <a:lstStyle/>
          <a:p>
            <a:pPr marL="465138" indent="-465138" eaLnBrk="0" fontAlgn="base" hangingPunct="0">
              <a:spcBef>
                <a:spcPct val="50000"/>
              </a:spcBef>
              <a:spcAft>
                <a:spcPct val="0"/>
              </a:spcAft>
            </a:pPr>
            <a:r>
              <a:rPr lang="en-US" sz="2800" dirty="0" smtClean="0">
                <a:solidFill>
                  <a:srgbClr val="FFFFFF"/>
                </a:solidFill>
                <a:latin typeface="Cambria" pitchFamily="18" charset="0"/>
              </a:rPr>
              <a:t>Similarity </a:t>
            </a:r>
            <a:r>
              <a:rPr lang="en-US" sz="2800" dirty="0">
                <a:solidFill>
                  <a:srgbClr val="FFFFFF"/>
                </a:solidFill>
                <a:latin typeface="Cambria" pitchFamily="18" charset="0"/>
              </a:rPr>
              <a:t>could be genetic variability</a:t>
            </a:r>
          </a:p>
        </p:txBody>
      </p:sp>
      <p:grpSp>
        <p:nvGrpSpPr>
          <p:cNvPr id="3" name="Group 12"/>
          <p:cNvGrpSpPr>
            <a:grpSpLocks/>
          </p:cNvGrpSpPr>
          <p:nvPr/>
        </p:nvGrpSpPr>
        <p:grpSpPr bwMode="auto">
          <a:xfrm>
            <a:off x="3338513" y="3114177"/>
            <a:ext cx="2292350" cy="575469"/>
            <a:chOff x="2103" y="2354"/>
            <a:chExt cx="1444" cy="435"/>
          </a:xfrm>
        </p:grpSpPr>
        <p:sp>
          <p:nvSpPr>
            <p:cNvPr id="409610" name="Freeform 10"/>
            <p:cNvSpPr>
              <a:spLocks/>
            </p:cNvSpPr>
            <p:nvPr/>
          </p:nvSpPr>
          <p:spPr bwMode="auto">
            <a:xfrm>
              <a:off x="2103" y="2484"/>
              <a:ext cx="905" cy="305"/>
            </a:xfrm>
            <a:custGeom>
              <a:avLst/>
              <a:gdLst/>
              <a:ahLst/>
              <a:cxnLst>
                <a:cxn ang="0">
                  <a:pos x="0" y="305"/>
                </a:cxn>
                <a:cxn ang="0">
                  <a:pos x="567" y="30"/>
                </a:cxn>
                <a:cxn ang="0">
                  <a:pos x="905" y="122"/>
                </a:cxn>
              </a:cxnLst>
              <a:rect l="0" t="0" r="r" b="b"/>
              <a:pathLst>
                <a:path w="905" h="305">
                  <a:moveTo>
                    <a:pt x="0" y="305"/>
                  </a:moveTo>
                  <a:cubicBezTo>
                    <a:pt x="208" y="182"/>
                    <a:pt x="416" y="60"/>
                    <a:pt x="567" y="30"/>
                  </a:cubicBezTo>
                  <a:cubicBezTo>
                    <a:pt x="718" y="0"/>
                    <a:pt x="849" y="107"/>
                    <a:pt x="905" y="122"/>
                  </a:cubicBezTo>
                </a:path>
              </a:pathLst>
            </a:custGeom>
            <a:noFill/>
            <a:ln w="76200" cmpd="sng">
              <a:solidFill>
                <a:schemeClr val="tx1"/>
              </a:solidFill>
              <a:round/>
              <a:headEnd type="none" w="med" len="med"/>
              <a:tailEnd type="triangle" w="med" len="med"/>
            </a:ln>
            <a:effectLst/>
          </p:spPr>
          <p:txBody>
            <a:bodyPr/>
            <a:lstStyle/>
            <a:p>
              <a:pPr eaLnBrk="0" fontAlgn="base" hangingPunct="0">
                <a:spcBef>
                  <a:spcPct val="0"/>
                </a:spcBef>
                <a:spcAft>
                  <a:spcPct val="0"/>
                </a:spcAft>
              </a:pPr>
              <a:endParaRPr lang="en-US" sz="2800">
                <a:solidFill>
                  <a:srgbClr val="FFFFFF"/>
                </a:solidFill>
                <a:latin typeface="Cambria" pitchFamily="18" charset="0"/>
              </a:endParaRPr>
            </a:p>
          </p:txBody>
        </p:sp>
        <p:sp>
          <p:nvSpPr>
            <p:cNvPr id="409611" name="Freeform 11"/>
            <p:cNvSpPr>
              <a:spLocks/>
            </p:cNvSpPr>
            <p:nvPr/>
          </p:nvSpPr>
          <p:spPr bwMode="auto">
            <a:xfrm>
              <a:off x="2606" y="2354"/>
              <a:ext cx="941" cy="179"/>
            </a:xfrm>
            <a:custGeom>
              <a:avLst/>
              <a:gdLst/>
              <a:ahLst/>
              <a:cxnLst>
                <a:cxn ang="0">
                  <a:pos x="0" y="179"/>
                </a:cxn>
                <a:cxn ang="0">
                  <a:pos x="603" y="14"/>
                </a:cxn>
                <a:cxn ang="0">
                  <a:pos x="941" y="96"/>
                </a:cxn>
              </a:cxnLst>
              <a:rect l="0" t="0" r="r" b="b"/>
              <a:pathLst>
                <a:path w="941" h="179">
                  <a:moveTo>
                    <a:pt x="0" y="179"/>
                  </a:moveTo>
                  <a:cubicBezTo>
                    <a:pt x="223" y="103"/>
                    <a:pt x="446" y="28"/>
                    <a:pt x="603" y="14"/>
                  </a:cubicBezTo>
                  <a:cubicBezTo>
                    <a:pt x="760" y="0"/>
                    <a:pt x="885" y="82"/>
                    <a:pt x="941" y="96"/>
                  </a:cubicBezTo>
                </a:path>
              </a:pathLst>
            </a:custGeom>
            <a:noFill/>
            <a:ln w="76200" cmpd="sng">
              <a:solidFill>
                <a:schemeClr val="tx1"/>
              </a:solidFill>
              <a:round/>
              <a:headEnd type="none" w="med" len="med"/>
              <a:tailEnd type="triangle" w="med" len="med"/>
            </a:ln>
            <a:effectLst/>
          </p:spPr>
          <p:txBody>
            <a:bodyPr/>
            <a:lstStyle/>
            <a:p>
              <a:pPr eaLnBrk="0" fontAlgn="base" hangingPunct="0">
                <a:spcBef>
                  <a:spcPct val="0"/>
                </a:spcBef>
                <a:spcAft>
                  <a:spcPct val="0"/>
                </a:spcAft>
              </a:pPr>
              <a:endParaRPr lang="en-US" sz="2800">
                <a:solidFill>
                  <a:srgbClr val="FFFFFF"/>
                </a:solidFill>
                <a:latin typeface="Cambria" pitchFamily="18" charset="0"/>
              </a:endParaRPr>
            </a:p>
          </p:txBody>
        </p:sp>
      </p:grpSp>
    </p:spTree>
    <p:extLst>
      <p:ext uri="{BB962C8B-B14F-4D97-AF65-F5344CB8AC3E}">
        <p14:creationId xmlns:p14="http://schemas.microsoft.com/office/powerpoint/2010/main" val="3792853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312" y="1790797"/>
            <a:ext cx="7595273" cy="379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02" name="Rectangle 2"/>
          <p:cNvSpPr>
            <a:spLocks noGrp="1" noChangeArrowheads="1"/>
          </p:cNvSpPr>
          <p:nvPr>
            <p:ph type="title"/>
          </p:nvPr>
        </p:nvSpPr>
        <p:spPr/>
        <p:txBody>
          <a:bodyPr/>
          <a:lstStyle/>
          <a:p>
            <a:r>
              <a:rPr lang="en-US" sz="3200" i="1" u="sng" dirty="0">
                <a:solidFill>
                  <a:srgbClr val="FFFF00"/>
                </a:solidFill>
                <a:effectLst/>
                <a:latin typeface="Cambria" pitchFamily="18" charset="0"/>
              </a:rPr>
              <a:t>What Textbooks Don’t Contain</a:t>
            </a:r>
          </a:p>
        </p:txBody>
      </p:sp>
      <p:sp>
        <p:nvSpPr>
          <p:cNvPr id="409603" name="Rectangle 3"/>
          <p:cNvSpPr>
            <a:spLocks noGrp="1" noChangeArrowheads="1"/>
          </p:cNvSpPr>
          <p:nvPr>
            <p:ph type="body" idx="1"/>
          </p:nvPr>
        </p:nvSpPr>
        <p:spPr>
          <a:xfrm>
            <a:off x="395288" y="902229"/>
            <a:ext cx="8367712" cy="1867958"/>
          </a:xfrm>
        </p:spPr>
        <p:txBody>
          <a:bodyPr/>
          <a:lstStyle/>
          <a:p>
            <a:pPr marL="0" indent="0">
              <a:lnSpc>
                <a:spcPct val="90000"/>
              </a:lnSpc>
              <a:buFont typeface="Wingdings" pitchFamily="2" charset="2"/>
              <a:buNone/>
            </a:pPr>
            <a:r>
              <a:rPr lang="en-US" sz="2800" dirty="0" smtClean="0">
                <a:solidFill>
                  <a:schemeClr val="bg1"/>
                </a:solidFill>
                <a:latin typeface="Cambria" pitchFamily="18" charset="0"/>
              </a:rPr>
              <a:t>Natural History Museum – New Yor</a:t>
            </a:r>
            <a:r>
              <a:rPr lang="en-US" sz="2800" dirty="0" smtClean="0">
                <a:solidFill>
                  <a:schemeClr val="bg1"/>
                </a:solidFill>
                <a:latin typeface="Cambria" pitchFamily="18" charset="0"/>
              </a:rPr>
              <a:t>k City</a:t>
            </a:r>
            <a:endParaRPr lang="en-US" sz="2800" dirty="0">
              <a:solidFill>
                <a:schemeClr val="bg1"/>
              </a:solidFill>
              <a:latin typeface="Cambria" pitchFamily="18" charset="0"/>
            </a:endParaRPr>
          </a:p>
        </p:txBody>
      </p:sp>
      <p:sp>
        <p:nvSpPr>
          <p:cNvPr id="409609" name="Text Box 9"/>
          <p:cNvSpPr txBox="1">
            <a:spLocks noChangeArrowheads="1"/>
          </p:cNvSpPr>
          <p:nvPr/>
        </p:nvSpPr>
        <p:spPr bwMode="auto">
          <a:xfrm>
            <a:off x="472190" y="1436434"/>
            <a:ext cx="4003675" cy="1384995"/>
          </a:xfrm>
          <a:prstGeom prst="rect">
            <a:avLst/>
          </a:prstGeom>
          <a:noFill/>
          <a:ln w="9525">
            <a:noFill/>
            <a:miter lim="800000"/>
            <a:headEnd/>
            <a:tailEnd/>
          </a:ln>
          <a:effectLst/>
        </p:spPr>
        <p:txBody>
          <a:bodyPr>
            <a:spAutoFit/>
          </a:bodyPr>
          <a:lstStyle/>
          <a:p>
            <a:pPr marL="465138" indent="-465138" eaLnBrk="0" fontAlgn="base" hangingPunct="0">
              <a:spcBef>
                <a:spcPct val="50000"/>
              </a:spcBef>
              <a:spcAft>
                <a:spcPct val="0"/>
              </a:spcAft>
            </a:pPr>
            <a:r>
              <a:rPr lang="en-US" sz="2800" dirty="0" smtClean="0">
                <a:solidFill>
                  <a:srgbClr val="FFFFFF"/>
                </a:solidFill>
                <a:latin typeface="Cambria" pitchFamily="18" charset="0"/>
              </a:rPr>
              <a:t>Cherry Picked – Large species co-existed with larger</a:t>
            </a:r>
            <a:endParaRPr lang="en-US" sz="2800" dirty="0">
              <a:solidFill>
                <a:srgbClr val="FFFFFF"/>
              </a:solidFill>
              <a:latin typeface="Cambria" pitchFamily="18" charset="0"/>
            </a:endParaRPr>
          </a:p>
        </p:txBody>
      </p:sp>
      <p:grpSp>
        <p:nvGrpSpPr>
          <p:cNvPr id="3" name="Group 12"/>
          <p:cNvGrpSpPr>
            <a:grpSpLocks/>
          </p:cNvGrpSpPr>
          <p:nvPr/>
        </p:nvGrpSpPr>
        <p:grpSpPr bwMode="auto">
          <a:xfrm>
            <a:off x="3338513" y="3114177"/>
            <a:ext cx="2292350" cy="575469"/>
            <a:chOff x="2103" y="2354"/>
            <a:chExt cx="1444" cy="435"/>
          </a:xfrm>
        </p:grpSpPr>
        <p:sp>
          <p:nvSpPr>
            <p:cNvPr id="409610" name="Freeform 10"/>
            <p:cNvSpPr>
              <a:spLocks/>
            </p:cNvSpPr>
            <p:nvPr/>
          </p:nvSpPr>
          <p:spPr bwMode="auto">
            <a:xfrm>
              <a:off x="2103" y="2484"/>
              <a:ext cx="905" cy="305"/>
            </a:xfrm>
            <a:custGeom>
              <a:avLst/>
              <a:gdLst/>
              <a:ahLst/>
              <a:cxnLst>
                <a:cxn ang="0">
                  <a:pos x="0" y="305"/>
                </a:cxn>
                <a:cxn ang="0">
                  <a:pos x="567" y="30"/>
                </a:cxn>
                <a:cxn ang="0">
                  <a:pos x="905" y="122"/>
                </a:cxn>
              </a:cxnLst>
              <a:rect l="0" t="0" r="r" b="b"/>
              <a:pathLst>
                <a:path w="905" h="305">
                  <a:moveTo>
                    <a:pt x="0" y="305"/>
                  </a:moveTo>
                  <a:cubicBezTo>
                    <a:pt x="208" y="182"/>
                    <a:pt x="416" y="60"/>
                    <a:pt x="567" y="30"/>
                  </a:cubicBezTo>
                  <a:cubicBezTo>
                    <a:pt x="718" y="0"/>
                    <a:pt x="849" y="107"/>
                    <a:pt x="905" y="122"/>
                  </a:cubicBezTo>
                </a:path>
              </a:pathLst>
            </a:custGeom>
            <a:noFill/>
            <a:ln w="76200" cmpd="sng">
              <a:solidFill>
                <a:schemeClr val="tx1"/>
              </a:solidFill>
              <a:round/>
              <a:headEnd type="none" w="med" len="med"/>
              <a:tailEnd type="triangle" w="med" len="med"/>
            </a:ln>
            <a:effectLst/>
          </p:spPr>
          <p:txBody>
            <a:bodyPr/>
            <a:lstStyle/>
            <a:p>
              <a:pPr eaLnBrk="0" fontAlgn="base" hangingPunct="0">
                <a:spcBef>
                  <a:spcPct val="0"/>
                </a:spcBef>
                <a:spcAft>
                  <a:spcPct val="0"/>
                </a:spcAft>
              </a:pPr>
              <a:endParaRPr lang="en-US" sz="2800">
                <a:solidFill>
                  <a:srgbClr val="FFFFFF"/>
                </a:solidFill>
                <a:latin typeface="Cambria" pitchFamily="18" charset="0"/>
              </a:endParaRPr>
            </a:p>
          </p:txBody>
        </p:sp>
        <p:sp>
          <p:nvSpPr>
            <p:cNvPr id="409611" name="Freeform 11"/>
            <p:cNvSpPr>
              <a:spLocks/>
            </p:cNvSpPr>
            <p:nvPr/>
          </p:nvSpPr>
          <p:spPr bwMode="auto">
            <a:xfrm>
              <a:off x="2606" y="2354"/>
              <a:ext cx="941" cy="179"/>
            </a:xfrm>
            <a:custGeom>
              <a:avLst/>
              <a:gdLst/>
              <a:ahLst/>
              <a:cxnLst>
                <a:cxn ang="0">
                  <a:pos x="0" y="179"/>
                </a:cxn>
                <a:cxn ang="0">
                  <a:pos x="603" y="14"/>
                </a:cxn>
                <a:cxn ang="0">
                  <a:pos x="941" y="96"/>
                </a:cxn>
              </a:cxnLst>
              <a:rect l="0" t="0" r="r" b="b"/>
              <a:pathLst>
                <a:path w="941" h="179">
                  <a:moveTo>
                    <a:pt x="0" y="179"/>
                  </a:moveTo>
                  <a:cubicBezTo>
                    <a:pt x="223" y="103"/>
                    <a:pt x="446" y="28"/>
                    <a:pt x="603" y="14"/>
                  </a:cubicBezTo>
                  <a:cubicBezTo>
                    <a:pt x="760" y="0"/>
                    <a:pt x="885" y="82"/>
                    <a:pt x="941" y="96"/>
                  </a:cubicBezTo>
                </a:path>
              </a:pathLst>
            </a:custGeom>
            <a:noFill/>
            <a:ln w="76200" cmpd="sng">
              <a:solidFill>
                <a:schemeClr val="tx1"/>
              </a:solidFill>
              <a:round/>
              <a:headEnd type="none" w="med" len="med"/>
              <a:tailEnd type="triangle" w="med" len="med"/>
            </a:ln>
            <a:effectLst/>
          </p:spPr>
          <p:txBody>
            <a:bodyPr/>
            <a:lstStyle/>
            <a:p>
              <a:pPr eaLnBrk="0" fontAlgn="base" hangingPunct="0">
                <a:spcBef>
                  <a:spcPct val="0"/>
                </a:spcBef>
                <a:spcAft>
                  <a:spcPct val="0"/>
                </a:spcAft>
              </a:pPr>
              <a:endParaRPr lang="en-US" sz="2800">
                <a:solidFill>
                  <a:srgbClr val="FFFFFF"/>
                </a:solidFill>
                <a:latin typeface="Cambria" pitchFamily="18" charset="0"/>
              </a:endParaRPr>
            </a:p>
          </p:txBody>
        </p:sp>
      </p:grpSp>
    </p:spTree>
    <p:extLst>
      <p:ext uri="{BB962C8B-B14F-4D97-AF65-F5344CB8AC3E}">
        <p14:creationId xmlns:p14="http://schemas.microsoft.com/office/powerpoint/2010/main" val="2215728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bwMode="auto">
          <a:xfrm>
            <a:off x="0" y="0"/>
            <a:ext cx="9144000" cy="1119116"/>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Arial" pitchFamily="34" charset="0"/>
            </a:endParaRPr>
          </a:p>
        </p:txBody>
      </p:sp>
      <p:sp>
        <p:nvSpPr>
          <p:cNvPr id="88066" name="Rectangle 2"/>
          <p:cNvSpPr>
            <a:spLocks noGrp="1" noChangeArrowheads="1"/>
          </p:cNvSpPr>
          <p:nvPr>
            <p:ph type="title"/>
          </p:nvPr>
        </p:nvSpPr>
        <p:spPr bwMode="auto">
          <a:xfrm>
            <a:off x="685800" y="574523"/>
            <a:ext cx="7772400" cy="444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3200" u="sng">
                <a:solidFill>
                  <a:schemeClr val="accent1"/>
                </a:solidFill>
              </a:rPr>
              <a:t>Genesis 1 Theories</a:t>
            </a:r>
          </a:p>
        </p:txBody>
      </p:sp>
      <p:sp>
        <p:nvSpPr>
          <p:cNvPr id="88067" name="Rectangle 3"/>
          <p:cNvSpPr>
            <a:spLocks noGrp="1" noChangeArrowheads="1"/>
          </p:cNvSpPr>
          <p:nvPr>
            <p:ph type="body" idx="1"/>
          </p:nvPr>
        </p:nvSpPr>
        <p:spPr>
          <a:xfrm>
            <a:off x="685800" y="1105080"/>
            <a:ext cx="7772400" cy="3746500"/>
          </a:xfrm>
        </p:spPr>
        <p:txBody>
          <a:bodyPr/>
          <a:lstStyle/>
          <a:p>
            <a:r>
              <a:rPr lang="en-US" altLang="en-US" u="sng" dirty="0">
                <a:solidFill>
                  <a:schemeClr val="bg2"/>
                </a:solidFill>
              </a:rPr>
              <a:t>Literal</a:t>
            </a:r>
            <a:r>
              <a:rPr lang="en-US" altLang="en-US" dirty="0"/>
              <a:t> – 6 Consecutive 24 Hour Periods</a:t>
            </a:r>
          </a:p>
          <a:p>
            <a:r>
              <a:rPr lang="en-US" altLang="en-US" u="sng" dirty="0">
                <a:solidFill>
                  <a:schemeClr val="bg2"/>
                </a:solidFill>
              </a:rPr>
              <a:t>“Day-Age” Theory</a:t>
            </a:r>
            <a:r>
              <a:rPr lang="en-US" altLang="en-US" dirty="0"/>
              <a:t> –  “Days” stand for “Ages”</a:t>
            </a:r>
          </a:p>
          <a:p>
            <a:pPr lvl="1"/>
            <a:r>
              <a:rPr lang="en-US" altLang="en-US" i="1" dirty="0" err="1"/>
              <a:t>Psa</a:t>
            </a:r>
            <a:r>
              <a:rPr lang="en-US" altLang="en-US" i="1" dirty="0"/>
              <a:t> 90:4 – for a thousand years are but a day.</a:t>
            </a:r>
          </a:p>
          <a:p>
            <a:r>
              <a:rPr lang="en-US" altLang="en-US" u="sng" dirty="0">
                <a:solidFill>
                  <a:schemeClr val="bg2"/>
                </a:solidFill>
              </a:rPr>
              <a:t>“Days of Revelation” Theory – </a:t>
            </a:r>
          </a:p>
          <a:p>
            <a:pPr lvl="1"/>
            <a:r>
              <a:rPr lang="en-US" altLang="en-US" i="1" dirty="0"/>
              <a:t>Creation took a long period of time, but God revealed it to man in six 24 hour periods.</a:t>
            </a:r>
          </a:p>
          <a:p>
            <a:r>
              <a:rPr lang="en-US" altLang="en-US" u="sng" dirty="0">
                <a:solidFill>
                  <a:schemeClr val="bg2"/>
                </a:solidFill>
              </a:rPr>
              <a:t>“Gap Theory”</a:t>
            </a:r>
            <a:r>
              <a:rPr lang="en-US" altLang="en-US" b="0" dirty="0"/>
              <a:t> (several different kinds of “Gaps”)</a:t>
            </a:r>
          </a:p>
          <a:p>
            <a:pPr lvl="1"/>
            <a:r>
              <a:rPr lang="en-US" altLang="en-US" i="1" dirty="0"/>
              <a:t>God took Six, 24 Hour Periods to Create, but they were not consecutive days.  Eons of time took place between the “days” of creation.</a:t>
            </a:r>
          </a:p>
          <a:p>
            <a:r>
              <a:rPr lang="en-US" altLang="en-US" u="sng" dirty="0">
                <a:solidFill>
                  <a:schemeClr val="bg2"/>
                </a:solidFill>
              </a:rPr>
              <a:t>Fairy Tale</a:t>
            </a:r>
          </a:p>
          <a:p>
            <a:endParaRPr lang="en-US" altLang="en-US" u="sng" dirty="0">
              <a:solidFill>
                <a:schemeClr val="bg2"/>
              </a:solidFill>
            </a:endParaRPr>
          </a:p>
        </p:txBody>
      </p:sp>
    </p:spTree>
    <p:extLst>
      <p:ext uri="{BB962C8B-B14F-4D97-AF65-F5344CB8AC3E}">
        <p14:creationId xmlns:p14="http://schemas.microsoft.com/office/powerpoint/2010/main" val="774622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8" name="Picture 4" descr="Flood stories distribution Reference redu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52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od Legends"/>
          <p:cNvPicPr/>
          <p:nvPr/>
        </p:nvPicPr>
        <p:blipFill>
          <a:blip r:embed="rId2">
            <a:extLst>
              <a:ext uri="{28A0092B-C50C-407E-A947-70E740481C1C}">
                <a14:useLocalDpi xmlns:a14="http://schemas.microsoft.com/office/drawing/2010/main" val="0"/>
              </a:ext>
            </a:extLst>
          </a:blip>
          <a:srcRect/>
          <a:stretch>
            <a:fillRect/>
          </a:stretch>
        </p:blipFill>
        <p:spPr bwMode="auto">
          <a:xfrm>
            <a:off x="2347415" y="122828"/>
            <a:ext cx="6144387" cy="5404513"/>
          </a:xfrm>
          <a:prstGeom prst="rect">
            <a:avLst/>
          </a:prstGeom>
          <a:noFill/>
          <a:ln>
            <a:noFill/>
          </a:ln>
        </p:spPr>
      </p:pic>
      <p:sp>
        <p:nvSpPr>
          <p:cNvPr id="3" name="TextBox 2"/>
          <p:cNvSpPr txBox="1"/>
          <p:nvPr/>
        </p:nvSpPr>
        <p:spPr>
          <a:xfrm>
            <a:off x="259307" y="3985146"/>
            <a:ext cx="1774209" cy="138499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Chart adapted from B.C. Nelson, </a:t>
            </a:r>
            <a:r>
              <a:rPr lang="en-US" sz="1200" i="1" dirty="0">
                <a:solidFill>
                  <a:schemeClr val="bg1"/>
                </a:solidFill>
                <a:latin typeface="Arial" panose="020B0604020202020204" pitchFamily="34" charset="0"/>
                <a:cs typeface="Arial" panose="020B0604020202020204" pitchFamily="34" charset="0"/>
              </a:rPr>
              <a:t>The Deluge Story in Stone</a:t>
            </a:r>
            <a:r>
              <a:rPr lang="en-US" sz="1200" dirty="0">
                <a:solidFill>
                  <a:schemeClr val="bg1"/>
                </a:solidFill>
                <a:latin typeface="Arial" panose="020B0604020202020204" pitchFamily="34" charset="0"/>
                <a:cs typeface="Arial" panose="020B0604020202020204" pitchFamily="34" charset="0"/>
              </a:rPr>
              <a:t>, Appendix 11, Flood Traditions, Figure 38, Augsburg, Minneapolis, 1931</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779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76804" name="Rectangle 3"/>
          <p:cNvSpPr>
            <a:spLocks noChangeArrowheads="1"/>
          </p:cNvSpPr>
          <p:nvPr/>
        </p:nvSpPr>
        <p:spPr bwMode="auto">
          <a:xfrm>
            <a:off x="828705" y="246322"/>
            <a:ext cx="3438525" cy="830997"/>
          </a:xfrm>
          <a:prstGeom prst="rect">
            <a:avLst/>
          </a:prstGeom>
          <a:solidFill>
            <a:schemeClr val="tx1"/>
          </a:solidFill>
          <a:ln w="76200" cmpd="tri">
            <a:solidFill>
              <a:srgbClr val="FFFF00"/>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b="1">
                <a:solidFill>
                  <a:srgbClr val="FFFF00"/>
                </a:solidFill>
                <a:latin typeface="BookAntiqua" charset="0"/>
              </a:rPr>
              <a:t>It is Possible that there is Supernatural </a:t>
            </a:r>
            <a:endParaRPr lang="en-US" altLang="en-US" sz="2400">
              <a:solidFill>
                <a:srgbClr val="FFFF00"/>
              </a:solidFill>
              <a:latin typeface="BookAntiqua" charset="0"/>
            </a:endParaRPr>
          </a:p>
        </p:txBody>
      </p:sp>
      <p:sp>
        <p:nvSpPr>
          <p:cNvPr id="76805" name="Rectangle 4"/>
          <p:cNvSpPr>
            <a:spLocks noChangeArrowheads="1"/>
          </p:cNvSpPr>
          <p:nvPr/>
        </p:nvSpPr>
        <p:spPr bwMode="auto">
          <a:xfrm>
            <a:off x="819150" y="1257300"/>
            <a:ext cx="3448050" cy="707886"/>
          </a:xfrm>
          <a:prstGeom prst="rect">
            <a:avLst/>
          </a:prstGeom>
          <a:solidFill>
            <a:schemeClr val="tx1"/>
          </a:solidFill>
          <a:ln w="38100" cmpd="dbl">
            <a:solidFill>
              <a:srgbClr val="FFFF00"/>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a:solidFill>
                  <a:srgbClr val="FFFF00"/>
                </a:solidFill>
                <a:latin typeface="Tahoma" pitchFamily="34" charset="0"/>
              </a:rPr>
              <a:t>The Universe had Supernatural Origins</a:t>
            </a:r>
          </a:p>
        </p:txBody>
      </p:sp>
      <p:sp>
        <p:nvSpPr>
          <p:cNvPr id="76806" name="Rectangle 5"/>
          <p:cNvSpPr>
            <a:spLocks noChangeArrowheads="1"/>
          </p:cNvSpPr>
          <p:nvPr/>
        </p:nvSpPr>
        <p:spPr bwMode="auto">
          <a:xfrm>
            <a:off x="819150" y="2171700"/>
            <a:ext cx="3448050" cy="707886"/>
          </a:xfrm>
          <a:prstGeom prst="rect">
            <a:avLst/>
          </a:prstGeom>
          <a:solidFill>
            <a:schemeClr val="tx1"/>
          </a:solidFill>
          <a:ln w="38100" cmpd="dbl">
            <a:solidFill>
              <a:srgbClr val="FFFF00"/>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a:solidFill>
                  <a:srgbClr val="FFFF00"/>
                </a:solidFill>
                <a:latin typeface="Tahoma" pitchFamily="34" charset="0"/>
              </a:rPr>
              <a:t>The Universe had a Intelligent, Personal Origin</a:t>
            </a:r>
          </a:p>
        </p:txBody>
      </p:sp>
      <p:sp>
        <p:nvSpPr>
          <p:cNvPr id="26" name="Rectangle 3"/>
          <p:cNvSpPr>
            <a:spLocks noChangeArrowheads="1"/>
          </p:cNvSpPr>
          <p:nvPr/>
        </p:nvSpPr>
        <p:spPr bwMode="auto">
          <a:xfrm>
            <a:off x="5057778" y="246321"/>
            <a:ext cx="3438525" cy="830997"/>
          </a:xfrm>
          <a:prstGeom prst="rect">
            <a:avLst/>
          </a:prstGeom>
          <a:solidFill>
            <a:schemeClr val="tx1"/>
          </a:solidFill>
          <a:ln w="76200" cmpd="tri">
            <a:solidFill>
              <a:srgbClr val="FF66FF"/>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b="1" dirty="0" smtClean="0">
                <a:solidFill>
                  <a:srgbClr val="FFFF00"/>
                </a:solidFill>
                <a:latin typeface="BookAntiqua" charset="0"/>
              </a:rPr>
              <a:t>Impossible </a:t>
            </a:r>
            <a:r>
              <a:rPr lang="en-US" altLang="en-US" sz="2400" b="1" dirty="0">
                <a:solidFill>
                  <a:srgbClr val="FFFF00"/>
                </a:solidFill>
                <a:latin typeface="BookAntiqua" charset="0"/>
              </a:rPr>
              <a:t>that there is Supernatural </a:t>
            </a:r>
            <a:endParaRPr lang="en-US" altLang="en-US" sz="2400" dirty="0">
              <a:solidFill>
                <a:srgbClr val="FFFF00"/>
              </a:solidFill>
              <a:latin typeface="BookAntiqua" charset="0"/>
            </a:endParaRPr>
          </a:p>
        </p:txBody>
      </p:sp>
      <p:sp>
        <p:nvSpPr>
          <p:cNvPr id="27" name="Rectangle 4"/>
          <p:cNvSpPr>
            <a:spLocks noChangeArrowheads="1"/>
          </p:cNvSpPr>
          <p:nvPr/>
        </p:nvSpPr>
        <p:spPr bwMode="auto">
          <a:xfrm>
            <a:off x="5048247" y="1257300"/>
            <a:ext cx="3448050" cy="707886"/>
          </a:xfrm>
          <a:prstGeom prst="rect">
            <a:avLst/>
          </a:prstGeom>
          <a:solidFill>
            <a:schemeClr val="tx1"/>
          </a:solidFill>
          <a:ln w="38100" cmpd="dbl">
            <a:solidFill>
              <a:srgbClr val="FF66FF"/>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dirty="0">
                <a:solidFill>
                  <a:srgbClr val="FFFF00"/>
                </a:solidFill>
                <a:latin typeface="Tahoma" pitchFamily="34" charset="0"/>
              </a:rPr>
              <a:t>The Universe had </a:t>
            </a:r>
            <a:r>
              <a:rPr lang="en-US" altLang="en-US" sz="2000" dirty="0" smtClean="0">
                <a:solidFill>
                  <a:srgbClr val="FFFF00"/>
                </a:solidFill>
                <a:latin typeface="Tahoma" pitchFamily="34" charset="0"/>
              </a:rPr>
              <a:t>natural </a:t>
            </a:r>
            <a:r>
              <a:rPr lang="en-US" altLang="en-US" sz="2000" dirty="0">
                <a:solidFill>
                  <a:srgbClr val="FFFF00"/>
                </a:solidFill>
                <a:latin typeface="Tahoma" pitchFamily="34" charset="0"/>
              </a:rPr>
              <a:t>Origins</a:t>
            </a:r>
          </a:p>
        </p:txBody>
      </p:sp>
      <p:sp>
        <p:nvSpPr>
          <p:cNvPr id="28" name="Rectangle 5"/>
          <p:cNvSpPr>
            <a:spLocks noChangeArrowheads="1"/>
          </p:cNvSpPr>
          <p:nvPr/>
        </p:nvSpPr>
        <p:spPr bwMode="auto">
          <a:xfrm>
            <a:off x="5048247" y="2171700"/>
            <a:ext cx="3448050" cy="707886"/>
          </a:xfrm>
          <a:prstGeom prst="rect">
            <a:avLst/>
          </a:prstGeom>
          <a:solidFill>
            <a:schemeClr val="tx1"/>
          </a:solidFill>
          <a:ln w="38100" cmpd="dbl">
            <a:solidFill>
              <a:srgbClr val="FF66FF"/>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dirty="0" smtClean="0">
                <a:solidFill>
                  <a:srgbClr val="FFFF00"/>
                </a:solidFill>
                <a:latin typeface="Tahoma" pitchFamily="34" charset="0"/>
              </a:rPr>
              <a:t>Universe Unintelligent Origin – Life via Chance/Evolution</a:t>
            </a:r>
            <a:endParaRPr lang="en-US" altLang="en-US" sz="2000" dirty="0">
              <a:solidFill>
                <a:srgbClr val="FFFF00"/>
              </a:solidFill>
              <a:latin typeface="Tahoma" pitchFamily="34" charset="0"/>
            </a:endParaRPr>
          </a:p>
        </p:txBody>
      </p:sp>
      <p:sp>
        <p:nvSpPr>
          <p:cNvPr id="29" name="Title 1"/>
          <p:cNvSpPr>
            <a:spLocks noGrp="1"/>
          </p:cNvSpPr>
          <p:nvPr>
            <p:ph type="title"/>
          </p:nvPr>
        </p:nvSpPr>
        <p:spPr>
          <a:xfrm>
            <a:off x="914400" y="3086101"/>
            <a:ext cx="3352800" cy="400110"/>
          </a:xfrm>
          <a:solidFill>
            <a:schemeClr val="tx1"/>
          </a:solidFill>
          <a:ln w="38100" cmpd="dbl">
            <a:solidFill>
              <a:srgbClr val="FFFF00"/>
            </a:solidFill>
            <a:miter lim="800000"/>
            <a:headEnd/>
            <a:tailEnd/>
          </a:ln>
        </p:spPr>
        <p:txBody>
          <a:bodyPr wrap="square">
            <a:spAutoFit/>
          </a:bodyPr>
          <a:lstStyle/>
          <a:p>
            <a:pPr eaLnBrk="1" hangingPunct="1">
              <a:spcBef>
                <a:spcPct val="50000"/>
              </a:spcBef>
            </a:pPr>
            <a:r>
              <a:rPr lang="en-US" altLang="en-US" sz="2000" kern="1200" dirty="0">
                <a:solidFill>
                  <a:srgbClr val="FFFF00"/>
                </a:solidFill>
                <a:latin typeface="Tahoma" pitchFamily="34" charset="0"/>
                <a:ea typeface="+mn-ea"/>
                <a:cs typeface="+mn-cs"/>
              </a:rPr>
              <a:t>Bible would be Accurate</a:t>
            </a:r>
          </a:p>
        </p:txBody>
      </p:sp>
      <p:sp>
        <p:nvSpPr>
          <p:cNvPr id="30" name="Title 1"/>
          <p:cNvSpPr txBox="1">
            <a:spLocks/>
          </p:cNvSpPr>
          <p:nvPr/>
        </p:nvSpPr>
        <p:spPr bwMode="auto">
          <a:xfrm>
            <a:off x="5057772" y="3086100"/>
            <a:ext cx="3476628" cy="707886"/>
          </a:xfrm>
          <a:prstGeom prst="rect">
            <a:avLst/>
          </a:prstGeom>
          <a:solidFill>
            <a:schemeClr val="tx1"/>
          </a:solidFill>
          <a:ln w="38100" cmpd="dbl">
            <a:solidFill>
              <a:srgbClr val="FF66FF"/>
            </a:solid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a:lstStyle>
          <a:p>
            <a:pPr eaLnBrk="1" hangingPunct="1">
              <a:spcBef>
                <a:spcPct val="50000"/>
              </a:spcBef>
            </a:pPr>
            <a:r>
              <a:rPr lang="en-US" altLang="en-US" sz="2000" kern="1200" dirty="0" smtClean="0">
                <a:solidFill>
                  <a:srgbClr val="FFFF00"/>
                </a:solidFill>
                <a:latin typeface="Tahoma" pitchFamily="34" charset="0"/>
                <a:ea typeface="+mn-ea"/>
                <a:cs typeface="+mn-cs"/>
              </a:rPr>
              <a:t>Bible would be myths, tall tales. inaccurate &amp; lies</a:t>
            </a:r>
            <a:endParaRPr lang="en-US" altLang="en-US" sz="2000" kern="1200" dirty="0">
              <a:solidFill>
                <a:srgbClr val="FFFF00"/>
              </a:solidFill>
              <a:latin typeface="Tahoma" pitchFamily="34" charset="0"/>
              <a:ea typeface="+mn-ea"/>
              <a:cs typeface="+mn-cs"/>
            </a:endParaRPr>
          </a:p>
        </p:txBody>
      </p:sp>
      <p:sp>
        <p:nvSpPr>
          <p:cNvPr id="4" name="Rectangle 3"/>
          <p:cNvSpPr/>
          <p:nvPr/>
        </p:nvSpPr>
        <p:spPr>
          <a:xfrm>
            <a:off x="914422" y="4130070"/>
            <a:ext cx="3352799" cy="861774"/>
          </a:xfrm>
          <a:prstGeom prst="rect">
            <a:avLst/>
          </a:prstGeom>
          <a:solidFill>
            <a:schemeClr val="tx1"/>
          </a:solidFill>
          <a:ln w="38100" cmpd="dbl">
            <a:solidFill>
              <a:srgbClr val="FFFF00"/>
            </a:solidFill>
            <a:miter lim="800000"/>
            <a:headEnd/>
            <a:tailEnd/>
          </a:ln>
        </p:spPr>
        <p:txBody>
          <a:bodyPr vert="horz" wrap="square" lIns="91440" tIns="45720" rIns="91440" bIns="45720" numCol="1" anchor="ctr" anchorCtr="0" compatLnSpc="1">
            <a:prstTxWarp prst="textNoShape">
              <a:avLst/>
            </a:prstTxWarp>
            <a:spAutoFit/>
          </a:bodyPr>
          <a:lstStyle/>
          <a:p>
            <a:pPr algn="ctr" fontAlgn="base">
              <a:spcBef>
                <a:spcPct val="50000"/>
              </a:spcBef>
              <a:spcAft>
                <a:spcPct val="0"/>
              </a:spcAft>
            </a:pPr>
            <a:r>
              <a:rPr lang="en-US" altLang="en-US" sz="2000" dirty="0" smtClean="0">
                <a:solidFill>
                  <a:srgbClr val="FFFF00"/>
                </a:solidFill>
                <a:latin typeface="Tahoma" pitchFamily="34" charset="0"/>
              </a:rPr>
              <a:t>Evidence of </a:t>
            </a:r>
          </a:p>
          <a:p>
            <a:pPr algn="ctr" fontAlgn="base">
              <a:spcBef>
                <a:spcPct val="50000"/>
              </a:spcBef>
              <a:spcAft>
                <a:spcPct val="0"/>
              </a:spcAft>
            </a:pPr>
            <a:r>
              <a:rPr lang="en-US" altLang="en-US" sz="2000" dirty="0" smtClean="0">
                <a:solidFill>
                  <a:srgbClr val="FFFF00"/>
                </a:solidFill>
                <a:latin typeface="Tahoma" pitchFamily="34" charset="0"/>
              </a:rPr>
              <a:t>Creation and </a:t>
            </a:r>
            <a:r>
              <a:rPr lang="en-US" altLang="en-US" sz="2000" dirty="0">
                <a:solidFill>
                  <a:srgbClr val="FFFF00"/>
                </a:solidFill>
                <a:latin typeface="Tahoma" pitchFamily="34" charset="0"/>
              </a:rPr>
              <a:t>Flood</a:t>
            </a:r>
            <a:endParaRPr lang="en-US" sz="2000" dirty="0">
              <a:solidFill>
                <a:srgbClr val="FFFF00"/>
              </a:solidFill>
              <a:latin typeface="Tahoma" pitchFamily="34" charset="0"/>
            </a:endParaRPr>
          </a:p>
        </p:txBody>
      </p:sp>
      <p:sp>
        <p:nvSpPr>
          <p:cNvPr id="32" name="Rectangle 31"/>
          <p:cNvSpPr/>
          <p:nvPr/>
        </p:nvSpPr>
        <p:spPr>
          <a:xfrm>
            <a:off x="5076851" y="4082415"/>
            <a:ext cx="3457579" cy="861774"/>
          </a:xfrm>
          <a:prstGeom prst="rect">
            <a:avLst/>
          </a:prstGeom>
          <a:solidFill>
            <a:schemeClr val="tx1"/>
          </a:solidFill>
          <a:ln w="38100" cmpd="dbl">
            <a:solidFill>
              <a:srgbClr val="FF66FF"/>
            </a:solidFill>
            <a:miter lim="800000"/>
            <a:headEnd/>
            <a:tailEnd/>
          </a:ln>
        </p:spPr>
        <p:txBody>
          <a:bodyPr vert="horz" wrap="square" lIns="91440" tIns="45720" rIns="91440" bIns="45720" numCol="1" anchor="ctr" anchorCtr="0" compatLnSpc="1">
            <a:prstTxWarp prst="textNoShape">
              <a:avLst/>
            </a:prstTxWarp>
            <a:spAutoFit/>
          </a:bodyPr>
          <a:lstStyle/>
          <a:p>
            <a:pPr algn="ctr" fontAlgn="base">
              <a:spcBef>
                <a:spcPct val="50000"/>
              </a:spcBef>
              <a:spcAft>
                <a:spcPct val="0"/>
              </a:spcAft>
            </a:pPr>
            <a:r>
              <a:rPr lang="en-US" altLang="en-US" sz="2000" dirty="0" smtClean="0">
                <a:solidFill>
                  <a:srgbClr val="FFFF00"/>
                </a:solidFill>
                <a:latin typeface="Tahoma" pitchFamily="34" charset="0"/>
              </a:rPr>
              <a:t>No evidence of </a:t>
            </a:r>
          </a:p>
          <a:p>
            <a:pPr algn="ctr" fontAlgn="base">
              <a:spcBef>
                <a:spcPct val="50000"/>
              </a:spcBef>
              <a:spcAft>
                <a:spcPct val="0"/>
              </a:spcAft>
            </a:pPr>
            <a:r>
              <a:rPr lang="en-US" altLang="en-US" sz="2000" dirty="0" smtClean="0">
                <a:solidFill>
                  <a:srgbClr val="FFFF00"/>
                </a:solidFill>
                <a:latin typeface="Tahoma" pitchFamily="34" charset="0"/>
              </a:rPr>
              <a:t>Creation or </a:t>
            </a:r>
            <a:r>
              <a:rPr lang="en-US" altLang="en-US" sz="2000" dirty="0">
                <a:solidFill>
                  <a:srgbClr val="FFFF00"/>
                </a:solidFill>
                <a:latin typeface="Tahoma" pitchFamily="34" charset="0"/>
              </a:rPr>
              <a:t>Flood</a:t>
            </a:r>
            <a:endParaRPr lang="en-US" sz="2000" dirty="0">
              <a:solidFill>
                <a:srgbClr val="FFFF00"/>
              </a:solidFill>
              <a:latin typeface="Tahoma" pitchFamily="34" charset="0"/>
            </a:endParaRPr>
          </a:p>
        </p:txBody>
      </p:sp>
    </p:spTree>
    <p:extLst>
      <p:ext uri="{BB962C8B-B14F-4D97-AF65-F5344CB8AC3E}">
        <p14:creationId xmlns:p14="http://schemas.microsoft.com/office/powerpoint/2010/main" val="19249347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Rectangle 6"/>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 name="Rectangle 5"/>
          <p:cNvSpPr/>
          <p:nvPr/>
        </p:nvSpPr>
        <p:spPr>
          <a:xfrm>
            <a:off x="838219" y="193127"/>
            <a:ext cx="3352799" cy="861774"/>
          </a:xfrm>
          <a:prstGeom prst="rect">
            <a:avLst/>
          </a:prstGeom>
          <a:solidFill>
            <a:schemeClr val="tx1"/>
          </a:solidFill>
          <a:ln w="38100" cmpd="dbl">
            <a:solidFill>
              <a:srgbClr val="FFFF00"/>
            </a:solidFill>
            <a:miter lim="800000"/>
            <a:headEnd/>
            <a:tailEnd/>
          </a:ln>
        </p:spPr>
        <p:txBody>
          <a:bodyPr vert="horz" wrap="square" lIns="91440" tIns="45720" rIns="91440" bIns="45720" numCol="1" anchor="ctr" anchorCtr="0" compatLnSpc="1">
            <a:prstTxWarp prst="textNoShape">
              <a:avLst/>
            </a:prstTxWarp>
            <a:spAutoFit/>
          </a:bodyPr>
          <a:lstStyle/>
          <a:p>
            <a:pPr algn="ctr" fontAlgn="base">
              <a:spcBef>
                <a:spcPct val="50000"/>
              </a:spcBef>
              <a:spcAft>
                <a:spcPct val="0"/>
              </a:spcAft>
            </a:pPr>
            <a:r>
              <a:rPr lang="en-US" altLang="en-US" sz="2000" dirty="0" smtClean="0">
                <a:solidFill>
                  <a:srgbClr val="FFFF00"/>
                </a:solidFill>
                <a:latin typeface="Tahoma" pitchFamily="34" charset="0"/>
              </a:rPr>
              <a:t>Evidence of </a:t>
            </a:r>
          </a:p>
          <a:p>
            <a:pPr algn="ctr" fontAlgn="base">
              <a:spcBef>
                <a:spcPct val="50000"/>
              </a:spcBef>
              <a:spcAft>
                <a:spcPct val="0"/>
              </a:spcAft>
            </a:pPr>
            <a:r>
              <a:rPr lang="en-US" altLang="en-US" sz="2000" dirty="0" smtClean="0">
                <a:solidFill>
                  <a:srgbClr val="FFFF00"/>
                </a:solidFill>
                <a:latin typeface="Tahoma" pitchFamily="34" charset="0"/>
              </a:rPr>
              <a:t>Creation and </a:t>
            </a:r>
            <a:r>
              <a:rPr lang="en-US" altLang="en-US" sz="2000" dirty="0">
                <a:solidFill>
                  <a:srgbClr val="FFFF00"/>
                </a:solidFill>
                <a:latin typeface="Tahoma" pitchFamily="34" charset="0"/>
              </a:rPr>
              <a:t>Flood</a:t>
            </a:r>
            <a:endParaRPr lang="en-US" sz="2000" dirty="0">
              <a:solidFill>
                <a:srgbClr val="FFFF00"/>
              </a:solidFill>
              <a:latin typeface="Tahoma" pitchFamily="34" charset="0"/>
            </a:endParaRPr>
          </a:p>
        </p:txBody>
      </p:sp>
      <p:sp>
        <p:nvSpPr>
          <p:cNvPr id="7" name="Rectangle 5"/>
          <p:cNvSpPr>
            <a:spLocks noChangeArrowheads="1"/>
          </p:cNvSpPr>
          <p:nvPr/>
        </p:nvSpPr>
        <p:spPr bwMode="auto">
          <a:xfrm>
            <a:off x="4598276" y="190500"/>
            <a:ext cx="4442320" cy="861774"/>
          </a:xfrm>
          <a:prstGeom prst="rect">
            <a:avLst/>
          </a:prstGeom>
          <a:solidFill>
            <a:schemeClr val="tx1"/>
          </a:solidFill>
          <a:ln w="38100" cmpd="dbl">
            <a:solidFill>
              <a:srgbClr val="FF66FF"/>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000" dirty="0" smtClean="0">
                <a:solidFill>
                  <a:srgbClr val="FFFF00"/>
                </a:solidFill>
                <a:latin typeface="Tahoma" pitchFamily="34" charset="0"/>
              </a:rPr>
              <a:t>Universe Unintelligent Origin</a:t>
            </a:r>
          </a:p>
          <a:p>
            <a:pPr algn="ctr" eaLnBrk="1" fontAlgn="base" hangingPunct="1">
              <a:spcBef>
                <a:spcPct val="50000"/>
              </a:spcBef>
              <a:spcAft>
                <a:spcPct val="0"/>
              </a:spcAft>
              <a:buFontTx/>
              <a:buNone/>
            </a:pPr>
            <a:r>
              <a:rPr lang="en-US" altLang="en-US" sz="2000" dirty="0" smtClean="0">
                <a:solidFill>
                  <a:srgbClr val="FFFF00"/>
                </a:solidFill>
                <a:latin typeface="Tahoma" pitchFamily="34" charset="0"/>
              </a:rPr>
              <a:t> Evidence Life via Chance/Evolution</a:t>
            </a:r>
            <a:endParaRPr lang="en-US" altLang="en-US" sz="2000" dirty="0">
              <a:solidFill>
                <a:srgbClr val="FFFF00"/>
              </a:solidFill>
              <a:latin typeface="Tahoma" pitchFamily="34" charset="0"/>
            </a:endParaRPr>
          </a:p>
        </p:txBody>
      </p:sp>
      <p:sp>
        <p:nvSpPr>
          <p:cNvPr id="8" name="Title 1"/>
          <p:cNvSpPr txBox="1">
            <a:spLocks/>
          </p:cNvSpPr>
          <p:nvPr/>
        </p:nvSpPr>
        <p:spPr bwMode="auto">
          <a:xfrm>
            <a:off x="4955628" y="4047907"/>
            <a:ext cx="3476628" cy="400110"/>
          </a:xfrm>
          <a:prstGeom prst="rect">
            <a:avLst/>
          </a:prstGeom>
          <a:solidFill>
            <a:srgbClr val="0070C0"/>
          </a:solidFill>
          <a:ln w="38100" cmpd="dbl">
            <a:solidFill>
              <a:schemeClr val="bg1"/>
            </a:solid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a:lstStyle>
          <a:p>
            <a:pPr eaLnBrk="1" hangingPunct="1">
              <a:spcBef>
                <a:spcPct val="50000"/>
              </a:spcBef>
            </a:pPr>
            <a:r>
              <a:rPr lang="en-US" altLang="en-US" sz="2000" kern="1200" dirty="0" smtClean="0">
                <a:latin typeface="Tahoma" pitchFamily="34" charset="0"/>
                <a:ea typeface="+mn-ea"/>
                <a:cs typeface="+mn-cs"/>
              </a:rPr>
              <a:t>Bible truth or lies</a:t>
            </a:r>
            <a:endParaRPr lang="en-US" altLang="en-US" sz="2000" kern="1200" dirty="0">
              <a:latin typeface="Tahoma" pitchFamily="34" charset="0"/>
              <a:ea typeface="+mn-ea"/>
              <a:cs typeface="+mn-cs"/>
            </a:endParaRPr>
          </a:p>
        </p:txBody>
      </p:sp>
      <p:sp>
        <p:nvSpPr>
          <p:cNvPr id="9" name="TextBox 8"/>
          <p:cNvSpPr txBox="1"/>
          <p:nvPr/>
        </p:nvSpPr>
        <p:spPr>
          <a:xfrm>
            <a:off x="533400" y="2566086"/>
            <a:ext cx="1563890" cy="400110"/>
          </a:xfrm>
          <a:prstGeom prst="rect">
            <a:avLst/>
          </a:prstGeom>
          <a:solidFill>
            <a:schemeClr val="tx1"/>
          </a:solidFill>
          <a:ln w="38100" cmpd="dbl">
            <a:solidFill>
              <a:schemeClr val="bg1"/>
            </a:solid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50000"/>
              </a:spcBef>
              <a:spcAft>
                <a:spcPct val="0"/>
              </a:spcAft>
              <a:defRPr sz="2000">
                <a:solidFill>
                  <a:srgbClr val="FFFF00"/>
                </a:solidFill>
                <a:latin typeface="Tahoma" pitchFamily="34" charset="0"/>
              </a:defRPr>
            </a:lvl1pPr>
          </a:lstStyle>
          <a:p>
            <a:r>
              <a:rPr lang="en-US" dirty="0">
                <a:solidFill>
                  <a:schemeClr val="bg1"/>
                </a:solidFill>
              </a:rPr>
              <a:t>Young Earth</a:t>
            </a:r>
          </a:p>
        </p:txBody>
      </p:sp>
      <p:sp>
        <p:nvSpPr>
          <p:cNvPr id="11" name="Rectangle 10"/>
          <p:cNvSpPr/>
          <p:nvPr/>
        </p:nvSpPr>
        <p:spPr>
          <a:xfrm>
            <a:off x="367404" y="3149438"/>
            <a:ext cx="4136710" cy="369332"/>
          </a:xfrm>
          <a:prstGeom prst="rect">
            <a:avLst/>
          </a:prstGeom>
        </p:spPr>
        <p:txBody>
          <a:bodyPr wrap="none">
            <a:spAutoFit/>
          </a:bodyPr>
          <a:lstStyle/>
          <a:p>
            <a:r>
              <a:rPr lang="en-US" dirty="0" smtClean="0">
                <a:solidFill>
                  <a:schemeClr val="bg1"/>
                </a:solidFill>
              </a:rPr>
              <a:t>13. Did man and dinosaurs exist together?</a:t>
            </a:r>
            <a:endParaRPr lang="en-US" dirty="0">
              <a:solidFill>
                <a:schemeClr val="bg1"/>
              </a:solidFill>
            </a:endParaRPr>
          </a:p>
        </p:txBody>
      </p:sp>
      <p:sp>
        <p:nvSpPr>
          <p:cNvPr id="12" name="Rectangle 11"/>
          <p:cNvSpPr/>
          <p:nvPr/>
        </p:nvSpPr>
        <p:spPr>
          <a:xfrm>
            <a:off x="367552" y="3518770"/>
            <a:ext cx="3687933" cy="923330"/>
          </a:xfrm>
          <a:prstGeom prst="rect">
            <a:avLst/>
          </a:prstGeom>
        </p:spPr>
        <p:txBody>
          <a:bodyPr wrap="square">
            <a:spAutoFit/>
          </a:bodyPr>
          <a:lstStyle/>
          <a:p>
            <a:pPr marL="346075" indent="-346075"/>
            <a:r>
              <a:rPr lang="en-US" dirty="0" smtClean="0">
                <a:solidFill>
                  <a:schemeClr val="bg1"/>
                </a:solidFill>
              </a:rPr>
              <a:t>15. Does radiometric dating of rocks and carbon 14 dating prove that Genesis dating is wrong?</a:t>
            </a:r>
            <a:endParaRPr lang="en-US" dirty="0">
              <a:solidFill>
                <a:schemeClr val="bg1"/>
              </a:solidFill>
            </a:endParaRPr>
          </a:p>
        </p:txBody>
      </p:sp>
      <p:sp>
        <p:nvSpPr>
          <p:cNvPr id="13" name="Rectangle 12"/>
          <p:cNvSpPr/>
          <p:nvPr/>
        </p:nvSpPr>
        <p:spPr>
          <a:xfrm>
            <a:off x="311155" y="4480376"/>
            <a:ext cx="4108451" cy="646331"/>
          </a:xfrm>
          <a:prstGeom prst="rect">
            <a:avLst/>
          </a:prstGeom>
        </p:spPr>
        <p:txBody>
          <a:bodyPr wrap="square">
            <a:spAutoFit/>
          </a:bodyPr>
          <a:lstStyle/>
          <a:p>
            <a:pPr marL="346075" indent="-346075"/>
            <a:r>
              <a:rPr lang="en-US" dirty="0" smtClean="0">
                <a:solidFill>
                  <a:schemeClr val="bg1"/>
                </a:solidFill>
              </a:rPr>
              <a:t>16. Is the world young (less than 10,000 </a:t>
            </a:r>
            <a:r>
              <a:rPr lang="en-US" dirty="0" err="1" smtClean="0">
                <a:solidFill>
                  <a:schemeClr val="bg1"/>
                </a:solidFill>
              </a:rPr>
              <a:t>yrs</a:t>
            </a:r>
            <a:r>
              <a:rPr lang="en-US" dirty="0" smtClean="0">
                <a:solidFill>
                  <a:schemeClr val="bg1"/>
                </a:solidFill>
              </a:rPr>
              <a:t>)?</a:t>
            </a:r>
            <a:endParaRPr lang="en-US" dirty="0">
              <a:solidFill>
                <a:schemeClr val="bg1"/>
              </a:solidFill>
            </a:endParaRPr>
          </a:p>
        </p:txBody>
      </p:sp>
      <p:sp>
        <p:nvSpPr>
          <p:cNvPr id="14" name="Rectangle 13"/>
          <p:cNvSpPr/>
          <p:nvPr/>
        </p:nvSpPr>
        <p:spPr>
          <a:xfrm>
            <a:off x="4572000" y="3026327"/>
            <a:ext cx="4572000" cy="369332"/>
          </a:xfrm>
          <a:prstGeom prst="rect">
            <a:avLst/>
          </a:prstGeom>
        </p:spPr>
        <p:txBody>
          <a:bodyPr>
            <a:spAutoFit/>
          </a:bodyPr>
          <a:lstStyle/>
          <a:p>
            <a:pPr marL="346075" indent="-346075"/>
            <a:r>
              <a:rPr lang="en-US" dirty="0" smtClean="0">
                <a:solidFill>
                  <a:schemeClr val="bg1"/>
                </a:solidFill>
              </a:rPr>
              <a:t>16. Is the world billions of years old?</a:t>
            </a:r>
            <a:endParaRPr lang="en-US" dirty="0">
              <a:solidFill>
                <a:schemeClr val="bg1"/>
              </a:solidFill>
            </a:endParaRPr>
          </a:p>
        </p:txBody>
      </p:sp>
      <p:sp>
        <p:nvSpPr>
          <p:cNvPr id="15" name="TextBox 14"/>
          <p:cNvSpPr txBox="1"/>
          <p:nvPr/>
        </p:nvSpPr>
        <p:spPr>
          <a:xfrm>
            <a:off x="4763990" y="2530616"/>
            <a:ext cx="4380010" cy="400110"/>
          </a:xfrm>
          <a:prstGeom prst="rect">
            <a:avLst/>
          </a:prstGeom>
          <a:solidFill>
            <a:schemeClr val="tx1"/>
          </a:solidFill>
          <a:ln w="38100" cmpd="dbl">
            <a:solidFill>
              <a:schemeClr val="bg1"/>
            </a:solid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50000"/>
              </a:spcBef>
              <a:spcAft>
                <a:spcPct val="0"/>
              </a:spcAft>
              <a:defRPr sz="2000">
                <a:solidFill>
                  <a:srgbClr val="FFFF00"/>
                </a:solidFill>
                <a:latin typeface="Tahoma" pitchFamily="34" charset="0"/>
              </a:defRPr>
            </a:lvl1pPr>
          </a:lstStyle>
          <a:p>
            <a:r>
              <a:rPr lang="en-US" dirty="0" smtClean="0">
                <a:solidFill>
                  <a:schemeClr val="bg1"/>
                </a:solidFill>
              </a:rPr>
              <a:t>Old Earth – Evolution needs time</a:t>
            </a:r>
            <a:endParaRPr lang="en-US" dirty="0">
              <a:solidFill>
                <a:schemeClr val="bg1"/>
              </a:solidFill>
            </a:endParaRPr>
          </a:p>
        </p:txBody>
      </p:sp>
      <p:sp>
        <p:nvSpPr>
          <p:cNvPr id="16" name="Rectangle 15"/>
          <p:cNvSpPr/>
          <p:nvPr/>
        </p:nvSpPr>
        <p:spPr>
          <a:xfrm>
            <a:off x="4572000" y="1333500"/>
            <a:ext cx="4468596" cy="369332"/>
          </a:xfrm>
          <a:prstGeom prst="rect">
            <a:avLst/>
          </a:prstGeom>
        </p:spPr>
        <p:txBody>
          <a:bodyPr wrap="none">
            <a:spAutoFit/>
          </a:bodyPr>
          <a:lstStyle/>
          <a:p>
            <a:r>
              <a:rPr lang="en-US" dirty="0" smtClean="0">
                <a:solidFill>
                  <a:schemeClr val="bg1"/>
                </a:solidFill>
              </a:rPr>
              <a:t>5. What about missing links in evolution tree?</a:t>
            </a:r>
            <a:endParaRPr lang="en-US" dirty="0">
              <a:solidFill>
                <a:schemeClr val="bg1"/>
              </a:solidFill>
            </a:endParaRPr>
          </a:p>
        </p:txBody>
      </p:sp>
      <p:sp>
        <p:nvSpPr>
          <p:cNvPr id="17" name="Rectangle 16"/>
          <p:cNvSpPr/>
          <p:nvPr/>
        </p:nvSpPr>
        <p:spPr>
          <a:xfrm>
            <a:off x="533400" y="1195086"/>
            <a:ext cx="3733800" cy="646331"/>
          </a:xfrm>
          <a:prstGeom prst="rect">
            <a:avLst/>
          </a:prstGeom>
        </p:spPr>
        <p:txBody>
          <a:bodyPr wrap="square">
            <a:spAutoFit/>
          </a:bodyPr>
          <a:lstStyle/>
          <a:p>
            <a:pPr marL="236538" indent="-236538"/>
            <a:r>
              <a:rPr lang="en-US" dirty="0" smtClean="0">
                <a:solidFill>
                  <a:schemeClr val="bg1"/>
                </a:solidFill>
              </a:rPr>
              <a:t>7. Do fossils provide evidence of a worldwide flood?</a:t>
            </a:r>
            <a:endParaRPr lang="en-US" dirty="0">
              <a:solidFill>
                <a:schemeClr val="bg1"/>
              </a:solidFill>
            </a:endParaRPr>
          </a:p>
        </p:txBody>
      </p:sp>
      <p:sp>
        <p:nvSpPr>
          <p:cNvPr id="18" name="Rectangle 17"/>
          <p:cNvSpPr/>
          <p:nvPr/>
        </p:nvSpPr>
        <p:spPr>
          <a:xfrm>
            <a:off x="381000" y="1790788"/>
            <a:ext cx="3505200" cy="646331"/>
          </a:xfrm>
          <a:prstGeom prst="rect">
            <a:avLst/>
          </a:prstGeom>
        </p:spPr>
        <p:txBody>
          <a:bodyPr wrap="square">
            <a:spAutoFit/>
          </a:bodyPr>
          <a:lstStyle/>
          <a:p>
            <a:pPr marL="346075" indent="-346075"/>
            <a:r>
              <a:rPr lang="en-US" dirty="0" smtClean="0">
                <a:solidFill>
                  <a:schemeClr val="bg1"/>
                </a:solidFill>
              </a:rPr>
              <a:t>10. Is there evidence of a worldwide flood or was it local?</a:t>
            </a:r>
            <a:endParaRPr lang="en-US" dirty="0">
              <a:solidFill>
                <a:schemeClr val="bg1"/>
              </a:solidFill>
            </a:endParaRPr>
          </a:p>
        </p:txBody>
      </p:sp>
      <p:sp>
        <p:nvSpPr>
          <p:cNvPr id="19" name="Rectangle 18"/>
          <p:cNvSpPr/>
          <p:nvPr/>
        </p:nvSpPr>
        <p:spPr>
          <a:xfrm>
            <a:off x="4641720" y="4878262"/>
            <a:ext cx="4572000" cy="646331"/>
          </a:xfrm>
          <a:prstGeom prst="rect">
            <a:avLst/>
          </a:prstGeom>
        </p:spPr>
        <p:txBody>
          <a:bodyPr>
            <a:spAutoFit/>
          </a:bodyPr>
          <a:lstStyle/>
          <a:p>
            <a:pPr marL="346075" indent="-346075"/>
            <a:r>
              <a:rPr lang="en-US" dirty="0" smtClean="0">
                <a:solidFill>
                  <a:schemeClr val="bg1"/>
                </a:solidFill>
              </a:rPr>
              <a:t>14. Does the long life spans before the flood show Genesis is based on myths?</a:t>
            </a:r>
            <a:endParaRPr lang="en-US" dirty="0">
              <a:solidFill>
                <a:schemeClr val="bg1"/>
              </a:solidFill>
            </a:endParaRPr>
          </a:p>
        </p:txBody>
      </p:sp>
      <p:sp>
        <p:nvSpPr>
          <p:cNvPr id="20" name="Rectangle 19"/>
          <p:cNvSpPr/>
          <p:nvPr/>
        </p:nvSpPr>
        <p:spPr>
          <a:xfrm>
            <a:off x="4545724" y="3339614"/>
            <a:ext cx="4572000" cy="646331"/>
          </a:xfrm>
          <a:prstGeom prst="rect">
            <a:avLst/>
          </a:prstGeom>
        </p:spPr>
        <p:txBody>
          <a:bodyPr>
            <a:spAutoFit/>
          </a:bodyPr>
          <a:lstStyle/>
          <a:p>
            <a:pPr marL="346075" indent="-346075"/>
            <a:r>
              <a:rPr lang="en-US" dirty="0" smtClean="0">
                <a:solidFill>
                  <a:schemeClr val="bg1"/>
                </a:solidFill>
              </a:rPr>
              <a:t>17. Does the existence of so many galaxies and their movement prove an old universe?</a:t>
            </a:r>
            <a:endParaRPr lang="en-US" dirty="0">
              <a:solidFill>
                <a:schemeClr val="bg1"/>
              </a:solidFill>
            </a:endParaRPr>
          </a:p>
        </p:txBody>
      </p:sp>
      <p:sp>
        <p:nvSpPr>
          <p:cNvPr id="21" name="Rectangle 20"/>
          <p:cNvSpPr/>
          <p:nvPr/>
        </p:nvSpPr>
        <p:spPr>
          <a:xfrm>
            <a:off x="4601021" y="1672054"/>
            <a:ext cx="2928302" cy="369332"/>
          </a:xfrm>
          <a:prstGeom prst="rect">
            <a:avLst/>
          </a:prstGeom>
        </p:spPr>
        <p:txBody>
          <a:bodyPr wrap="none">
            <a:spAutoFit/>
          </a:bodyPr>
          <a:lstStyle/>
          <a:p>
            <a:r>
              <a:rPr lang="en-US" dirty="0" smtClean="0">
                <a:solidFill>
                  <a:schemeClr val="bg1"/>
                </a:solidFill>
              </a:rPr>
              <a:t>6. Do fossils prove evolution?</a:t>
            </a:r>
            <a:endParaRPr lang="en-US" dirty="0">
              <a:solidFill>
                <a:schemeClr val="bg1"/>
              </a:solidFill>
            </a:endParaRPr>
          </a:p>
        </p:txBody>
      </p:sp>
      <p:sp>
        <p:nvSpPr>
          <p:cNvPr id="22" name="Rectangle 21"/>
          <p:cNvSpPr/>
          <p:nvPr/>
        </p:nvSpPr>
        <p:spPr>
          <a:xfrm>
            <a:off x="4633909" y="4564284"/>
            <a:ext cx="4379084" cy="369332"/>
          </a:xfrm>
          <a:prstGeom prst="rect">
            <a:avLst/>
          </a:prstGeom>
        </p:spPr>
        <p:txBody>
          <a:bodyPr wrap="none">
            <a:spAutoFit/>
          </a:bodyPr>
          <a:lstStyle/>
          <a:p>
            <a:r>
              <a:rPr lang="en-US" dirty="0" smtClean="0">
                <a:solidFill>
                  <a:schemeClr val="bg1"/>
                </a:solidFill>
              </a:rPr>
              <a:t>12. Could you fit all the animals into the ark?</a:t>
            </a:r>
            <a:endParaRPr lang="en-US" dirty="0">
              <a:solidFill>
                <a:schemeClr val="bg1"/>
              </a:solidFill>
            </a:endParaRPr>
          </a:p>
        </p:txBody>
      </p:sp>
    </p:spTree>
    <p:extLst>
      <p:ext uri="{BB962C8B-B14F-4D97-AF65-F5344CB8AC3E}">
        <p14:creationId xmlns:p14="http://schemas.microsoft.com/office/powerpoint/2010/main" val="478986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sz="2400"/>
          </a:p>
        </p:txBody>
      </p:sp>
      <p:sp>
        <p:nvSpPr>
          <p:cNvPr id="5" name="Rectangle 6"/>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 name="Rectangle 5"/>
          <p:cNvSpPr/>
          <p:nvPr/>
        </p:nvSpPr>
        <p:spPr>
          <a:xfrm>
            <a:off x="228606" y="190500"/>
            <a:ext cx="3352799" cy="1569660"/>
          </a:xfrm>
          <a:prstGeom prst="rect">
            <a:avLst/>
          </a:prstGeom>
          <a:solidFill>
            <a:schemeClr val="tx1"/>
          </a:solidFill>
          <a:ln w="38100" cmpd="dbl">
            <a:solidFill>
              <a:srgbClr val="FFFF00"/>
            </a:solidFill>
            <a:miter lim="800000"/>
            <a:headEnd/>
            <a:tailEnd/>
          </a:ln>
        </p:spPr>
        <p:txBody>
          <a:bodyPr vert="horz" wrap="square" lIns="91440" tIns="45720" rIns="91440" bIns="45720" numCol="1" anchor="ctr" anchorCtr="0" compatLnSpc="1">
            <a:prstTxWarp prst="textNoShape">
              <a:avLst/>
            </a:prstTxWarp>
            <a:spAutoFit/>
          </a:bodyPr>
          <a:lstStyle/>
          <a:p>
            <a:pPr algn="ctr" fontAlgn="base">
              <a:spcBef>
                <a:spcPct val="50000"/>
              </a:spcBef>
              <a:spcAft>
                <a:spcPct val="0"/>
              </a:spcAft>
            </a:pPr>
            <a:r>
              <a:rPr lang="en-US" altLang="en-US" sz="2400" dirty="0" smtClean="0">
                <a:solidFill>
                  <a:srgbClr val="FFFF00"/>
                </a:solidFill>
                <a:latin typeface="Tahoma" pitchFamily="34" charset="0"/>
              </a:rPr>
              <a:t>Intelligent Origin</a:t>
            </a:r>
          </a:p>
          <a:p>
            <a:pPr algn="ctr" fontAlgn="base">
              <a:spcBef>
                <a:spcPct val="50000"/>
              </a:spcBef>
              <a:spcAft>
                <a:spcPct val="0"/>
              </a:spcAft>
            </a:pPr>
            <a:r>
              <a:rPr lang="en-US" altLang="en-US" sz="2400" dirty="0" smtClean="0">
                <a:solidFill>
                  <a:srgbClr val="FFFF00"/>
                </a:solidFill>
                <a:latin typeface="Tahoma" pitchFamily="34" charset="0"/>
              </a:rPr>
              <a:t>Evidence </a:t>
            </a:r>
            <a:r>
              <a:rPr lang="en-US" altLang="en-US" sz="2400" dirty="0" smtClean="0">
                <a:solidFill>
                  <a:srgbClr val="FFFF00"/>
                </a:solidFill>
                <a:latin typeface="Tahoma" pitchFamily="34" charset="0"/>
              </a:rPr>
              <a:t>of </a:t>
            </a:r>
          </a:p>
          <a:p>
            <a:pPr algn="ctr" fontAlgn="base">
              <a:spcBef>
                <a:spcPct val="50000"/>
              </a:spcBef>
              <a:spcAft>
                <a:spcPct val="0"/>
              </a:spcAft>
            </a:pPr>
            <a:r>
              <a:rPr lang="en-US" altLang="en-US" sz="2400" dirty="0" smtClean="0">
                <a:solidFill>
                  <a:srgbClr val="FFFF00"/>
                </a:solidFill>
                <a:latin typeface="Tahoma" pitchFamily="34" charset="0"/>
              </a:rPr>
              <a:t>Creation and </a:t>
            </a:r>
            <a:r>
              <a:rPr lang="en-US" altLang="en-US" sz="2400" dirty="0">
                <a:solidFill>
                  <a:srgbClr val="FFFF00"/>
                </a:solidFill>
                <a:latin typeface="Tahoma" pitchFamily="34" charset="0"/>
              </a:rPr>
              <a:t>Flood</a:t>
            </a:r>
            <a:endParaRPr lang="en-US" sz="2400" dirty="0">
              <a:solidFill>
                <a:srgbClr val="FFFF00"/>
              </a:solidFill>
              <a:latin typeface="Tahoma" pitchFamily="34" charset="0"/>
            </a:endParaRPr>
          </a:p>
        </p:txBody>
      </p:sp>
      <p:sp>
        <p:nvSpPr>
          <p:cNvPr id="7" name="Rectangle 5"/>
          <p:cNvSpPr>
            <a:spLocks noChangeArrowheads="1"/>
          </p:cNvSpPr>
          <p:nvPr/>
        </p:nvSpPr>
        <p:spPr bwMode="auto">
          <a:xfrm>
            <a:off x="4625480" y="190500"/>
            <a:ext cx="4442320" cy="1569660"/>
          </a:xfrm>
          <a:prstGeom prst="rect">
            <a:avLst/>
          </a:prstGeom>
          <a:solidFill>
            <a:schemeClr val="tx1"/>
          </a:solidFill>
          <a:ln w="38100" cmpd="dbl">
            <a:solidFill>
              <a:srgbClr val="FF66FF"/>
            </a:solidFill>
            <a:miter lim="800000"/>
            <a:headEnd/>
            <a:tailEnd/>
          </a:ln>
        </p:spPr>
        <p:txBody>
          <a:bodyPr wrap="squar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dirty="0" smtClean="0">
                <a:solidFill>
                  <a:srgbClr val="FFFF00"/>
                </a:solidFill>
                <a:latin typeface="Tahoma" pitchFamily="34" charset="0"/>
              </a:rPr>
              <a:t>Unintelligent </a:t>
            </a:r>
            <a:r>
              <a:rPr lang="en-US" altLang="en-US" sz="2400" dirty="0" smtClean="0">
                <a:solidFill>
                  <a:srgbClr val="FFFF00"/>
                </a:solidFill>
                <a:latin typeface="Tahoma" pitchFamily="34" charset="0"/>
              </a:rPr>
              <a:t>Origin</a:t>
            </a:r>
          </a:p>
          <a:p>
            <a:pPr algn="ctr" eaLnBrk="1" fontAlgn="base" hangingPunct="1">
              <a:spcBef>
                <a:spcPct val="50000"/>
              </a:spcBef>
              <a:spcAft>
                <a:spcPct val="0"/>
              </a:spcAft>
              <a:buFontTx/>
              <a:buNone/>
            </a:pPr>
            <a:r>
              <a:rPr lang="en-US" altLang="en-US" sz="2400" dirty="0" smtClean="0">
                <a:solidFill>
                  <a:srgbClr val="FFFF00"/>
                </a:solidFill>
                <a:latin typeface="Tahoma" pitchFamily="34" charset="0"/>
              </a:rPr>
              <a:t> Evidence Life </a:t>
            </a:r>
            <a:r>
              <a:rPr lang="en-US" altLang="en-US" sz="2400" dirty="0" smtClean="0">
                <a:solidFill>
                  <a:srgbClr val="FFFF00"/>
                </a:solidFill>
                <a:latin typeface="Tahoma" pitchFamily="34" charset="0"/>
              </a:rPr>
              <a:t>via</a:t>
            </a:r>
          </a:p>
          <a:p>
            <a:pPr algn="ctr" eaLnBrk="1" fontAlgn="base" hangingPunct="1">
              <a:spcBef>
                <a:spcPct val="50000"/>
              </a:spcBef>
              <a:spcAft>
                <a:spcPct val="0"/>
              </a:spcAft>
              <a:buFontTx/>
              <a:buNone/>
            </a:pPr>
            <a:r>
              <a:rPr lang="en-US" altLang="en-US" sz="2400" dirty="0" smtClean="0">
                <a:solidFill>
                  <a:srgbClr val="FFFF00"/>
                </a:solidFill>
                <a:latin typeface="Tahoma" pitchFamily="34" charset="0"/>
              </a:rPr>
              <a:t> </a:t>
            </a:r>
            <a:r>
              <a:rPr lang="en-US" altLang="en-US" sz="2400" dirty="0" smtClean="0">
                <a:solidFill>
                  <a:srgbClr val="FFFF00"/>
                </a:solidFill>
                <a:latin typeface="Tahoma" pitchFamily="34" charset="0"/>
              </a:rPr>
              <a:t>Chance/Evolution</a:t>
            </a:r>
            <a:endParaRPr lang="en-US" altLang="en-US" sz="2400" dirty="0">
              <a:solidFill>
                <a:srgbClr val="FFFF00"/>
              </a:solidFill>
              <a:latin typeface="Tahoma" pitchFamily="34" charset="0"/>
            </a:endParaRPr>
          </a:p>
        </p:txBody>
      </p:sp>
      <p:sp>
        <p:nvSpPr>
          <p:cNvPr id="9" name="TextBox 8"/>
          <p:cNvSpPr txBox="1"/>
          <p:nvPr/>
        </p:nvSpPr>
        <p:spPr>
          <a:xfrm>
            <a:off x="228749" y="1986796"/>
            <a:ext cx="3962399" cy="1785104"/>
          </a:xfrm>
          <a:prstGeom prst="rect">
            <a:avLst/>
          </a:prstGeom>
          <a:solidFill>
            <a:schemeClr val="tx1"/>
          </a:solidFill>
          <a:ln w="38100" cmpd="dbl">
            <a:solidFill>
              <a:schemeClr val="bg1"/>
            </a:solid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50000"/>
              </a:spcBef>
              <a:spcAft>
                <a:spcPct val="0"/>
              </a:spcAft>
              <a:defRPr sz="2000">
                <a:solidFill>
                  <a:srgbClr val="FFFF00"/>
                </a:solidFill>
                <a:latin typeface="Tahoma" pitchFamily="34" charset="0"/>
              </a:defRPr>
            </a:lvl1pPr>
          </a:lstStyle>
          <a:p>
            <a:r>
              <a:rPr lang="en-US" dirty="0">
                <a:solidFill>
                  <a:prstClr val="white"/>
                </a:solidFill>
              </a:rPr>
              <a:t>Young </a:t>
            </a:r>
            <a:r>
              <a:rPr lang="en-US" dirty="0" smtClean="0">
                <a:solidFill>
                  <a:prstClr val="white"/>
                </a:solidFill>
              </a:rPr>
              <a:t>Earth </a:t>
            </a:r>
          </a:p>
          <a:p>
            <a:pPr algn="l"/>
            <a:r>
              <a:rPr lang="en-US" dirty="0" smtClean="0">
                <a:solidFill>
                  <a:prstClr val="white"/>
                </a:solidFill>
              </a:rPr>
              <a:t>- 7 days</a:t>
            </a:r>
          </a:p>
          <a:p>
            <a:pPr marL="342900" indent="-342900" algn="l">
              <a:buFontTx/>
              <a:buChar char="-"/>
            </a:pPr>
            <a:r>
              <a:rPr lang="en-US" dirty="0" smtClean="0">
                <a:solidFill>
                  <a:prstClr val="white"/>
                </a:solidFill>
              </a:rPr>
              <a:t>Genealogy – Long Life Spans</a:t>
            </a:r>
          </a:p>
          <a:p>
            <a:pPr marL="342900" indent="-342900" algn="l">
              <a:buFontTx/>
              <a:buChar char="-"/>
            </a:pPr>
            <a:r>
              <a:rPr lang="en-US" dirty="0" smtClean="0">
                <a:solidFill>
                  <a:prstClr val="white"/>
                </a:solidFill>
              </a:rPr>
              <a:t>Dinosaurs/man</a:t>
            </a:r>
            <a:endParaRPr lang="en-US" dirty="0">
              <a:solidFill>
                <a:prstClr val="white"/>
              </a:solidFill>
            </a:endParaRPr>
          </a:p>
        </p:txBody>
      </p:sp>
      <p:sp>
        <p:nvSpPr>
          <p:cNvPr id="23" name="TextBox 22"/>
          <p:cNvSpPr txBox="1"/>
          <p:nvPr/>
        </p:nvSpPr>
        <p:spPr>
          <a:xfrm>
            <a:off x="228749" y="4122750"/>
            <a:ext cx="3962399" cy="1323439"/>
          </a:xfrm>
          <a:prstGeom prst="rect">
            <a:avLst/>
          </a:prstGeom>
          <a:solidFill>
            <a:schemeClr val="tx1"/>
          </a:solidFill>
          <a:ln w="38100" cmpd="dbl">
            <a:solidFill>
              <a:schemeClr val="bg1"/>
            </a:solid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50000"/>
              </a:spcBef>
              <a:spcAft>
                <a:spcPct val="0"/>
              </a:spcAft>
              <a:defRPr sz="2000">
                <a:solidFill>
                  <a:srgbClr val="FFFF00"/>
                </a:solidFill>
                <a:latin typeface="Tahoma" pitchFamily="34" charset="0"/>
              </a:defRPr>
            </a:lvl1pPr>
          </a:lstStyle>
          <a:p>
            <a:r>
              <a:rPr lang="en-US" dirty="0" smtClean="0">
                <a:solidFill>
                  <a:prstClr val="white"/>
                </a:solidFill>
              </a:rPr>
              <a:t>Worldwide Flood</a:t>
            </a:r>
          </a:p>
          <a:p>
            <a:pPr marL="342900" indent="-342900" algn="l">
              <a:buFontTx/>
              <a:buChar char="-"/>
            </a:pPr>
            <a:r>
              <a:rPr lang="en-US" dirty="0" smtClean="0">
                <a:solidFill>
                  <a:prstClr val="white"/>
                </a:solidFill>
              </a:rPr>
              <a:t>Landscape show evidence</a:t>
            </a:r>
          </a:p>
          <a:p>
            <a:pPr marL="342900" indent="-342900" algn="l">
              <a:buFontTx/>
              <a:buChar char="-"/>
            </a:pPr>
            <a:r>
              <a:rPr lang="en-US" dirty="0" smtClean="0">
                <a:solidFill>
                  <a:prstClr val="white"/>
                </a:solidFill>
              </a:rPr>
              <a:t>Dino’s in the ark?</a:t>
            </a:r>
          </a:p>
        </p:txBody>
      </p:sp>
      <p:sp>
        <p:nvSpPr>
          <p:cNvPr id="24" name="TextBox 23"/>
          <p:cNvSpPr txBox="1"/>
          <p:nvPr/>
        </p:nvSpPr>
        <p:spPr>
          <a:xfrm>
            <a:off x="4548352" y="2045136"/>
            <a:ext cx="4495800" cy="3170099"/>
          </a:xfrm>
          <a:prstGeom prst="rect">
            <a:avLst/>
          </a:prstGeom>
          <a:solidFill>
            <a:schemeClr val="tx1"/>
          </a:solidFill>
          <a:ln w="38100" cmpd="dbl">
            <a:solidFill>
              <a:srgbClr val="FF66FF"/>
            </a:solid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50000"/>
              </a:spcBef>
              <a:spcAft>
                <a:spcPct val="0"/>
              </a:spcAft>
              <a:defRPr sz="2000">
                <a:solidFill>
                  <a:srgbClr val="FFFF00"/>
                </a:solidFill>
                <a:latin typeface="Tahoma" pitchFamily="34" charset="0"/>
              </a:defRPr>
            </a:lvl1pPr>
          </a:lstStyle>
          <a:p>
            <a:r>
              <a:rPr lang="en-US" dirty="0" smtClean="0">
                <a:solidFill>
                  <a:prstClr val="white"/>
                </a:solidFill>
              </a:rPr>
              <a:t>Old Earth </a:t>
            </a:r>
          </a:p>
          <a:p>
            <a:pPr marL="342900" indent="-342900" algn="l">
              <a:buFontTx/>
              <a:buChar char="-"/>
            </a:pPr>
            <a:r>
              <a:rPr lang="en-US" dirty="0" smtClean="0">
                <a:solidFill>
                  <a:prstClr val="white"/>
                </a:solidFill>
              </a:rPr>
              <a:t>Billions of years</a:t>
            </a:r>
          </a:p>
          <a:p>
            <a:pPr marL="342900" indent="-342900" algn="l">
              <a:buFontTx/>
              <a:buChar char="-"/>
            </a:pPr>
            <a:r>
              <a:rPr lang="en-US" dirty="0" smtClean="0">
                <a:solidFill>
                  <a:prstClr val="white"/>
                </a:solidFill>
              </a:rPr>
              <a:t>Distance of Galaxies</a:t>
            </a:r>
          </a:p>
          <a:p>
            <a:pPr marL="342900" indent="-342900" algn="l">
              <a:buFontTx/>
              <a:buChar char="-"/>
            </a:pPr>
            <a:r>
              <a:rPr lang="en-US" dirty="0" smtClean="0">
                <a:solidFill>
                  <a:prstClr val="white"/>
                </a:solidFill>
              </a:rPr>
              <a:t>Radiometric Dating of Rocks</a:t>
            </a:r>
          </a:p>
          <a:p>
            <a:pPr algn="l"/>
            <a:r>
              <a:rPr lang="en-US" dirty="0" smtClean="0">
                <a:solidFill>
                  <a:prstClr val="white"/>
                </a:solidFill>
              </a:rPr>
              <a:t>- Slow formation of fossils </a:t>
            </a:r>
          </a:p>
          <a:p>
            <a:pPr marL="342900" indent="-342900" algn="l">
              <a:buFontTx/>
              <a:buChar char="-"/>
            </a:pPr>
            <a:r>
              <a:rPr lang="en-US" dirty="0" smtClean="0">
                <a:solidFill>
                  <a:prstClr val="white"/>
                </a:solidFill>
              </a:rPr>
              <a:t>Fossils time frame show evolution</a:t>
            </a:r>
          </a:p>
          <a:p>
            <a:pPr marL="342900" indent="-342900" algn="l">
              <a:buFontTx/>
              <a:buChar char="-"/>
            </a:pPr>
            <a:r>
              <a:rPr lang="en-US" dirty="0" smtClean="0">
                <a:solidFill>
                  <a:prstClr val="white"/>
                </a:solidFill>
              </a:rPr>
              <a:t>Dinosaurs/man not together</a:t>
            </a:r>
            <a:endParaRPr lang="en-US" dirty="0">
              <a:solidFill>
                <a:prstClr val="white"/>
              </a:solidFill>
            </a:endParaRPr>
          </a:p>
        </p:txBody>
      </p:sp>
    </p:spTree>
    <p:extLst>
      <p:ext uri="{BB962C8B-B14F-4D97-AF65-F5344CB8AC3E}">
        <p14:creationId xmlns:p14="http://schemas.microsoft.com/office/powerpoint/2010/main" val="3471130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
            <a:ext cx="8056386" cy="571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4453"/>
            <a:ext cx="9144000" cy="952500"/>
          </a:xfrm>
        </p:spPr>
        <p:txBody>
          <a:bodyPr/>
          <a:lstStyle/>
          <a:p>
            <a:r>
              <a:rPr lang="en-US" dirty="0" smtClean="0"/>
              <a:t>Colliding Galaxies</a:t>
            </a:r>
            <a:endParaRPr lang="en-US" dirty="0"/>
          </a:p>
        </p:txBody>
      </p:sp>
    </p:spTree>
    <p:extLst>
      <p:ext uri="{BB962C8B-B14F-4D97-AF65-F5344CB8AC3E}">
        <p14:creationId xmlns:p14="http://schemas.microsoft.com/office/powerpoint/2010/main" val="2792152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Explanation.  Clicking on the picture will download&#10; the highest resolution vers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48" y="2"/>
            <a:ext cx="8046225" cy="56025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Colliding Galaxies</a:t>
            </a:r>
          </a:p>
        </p:txBody>
      </p:sp>
    </p:spTree>
    <p:extLst>
      <p:ext uri="{BB962C8B-B14F-4D97-AF65-F5344CB8AC3E}">
        <p14:creationId xmlns:p14="http://schemas.microsoft.com/office/powerpoint/2010/main" val="1157489764"/>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
      <a:dk1>
        <a:srgbClr val="FFFF66"/>
      </a:dk1>
      <a:lt1>
        <a:srgbClr val="FFFFFF"/>
      </a:lt1>
      <a:dk2>
        <a:srgbClr val="FFFF66"/>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a:themeElements>
    <a:clrScheme name="">
      <a:dk1>
        <a:srgbClr val="FFFF00"/>
      </a:dk1>
      <a:lt1>
        <a:srgbClr val="FFFFFF"/>
      </a:lt1>
      <a:dk2>
        <a:srgbClr val="000000"/>
      </a:dk2>
      <a:lt2>
        <a:srgbClr val="FFFFFF"/>
      </a:lt2>
      <a:accent1>
        <a:srgbClr val="FF9900"/>
      </a:accent1>
      <a:accent2>
        <a:srgbClr val="FF9900"/>
      </a:accent2>
      <a:accent3>
        <a:srgbClr val="AAAAAA"/>
      </a:accent3>
      <a:accent4>
        <a:srgbClr val="DADADA"/>
      </a:accent4>
      <a:accent5>
        <a:srgbClr val="FFCAAA"/>
      </a:accent5>
      <a:accent6>
        <a:srgbClr val="E78A00"/>
      </a:accent6>
      <a:hlink>
        <a:srgbClr val="FF9900"/>
      </a:hlink>
      <a:folHlink>
        <a:srgbClr val="FF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a:themeElements>
    <a:clrScheme name="">
      <a:dk1>
        <a:srgbClr val="FFFF00"/>
      </a:dk1>
      <a:lt1>
        <a:srgbClr val="FFFFFF"/>
      </a:lt1>
      <a:dk2>
        <a:srgbClr val="000000"/>
      </a:dk2>
      <a:lt2>
        <a:srgbClr val="FFFFFF"/>
      </a:lt2>
      <a:accent1>
        <a:srgbClr val="FF9900"/>
      </a:accent1>
      <a:accent2>
        <a:srgbClr val="FF9900"/>
      </a:accent2>
      <a:accent3>
        <a:srgbClr val="AAAAAA"/>
      </a:accent3>
      <a:accent4>
        <a:srgbClr val="DADADA"/>
      </a:accent4>
      <a:accent5>
        <a:srgbClr val="FFCAAA"/>
      </a:accent5>
      <a:accent6>
        <a:srgbClr val="E78A00"/>
      </a:accent6>
      <a:hlink>
        <a:srgbClr val="FF9900"/>
      </a:hlink>
      <a:folHlink>
        <a:srgbClr val="FF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a:themeElements>
    <a:clrScheme name="">
      <a:dk1>
        <a:srgbClr val="FFFF00"/>
      </a:dk1>
      <a:lt1>
        <a:srgbClr val="FFFFFF"/>
      </a:lt1>
      <a:dk2>
        <a:srgbClr val="000000"/>
      </a:dk2>
      <a:lt2>
        <a:srgbClr val="FFFFFF"/>
      </a:lt2>
      <a:accent1>
        <a:srgbClr val="FF9900"/>
      </a:accent1>
      <a:accent2>
        <a:srgbClr val="FF9900"/>
      </a:accent2>
      <a:accent3>
        <a:srgbClr val="AAAAAA"/>
      </a:accent3>
      <a:accent4>
        <a:srgbClr val="DADADA"/>
      </a:accent4>
      <a:accent5>
        <a:srgbClr val="FFCAAA"/>
      </a:accent5>
      <a:accent6>
        <a:srgbClr val="E78A00"/>
      </a:accent6>
      <a:hlink>
        <a:srgbClr val="FF9900"/>
      </a:hlink>
      <a:folHlink>
        <a:srgbClr val="FF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a:themeElements>
    <a:clrScheme name="">
      <a:dk1>
        <a:srgbClr val="FFFF00"/>
      </a:dk1>
      <a:lt1>
        <a:srgbClr val="FFFFFF"/>
      </a:lt1>
      <a:dk2>
        <a:srgbClr val="000000"/>
      </a:dk2>
      <a:lt2>
        <a:srgbClr val="FFFFFF"/>
      </a:lt2>
      <a:accent1>
        <a:srgbClr val="FF9900"/>
      </a:accent1>
      <a:accent2>
        <a:srgbClr val="FF9900"/>
      </a:accent2>
      <a:accent3>
        <a:srgbClr val="AAAAAA"/>
      </a:accent3>
      <a:accent4>
        <a:srgbClr val="DADADA"/>
      </a:accent4>
      <a:accent5>
        <a:srgbClr val="FFCAAA"/>
      </a:accent5>
      <a:accent6>
        <a:srgbClr val="E78A00"/>
      </a:accent6>
      <a:hlink>
        <a:srgbClr val="FF9900"/>
      </a:hlink>
      <a:folHlink>
        <a:srgbClr val="FF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enesis Templat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VOLUTION CLASS TEMP.">
  <a:themeElements>
    <a:clrScheme name="EVOLUTION CLASS 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VOLUTION CLASS TEMP.">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objectDefaults>
  <a:extraClrSchemeLst>
    <a:extraClrScheme>
      <a:clrScheme name="EVOLUTION CLASS 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VOLUTION CLASS TEM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VOLUTION CLASS TEM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VOLUTION CLASS TEM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VOLUTION CLASS TE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VOLUTION CLASS TE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VOLUTION CLASS TE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a:themeElements>
    <a:clrScheme name="">
      <a:dk1>
        <a:srgbClr val="FFFF00"/>
      </a:dk1>
      <a:lt1>
        <a:srgbClr val="FFFFFF"/>
      </a:lt1>
      <a:dk2>
        <a:srgbClr val="000000"/>
      </a:dk2>
      <a:lt2>
        <a:srgbClr val="FFFFFF"/>
      </a:lt2>
      <a:accent1>
        <a:srgbClr val="FF9900"/>
      </a:accent1>
      <a:accent2>
        <a:srgbClr val="FF9900"/>
      </a:accent2>
      <a:accent3>
        <a:srgbClr val="AAAAAA"/>
      </a:accent3>
      <a:accent4>
        <a:srgbClr val="DADADA"/>
      </a:accent4>
      <a:accent5>
        <a:srgbClr val="FFCAAA"/>
      </a:accent5>
      <a:accent6>
        <a:srgbClr val="E78A00"/>
      </a:accent6>
      <a:hlink>
        <a:srgbClr val="FF9900"/>
      </a:hlink>
      <a:folHlink>
        <a:srgbClr val="FF99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4864</TotalTime>
  <Words>2860</Words>
  <Application>Microsoft Office PowerPoint</Application>
  <PresentationFormat>On-screen Show (16:10)</PresentationFormat>
  <Paragraphs>359</Paragraphs>
  <Slides>47</Slides>
  <Notes>18</Notes>
  <HiddenSlides>1</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47</vt:i4>
      </vt:variant>
    </vt:vector>
  </HeadingPairs>
  <TitlesOfParts>
    <vt:vector size="69" baseType="lpstr">
      <vt:lpstr>Default Design</vt:lpstr>
      <vt:lpstr>1_Office Theme</vt:lpstr>
      <vt:lpstr>1_Default Design</vt:lpstr>
      <vt:lpstr>2_Office Theme</vt:lpstr>
      <vt:lpstr>Genesis Template</vt:lpstr>
      <vt:lpstr>2_Default Design</vt:lpstr>
      <vt:lpstr>EVOLUTION CLASS TEMP.</vt:lpstr>
      <vt:lpstr>1_blank</vt:lpstr>
      <vt:lpstr>4_Default Design</vt:lpstr>
      <vt:lpstr>3_Default Design</vt:lpstr>
      <vt:lpstr>5_Default Design</vt:lpstr>
      <vt:lpstr>6_Default Design</vt:lpstr>
      <vt:lpstr>7_Default Design</vt:lpstr>
      <vt:lpstr>2_blank</vt:lpstr>
      <vt:lpstr>4_blank</vt:lpstr>
      <vt:lpstr>5_blank</vt:lpstr>
      <vt:lpstr>3_blank</vt:lpstr>
      <vt:lpstr>8_Default Design</vt:lpstr>
      <vt:lpstr>Blank Presentation</vt:lpstr>
      <vt:lpstr>1_Blank Presentation</vt:lpstr>
      <vt:lpstr>Microsoft Photo Editor 3.0 Photo</vt:lpstr>
      <vt:lpstr>Image</vt:lpstr>
      <vt:lpstr>Genesis Answers…</vt:lpstr>
      <vt:lpstr>PowerPoint Presentation</vt:lpstr>
      <vt:lpstr>Bible would be Accurate</vt:lpstr>
      <vt:lpstr>PowerPoint Presentation</vt:lpstr>
      <vt:lpstr>Bible would be Accurate</vt:lpstr>
      <vt:lpstr>PowerPoint Presentation</vt:lpstr>
      <vt:lpstr>PowerPoint Presentation</vt:lpstr>
      <vt:lpstr>Colliding Galaxies</vt:lpstr>
      <vt:lpstr>Colliding Galaxies</vt:lpstr>
      <vt:lpstr>Colliding Galaxies</vt:lpstr>
      <vt:lpstr>How old was Adam when he was created?</vt:lpstr>
      <vt:lpstr>How old was Adam when he was created?</vt:lpstr>
      <vt:lpstr>How Many Stars in the Universe?</vt:lpstr>
      <vt:lpstr>PowerPoint Presentation</vt:lpstr>
      <vt:lpstr>Chance of Building Blocks of Life on 1 Planet </vt:lpstr>
      <vt:lpstr>Chance of Building Blocks of Life on 1 Planet </vt:lpstr>
      <vt:lpstr>Chance of Building Blocks of Life on 1 Planet </vt:lpstr>
      <vt:lpstr>PowerPoint Presentation</vt:lpstr>
      <vt:lpstr>Evolution Math is Not Rocket Science</vt:lpstr>
      <vt:lpstr>Harvard Astronomer - Howard Smith </vt:lpstr>
      <vt:lpstr>Are we the only planet where God created life?</vt:lpstr>
      <vt:lpstr>Evolution: Fact or Faith?</vt:lpstr>
      <vt:lpstr>PowerPoint Presentation</vt:lpstr>
      <vt:lpstr>PowerPoint Presentation</vt:lpstr>
      <vt:lpstr>PowerPoint Presentation</vt:lpstr>
      <vt:lpstr>PowerPoint Presentation</vt:lpstr>
      <vt:lpstr>PowerPoint Presentation</vt:lpstr>
      <vt:lpstr>PowerPoint Presentation</vt:lpstr>
      <vt:lpstr>EXTINCTIONS AND GEOLOGICAL TIME GEOLOGICAL TIME SCALE</vt:lpstr>
      <vt:lpstr>PowerPoint Presentation</vt:lpstr>
      <vt:lpstr>PowerPoint Presentation</vt:lpstr>
      <vt:lpstr>Canyon Wall at  Mt. St. Helen</vt:lpstr>
      <vt:lpstr>Rapid Strata Formation  at Mt. St. Helens</vt:lpstr>
      <vt:lpstr>PowerPoint Presentation</vt:lpstr>
      <vt:lpstr>Assumptions Of Radiometric Dating Methods</vt:lpstr>
      <vt:lpstr>PowerPoint Presentation</vt:lpstr>
      <vt:lpstr>Appearance of Age</vt:lpstr>
      <vt:lpstr>Young Earth/Flood</vt:lpstr>
      <vt:lpstr>Human Artifacts in Coal</vt:lpstr>
      <vt:lpstr>Evidence of Rapid Burial</vt:lpstr>
      <vt:lpstr>PowerPoint Presentation</vt:lpstr>
      <vt:lpstr>The Horse</vt:lpstr>
      <vt:lpstr>What Textbooks Don’t Contain</vt:lpstr>
      <vt:lpstr>What Textbooks Don’t Contain</vt:lpstr>
      <vt:lpstr>Genesis 1 Theories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55</cp:revision>
  <cp:lastPrinted>2017-04-26T21:40:24Z</cp:lastPrinted>
  <dcterms:created xsi:type="dcterms:W3CDTF">2017-04-26T02:21:23Z</dcterms:created>
  <dcterms:modified xsi:type="dcterms:W3CDTF">2017-04-30T11:49:33Z</dcterms:modified>
</cp:coreProperties>
</file>