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1" r:id="rId2"/>
    <p:sldId id="283" r:id="rId3"/>
    <p:sldId id="258" r:id="rId4"/>
    <p:sldId id="302" r:id="rId5"/>
    <p:sldId id="301" r:id="rId6"/>
    <p:sldId id="305" r:id="rId7"/>
    <p:sldId id="304" r:id="rId8"/>
    <p:sldId id="309" r:id="rId9"/>
    <p:sldId id="303" r:id="rId10"/>
    <p:sldId id="306" r:id="rId1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039404B-5076-46E4-926E-69C9AC9A05BF}">
          <p14:sldIdLst>
            <p14:sldId id="261"/>
            <p14:sldId id="283"/>
            <p14:sldId id="258"/>
          </p14:sldIdLst>
        </p14:section>
        <p14:section name="Sojurning in Gerar" id="{192D3ADF-9343-4CC8-BA2D-F455A66FE5A5}">
          <p14:sldIdLst>
            <p14:sldId id="302"/>
            <p14:sldId id="301"/>
          </p14:sldIdLst>
        </p14:section>
        <p14:section name="Isaac and Ishmael" id="{CAEA86F3-953D-497B-A692-B2F5BA4A912E}">
          <p14:sldIdLst>
            <p14:sldId id="305"/>
            <p14:sldId id="304"/>
            <p14:sldId id="309"/>
          </p14:sldIdLst>
        </p14:section>
        <p14:section name="Proof of Faith" id="{71D1161F-356F-46A0-8741-F63D1ED99800}">
          <p14:sldIdLst>
            <p14:sldId id="303"/>
            <p14:sldId id="306"/>
          </p14:sldIdLst>
        </p14:section>
      </p14:sectionLst>
    </p:ext>
    <p:ext uri="{EFAFB233-063F-42B5-8137-9DF3F51BA10A}">
      <p15:sldGuideLst xmlns:p15="http://schemas.microsoft.com/office/powerpoint/2012/main">
        <p15:guide id="1" orient="horz" pos="1620">
          <p15:clr>
            <a:srgbClr val="A4A3A4"/>
          </p15:clr>
        </p15:guide>
        <p15:guide id="2" pos="5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BCBC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0" autoAdjust="0"/>
    <p:restoredTop sz="94660"/>
  </p:normalViewPr>
  <p:slideViewPr>
    <p:cSldViewPr showGuides="1">
      <p:cViewPr varScale="1">
        <p:scale>
          <a:sx n="140" d="100"/>
          <a:sy n="140" d="100"/>
        </p:scale>
        <p:origin x="126" y="318"/>
      </p:cViewPr>
      <p:guideLst>
        <p:guide orient="horz" pos="1620"/>
        <p:guide pos="523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A69A056-3E81-429B-BA10-743AADF956D9}" type="datetimeFigureOut">
              <a:rPr lang="en-US" smtClean="0"/>
              <a:t>14-Jun-17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A2818DB-6229-4E01-B41A-684BEDECE9BF}" type="slidenum">
              <a:rPr lang="en-US" smtClean="0"/>
              <a:t>‹#›</a:t>
            </a:fld>
            <a:endParaRPr lang="en-US"/>
          </a:p>
        </p:txBody>
      </p:sp>
    </p:spTree>
    <p:extLst>
      <p:ext uri="{BB962C8B-B14F-4D97-AF65-F5344CB8AC3E}">
        <p14:creationId xmlns:p14="http://schemas.microsoft.com/office/powerpoint/2010/main" val="689691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146C7F-2C96-4D30-BCE0-90DC4ECFC693}" type="datetimeFigureOut">
              <a:rPr lang="en-US" smtClean="0"/>
              <a:t>14-Jun-17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7CB39A-D73E-427C-B776-E7C50D460F7B}" type="slidenum">
              <a:rPr lang="en-US" smtClean="0"/>
              <a:t>‹#›</a:t>
            </a:fld>
            <a:endParaRPr lang="en-US" dirty="0"/>
          </a:p>
        </p:txBody>
      </p:sp>
    </p:spTree>
    <p:extLst>
      <p:ext uri="{BB962C8B-B14F-4D97-AF65-F5344CB8AC3E}">
        <p14:creationId xmlns:p14="http://schemas.microsoft.com/office/powerpoint/2010/main" val="419882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defTabSz="931774">
              <a:defRPr/>
            </a:pPr>
            <a:fld id="{0A3C37BE-C303-496D-B5CD-85F2937540FC}" type="slidenum">
              <a:rPr lang="en-US">
                <a:solidFill>
                  <a:srgbClr val="514843"/>
                </a:solidFill>
                <a:latin typeface="Euphemia"/>
              </a:rPr>
              <a:pPr defTabSz="931774">
                <a:defRPr/>
              </a:pPr>
              <a:t>1</a:t>
            </a:fld>
            <a:endParaRPr lang="en-US" dirty="0">
              <a:solidFill>
                <a:srgbClr val="514843"/>
              </a:solidFill>
              <a:latin typeface="Euphemia"/>
            </a:endParaRPr>
          </a:p>
        </p:txBody>
      </p:sp>
    </p:spTree>
    <p:extLst>
      <p:ext uri="{BB962C8B-B14F-4D97-AF65-F5344CB8AC3E}">
        <p14:creationId xmlns:p14="http://schemas.microsoft.com/office/powerpoint/2010/main" val="194413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r>
              <a:rPr lang="en-US" sz="1000" dirty="0"/>
              <a:t>Note that we’re approaching this as a textual study, meaning that our focus will mainly stay on the features of the book which God inspired. For that reason it will be important that you read the book. There is lesson material, but that should only help focus your reading. I think you should have plenty of time for reading. Since we won’t have a lot of time to read the text aloud in class, having the text read means that you’ll be able to follow any discussion we have and be able to easily understand anything we talk about from up here. </a:t>
            </a:r>
          </a:p>
          <a:p>
            <a:endParaRPr lang="en-US" sz="1000" dirty="0"/>
          </a:p>
          <a:p>
            <a:r>
              <a:rPr lang="en-US" sz="1000" dirty="0"/>
              <a:t>Note that we’ve broken this down by section/topic rather than by date. We didn’t’ want to commit to strict sections of the text which are large and deal with the same basic characters. So for instance we’ve allowed 2 classes to cover Noah and the Flood, or 5 classes to cover Abraham. Lesson material should reflect that setup. It won’t be lesson 1,2,3, etc. The material you get will cover the entire section and can be done at your own pace. </a:t>
            </a:r>
          </a:p>
          <a:p>
            <a:endParaRPr lang="en-US" sz="1000" dirty="0"/>
          </a:p>
          <a:p>
            <a:r>
              <a:rPr lang="en-US" sz="1000" dirty="0"/>
              <a:t>We have interjected here a number of ‘topical’ classes. Danny Haynes will be presenting a single class at the beginning covering the issues of how Genesis relates to science and history. The point of the class is more of a textual study of Genesis, but we recognize that those are important issues and worth addressing so Danny has agreed to give us an overview of some of those evidences. We also have a class once we start the section on the patriarchs that I hope will be a historical look at the life of the patriarchs, and explain the world in which they lived. That should be really interesting and help our study through the last ¾ of the book. There are two classes that will focus on the characters of Adam and Abraham, and I think specifically will look at what the New Testament writers have to say about them. That should broaden our understanding of the significance of them for understanding who we are as Christians today. And then we have a couple of review periods in there as well. </a:t>
            </a:r>
          </a:p>
          <a:p>
            <a:endParaRPr lang="en-US" dirty="0"/>
          </a:p>
        </p:txBody>
      </p:sp>
      <p:sp>
        <p:nvSpPr>
          <p:cNvPr id="4" name="Slide Number Placeholder 3"/>
          <p:cNvSpPr>
            <a:spLocks noGrp="1"/>
          </p:cNvSpPr>
          <p:nvPr>
            <p:ph type="sldNum" sz="quarter" idx="10"/>
          </p:nvPr>
        </p:nvSpPr>
        <p:spPr/>
        <p:txBody>
          <a:bodyPr/>
          <a:lstStyle/>
          <a:p>
            <a:fld id="{B47CB39A-D73E-427C-B776-E7C50D460F7B}" type="slidenum">
              <a:rPr lang="en-US" smtClean="0"/>
              <a:t>2</a:t>
            </a:fld>
            <a:endParaRPr lang="en-US" dirty="0"/>
          </a:p>
        </p:txBody>
      </p:sp>
    </p:spTree>
    <p:extLst>
      <p:ext uri="{BB962C8B-B14F-4D97-AF65-F5344CB8AC3E}">
        <p14:creationId xmlns:p14="http://schemas.microsoft.com/office/powerpoint/2010/main" val="37039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BE6B978C-0CB9-4202-BF3C-2CA359CD3374}" type="datetimeFigureOut">
              <a:rPr lang="en-US" smtClean="0"/>
              <a:t>14-Jun-17</a:t>
            </a:fld>
            <a:endParaRPr lang="en-US" dirty="0"/>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719071"/>
            <a:ext cx="4300538" cy="1664768"/>
          </a:xfrm>
        </p:spPr>
        <p:txBody>
          <a:bodyPr lIns="68580" tIns="34290" rIns="68580" bIns="34290"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3383838"/>
            <a:ext cx="4300538" cy="716674"/>
          </a:xfrm>
        </p:spPr>
        <p:txBody>
          <a:bodyPr lIns="68580" tIns="34290" rIns="68580" bIns="34290">
            <a:normAutofit/>
          </a:bodyPr>
          <a:lstStyle>
            <a:lvl1pPr marL="0" indent="0" algn="l">
              <a:spcBef>
                <a:spcPts val="0"/>
              </a:spcBef>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982992"/>
            <a:ext cx="3908203" cy="3156453"/>
          </a:xfrm>
          <a:solidFill>
            <a:schemeClr val="tx1">
              <a:lumMod val="20000"/>
              <a:lumOff val="80000"/>
            </a:schemeClr>
          </a:solidFill>
        </p:spPr>
        <p:txBody>
          <a:bodyPr lIns="68580" tIns="754380" rIns="68580" bIns="34290"/>
          <a:lstStyle>
            <a:lvl1pPr marL="0" indent="0" algn="ctr">
              <a:buNone/>
              <a:defRPr/>
            </a:lvl1pPr>
          </a:lstStyle>
          <a:p>
            <a:r>
              <a:rPr lang="en-US" dirty="0"/>
              <a:t>Click icon to add picture</a:t>
            </a:r>
            <a:endParaRPr dirty="0"/>
          </a:p>
        </p:txBody>
      </p:sp>
      <p:sp>
        <p:nvSpPr>
          <p:cNvPr id="8" name="Rectangle 7"/>
          <p:cNvSpPr/>
          <p:nvPr/>
        </p:nvSpPr>
        <p:spPr>
          <a:xfrm>
            <a:off x="0" y="0"/>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dirty="0"/>
          </a:p>
        </p:txBody>
      </p:sp>
      <p:grpSp>
        <p:nvGrpSpPr>
          <p:cNvPr id="14" name="Group 13"/>
          <p:cNvGrpSpPr/>
          <p:nvPr/>
        </p:nvGrpSpPr>
        <p:grpSpPr>
          <a:xfrm>
            <a:off x="0" y="857250"/>
            <a:ext cx="9144000" cy="47344"/>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1719071"/>
          </a:xfrm>
          <a:prstGeom prst="rect">
            <a:avLst/>
          </a:prstGeom>
        </p:spPr>
      </p:pic>
      <p:grpSp>
        <p:nvGrpSpPr>
          <p:cNvPr id="13" name="Group 12"/>
          <p:cNvGrpSpPr/>
          <p:nvPr/>
        </p:nvGrpSpPr>
        <p:grpSpPr>
          <a:xfrm rot="10800000">
            <a:off x="0" y="4234133"/>
            <a:ext cx="9144000" cy="47344"/>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4333593"/>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dirty="0"/>
          </a:p>
        </p:txBody>
      </p:sp>
    </p:spTree>
    <p:extLst>
      <p:ext uri="{BB962C8B-B14F-4D97-AF65-F5344CB8AC3E}">
        <p14:creationId xmlns:p14="http://schemas.microsoft.com/office/powerpoint/2010/main" val="323891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14-Jun-17</a:t>
            </a:fld>
            <a:endParaRPr lang="en-US" dirty="0"/>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14-Jun-17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14-Jun-17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BE6B978C-0CB9-4202-BF3C-2CA359CD3374}" type="datetimeFigureOut">
              <a:rPr lang="en-US" smtClean="0"/>
              <a:t>14-Jun-17</a:t>
            </a:fld>
            <a:endParaRPr lang="en-US" dirty="0"/>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14-Jun-17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14-Jun-17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E6B978C-0CB9-4202-BF3C-2CA359CD3374}" type="datetimeFigureOut">
              <a:rPr lang="en-US" smtClean="0"/>
              <a:t>14-Jun-17</a:t>
            </a:fld>
            <a:endParaRPr lang="en-US" dirty="0"/>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14-Jun-17</a:t>
            </a:fld>
            <a:endParaRPr lang="en-US" dirty="0"/>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BE6B978C-0CB9-4202-BF3C-2CA359CD3374}" type="datetimeFigureOut">
              <a:rPr lang="en-US" smtClean="0"/>
              <a:t>14-Jun-17</a:t>
            </a:fld>
            <a:endParaRPr lang="en-US" dirty="0"/>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CF58A4D-F71A-45C2-A34E-4F21DE0A1E73}" type="slidenum">
              <a:rPr lang="en-US" smtClean="0"/>
              <a:t>‹#›</a:t>
            </a:fld>
            <a:endParaRPr lang="en-US" dirty="0"/>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Lesson 16:  Abraham</a:t>
            </a:r>
            <a:endParaRPr lang="en-US" dirty="0"/>
          </a:p>
        </p:txBody>
      </p:sp>
      <p:sp>
        <p:nvSpPr>
          <p:cNvPr id="6" name="Title 5"/>
          <p:cNvSpPr>
            <a:spLocks noGrp="1"/>
          </p:cNvSpPr>
          <p:nvPr>
            <p:ph type="ctrTitle"/>
          </p:nvPr>
        </p:nvSpPr>
        <p:spPr/>
        <p:txBody>
          <a:bodyPr/>
          <a:lstStyle/>
          <a:p>
            <a:r>
              <a:rPr lang="en-US" sz="1600" dirty="0" smtClean="0"/>
              <a:t>The book of </a:t>
            </a:r>
            <a:br>
              <a:rPr lang="en-US" sz="1600" dirty="0" smtClean="0"/>
            </a:br>
            <a:r>
              <a:rPr lang="en-US" dirty="0" smtClean="0"/>
              <a:t>Genesis</a:t>
            </a:r>
            <a:endParaRPr lang="en-US" dirty="0"/>
          </a:p>
        </p:txBody>
      </p:sp>
      <p:pic>
        <p:nvPicPr>
          <p:cNvPr id="10" name="Picture Placeholder 7"/>
          <p:cNvPicPr>
            <a:picLocks noChangeAspect="1"/>
          </p:cNvPicPr>
          <p:nvPr/>
        </p:nvPicPr>
        <p:blipFill rotWithShape="1">
          <a:blip r:embed="rId3" cstate="print">
            <a:duotone>
              <a:srgbClr val="6D7D66">
                <a:shade val="45000"/>
                <a:satMod val="135000"/>
              </a:srgbClr>
              <a:prstClr val="white"/>
            </a:duotone>
            <a:extLst>
              <a:ext uri="{28A0092B-C50C-407E-A947-70E740481C1C}">
                <a14:useLocalDpi xmlns:a14="http://schemas.microsoft.com/office/drawing/2010/main" val="0"/>
              </a:ext>
            </a:extLst>
          </a:blip>
          <a:srcRect l="3954" t="10090" r="3148" b="10025"/>
          <a:stretch/>
        </p:blipFill>
        <p:spPr>
          <a:xfrm>
            <a:off x="6629400" y="1492075"/>
            <a:ext cx="2134829" cy="2159350"/>
          </a:xfrm>
          <a:prstGeom prst="ellipse">
            <a:avLst/>
          </a:prstGeom>
          <a:solidFill>
            <a:srgbClr val="514843">
              <a:lumMod val="20000"/>
              <a:lumOff val="80000"/>
            </a:srgbClr>
          </a:solidFill>
        </p:spPr>
      </p:pic>
    </p:spTree>
    <p:extLst>
      <p:ext uri="{BB962C8B-B14F-4D97-AF65-F5344CB8AC3E}">
        <p14:creationId xmlns:p14="http://schemas.microsoft.com/office/powerpoint/2010/main" val="93192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p:txBody>
          <a:bodyPr/>
          <a:lstStyle/>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
        <p:nvSpPr>
          <p:cNvPr id="2" name="Content Placeholder 1"/>
          <p:cNvSpPr>
            <a:spLocks noGrp="1"/>
          </p:cNvSpPr>
          <p:nvPr>
            <p:ph sz="quarter" idx="1"/>
          </p:nvPr>
        </p:nvSpPr>
        <p:spPr/>
        <p:txBody>
          <a:bodyPr>
            <a:normAutofit/>
          </a:bodyPr>
          <a:lstStyle/>
          <a:p>
            <a:r>
              <a:rPr lang="en-US" sz="1600" dirty="0" smtClean="0"/>
              <a:t>Was God tempting Abraham? (hint James 1:13)  </a:t>
            </a:r>
          </a:p>
          <a:p>
            <a:endParaRPr lang="en-US" sz="1600" dirty="0"/>
          </a:p>
          <a:p>
            <a:r>
              <a:rPr lang="en-US" sz="1600" dirty="0" smtClean="0"/>
              <a:t>How was Abraham’s “test” different from Job’s?</a:t>
            </a:r>
          </a:p>
          <a:p>
            <a:endParaRPr lang="en-US" sz="1600" dirty="0"/>
          </a:p>
          <a:p>
            <a:r>
              <a:rPr lang="en-US" sz="1600" dirty="0" smtClean="0"/>
              <a:t>What sacrifice did God really want from him?</a:t>
            </a:r>
          </a:p>
          <a:p>
            <a:endParaRPr lang="en-US" sz="1600" dirty="0"/>
          </a:p>
          <a:p>
            <a:r>
              <a:rPr lang="en-US" sz="1600" dirty="0" smtClean="0"/>
              <a:t>Where is the “Land of Moriah” in NT times? (Hint: 2 </a:t>
            </a:r>
            <a:r>
              <a:rPr lang="en-US" sz="1600" dirty="0" err="1" smtClean="0"/>
              <a:t>Chron</a:t>
            </a:r>
            <a:r>
              <a:rPr lang="en-US" sz="1600" dirty="0" smtClean="0"/>
              <a:t> 3:1)</a:t>
            </a:r>
          </a:p>
          <a:p>
            <a:endParaRPr lang="en-US" sz="1600" dirty="0"/>
          </a:p>
          <a:p>
            <a:r>
              <a:rPr lang="en-US" sz="1600" dirty="0" smtClean="0"/>
              <a:t>What effect do you think this event might have had on Isaac?</a:t>
            </a:r>
          </a:p>
          <a:p>
            <a:endParaRPr lang="en-US" sz="1600" dirty="0"/>
          </a:p>
          <a:p>
            <a:r>
              <a:rPr lang="en-US" sz="1600" dirty="0" smtClean="0"/>
              <a:t>What is different now when God repeats the blessings?</a:t>
            </a:r>
          </a:p>
          <a:p>
            <a:endParaRPr lang="en-US" sz="1600" dirty="0"/>
          </a:p>
          <a:p>
            <a:endParaRPr lang="en-US" sz="1600" dirty="0"/>
          </a:p>
        </p:txBody>
      </p:sp>
    </p:spTree>
    <p:extLst>
      <p:ext uri="{BB962C8B-B14F-4D97-AF65-F5344CB8AC3E}">
        <p14:creationId xmlns:p14="http://schemas.microsoft.com/office/powerpoint/2010/main" val="45915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3397971"/>
              </p:ext>
            </p:extLst>
          </p:nvPr>
        </p:nvGraphicFramePr>
        <p:xfrm>
          <a:off x="457200" y="1143000"/>
          <a:ext cx="8229600" cy="3657598"/>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261257">
                <a:tc>
                  <a:txBody>
                    <a:bodyPr/>
                    <a:lstStyle/>
                    <a:p>
                      <a:pPr algn="ctr"/>
                      <a:r>
                        <a:rPr lang="en-US" sz="1200" dirty="0"/>
                        <a:t>Session</a:t>
                      </a:r>
                    </a:p>
                  </a:txBody>
                  <a:tcPr marT="34290" marB="34290"/>
                </a:tc>
                <a:tc>
                  <a:txBody>
                    <a:bodyPr/>
                    <a:lstStyle/>
                    <a:p>
                      <a:pPr algn="ctr"/>
                      <a:r>
                        <a:rPr lang="en-US" sz="1200" dirty="0"/>
                        <a:t>Topic</a:t>
                      </a:r>
                    </a:p>
                  </a:txBody>
                  <a:tcPr marT="34290" marB="34290"/>
                </a:tc>
                <a:tc>
                  <a:txBody>
                    <a:bodyPr/>
                    <a:lstStyle/>
                    <a:p>
                      <a:pPr algn="ctr"/>
                      <a:r>
                        <a:rPr lang="en-US" sz="1200" dirty="0"/>
                        <a:t>Reading</a:t>
                      </a:r>
                    </a:p>
                  </a:txBody>
                  <a:tcPr marT="34290" marB="34290"/>
                </a:tc>
                <a:tc>
                  <a:txBody>
                    <a:bodyPr/>
                    <a:lstStyle/>
                    <a:p>
                      <a:pPr algn="ctr"/>
                      <a:r>
                        <a:rPr lang="en-US" sz="1200" dirty="0"/>
                        <a:t>Date</a:t>
                      </a:r>
                    </a:p>
                  </a:txBody>
                  <a:tcPr marT="34290" marB="34290"/>
                </a:tc>
                <a:extLst>
                  <a:ext uri="{0D108BD9-81ED-4DB2-BD59-A6C34878D82A}">
                    <a16:rowId xmlns:a16="http://schemas.microsoft.com/office/drawing/2014/main" xmlns="" val="10000"/>
                  </a:ext>
                </a:extLst>
              </a:tr>
              <a:tr h="261257">
                <a:tc>
                  <a:txBody>
                    <a:bodyPr/>
                    <a:lstStyle/>
                    <a:p>
                      <a:r>
                        <a:rPr lang="en-US" sz="1200" dirty="0"/>
                        <a:t>Lesson </a:t>
                      </a:r>
                      <a:r>
                        <a:rPr lang="en-US" sz="1200" dirty="0" smtClean="0"/>
                        <a:t>14 </a:t>
                      </a:r>
                      <a:r>
                        <a:rPr lang="en-US" sz="1200" dirty="0"/>
                        <a:t>– Grant</a:t>
                      </a:r>
                    </a:p>
                  </a:txBody>
                  <a:tcPr marT="34290" marB="34290"/>
                </a:tc>
                <a:tc>
                  <a:txBody>
                    <a:bodyPr/>
                    <a:lstStyle/>
                    <a:p>
                      <a:r>
                        <a:rPr lang="en-US" sz="1200" dirty="0" smtClean="0"/>
                        <a:t>Key Figure: Abraham</a:t>
                      </a:r>
                      <a:endParaRPr lang="en-US" sz="1200" dirty="0"/>
                    </a:p>
                  </a:txBody>
                  <a:tcPr marT="34290" marB="34290"/>
                </a:tc>
                <a:tc>
                  <a:txBody>
                    <a:bodyPr/>
                    <a:lstStyle/>
                    <a:p>
                      <a:endParaRPr lang="en-US" sz="1200" dirty="0"/>
                    </a:p>
                  </a:txBody>
                  <a:tcPr marT="34290" marB="34290"/>
                </a:tc>
                <a:tc>
                  <a:txBody>
                    <a:bodyPr/>
                    <a:lstStyle/>
                    <a:p>
                      <a:r>
                        <a:rPr lang="en-US" sz="1200" dirty="0"/>
                        <a:t>Sun,</a:t>
                      </a:r>
                      <a:r>
                        <a:rPr lang="en-US" sz="1200" baseline="0" dirty="0"/>
                        <a:t> </a:t>
                      </a:r>
                      <a:r>
                        <a:rPr lang="en-US" sz="1200" dirty="0" smtClean="0"/>
                        <a:t>June 4</a:t>
                      </a:r>
                      <a:endParaRPr lang="en-US" sz="1200" dirty="0"/>
                    </a:p>
                  </a:txBody>
                  <a:tcPr marT="34290" marB="34290"/>
                </a:tc>
                <a:extLst>
                  <a:ext uri="{0D108BD9-81ED-4DB2-BD59-A6C34878D82A}">
                    <a16:rowId xmlns:a16="http://schemas.microsoft.com/office/drawing/2014/main" xmlns="" val="1000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15 </a:t>
                      </a:r>
                      <a:r>
                        <a:rPr lang="en-US" sz="1200" dirty="0"/>
                        <a:t>– Grant</a:t>
                      </a:r>
                    </a:p>
                  </a:txBody>
                  <a:tcPr marT="34290" marB="34290"/>
                </a:tc>
                <a:tc>
                  <a:txBody>
                    <a:bodyPr/>
                    <a:lstStyle/>
                    <a:p>
                      <a:r>
                        <a:rPr lang="en-US" sz="1200" dirty="0" smtClean="0"/>
                        <a:t>Abraham</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11:27-25:11</a:t>
                      </a:r>
                      <a:endParaRPr lang="en-US" sz="1200" dirty="0"/>
                    </a:p>
                  </a:txBody>
                  <a:tcPr marT="34290" marB="34290"/>
                </a:tc>
                <a:tc>
                  <a:txBody>
                    <a:bodyPr/>
                    <a:lstStyle/>
                    <a:p>
                      <a:r>
                        <a:rPr lang="en-US" sz="1200" dirty="0" smtClean="0"/>
                        <a:t>Sun,</a:t>
                      </a:r>
                      <a:r>
                        <a:rPr lang="en-US" sz="1200" baseline="0" dirty="0" smtClean="0"/>
                        <a:t> June 11</a:t>
                      </a:r>
                      <a:endParaRPr lang="en-US" sz="1200" dirty="0"/>
                    </a:p>
                  </a:txBody>
                  <a:tcPr marT="34290" marB="34290"/>
                </a:tc>
                <a:extLst>
                  <a:ext uri="{0D108BD9-81ED-4DB2-BD59-A6C34878D82A}">
                    <a16:rowId xmlns:a16="http://schemas.microsoft.com/office/drawing/2014/main" xmlns="" val="10002"/>
                  </a:ext>
                </a:extLst>
              </a:tr>
              <a:tr h="261257">
                <a:tc>
                  <a:txBody>
                    <a:bodyPr/>
                    <a:lstStyle/>
                    <a:p>
                      <a:r>
                        <a:rPr lang="en-US" sz="1200" dirty="0"/>
                        <a:t>Lesson </a:t>
                      </a:r>
                      <a:r>
                        <a:rPr lang="en-US" sz="1200" dirty="0" smtClean="0"/>
                        <a:t>16 – </a:t>
                      </a:r>
                      <a:r>
                        <a:rPr lang="en-US" sz="1200" dirty="0"/>
                        <a:t>Sam</a:t>
                      </a:r>
                    </a:p>
                  </a:txBody>
                  <a:tcPr marT="34290" marB="34290"/>
                </a:tc>
                <a:tc>
                  <a:txBody>
                    <a:bodyPr/>
                    <a:lstStyle/>
                    <a:p>
                      <a:r>
                        <a:rPr lang="en-US" sz="1200" dirty="0" smtClean="0"/>
                        <a:t>Abraham</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11:27-25:11</a:t>
                      </a:r>
                      <a:endParaRPr lang="en-US" sz="1200" dirty="0"/>
                    </a:p>
                  </a:txBody>
                  <a:tcPr marT="34290" marB="34290"/>
                </a:tc>
                <a:tc>
                  <a:txBody>
                    <a:bodyPr/>
                    <a:lstStyle/>
                    <a:p>
                      <a:r>
                        <a:rPr lang="en-US" sz="1200" dirty="0" smtClean="0"/>
                        <a:t>Wed, June 14</a:t>
                      </a:r>
                      <a:endParaRPr lang="en-US" sz="1200" dirty="0"/>
                    </a:p>
                  </a:txBody>
                  <a:tcPr marT="34290" marB="34290"/>
                </a:tc>
                <a:extLst>
                  <a:ext uri="{0D108BD9-81ED-4DB2-BD59-A6C34878D82A}">
                    <a16:rowId xmlns:a16="http://schemas.microsoft.com/office/drawing/2014/main" xmlns="" val="10003"/>
                  </a:ext>
                </a:extLst>
              </a:tr>
              <a:tr h="261257">
                <a:tc>
                  <a:txBody>
                    <a:bodyPr/>
                    <a:lstStyle/>
                    <a:p>
                      <a:r>
                        <a:rPr lang="en-US" sz="1200" dirty="0"/>
                        <a:t>Lesson </a:t>
                      </a:r>
                      <a:r>
                        <a:rPr lang="en-US" sz="1200" dirty="0" smtClean="0"/>
                        <a:t>17 – </a:t>
                      </a:r>
                      <a:r>
                        <a:rPr lang="en-US" sz="1200" dirty="0"/>
                        <a:t>Sam</a:t>
                      </a:r>
                    </a:p>
                  </a:txBody>
                  <a:tcPr marT="34290" marB="34290"/>
                </a:tc>
                <a:tc>
                  <a:txBody>
                    <a:bodyPr/>
                    <a:lstStyle/>
                    <a:p>
                      <a:r>
                        <a:rPr lang="en-US" sz="1200" dirty="0" smtClean="0"/>
                        <a:t>Abraham</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11:27-25:11</a:t>
                      </a:r>
                      <a:endParaRPr lang="en-US" sz="1200" dirty="0"/>
                    </a:p>
                  </a:txBody>
                  <a:tcPr marT="34290" marB="34290"/>
                </a:tc>
                <a:tc>
                  <a:txBody>
                    <a:bodyPr/>
                    <a:lstStyle/>
                    <a:p>
                      <a:r>
                        <a:rPr lang="en-US" sz="1200" dirty="0" smtClean="0"/>
                        <a:t>Sun,</a:t>
                      </a:r>
                      <a:r>
                        <a:rPr lang="en-US" sz="1200" baseline="0" dirty="0" smtClean="0"/>
                        <a:t> June 18</a:t>
                      </a:r>
                      <a:endParaRPr lang="en-US" sz="1200" dirty="0"/>
                    </a:p>
                  </a:txBody>
                  <a:tcPr marT="34290" marB="34290"/>
                </a:tc>
                <a:extLst>
                  <a:ext uri="{0D108BD9-81ED-4DB2-BD59-A6C34878D82A}">
                    <a16:rowId xmlns:a16="http://schemas.microsoft.com/office/drawing/2014/main" xmlns="" val="10004"/>
                  </a:ext>
                </a:extLst>
              </a:tr>
              <a:tr h="261257">
                <a:tc>
                  <a:txBody>
                    <a:bodyPr/>
                    <a:lstStyle/>
                    <a:p>
                      <a:r>
                        <a:rPr lang="en-US" sz="1200" dirty="0"/>
                        <a:t>Lesson </a:t>
                      </a:r>
                      <a:r>
                        <a:rPr lang="en-US" sz="1200" dirty="0" smtClean="0"/>
                        <a:t>18 – Grant</a:t>
                      </a:r>
                      <a:endParaRPr lang="en-US" sz="1200" dirty="0"/>
                    </a:p>
                  </a:txBody>
                  <a:tcPr marT="34290" marB="34290"/>
                </a:tc>
                <a:tc>
                  <a:txBody>
                    <a:bodyPr/>
                    <a:lstStyle/>
                    <a:p>
                      <a:r>
                        <a:rPr lang="en-US" sz="1200" dirty="0" smtClean="0"/>
                        <a:t>Jacob</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25:12-36:43</a:t>
                      </a:r>
                      <a:endParaRPr lang="en-US" sz="1200" dirty="0"/>
                    </a:p>
                  </a:txBody>
                  <a:tcPr marT="34290" marB="34290"/>
                </a:tc>
                <a:tc>
                  <a:txBody>
                    <a:bodyPr/>
                    <a:lstStyle/>
                    <a:p>
                      <a:r>
                        <a:rPr lang="en-US" sz="1200" dirty="0" smtClean="0"/>
                        <a:t>Wed, June 21</a:t>
                      </a:r>
                      <a:endParaRPr lang="en-US" sz="1200" dirty="0"/>
                    </a:p>
                  </a:txBody>
                  <a:tcPr marT="34290" marB="34290"/>
                </a:tc>
                <a:extLst>
                  <a:ext uri="{0D108BD9-81ED-4DB2-BD59-A6C34878D82A}">
                    <a16:rowId xmlns:a16="http://schemas.microsoft.com/office/drawing/2014/main" xmlns="" val="10005"/>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19 </a:t>
                      </a:r>
                      <a:r>
                        <a:rPr lang="en-US" sz="1200" dirty="0"/>
                        <a:t>– Grant</a:t>
                      </a:r>
                    </a:p>
                  </a:txBody>
                  <a:tcPr marT="34290" marB="34290"/>
                </a:tc>
                <a:tc>
                  <a:txBody>
                    <a:bodyPr/>
                    <a:lstStyle/>
                    <a:p>
                      <a:r>
                        <a:rPr lang="en-US" sz="1200" dirty="0" smtClean="0"/>
                        <a:t>Jacob</a:t>
                      </a:r>
                      <a:endParaRPr lang="en-US" sz="1200" dirty="0"/>
                    </a:p>
                  </a:txBody>
                  <a:tcPr marT="34290" marB="34290"/>
                </a:tc>
                <a:tc>
                  <a:txBody>
                    <a:bodyPr/>
                    <a:lstStyle/>
                    <a:p>
                      <a:r>
                        <a:rPr lang="en-US" sz="1200" dirty="0" smtClean="0"/>
                        <a:t>Gen 25:12-36:43</a:t>
                      </a:r>
                      <a:endParaRPr lang="en-US" sz="1200" dirty="0"/>
                    </a:p>
                  </a:txBody>
                  <a:tcPr marT="34290" marB="34290"/>
                </a:tc>
                <a:tc>
                  <a:txBody>
                    <a:bodyPr/>
                    <a:lstStyle/>
                    <a:p>
                      <a:r>
                        <a:rPr lang="en-US" sz="1200" dirty="0" smtClean="0"/>
                        <a:t>Sun,</a:t>
                      </a:r>
                      <a:r>
                        <a:rPr lang="en-US" sz="1200" baseline="0" dirty="0" smtClean="0"/>
                        <a:t> June 25</a:t>
                      </a:r>
                      <a:endParaRPr lang="en-US" sz="1200" dirty="0"/>
                    </a:p>
                  </a:txBody>
                  <a:tcPr marT="34290" marB="34290"/>
                </a:tc>
                <a:extLst>
                  <a:ext uri="{0D108BD9-81ED-4DB2-BD59-A6C34878D82A}">
                    <a16:rowId xmlns:a16="http://schemas.microsoft.com/office/drawing/2014/main" xmlns="" val="10006"/>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20 </a:t>
                      </a:r>
                      <a:r>
                        <a:rPr lang="en-US" sz="1200" dirty="0"/>
                        <a:t>– Grant</a:t>
                      </a:r>
                    </a:p>
                  </a:txBody>
                  <a:tcPr marT="34290" marB="34290"/>
                </a:tc>
                <a:tc>
                  <a:txBody>
                    <a:bodyPr/>
                    <a:lstStyle/>
                    <a:p>
                      <a:r>
                        <a:rPr lang="en-US" sz="1200" dirty="0" smtClean="0"/>
                        <a:t>Jacob</a:t>
                      </a:r>
                      <a:endParaRPr lang="en-US" sz="1200" dirty="0"/>
                    </a:p>
                  </a:txBody>
                  <a:tcPr marT="34290" marB="34290"/>
                </a:tc>
                <a:tc>
                  <a:txBody>
                    <a:bodyPr/>
                    <a:lstStyle/>
                    <a:p>
                      <a:r>
                        <a:rPr lang="en-US" sz="1200" dirty="0" smtClean="0"/>
                        <a:t>Gen 25:12-36:43</a:t>
                      </a:r>
                      <a:endParaRPr lang="en-US" sz="1200" dirty="0"/>
                    </a:p>
                  </a:txBody>
                  <a:tcPr marT="34290" marB="34290"/>
                </a:tc>
                <a:tc>
                  <a:txBody>
                    <a:bodyPr/>
                    <a:lstStyle/>
                    <a:p>
                      <a:r>
                        <a:rPr lang="en-US" sz="1200" dirty="0" smtClean="0"/>
                        <a:t>Wed, June 28</a:t>
                      </a:r>
                      <a:endParaRPr lang="en-US" sz="1200" dirty="0"/>
                    </a:p>
                  </a:txBody>
                  <a:tcPr marT="34290" marB="34290"/>
                </a:tc>
                <a:extLst>
                  <a:ext uri="{0D108BD9-81ED-4DB2-BD59-A6C34878D82A}">
                    <a16:rowId xmlns:a16="http://schemas.microsoft.com/office/drawing/2014/main" xmlns="" val="10007"/>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21 </a:t>
                      </a:r>
                      <a:r>
                        <a:rPr lang="en-US" sz="1200" dirty="0"/>
                        <a:t>– Grant</a:t>
                      </a:r>
                    </a:p>
                  </a:txBody>
                  <a:tcPr marT="34290" marB="34290"/>
                </a:tc>
                <a:tc>
                  <a:txBody>
                    <a:bodyPr/>
                    <a:lstStyle/>
                    <a:p>
                      <a:r>
                        <a:rPr lang="en-US" sz="1200" dirty="0" smtClean="0"/>
                        <a:t>Jacob</a:t>
                      </a:r>
                      <a:endParaRPr lang="en-US" sz="1200" dirty="0"/>
                    </a:p>
                  </a:txBody>
                  <a:tcPr marT="34290" marB="34290"/>
                </a:tc>
                <a:tc>
                  <a:txBody>
                    <a:bodyPr/>
                    <a:lstStyle/>
                    <a:p>
                      <a:r>
                        <a:rPr lang="en-US" sz="1200" dirty="0" smtClean="0"/>
                        <a:t>Gen 25:12-36:43</a:t>
                      </a:r>
                      <a:endParaRPr lang="en-US" sz="1200" dirty="0"/>
                    </a:p>
                  </a:txBody>
                  <a:tcPr marT="34290" marB="34290"/>
                </a:tc>
                <a:tc>
                  <a:txBody>
                    <a:bodyPr/>
                    <a:lstStyle/>
                    <a:p>
                      <a:r>
                        <a:rPr lang="en-US" sz="1200" dirty="0" smtClean="0"/>
                        <a:t>Sun,</a:t>
                      </a:r>
                      <a:r>
                        <a:rPr lang="en-US" sz="1200" baseline="0" dirty="0" smtClean="0"/>
                        <a:t> July 2</a:t>
                      </a:r>
                      <a:endParaRPr lang="en-US" sz="1200" dirty="0"/>
                    </a:p>
                  </a:txBody>
                  <a:tcPr marT="34290" marB="34290"/>
                </a:tc>
                <a:extLst>
                  <a:ext uri="{0D108BD9-81ED-4DB2-BD59-A6C34878D82A}">
                    <a16:rowId xmlns:a16="http://schemas.microsoft.com/office/drawing/2014/main" xmlns="" val="10008"/>
                  </a:ext>
                </a:extLst>
              </a:tr>
              <a:tr h="261257">
                <a:tc>
                  <a:txBody>
                    <a:bodyPr/>
                    <a:lstStyle/>
                    <a:p>
                      <a:r>
                        <a:rPr lang="en-US" sz="1200" dirty="0"/>
                        <a:t>Lesson </a:t>
                      </a:r>
                      <a:r>
                        <a:rPr lang="en-US" sz="1200" dirty="0" smtClean="0"/>
                        <a:t>22 – </a:t>
                      </a:r>
                      <a:r>
                        <a:rPr lang="en-US" sz="1200" dirty="0"/>
                        <a:t>Sam</a:t>
                      </a:r>
                    </a:p>
                  </a:txBody>
                  <a:tcPr marT="34290" marB="34290"/>
                </a:tc>
                <a:tc>
                  <a:txBody>
                    <a:bodyPr/>
                    <a:lstStyle/>
                    <a:p>
                      <a:r>
                        <a:rPr lang="en-US" sz="1200" dirty="0" smtClean="0"/>
                        <a:t>Joseph</a:t>
                      </a:r>
                      <a:endParaRPr lang="en-US" sz="1200" dirty="0"/>
                    </a:p>
                  </a:txBody>
                  <a:tcPr marT="34290" marB="34290"/>
                </a:tc>
                <a:tc>
                  <a:txBody>
                    <a:bodyPr/>
                    <a:lstStyle/>
                    <a:p>
                      <a:r>
                        <a:rPr lang="en-US" sz="1200" dirty="0"/>
                        <a:t>Gen </a:t>
                      </a:r>
                      <a:r>
                        <a:rPr lang="en-US" sz="1200" dirty="0" smtClean="0"/>
                        <a:t>37:1-50:26</a:t>
                      </a:r>
                      <a:endParaRPr lang="en-US" sz="1200" dirty="0"/>
                    </a:p>
                  </a:txBody>
                  <a:tcPr marT="34290" marB="34290"/>
                </a:tc>
                <a:tc>
                  <a:txBody>
                    <a:bodyPr/>
                    <a:lstStyle/>
                    <a:p>
                      <a:r>
                        <a:rPr lang="en-US" sz="1200" dirty="0" smtClean="0"/>
                        <a:t>Wed, July 5</a:t>
                      </a:r>
                      <a:endParaRPr lang="en-US" sz="1200" dirty="0"/>
                    </a:p>
                  </a:txBody>
                  <a:tcPr marT="34290" marB="34290"/>
                </a:tc>
                <a:extLst>
                  <a:ext uri="{0D108BD9-81ED-4DB2-BD59-A6C34878D82A}">
                    <a16:rowId xmlns:a16="http://schemas.microsoft.com/office/drawing/2014/main" xmlns="" val="10009"/>
                  </a:ext>
                </a:extLst>
              </a:tr>
              <a:tr h="261257">
                <a:tc>
                  <a:txBody>
                    <a:bodyPr/>
                    <a:lstStyle/>
                    <a:p>
                      <a:r>
                        <a:rPr lang="en-US" sz="1200" dirty="0"/>
                        <a:t>Lesson </a:t>
                      </a:r>
                      <a:r>
                        <a:rPr lang="en-US" sz="1200" dirty="0" smtClean="0"/>
                        <a:t>23 – </a:t>
                      </a:r>
                      <a:r>
                        <a:rPr lang="en-US" sz="1200" dirty="0"/>
                        <a:t>Sam</a:t>
                      </a:r>
                    </a:p>
                  </a:txBody>
                  <a:tcPr marT="34290" marB="34290"/>
                </a:tc>
                <a:tc>
                  <a:txBody>
                    <a:bodyPr/>
                    <a:lstStyle/>
                    <a:p>
                      <a:r>
                        <a:rPr lang="en-US" sz="1200" dirty="0" smtClean="0"/>
                        <a:t>Joseph</a:t>
                      </a:r>
                      <a:endParaRPr lang="en-US" sz="1200" dirty="0"/>
                    </a:p>
                  </a:txBody>
                  <a:tcPr marT="34290" marB="34290"/>
                </a:tc>
                <a:tc>
                  <a:txBody>
                    <a:bodyPr/>
                    <a:lstStyle/>
                    <a:p>
                      <a:r>
                        <a:rPr lang="en-US" sz="1200" dirty="0" smtClean="0"/>
                        <a:t>Gen 37:1-50:26</a:t>
                      </a:r>
                      <a:endParaRPr lang="en-US" sz="1200" dirty="0"/>
                    </a:p>
                  </a:txBody>
                  <a:tcPr marT="34290" marB="34290"/>
                </a:tc>
                <a:tc>
                  <a:txBody>
                    <a:bodyPr/>
                    <a:lstStyle/>
                    <a:p>
                      <a:r>
                        <a:rPr lang="en-US" sz="1200" dirty="0" smtClean="0"/>
                        <a:t>Sun,</a:t>
                      </a:r>
                      <a:r>
                        <a:rPr lang="en-US" sz="1200" baseline="0" dirty="0" smtClean="0"/>
                        <a:t> July 9</a:t>
                      </a:r>
                      <a:endParaRPr lang="en-US" sz="1200" dirty="0"/>
                    </a:p>
                  </a:txBody>
                  <a:tcPr marT="34290" marB="34290"/>
                </a:tc>
                <a:extLst>
                  <a:ext uri="{0D108BD9-81ED-4DB2-BD59-A6C34878D82A}">
                    <a16:rowId xmlns:a16="http://schemas.microsoft.com/office/drawing/2014/main" xmlns="" val="10010"/>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24 </a:t>
                      </a:r>
                      <a:r>
                        <a:rPr lang="en-US" sz="1200" dirty="0"/>
                        <a:t>– </a:t>
                      </a:r>
                      <a:r>
                        <a:rPr lang="en-US" sz="1200" dirty="0" smtClean="0"/>
                        <a:t>Sam</a:t>
                      </a:r>
                      <a:endParaRPr lang="en-US" sz="1200" dirty="0"/>
                    </a:p>
                  </a:txBody>
                  <a:tcPr marT="34290" marB="34290"/>
                </a:tc>
                <a:tc>
                  <a:txBody>
                    <a:bodyPr/>
                    <a:lstStyle/>
                    <a:p>
                      <a:r>
                        <a:rPr lang="en-US" sz="1200" dirty="0" smtClean="0"/>
                        <a:t>Joseph</a:t>
                      </a:r>
                      <a:endParaRPr lang="en-US" sz="1200" dirty="0"/>
                    </a:p>
                  </a:txBody>
                  <a:tcPr marT="34290" marB="34290"/>
                </a:tc>
                <a:tc>
                  <a:txBody>
                    <a:bodyPr/>
                    <a:lstStyle/>
                    <a:p>
                      <a:r>
                        <a:rPr lang="en-US" sz="1200" dirty="0" smtClean="0"/>
                        <a:t>Gen 37:1-50:26</a:t>
                      </a:r>
                      <a:endParaRPr lang="en-US" sz="1200" dirty="0"/>
                    </a:p>
                  </a:txBody>
                  <a:tcPr marT="34290" marB="34290"/>
                </a:tc>
                <a:tc>
                  <a:txBody>
                    <a:bodyPr/>
                    <a:lstStyle/>
                    <a:p>
                      <a:r>
                        <a:rPr lang="en-US" sz="1200" dirty="0" smtClean="0"/>
                        <a:t>Wed, July 12</a:t>
                      </a:r>
                      <a:endParaRPr lang="en-US" sz="1200" dirty="0"/>
                    </a:p>
                  </a:txBody>
                  <a:tcPr marT="34290" marB="34290"/>
                </a:tc>
                <a:extLst>
                  <a:ext uri="{0D108BD9-81ED-4DB2-BD59-A6C34878D82A}">
                    <a16:rowId xmlns:a16="http://schemas.microsoft.com/office/drawing/2014/main" xmlns="" val="1001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25 </a:t>
                      </a:r>
                      <a:r>
                        <a:rPr lang="en-US" sz="1200" dirty="0"/>
                        <a:t>– Sam</a:t>
                      </a:r>
                    </a:p>
                  </a:txBody>
                  <a:tcPr marT="34290" marB="34290"/>
                </a:tc>
                <a:tc>
                  <a:txBody>
                    <a:bodyPr/>
                    <a:lstStyle/>
                    <a:p>
                      <a:r>
                        <a:rPr lang="en-US" sz="1200" dirty="0" smtClean="0"/>
                        <a:t>Joseph</a:t>
                      </a:r>
                      <a:endParaRPr lang="en-US" sz="1200" dirty="0"/>
                    </a:p>
                  </a:txBody>
                  <a:tcPr marT="34290" marB="34290"/>
                </a:tc>
                <a:tc>
                  <a:txBody>
                    <a:bodyPr/>
                    <a:lstStyle/>
                    <a:p>
                      <a:r>
                        <a:rPr lang="en-US" sz="1200" dirty="0" smtClean="0"/>
                        <a:t>Gen 37:1-50:26</a:t>
                      </a:r>
                      <a:endParaRPr lang="en-US" sz="1200" dirty="0"/>
                    </a:p>
                  </a:txBody>
                  <a:tcPr marT="34290" marB="34290"/>
                </a:tc>
                <a:tc>
                  <a:txBody>
                    <a:bodyPr/>
                    <a:lstStyle/>
                    <a:p>
                      <a:r>
                        <a:rPr lang="en-US" sz="1200" dirty="0" smtClean="0"/>
                        <a:t>Sun,</a:t>
                      </a:r>
                      <a:r>
                        <a:rPr lang="en-US" sz="1200" baseline="0" dirty="0" smtClean="0"/>
                        <a:t> July 16</a:t>
                      </a:r>
                      <a:endParaRPr lang="en-US" sz="1200" dirty="0"/>
                    </a:p>
                  </a:txBody>
                  <a:tcPr marT="34290" marB="34290"/>
                </a:tc>
                <a:extLst>
                  <a:ext uri="{0D108BD9-81ED-4DB2-BD59-A6C34878D82A}">
                    <a16:rowId xmlns:a16="http://schemas.microsoft.com/office/drawing/2014/main" xmlns="" val="10012"/>
                  </a:ext>
                </a:extLst>
              </a:tr>
              <a:tr h="261257">
                <a:tc>
                  <a:txBody>
                    <a:bodyPr/>
                    <a:lstStyle/>
                    <a:p>
                      <a:r>
                        <a:rPr lang="en-US" sz="1200" dirty="0"/>
                        <a:t>Lesson </a:t>
                      </a:r>
                      <a:r>
                        <a:rPr lang="en-US" sz="1200" dirty="0" smtClean="0"/>
                        <a:t>26 </a:t>
                      </a:r>
                      <a:r>
                        <a:rPr lang="en-US" sz="1200" dirty="0"/>
                        <a:t>- </a:t>
                      </a:r>
                      <a:r>
                        <a:rPr lang="en-US" sz="1200" dirty="0" smtClean="0"/>
                        <a:t>Grant</a:t>
                      </a:r>
                      <a:endParaRPr lang="en-US" sz="1200" dirty="0"/>
                    </a:p>
                  </a:txBody>
                  <a:tcPr marT="34290" marB="34290"/>
                </a:tc>
                <a:tc>
                  <a:txBody>
                    <a:bodyPr/>
                    <a:lstStyle/>
                    <a:p>
                      <a:r>
                        <a:rPr lang="en-US" sz="1200" dirty="0" smtClean="0"/>
                        <a:t>Review</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T="34290" marB="34290"/>
                </a:tc>
                <a:tc>
                  <a:txBody>
                    <a:bodyPr/>
                    <a:lstStyle/>
                    <a:p>
                      <a:r>
                        <a:rPr lang="en-US" sz="1200" dirty="0" smtClean="0"/>
                        <a:t>Wed, July 19</a:t>
                      </a:r>
                      <a:endParaRPr lang="en-US" sz="1200" dirty="0"/>
                    </a:p>
                  </a:txBody>
                  <a:tcPr marT="34290" marB="34290"/>
                </a:tc>
                <a:extLst>
                  <a:ext uri="{0D108BD9-81ED-4DB2-BD59-A6C34878D82A}">
                    <a16:rowId xmlns:a16="http://schemas.microsoft.com/office/drawing/2014/main" xmlns="" val="10013"/>
                  </a:ext>
                </a:extLst>
              </a:tr>
            </a:tbl>
          </a:graphicData>
        </a:graphic>
      </p:graphicFrame>
      <p:sp>
        <p:nvSpPr>
          <p:cNvPr id="3" name="Title 2"/>
          <p:cNvSpPr>
            <a:spLocks noGrp="1"/>
          </p:cNvSpPr>
          <p:nvPr>
            <p:ph type="title"/>
          </p:nvPr>
        </p:nvSpPr>
        <p:spPr/>
        <p:txBody>
          <a:bodyPr/>
          <a:lstStyle/>
          <a:p>
            <a:r>
              <a:rPr lang="en-US" dirty="0"/>
              <a:t>Class Schedule,</a:t>
            </a:r>
            <a:r>
              <a:rPr lang="en-US" sz="2800" dirty="0"/>
              <a:t>  (Segment 1)</a:t>
            </a:r>
            <a:endParaRPr lang="en-US" dirty="0"/>
          </a:p>
        </p:txBody>
      </p:sp>
    </p:spTree>
    <p:extLst>
      <p:ext uri="{BB962C8B-B14F-4D97-AF65-F5344CB8AC3E}">
        <p14:creationId xmlns:p14="http://schemas.microsoft.com/office/powerpoint/2010/main" val="190148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047750"/>
            <a:ext cx="8839200" cy="3733800"/>
          </a:xfrm>
          <a:prstGeom prst="rect">
            <a:avLst/>
          </a:prstGeom>
          <a:solidFill>
            <a:schemeClr val="tx2"/>
          </a:solidFill>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mage result for old testament timel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205"/>
          <a:stretch/>
        </p:blipFill>
        <p:spPr bwMode="auto">
          <a:xfrm>
            <a:off x="457201" y="1657350"/>
            <a:ext cx="7162799"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Right Brace 8"/>
          <p:cNvSpPr/>
          <p:nvPr/>
        </p:nvSpPr>
        <p:spPr>
          <a:xfrm rot="5400000">
            <a:off x="1676400" y="3562351"/>
            <a:ext cx="228599" cy="228599"/>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itle 5"/>
          <p:cNvSpPr>
            <a:spLocks noGrp="1"/>
          </p:cNvSpPr>
          <p:nvPr>
            <p:ph type="title"/>
          </p:nvPr>
        </p:nvSpPr>
        <p:spPr/>
        <p:txBody>
          <a:bodyPr/>
          <a:lstStyle/>
          <a:p>
            <a:r>
              <a:rPr lang="en-US" dirty="0" smtClean="0"/>
              <a:t>Old Testament Timeline</a:t>
            </a:r>
            <a:endParaRPr lang="en-US" dirty="0"/>
          </a:p>
        </p:txBody>
      </p:sp>
      <p:pic>
        <p:nvPicPr>
          <p:cNvPr id="10" name="Picture 2" descr="C:\Users\freesms\AppData\Local\Microsoft\Windows\Temporary Internet Files\Content.IE5\MZ9VF2KM\MP900384793[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041782">
            <a:off x="7623056" y="2628795"/>
            <a:ext cx="382614" cy="45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14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143000"/>
            <a:ext cx="5257800" cy="3714750"/>
          </a:xfrm>
        </p:spPr>
        <p:txBody>
          <a:bodyPr>
            <a:normAutofit fontScale="92500" lnSpcReduction="10000"/>
          </a:bodyPr>
          <a:lstStyle/>
          <a:p>
            <a:r>
              <a:rPr lang="en-US" sz="1800" dirty="0" err="1" smtClean="0"/>
              <a:t>Abimilech</a:t>
            </a:r>
            <a:r>
              <a:rPr lang="en-US" sz="1800" dirty="0" smtClean="0"/>
              <a:t>, King of </a:t>
            </a:r>
            <a:r>
              <a:rPr lang="en-US" sz="1800" dirty="0" err="1" smtClean="0"/>
              <a:t>Gerar</a:t>
            </a:r>
            <a:endParaRPr lang="en-US" sz="1800" dirty="0" smtClean="0"/>
          </a:p>
          <a:p>
            <a:pPr lvl="1"/>
            <a:r>
              <a:rPr lang="en-US" sz="1600" dirty="0" smtClean="0"/>
              <a:t>Sent and took</a:t>
            </a:r>
            <a:r>
              <a:rPr lang="en-US" sz="1600" dirty="0" smtClean="0"/>
              <a:t> Sarah</a:t>
            </a:r>
          </a:p>
          <a:p>
            <a:pPr lvl="1"/>
            <a:r>
              <a:rPr lang="en-US" sz="1600" dirty="0" smtClean="0"/>
              <a:t>Threatened by God in a Dream</a:t>
            </a:r>
          </a:p>
          <a:p>
            <a:pPr lvl="1"/>
            <a:r>
              <a:rPr lang="en-US" sz="1600" dirty="0" smtClean="0"/>
              <a:t>Protested his righteousness before God</a:t>
            </a:r>
          </a:p>
          <a:p>
            <a:pPr lvl="1"/>
            <a:r>
              <a:rPr lang="en-US" sz="1600" dirty="0" smtClean="0"/>
              <a:t>Was prevented from sinning by God</a:t>
            </a:r>
          </a:p>
          <a:p>
            <a:pPr lvl="1"/>
            <a:r>
              <a:rPr lang="en-US" sz="1600" dirty="0" smtClean="0"/>
              <a:t>Asked “why”?</a:t>
            </a:r>
          </a:p>
          <a:p>
            <a:r>
              <a:rPr lang="en-US" sz="1800" dirty="0" smtClean="0"/>
              <a:t>Abraham’s Reasons</a:t>
            </a:r>
          </a:p>
          <a:p>
            <a:pPr lvl="1"/>
            <a:r>
              <a:rPr lang="en-US" sz="1600" dirty="0" smtClean="0"/>
              <a:t>They might not fear God here.  Might kill me.</a:t>
            </a:r>
          </a:p>
          <a:p>
            <a:pPr lvl="1"/>
            <a:r>
              <a:rPr lang="en-US" sz="1600" dirty="0" smtClean="0"/>
              <a:t>She really is my (half) sister</a:t>
            </a:r>
          </a:p>
          <a:p>
            <a:pPr lvl="1"/>
            <a:r>
              <a:rPr lang="en-US" sz="1600" dirty="0" smtClean="0"/>
              <a:t>This has been our standard practice</a:t>
            </a:r>
          </a:p>
          <a:p>
            <a:r>
              <a:rPr lang="en-US" sz="1800" dirty="0" smtClean="0"/>
              <a:t>Aftermath</a:t>
            </a:r>
          </a:p>
          <a:p>
            <a:pPr lvl="1"/>
            <a:r>
              <a:rPr lang="en-US" sz="1600" dirty="0" smtClean="0"/>
              <a:t>Abraham “the prophet” prays for healing</a:t>
            </a:r>
          </a:p>
          <a:p>
            <a:pPr lvl="1"/>
            <a:r>
              <a:rPr lang="en-US" sz="1600" dirty="0" smtClean="0"/>
              <a:t>Sarah restored, along with a bountiful gift</a:t>
            </a:r>
          </a:p>
          <a:p>
            <a:pPr lvl="1"/>
            <a:r>
              <a:rPr lang="en-US" sz="1600" dirty="0" smtClean="0"/>
              <a:t>God healed the women of </a:t>
            </a:r>
            <a:r>
              <a:rPr lang="en-US" sz="1600" dirty="0" err="1" smtClean="0"/>
              <a:t>Abimelech’s</a:t>
            </a:r>
            <a:r>
              <a:rPr lang="en-US" sz="1600" dirty="0" smtClean="0"/>
              <a:t> house</a:t>
            </a:r>
            <a:endParaRPr lang="en-US" sz="1600" dirty="0"/>
          </a:p>
        </p:txBody>
      </p:sp>
      <p:sp>
        <p:nvSpPr>
          <p:cNvPr id="8" name="Title 7"/>
          <p:cNvSpPr>
            <a:spLocks noGrp="1"/>
          </p:cNvSpPr>
          <p:nvPr>
            <p:ph type="title"/>
          </p:nvPr>
        </p:nvSpPr>
        <p:spPr/>
        <p:txBody>
          <a:bodyPr/>
          <a:lstStyle/>
          <a:p>
            <a:r>
              <a:rPr lang="en-US" dirty="0" smtClean="0"/>
              <a:t>She is My Sister…</a:t>
            </a:r>
            <a:endParaRPr lang="en-US" dirty="0"/>
          </a:p>
        </p:txBody>
      </p:sp>
      <p:pic>
        <p:nvPicPr>
          <p:cNvPr id="9" name="Picture 8"/>
          <p:cNvPicPr>
            <a:picLocks noChangeAspect="1"/>
          </p:cNvPicPr>
          <p:nvPr/>
        </p:nvPicPr>
        <p:blipFill>
          <a:blip r:embed="rId2"/>
          <a:stretch>
            <a:fillRect/>
          </a:stretch>
        </p:blipFill>
        <p:spPr>
          <a:xfrm>
            <a:off x="6293908" y="1321174"/>
            <a:ext cx="2392892" cy="3238500"/>
          </a:xfrm>
          <a:prstGeom prst="rect">
            <a:avLst/>
          </a:prstGeom>
        </p:spPr>
      </p:pic>
    </p:spTree>
    <p:extLst>
      <p:ext uri="{BB962C8B-B14F-4D97-AF65-F5344CB8AC3E}">
        <p14:creationId xmlns:p14="http://schemas.microsoft.com/office/powerpoint/2010/main" val="405815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500"/>
                                        <p:tgtEl>
                                          <p:spTgt spid="7">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fade">
                                      <p:cBhvr>
                                        <p:cTn id="36" dur="500"/>
                                        <p:tgtEl>
                                          <p:spTgt spid="7">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fade">
                                      <p:cBhvr>
                                        <p:cTn id="41" dur="500"/>
                                        <p:tgtEl>
                                          <p:spTgt spid="7">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animEffect transition="in" filter="fade">
                                      <p:cBhvr>
                                        <p:cTn id="44" dur="500"/>
                                        <p:tgtEl>
                                          <p:spTgt spid="7">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animEffect transition="in" filter="fade">
                                      <p:cBhvr>
                                        <p:cTn id="47" dur="500"/>
                                        <p:tgtEl>
                                          <p:spTgt spid="7">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xEl>
                                              <p:pRg st="13" end="13"/>
                                            </p:txEl>
                                          </p:spTgt>
                                        </p:tgtEl>
                                        <p:attrNameLst>
                                          <p:attrName>style.visibility</p:attrName>
                                        </p:attrNameLst>
                                      </p:cBhvr>
                                      <p:to>
                                        <p:strVal val="visible"/>
                                      </p:to>
                                    </p:set>
                                    <p:animEffect transition="in" filter="fade">
                                      <p:cBhvr>
                                        <p:cTn id="50"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p:txBody>
          <a:bodyPr/>
          <a:lstStyle/>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
        <p:nvSpPr>
          <p:cNvPr id="2" name="Content Placeholder 1"/>
          <p:cNvSpPr>
            <a:spLocks noGrp="1"/>
          </p:cNvSpPr>
          <p:nvPr>
            <p:ph sz="quarter" idx="1"/>
          </p:nvPr>
        </p:nvSpPr>
        <p:spPr/>
        <p:txBody>
          <a:bodyPr>
            <a:normAutofit fontScale="92500" lnSpcReduction="10000"/>
          </a:bodyPr>
          <a:lstStyle/>
          <a:p>
            <a:r>
              <a:rPr lang="en-US" sz="1800" dirty="0" smtClean="0"/>
              <a:t>Why did Abraham have this agreement with Sarah to lie?</a:t>
            </a:r>
          </a:p>
          <a:p>
            <a:endParaRPr lang="en-US" sz="1800" dirty="0" smtClean="0"/>
          </a:p>
          <a:p>
            <a:endParaRPr lang="en-US" sz="1800" dirty="0"/>
          </a:p>
          <a:p>
            <a:r>
              <a:rPr lang="en-US" sz="1800" dirty="0" smtClean="0"/>
              <a:t>Was the result different this time than in Egypt?  Why do you think this might be?</a:t>
            </a:r>
          </a:p>
          <a:p>
            <a:endParaRPr lang="en-US" sz="1800" dirty="0" smtClean="0"/>
          </a:p>
          <a:p>
            <a:endParaRPr lang="en-US" sz="1800" dirty="0"/>
          </a:p>
          <a:p>
            <a:r>
              <a:rPr lang="en-US" sz="1800" dirty="0" smtClean="0"/>
              <a:t>In what way was Abraham “a prophet”?</a:t>
            </a:r>
          </a:p>
          <a:p>
            <a:endParaRPr lang="en-US" sz="1800" dirty="0"/>
          </a:p>
          <a:p>
            <a:endParaRPr lang="en-US" sz="1800" dirty="0" smtClean="0"/>
          </a:p>
          <a:p>
            <a:r>
              <a:rPr lang="en-US" sz="1800" dirty="0" smtClean="0"/>
              <a:t>Was Abraham escorted out of the country, as in Egypt?</a:t>
            </a:r>
          </a:p>
          <a:p>
            <a:endParaRPr lang="en-US" sz="1800" dirty="0" smtClean="0"/>
          </a:p>
          <a:p>
            <a:endParaRPr lang="en-US" sz="1800" dirty="0"/>
          </a:p>
          <a:p>
            <a:r>
              <a:rPr lang="en-US" sz="1800" dirty="0" smtClean="0"/>
              <a:t>In what way might this story be related to the story in 21:22?</a:t>
            </a:r>
            <a:endParaRPr lang="en-US" sz="1800" dirty="0"/>
          </a:p>
        </p:txBody>
      </p:sp>
    </p:spTree>
    <p:extLst>
      <p:ext uri="{BB962C8B-B14F-4D97-AF65-F5344CB8AC3E}">
        <p14:creationId xmlns:p14="http://schemas.microsoft.com/office/powerpoint/2010/main" val="382501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143000"/>
            <a:ext cx="5638800" cy="3429000"/>
          </a:xfrm>
        </p:spPr>
        <p:txBody>
          <a:bodyPr>
            <a:normAutofit fontScale="92500"/>
          </a:bodyPr>
          <a:lstStyle/>
          <a:p>
            <a:r>
              <a:rPr lang="en-US" sz="1800" dirty="0" smtClean="0"/>
              <a:t>The Son of the Promise</a:t>
            </a:r>
          </a:p>
          <a:p>
            <a:pPr lvl="1"/>
            <a:r>
              <a:rPr lang="en-US" sz="1600" dirty="0" smtClean="0"/>
              <a:t>At the promised time, born to Sarah</a:t>
            </a:r>
          </a:p>
          <a:p>
            <a:pPr lvl="1"/>
            <a:r>
              <a:rPr lang="en-US" sz="1600" dirty="0" smtClean="0"/>
              <a:t>Through whom is the  fulfillment of promises</a:t>
            </a:r>
          </a:p>
          <a:p>
            <a:pPr lvl="1"/>
            <a:r>
              <a:rPr lang="en-US" sz="1600" i="1" dirty="0" smtClean="0"/>
              <a:t>”</a:t>
            </a:r>
            <a:r>
              <a:rPr lang="en-US" sz="1600" i="1" dirty="0"/>
              <a:t>H</a:t>
            </a:r>
            <a:r>
              <a:rPr lang="en-US" sz="1600" i="1" dirty="0" smtClean="0"/>
              <a:t>e laughs”</a:t>
            </a:r>
            <a:r>
              <a:rPr lang="en-US" sz="1600" dirty="0" smtClean="0"/>
              <a:t> Gen 17:17, 18:12</a:t>
            </a:r>
          </a:p>
          <a:p>
            <a:pPr lvl="1"/>
            <a:r>
              <a:rPr lang="en-US" sz="1600" dirty="0" smtClean="0"/>
              <a:t>Circumcised on the 8</a:t>
            </a:r>
            <a:r>
              <a:rPr lang="en-US" sz="1600" baseline="30000" dirty="0" smtClean="0"/>
              <a:t>th</a:t>
            </a:r>
            <a:r>
              <a:rPr lang="en-US" sz="1600" dirty="0" smtClean="0"/>
              <a:t> day</a:t>
            </a:r>
          </a:p>
          <a:p>
            <a:pPr lvl="1"/>
            <a:r>
              <a:rPr lang="en-US" sz="1600" dirty="0" smtClean="0"/>
              <a:t>A joy to his parents</a:t>
            </a:r>
          </a:p>
          <a:p>
            <a:r>
              <a:rPr lang="en-US" sz="1800" dirty="0" smtClean="0"/>
              <a:t>The Son of the Bondwoman</a:t>
            </a:r>
          </a:p>
          <a:p>
            <a:pPr lvl="1"/>
            <a:r>
              <a:rPr lang="en-US" sz="1600" dirty="0" smtClean="0"/>
              <a:t>Ishmael scoffed (frequently)</a:t>
            </a:r>
          </a:p>
          <a:p>
            <a:pPr lvl="1"/>
            <a:r>
              <a:rPr lang="en-US" sz="1600" dirty="0" smtClean="0"/>
              <a:t>“Cast out the bondwoman and her son”</a:t>
            </a:r>
          </a:p>
          <a:p>
            <a:pPr lvl="1"/>
            <a:r>
              <a:rPr lang="en-US" sz="1600" dirty="0" smtClean="0"/>
              <a:t>It displeased Abraham, but God redirected him</a:t>
            </a:r>
          </a:p>
          <a:p>
            <a:pPr lvl="1"/>
            <a:r>
              <a:rPr lang="en-US" sz="1600" dirty="0" smtClean="0"/>
              <a:t>Hagar had given up hope of life, but God intervened</a:t>
            </a:r>
          </a:p>
          <a:p>
            <a:pPr lvl="1"/>
            <a:r>
              <a:rPr lang="en-US" sz="1600" dirty="0" smtClean="0"/>
              <a:t>God promised a great nation and 12 princes from Ishmael</a:t>
            </a:r>
            <a:endParaRPr lang="en-US" sz="1600" dirty="0" smtClean="0"/>
          </a:p>
          <a:p>
            <a:pPr lvl="1"/>
            <a:endParaRPr lang="en-US" sz="1600" dirty="0"/>
          </a:p>
        </p:txBody>
      </p:sp>
      <p:sp>
        <p:nvSpPr>
          <p:cNvPr id="8" name="Title 7"/>
          <p:cNvSpPr>
            <a:spLocks noGrp="1"/>
          </p:cNvSpPr>
          <p:nvPr>
            <p:ph type="title"/>
          </p:nvPr>
        </p:nvSpPr>
        <p:spPr/>
        <p:txBody>
          <a:bodyPr/>
          <a:lstStyle/>
          <a:p>
            <a:r>
              <a:rPr lang="en-US" dirty="0" smtClean="0"/>
              <a:t>The Importance of Isaac</a:t>
            </a:r>
            <a:endParaRPr lang="en-US" dirty="0"/>
          </a:p>
        </p:txBody>
      </p:sp>
      <p:pic>
        <p:nvPicPr>
          <p:cNvPr id="2" name="Picture 1"/>
          <p:cNvPicPr>
            <a:picLocks noChangeAspect="1"/>
          </p:cNvPicPr>
          <p:nvPr/>
        </p:nvPicPr>
        <p:blipFill>
          <a:blip r:embed="rId2"/>
          <a:stretch>
            <a:fillRect/>
          </a:stretch>
        </p:blipFill>
        <p:spPr>
          <a:xfrm>
            <a:off x="6248400" y="1297488"/>
            <a:ext cx="2287095" cy="3257550"/>
          </a:xfrm>
          <a:prstGeom prst="rect">
            <a:avLst/>
          </a:prstGeom>
        </p:spPr>
      </p:pic>
    </p:spTree>
    <p:extLst>
      <p:ext uri="{BB962C8B-B14F-4D97-AF65-F5344CB8AC3E}">
        <p14:creationId xmlns:p14="http://schemas.microsoft.com/office/powerpoint/2010/main" val="13651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500"/>
                                        <p:tgtEl>
                                          <p:spTgt spid="7">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fade">
                                      <p:cBhvr>
                                        <p:cTn id="36" dur="500"/>
                                        <p:tgtEl>
                                          <p:spTgt spid="7">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fade">
                                      <p:cBhvr>
                                        <p:cTn id="39" dur="500"/>
                                        <p:tgtEl>
                                          <p:spTgt spid="7">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p:txBody>
          <a:bodyPr/>
          <a:lstStyle/>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
        <p:nvSpPr>
          <p:cNvPr id="2" name="Content Placeholder 1"/>
          <p:cNvSpPr>
            <a:spLocks noGrp="1"/>
          </p:cNvSpPr>
          <p:nvPr>
            <p:ph sz="quarter" idx="1"/>
          </p:nvPr>
        </p:nvSpPr>
        <p:spPr/>
        <p:txBody>
          <a:bodyPr>
            <a:normAutofit/>
          </a:bodyPr>
          <a:lstStyle/>
          <a:p>
            <a:r>
              <a:rPr lang="en-US" sz="1800" dirty="0" smtClean="0"/>
              <a:t>Why did God command Abraham to heed Sarah in the matter of Hagar?</a:t>
            </a:r>
          </a:p>
          <a:p>
            <a:endParaRPr lang="en-US" sz="1800" dirty="0" smtClean="0"/>
          </a:p>
          <a:p>
            <a:endParaRPr lang="en-US" sz="1800" dirty="0"/>
          </a:p>
          <a:p>
            <a:r>
              <a:rPr lang="en-US" sz="1800" dirty="0" smtClean="0"/>
              <a:t>How does Paul use this story in Gal 4:21-31?</a:t>
            </a:r>
          </a:p>
          <a:p>
            <a:endParaRPr lang="en-US" sz="1800" dirty="0"/>
          </a:p>
          <a:p>
            <a:endParaRPr lang="en-US" sz="1800" dirty="0" smtClean="0"/>
          </a:p>
          <a:p>
            <a:r>
              <a:rPr lang="en-US" sz="1800" dirty="0" smtClean="0"/>
              <a:t>How deep was the love of Abraham and Sarah for Isaac?  Why do you think this is so?</a:t>
            </a:r>
          </a:p>
          <a:p>
            <a:endParaRPr lang="en-US" sz="1800" dirty="0"/>
          </a:p>
          <a:p>
            <a:endParaRPr lang="en-US" sz="1800" dirty="0" smtClean="0"/>
          </a:p>
          <a:p>
            <a:r>
              <a:rPr lang="en-US" sz="1800" dirty="0" smtClean="0"/>
              <a:t>Did Isaac and Ishmael ever unite again? (Hint Gen 25:9)</a:t>
            </a:r>
            <a:endParaRPr lang="en-US" sz="1800" dirty="0"/>
          </a:p>
        </p:txBody>
      </p:sp>
    </p:spTree>
    <p:extLst>
      <p:ext uri="{BB962C8B-B14F-4D97-AF65-F5344CB8AC3E}">
        <p14:creationId xmlns:p14="http://schemas.microsoft.com/office/powerpoint/2010/main" val="428260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descendants of noah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102" y="-1"/>
            <a:ext cx="6544448" cy="5124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490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143000"/>
            <a:ext cx="5486400" cy="3790950"/>
          </a:xfrm>
        </p:spPr>
        <p:txBody>
          <a:bodyPr>
            <a:normAutofit lnSpcReduction="10000"/>
          </a:bodyPr>
          <a:lstStyle/>
          <a:p>
            <a:r>
              <a:rPr lang="en-US" sz="1800" dirty="0" smtClean="0"/>
              <a:t>Go to the mountain and sacrifice… a test</a:t>
            </a:r>
          </a:p>
          <a:p>
            <a:pPr lvl="1"/>
            <a:r>
              <a:rPr lang="en-US" sz="1600" dirty="0" smtClean="0"/>
              <a:t>“Your son, your only son Isaac, whom you love”</a:t>
            </a:r>
          </a:p>
          <a:p>
            <a:pPr lvl="1"/>
            <a:r>
              <a:rPr lang="en-US" sz="1600" dirty="0" smtClean="0"/>
              <a:t>A 3 days journey to the Land of Moriah</a:t>
            </a:r>
          </a:p>
          <a:p>
            <a:pPr lvl="1"/>
            <a:r>
              <a:rPr lang="en-US" sz="1600" dirty="0" smtClean="0"/>
              <a:t>Offer him as a burnt offering</a:t>
            </a:r>
          </a:p>
          <a:p>
            <a:r>
              <a:rPr lang="en-US" sz="1800" dirty="0" smtClean="0"/>
              <a:t>Abraham Obeyed</a:t>
            </a:r>
          </a:p>
          <a:p>
            <a:pPr lvl="1"/>
            <a:r>
              <a:rPr lang="en-US" sz="1600" dirty="0" smtClean="0"/>
              <a:t>Early the next morning he prepared and went</a:t>
            </a:r>
          </a:p>
          <a:p>
            <a:pPr lvl="1"/>
            <a:r>
              <a:rPr lang="en-US" sz="1600" dirty="0" smtClean="0"/>
              <a:t>“My son, God will provide for Himself the lamb”</a:t>
            </a:r>
            <a:endParaRPr lang="en-US" sz="1600" dirty="0"/>
          </a:p>
          <a:p>
            <a:pPr lvl="1"/>
            <a:r>
              <a:rPr lang="en-US" sz="1600" dirty="0" smtClean="0"/>
              <a:t>Built the alter, laid out the wood, Bound his son</a:t>
            </a:r>
            <a:endParaRPr lang="en-US" sz="1600" dirty="0"/>
          </a:p>
          <a:p>
            <a:r>
              <a:rPr lang="en-US" sz="1800" dirty="0" smtClean="0"/>
              <a:t>And God provided the lamb</a:t>
            </a:r>
          </a:p>
          <a:p>
            <a:pPr lvl="1"/>
            <a:r>
              <a:rPr lang="en-US" sz="1600" dirty="0" smtClean="0"/>
              <a:t>The angel stopped him</a:t>
            </a:r>
          </a:p>
          <a:p>
            <a:pPr lvl="1"/>
            <a:r>
              <a:rPr lang="en-US" sz="1600" dirty="0" smtClean="0"/>
              <a:t>God provided a ram for this physical sacrifice</a:t>
            </a:r>
          </a:p>
          <a:p>
            <a:pPr lvl="1"/>
            <a:r>
              <a:rPr lang="en-US" sz="1600" dirty="0" smtClean="0"/>
              <a:t>“In the Mount of the Lord it shall be provided”</a:t>
            </a:r>
          </a:p>
          <a:p>
            <a:r>
              <a:rPr lang="en-US" sz="1800" dirty="0" smtClean="0"/>
              <a:t>The Blessings reaffirmed bountifully</a:t>
            </a:r>
            <a:endParaRPr lang="en-US" sz="1800" dirty="0"/>
          </a:p>
        </p:txBody>
      </p:sp>
      <p:sp>
        <p:nvSpPr>
          <p:cNvPr id="8" name="Title 7"/>
          <p:cNvSpPr>
            <a:spLocks noGrp="1"/>
          </p:cNvSpPr>
          <p:nvPr>
            <p:ph type="title"/>
          </p:nvPr>
        </p:nvSpPr>
        <p:spPr/>
        <p:txBody>
          <a:bodyPr/>
          <a:lstStyle/>
          <a:p>
            <a:r>
              <a:rPr lang="en-US" dirty="0" smtClean="0"/>
              <a:t>The Proof of Abraham’s Faith</a:t>
            </a:r>
            <a:endParaRPr lang="en-US" dirty="0"/>
          </a:p>
        </p:txBody>
      </p:sp>
      <p:pic>
        <p:nvPicPr>
          <p:cNvPr id="2" name="Picture 1"/>
          <p:cNvPicPr>
            <a:picLocks noChangeAspect="1"/>
          </p:cNvPicPr>
          <p:nvPr/>
        </p:nvPicPr>
        <p:blipFill>
          <a:blip r:embed="rId2"/>
          <a:stretch>
            <a:fillRect/>
          </a:stretch>
        </p:blipFill>
        <p:spPr>
          <a:xfrm>
            <a:off x="6248400" y="1581150"/>
            <a:ext cx="2528888" cy="2786063"/>
          </a:xfrm>
          <a:prstGeom prst="rect">
            <a:avLst/>
          </a:prstGeom>
        </p:spPr>
      </p:pic>
    </p:spTree>
    <p:extLst>
      <p:ext uri="{BB962C8B-B14F-4D97-AF65-F5344CB8AC3E}">
        <p14:creationId xmlns:p14="http://schemas.microsoft.com/office/powerpoint/2010/main" val="245598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Effect transition="in" filter="fade">
                                      <p:cBhvr>
                                        <p:cTn id="38" dur="500"/>
                                        <p:tgtEl>
                                          <p:spTgt spid="7">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fade">
                                      <p:cBhvr>
                                        <p:cTn id="41" dur="500"/>
                                        <p:tgtEl>
                                          <p:spTgt spid="7">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animEffect transition="in" filter="fade">
                                      <p:cBhvr>
                                        <p:cTn id="44" dur="500"/>
                                        <p:tgtEl>
                                          <p:spTgt spid="7">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12" end="12"/>
                                            </p:txEl>
                                          </p:spTgt>
                                        </p:tgtEl>
                                        <p:attrNameLst>
                                          <p:attrName>style.visibility</p:attrName>
                                        </p:attrNameLst>
                                      </p:cBhvr>
                                      <p:to>
                                        <p:strVal val="visible"/>
                                      </p:to>
                                    </p:set>
                                    <p:animEffect transition="in" filter="fade">
                                      <p:cBhvr>
                                        <p:cTn id="49"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Genesis Template</Template>
  <TotalTime>2989</TotalTime>
  <Words>1040</Words>
  <Application>Microsoft Office PowerPoint</Application>
  <PresentationFormat>On-screen Show (16:9)</PresentationFormat>
  <Paragraphs>145</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Constantia</vt:lpstr>
      <vt:lpstr>Euphemia</vt:lpstr>
      <vt:lpstr>Wingdings 2</vt:lpstr>
      <vt:lpstr>Genesis Template</vt:lpstr>
      <vt:lpstr>The book of  Genesis</vt:lpstr>
      <vt:lpstr>Class Schedule,  (Segment 1)</vt:lpstr>
      <vt:lpstr>Old Testament Timeline</vt:lpstr>
      <vt:lpstr>She is My Sister…</vt:lpstr>
      <vt:lpstr>Questions</vt:lpstr>
      <vt:lpstr>The Importance of Isaac</vt:lpstr>
      <vt:lpstr>Questions</vt:lpstr>
      <vt:lpstr>PowerPoint Presentation</vt:lpstr>
      <vt:lpstr>The Proof of Abraham’s Faith</vt:lpstr>
      <vt:lpstr>Questions</vt:lpstr>
    </vt:vector>
  </TitlesOfParts>
  <Company>AGCO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Sam Freesmeyer</dc:creator>
  <cp:lastModifiedBy>Freesmeyer, Sam</cp:lastModifiedBy>
  <cp:revision>112</cp:revision>
  <cp:lastPrinted>2017-05-24T21:40:23Z</cp:lastPrinted>
  <dcterms:created xsi:type="dcterms:W3CDTF">2017-04-10T02:21:21Z</dcterms:created>
  <dcterms:modified xsi:type="dcterms:W3CDTF">2017-06-14T20:26:44Z</dcterms:modified>
</cp:coreProperties>
</file>