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58" r:id="rId3"/>
    <p:sldId id="260" r:id="rId4"/>
    <p:sldId id="261" r:id="rId5"/>
    <p:sldId id="259" r:id="rId6"/>
    <p:sldId id="262" r:id="rId7"/>
    <p:sldId id="264" r:id="rId8"/>
    <p:sldId id="265" r:id="rId9"/>
    <p:sldId id="266" r:id="rId10"/>
    <p:sldId id="267" r:id="rId11"/>
    <p:sldId id="268" r:id="rId12"/>
    <p:sldId id="273" r:id="rId13"/>
    <p:sldId id="269" r:id="rId14"/>
    <p:sldId id="270" r:id="rId15"/>
    <p:sldId id="271" r:id="rId16"/>
    <p:sldId id="272" r:id="rId17"/>
    <p:sldId id="274" r:id="rId18"/>
    <p:sldId id="275" r:id="rId19"/>
    <p:sldId id="276" r:id="rId20"/>
    <p:sldId id="277"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9373" autoAdjust="0"/>
  </p:normalViewPr>
  <p:slideViewPr>
    <p:cSldViewPr snapToGrid="0">
      <p:cViewPr varScale="1">
        <p:scale>
          <a:sx n="45" d="100"/>
          <a:sy n="45" d="100"/>
        </p:scale>
        <p:origin x="1572" y="42"/>
      </p:cViewPr>
      <p:guideLst/>
    </p:cSldViewPr>
  </p:slideViewPr>
  <p:notesTextViewPr>
    <p:cViewPr>
      <p:scale>
        <a:sx n="1" d="1"/>
        <a:sy n="1" d="1"/>
      </p:scale>
      <p:origin x="0" y="-18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DF54BC-19B0-494B-92F4-A297167773A2}"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3DA753E1-A89C-4315-B1AF-E3F3C168292B}" type="pres">
      <dgm:prSet presAssocID="{84DF54BC-19B0-494B-92F4-A297167773A2}" presName="linear" presStyleCnt="0">
        <dgm:presLayoutVars>
          <dgm:animLvl val="lvl"/>
          <dgm:resizeHandles val="exact"/>
        </dgm:presLayoutVars>
      </dgm:prSet>
      <dgm:spPr/>
    </dgm:pt>
  </dgm:ptLst>
  <dgm:cxnLst>
    <dgm:cxn modelId="{F1F44E92-2ABA-4D85-B78A-ACD4ED1C5EF4}" type="presOf" srcId="{84DF54BC-19B0-494B-92F4-A297167773A2}" destId="{3DA753E1-A89C-4315-B1AF-E3F3C168292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613254-FF73-4F32-9753-88CED8FAB380}" type="doc">
      <dgm:prSet loTypeId="urn:diagrams.loki3.com/VaryingWidthList" loCatId="list" qsTypeId="urn:microsoft.com/office/officeart/2005/8/quickstyle/simple2" qsCatId="simple" csTypeId="urn:microsoft.com/office/officeart/2005/8/colors/accent2_2" csCatId="accent2" phldr="1"/>
      <dgm:spPr/>
    </dgm:pt>
    <dgm:pt modelId="{9DD75BB3-C713-413C-9C74-B899A70C68E7}">
      <dgm:prSet phldrT="[Text]" custT="1"/>
      <dgm:spPr/>
      <dgm:t>
        <a:bodyPr/>
        <a:lstStyle/>
        <a:p>
          <a:r>
            <a:rPr lang="en-US" sz="4000" dirty="0"/>
            <a:t>God is faithful to His choice</a:t>
          </a:r>
        </a:p>
      </dgm:t>
    </dgm:pt>
    <dgm:pt modelId="{4E3B6051-85B0-42CA-9558-F6319F2D6D0A}" type="parTrans" cxnId="{D6917D9E-1424-462D-B9DD-EC38FD34FCB9}">
      <dgm:prSet/>
      <dgm:spPr/>
      <dgm:t>
        <a:bodyPr/>
        <a:lstStyle/>
        <a:p>
          <a:endParaRPr lang="en-US"/>
        </a:p>
      </dgm:t>
    </dgm:pt>
    <dgm:pt modelId="{9391E04E-98EC-4729-B977-9AA4A374E938}" type="sibTrans" cxnId="{D6917D9E-1424-462D-B9DD-EC38FD34FCB9}">
      <dgm:prSet/>
      <dgm:spPr/>
      <dgm:t>
        <a:bodyPr/>
        <a:lstStyle/>
        <a:p>
          <a:endParaRPr lang="en-US"/>
        </a:p>
      </dgm:t>
    </dgm:pt>
    <dgm:pt modelId="{020AF954-99EB-403F-8548-473F9B5A92BB}">
      <dgm:prSet phldrT="[Text]" custT="1"/>
      <dgm:spPr/>
      <dgm:t>
        <a:bodyPr/>
        <a:lstStyle/>
        <a:p>
          <a:r>
            <a:rPr lang="en-US" sz="4000" dirty="0"/>
            <a:t>God’s choice is not a guarantee of a ‘good life’</a:t>
          </a:r>
        </a:p>
      </dgm:t>
    </dgm:pt>
    <dgm:pt modelId="{39891394-EB08-43D4-AE97-F0F215D649C5}" type="parTrans" cxnId="{345EB667-F516-4B5E-B799-E824DF3373D0}">
      <dgm:prSet/>
      <dgm:spPr/>
      <dgm:t>
        <a:bodyPr/>
        <a:lstStyle/>
        <a:p>
          <a:endParaRPr lang="en-US"/>
        </a:p>
      </dgm:t>
    </dgm:pt>
    <dgm:pt modelId="{0FCAA2EC-6513-4240-9FDD-DD1C7861C727}" type="sibTrans" cxnId="{345EB667-F516-4B5E-B799-E824DF3373D0}">
      <dgm:prSet/>
      <dgm:spPr/>
      <dgm:t>
        <a:bodyPr/>
        <a:lstStyle/>
        <a:p>
          <a:endParaRPr lang="en-US"/>
        </a:p>
      </dgm:t>
    </dgm:pt>
    <dgm:pt modelId="{AA6FFE81-9318-4E56-B567-3BDDC9995DD1}" type="pres">
      <dgm:prSet presAssocID="{38613254-FF73-4F32-9753-88CED8FAB380}" presName="Name0" presStyleCnt="0">
        <dgm:presLayoutVars>
          <dgm:resizeHandles/>
        </dgm:presLayoutVars>
      </dgm:prSet>
      <dgm:spPr/>
    </dgm:pt>
    <dgm:pt modelId="{E0F290E7-6D61-4F9A-9B70-7102983D4C95}" type="pres">
      <dgm:prSet presAssocID="{9DD75BB3-C713-413C-9C74-B899A70C68E7}" presName="text" presStyleLbl="node1" presStyleIdx="0" presStyleCnt="2" custScaleX="143877">
        <dgm:presLayoutVars>
          <dgm:bulletEnabled val="1"/>
        </dgm:presLayoutVars>
      </dgm:prSet>
      <dgm:spPr/>
    </dgm:pt>
    <dgm:pt modelId="{BFDDF98A-24B8-4359-A4C6-C86413D02C63}" type="pres">
      <dgm:prSet presAssocID="{9391E04E-98EC-4729-B977-9AA4A374E938}" presName="space" presStyleCnt="0"/>
      <dgm:spPr/>
    </dgm:pt>
    <dgm:pt modelId="{D872B03F-5842-49B7-9118-876AB39319E0}" type="pres">
      <dgm:prSet presAssocID="{020AF954-99EB-403F-8548-473F9B5A92BB}" presName="text" presStyleLbl="node1" presStyleIdx="1" presStyleCnt="2">
        <dgm:presLayoutVars>
          <dgm:bulletEnabled val="1"/>
        </dgm:presLayoutVars>
      </dgm:prSet>
      <dgm:spPr/>
    </dgm:pt>
  </dgm:ptLst>
  <dgm:cxnLst>
    <dgm:cxn modelId="{EBA4D131-730C-40F8-862B-0577E7810285}" type="presOf" srcId="{9DD75BB3-C713-413C-9C74-B899A70C68E7}" destId="{E0F290E7-6D61-4F9A-9B70-7102983D4C95}" srcOrd="0" destOrd="0" presId="urn:diagrams.loki3.com/VaryingWidthList"/>
    <dgm:cxn modelId="{345EB667-F516-4B5E-B799-E824DF3373D0}" srcId="{38613254-FF73-4F32-9753-88CED8FAB380}" destId="{020AF954-99EB-403F-8548-473F9B5A92BB}" srcOrd="1" destOrd="0" parTransId="{39891394-EB08-43D4-AE97-F0F215D649C5}" sibTransId="{0FCAA2EC-6513-4240-9FDD-DD1C7861C727}"/>
    <dgm:cxn modelId="{B2FB9882-FB4C-498A-B51A-0541DB0CD8BC}" type="presOf" srcId="{020AF954-99EB-403F-8548-473F9B5A92BB}" destId="{D872B03F-5842-49B7-9118-876AB39319E0}" srcOrd="0" destOrd="0" presId="urn:diagrams.loki3.com/VaryingWidthList"/>
    <dgm:cxn modelId="{D6917D9E-1424-462D-B9DD-EC38FD34FCB9}" srcId="{38613254-FF73-4F32-9753-88CED8FAB380}" destId="{9DD75BB3-C713-413C-9C74-B899A70C68E7}" srcOrd="0" destOrd="0" parTransId="{4E3B6051-85B0-42CA-9558-F6319F2D6D0A}" sibTransId="{9391E04E-98EC-4729-B977-9AA4A374E938}"/>
    <dgm:cxn modelId="{0B718DC4-5450-483A-B4D2-CE55FCA6C4E7}" type="presOf" srcId="{38613254-FF73-4F32-9753-88CED8FAB380}" destId="{AA6FFE81-9318-4E56-B567-3BDDC9995DD1}" srcOrd="0" destOrd="0" presId="urn:diagrams.loki3.com/VaryingWidthList"/>
    <dgm:cxn modelId="{751D5C62-7AC9-40EC-A049-F2A9ADC39428}" type="presParOf" srcId="{AA6FFE81-9318-4E56-B567-3BDDC9995DD1}" destId="{E0F290E7-6D61-4F9A-9B70-7102983D4C95}" srcOrd="0" destOrd="0" presId="urn:diagrams.loki3.com/VaryingWidthList"/>
    <dgm:cxn modelId="{8DF703D6-9924-42CF-A9D0-2462E8BF215A}" type="presParOf" srcId="{AA6FFE81-9318-4E56-B567-3BDDC9995DD1}" destId="{BFDDF98A-24B8-4359-A4C6-C86413D02C63}" srcOrd="1" destOrd="0" presId="urn:diagrams.loki3.com/VaryingWidthList"/>
    <dgm:cxn modelId="{4CABD5FD-B4BF-435A-9868-F8100DC233AB}" type="presParOf" srcId="{AA6FFE81-9318-4E56-B567-3BDDC9995DD1}" destId="{D872B03F-5842-49B7-9118-876AB39319E0}" srcOrd="2"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5AC27D-6563-4F1D-9478-B0B47086A0D6}" type="doc">
      <dgm:prSet loTypeId="urn:microsoft.com/office/officeart/2008/layout/VerticalCurvedList" loCatId="list" qsTypeId="urn:microsoft.com/office/officeart/2005/8/quickstyle/3d2" qsCatId="3D" csTypeId="urn:microsoft.com/office/officeart/2005/8/colors/accent3_2" csCatId="accent3" phldr="1"/>
      <dgm:spPr/>
      <dgm:t>
        <a:bodyPr/>
        <a:lstStyle/>
        <a:p>
          <a:endParaRPr lang="en-US"/>
        </a:p>
      </dgm:t>
    </dgm:pt>
    <dgm:pt modelId="{3EFDB6AC-6D04-4DB0-BB97-2D07A36EB52F}">
      <dgm:prSet phldrT="[Text]"/>
      <dgm:spPr/>
      <dgm:t>
        <a:bodyPr/>
        <a:lstStyle/>
        <a:p>
          <a:r>
            <a:rPr lang="en-US" dirty="0"/>
            <a:t>Conflict w/ Esau 25:19-28:9</a:t>
          </a:r>
        </a:p>
      </dgm:t>
    </dgm:pt>
    <dgm:pt modelId="{4648D048-DAFA-404A-B886-170F17CD6BE4}" type="parTrans" cxnId="{5524E12A-6E0A-4ACA-BEAA-E836E0EF1031}">
      <dgm:prSet/>
      <dgm:spPr/>
      <dgm:t>
        <a:bodyPr/>
        <a:lstStyle/>
        <a:p>
          <a:endParaRPr lang="en-US"/>
        </a:p>
      </dgm:t>
    </dgm:pt>
    <dgm:pt modelId="{BAC4CB46-56A6-4D20-ACD6-C5A56400FE7D}" type="sibTrans" cxnId="{5524E12A-6E0A-4ACA-BEAA-E836E0EF1031}">
      <dgm:prSet/>
      <dgm:spPr/>
      <dgm:t>
        <a:bodyPr/>
        <a:lstStyle/>
        <a:p>
          <a:endParaRPr lang="en-US"/>
        </a:p>
      </dgm:t>
    </dgm:pt>
    <dgm:pt modelId="{46A9235E-4638-4096-B330-F0A0C54E2B66}">
      <dgm:prSet phldrT="[Text]"/>
      <dgm:spPr/>
      <dgm:t>
        <a:bodyPr/>
        <a:lstStyle/>
        <a:p>
          <a:r>
            <a:rPr lang="en-US" dirty="0"/>
            <a:t>Conflict w/ Laban 29:1-30</a:t>
          </a:r>
        </a:p>
      </dgm:t>
    </dgm:pt>
    <dgm:pt modelId="{D995D020-DD39-4365-A500-847C76CD5DE4}" type="parTrans" cxnId="{299561DD-2ED2-4A85-8D9F-F40763D52AD3}">
      <dgm:prSet/>
      <dgm:spPr/>
      <dgm:t>
        <a:bodyPr/>
        <a:lstStyle/>
        <a:p>
          <a:endParaRPr lang="en-US"/>
        </a:p>
      </dgm:t>
    </dgm:pt>
    <dgm:pt modelId="{B95A8A3F-69D8-45F8-9716-5ECCE8B2779A}" type="sibTrans" cxnId="{299561DD-2ED2-4A85-8D9F-F40763D52AD3}">
      <dgm:prSet/>
      <dgm:spPr/>
      <dgm:t>
        <a:bodyPr/>
        <a:lstStyle/>
        <a:p>
          <a:endParaRPr lang="en-US"/>
        </a:p>
      </dgm:t>
    </dgm:pt>
    <dgm:pt modelId="{AE4D5829-A4CE-4386-ABB2-918E6F7FACBD}">
      <dgm:prSet phldrT="[Text]"/>
      <dgm:spPr/>
      <dgm:t>
        <a:bodyPr/>
        <a:lstStyle/>
        <a:p>
          <a:r>
            <a:rPr lang="en-US" dirty="0"/>
            <a:t>Escape from Laban 30:25-31:55</a:t>
          </a:r>
        </a:p>
      </dgm:t>
    </dgm:pt>
    <dgm:pt modelId="{BDD29725-5C9A-4F91-A601-D67500811F01}" type="parTrans" cxnId="{D5FE0CB2-D1E3-46CF-A692-694B94DCB6A0}">
      <dgm:prSet/>
      <dgm:spPr/>
      <dgm:t>
        <a:bodyPr/>
        <a:lstStyle/>
        <a:p>
          <a:endParaRPr lang="en-US"/>
        </a:p>
      </dgm:t>
    </dgm:pt>
    <dgm:pt modelId="{97D9F525-C8BA-45A6-9FF6-E793242B064A}" type="sibTrans" cxnId="{D5FE0CB2-D1E3-46CF-A692-694B94DCB6A0}">
      <dgm:prSet/>
      <dgm:spPr/>
      <dgm:t>
        <a:bodyPr/>
        <a:lstStyle/>
        <a:p>
          <a:endParaRPr lang="en-US"/>
        </a:p>
      </dgm:t>
    </dgm:pt>
    <dgm:pt modelId="{B5AE70D5-6C8A-4621-AC5E-E540A5E88AAC}">
      <dgm:prSet/>
      <dgm:spPr/>
      <dgm:t>
        <a:bodyPr/>
        <a:lstStyle/>
        <a:p>
          <a:r>
            <a:rPr lang="en-US" dirty="0"/>
            <a:t>Reconciliation w/ Esau 32-33:17</a:t>
          </a:r>
        </a:p>
      </dgm:t>
    </dgm:pt>
    <dgm:pt modelId="{F8E896B8-FFBF-41D2-BF5F-39AF86996E8D}" type="parTrans" cxnId="{4D6FC6DD-789C-441C-BF87-BE8B672FF6AF}">
      <dgm:prSet/>
      <dgm:spPr/>
      <dgm:t>
        <a:bodyPr/>
        <a:lstStyle/>
        <a:p>
          <a:endParaRPr lang="en-US"/>
        </a:p>
      </dgm:t>
    </dgm:pt>
    <dgm:pt modelId="{98597789-D653-461C-895D-9BB71C9F854F}" type="sibTrans" cxnId="{4D6FC6DD-789C-441C-BF87-BE8B672FF6AF}">
      <dgm:prSet/>
      <dgm:spPr/>
      <dgm:t>
        <a:bodyPr/>
        <a:lstStyle/>
        <a:p>
          <a:endParaRPr lang="en-US"/>
        </a:p>
      </dgm:t>
    </dgm:pt>
    <dgm:pt modelId="{59C6B093-0744-48F1-90F3-2E631AC7EFA3}" type="pres">
      <dgm:prSet presAssocID="{E15AC27D-6563-4F1D-9478-B0B47086A0D6}" presName="Name0" presStyleCnt="0">
        <dgm:presLayoutVars>
          <dgm:chMax val="7"/>
          <dgm:chPref val="7"/>
          <dgm:dir/>
        </dgm:presLayoutVars>
      </dgm:prSet>
      <dgm:spPr/>
    </dgm:pt>
    <dgm:pt modelId="{66F28464-3A06-43E3-9091-F119B1C9E5E5}" type="pres">
      <dgm:prSet presAssocID="{E15AC27D-6563-4F1D-9478-B0B47086A0D6}" presName="Name1" presStyleCnt="0"/>
      <dgm:spPr/>
    </dgm:pt>
    <dgm:pt modelId="{F8F71AF6-EDD2-4295-87CD-7507B883689C}" type="pres">
      <dgm:prSet presAssocID="{E15AC27D-6563-4F1D-9478-B0B47086A0D6}" presName="cycle" presStyleCnt="0"/>
      <dgm:spPr/>
    </dgm:pt>
    <dgm:pt modelId="{7E96F671-B36B-4D1F-9733-C939E49F5559}" type="pres">
      <dgm:prSet presAssocID="{E15AC27D-6563-4F1D-9478-B0B47086A0D6}" presName="srcNode" presStyleLbl="node1" presStyleIdx="0" presStyleCnt="4"/>
      <dgm:spPr/>
    </dgm:pt>
    <dgm:pt modelId="{75606955-D68E-4C26-9965-C283B37EA2D6}" type="pres">
      <dgm:prSet presAssocID="{E15AC27D-6563-4F1D-9478-B0B47086A0D6}" presName="conn" presStyleLbl="parChTrans1D2" presStyleIdx="0" presStyleCnt="1"/>
      <dgm:spPr/>
    </dgm:pt>
    <dgm:pt modelId="{78BA5B74-98B2-4197-899D-2FA3F6D52492}" type="pres">
      <dgm:prSet presAssocID="{E15AC27D-6563-4F1D-9478-B0B47086A0D6}" presName="extraNode" presStyleLbl="node1" presStyleIdx="0" presStyleCnt="4"/>
      <dgm:spPr/>
    </dgm:pt>
    <dgm:pt modelId="{5B79555F-C9F7-4725-A9F7-77866FF5FEA3}" type="pres">
      <dgm:prSet presAssocID="{E15AC27D-6563-4F1D-9478-B0B47086A0D6}" presName="dstNode" presStyleLbl="node1" presStyleIdx="0" presStyleCnt="4"/>
      <dgm:spPr/>
    </dgm:pt>
    <dgm:pt modelId="{2AD55511-D571-473B-BE6E-28BA0E5F2E3F}" type="pres">
      <dgm:prSet presAssocID="{3EFDB6AC-6D04-4DB0-BB97-2D07A36EB52F}" presName="text_1" presStyleLbl="node1" presStyleIdx="0" presStyleCnt="4">
        <dgm:presLayoutVars>
          <dgm:bulletEnabled val="1"/>
        </dgm:presLayoutVars>
      </dgm:prSet>
      <dgm:spPr/>
    </dgm:pt>
    <dgm:pt modelId="{019E8ACF-0D12-402B-B0C9-86B0D728DB44}" type="pres">
      <dgm:prSet presAssocID="{3EFDB6AC-6D04-4DB0-BB97-2D07A36EB52F}" presName="accent_1" presStyleCnt="0"/>
      <dgm:spPr/>
    </dgm:pt>
    <dgm:pt modelId="{D89305FB-89E5-404D-B720-A7EEBB916187}" type="pres">
      <dgm:prSet presAssocID="{3EFDB6AC-6D04-4DB0-BB97-2D07A36EB52F}" presName="accentRepeatNode" presStyleLbl="solidFgAcc1" presStyleIdx="0" presStyleCnt="4"/>
      <dgm:spPr/>
    </dgm:pt>
    <dgm:pt modelId="{16EBDB00-660D-40DE-BC2A-53BF4999B65A}" type="pres">
      <dgm:prSet presAssocID="{46A9235E-4638-4096-B330-F0A0C54E2B66}" presName="text_2" presStyleLbl="node1" presStyleIdx="1" presStyleCnt="4">
        <dgm:presLayoutVars>
          <dgm:bulletEnabled val="1"/>
        </dgm:presLayoutVars>
      </dgm:prSet>
      <dgm:spPr/>
    </dgm:pt>
    <dgm:pt modelId="{0C33D363-FF4E-484E-A15A-C579B471AACF}" type="pres">
      <dgm:prSet presAssocID="{46A9235E-4638-4096-B330-F0A0C54E2B66}" presName="accent_2" presStyleCnt="0"/>
      <dgm:spPr/>
    </dgm:pt>
    <dgm:pt modelId="{D77EE4A4-A2E8-49E7-B9BA-5360A8731FFF}" type="pres">
      <dgm:prSet presAssocID="{46A9235E-4638-4096-B330-F0A0C54E2B66}" presName="accentRepeatNode" presStyleLbl="solidFgAcc1" presStyleIdx="1" presStyleCnt="4"/>
      <dgm:spPr/>
    </dgm:pt>
    <dgm:pt modelId="{4D333B7B-59CC-4C4F-B165-37C7E97DD542}" type="pres">
      <dgm:prSet presAssocID="{AE4D5829-A4CE-4386-ABB2-918E6F7FACBD}" presName="text_3" presStyleLbl="node1" presStyleIdx="2" presStyleCnt="4">
        <dgm:presLayoutVars>
          <dgm:bulletEnabled val="1"/>
        </dgm:presLayoutVars>
      </dgm:prSet>
      <dgm:spPr/>
    </dgm:pt>
    <dgm:pt modelId="{B65081D3-579E-42CC-A428-A4D1257F6BB0}" type="pres">
      <dgm:prSet presAssocID="{AE4D5829-A4CE-4386-ABB2-918E6F7FACBD}" presName="accent_3" presStyleCnt="0"/>
      <dgm:spPr/>
    </dgm:pt>
    <dgm:pt modelId="{0AF95EE0-2903-4A96-9ED5-2F659339D7C5}" type="pres">
      <dgm:prSet presAssocID="{AE4D5829-A4CE-4386-ABB2-918E6F7FACBD}" presName="accentRepeatNode" presStyleLbl="solidFgAcc1" presStyleIdx="2" presStyleCnt="4"/>
      <dgm:spPr/>
    </dgm:pt>
    <dgm:pt modelId="{B07AA5CB-3708-470D-A818-790C40DEB6A9}" type="pres">
      <dgm:prSet presAssocID="{B5AE70D5-6C8A-4621-AC5E-E540A5E88AAC}" presName="text_4" presStyleLbl="node1" presStyleIdx="3" presStyleCnt="4">
        <dgm:presLayoutVars>
          <dgm:bulletEnabled val="1"/>
        </dgm:presLayoutVars>
      </dgm:prSet>
      <dgm:spPr/>
    </dgm:pt>
    <dgm:pt modelId="{1613929F-22EF-4733-899C-DDF21268E940}" type="pres">
      <dgm:prSet presAssocID="{B5AE70D5-6C8A-4621-AC5E-E540A5E88AAC}" presName="accent_4" presStyleCnt="0"/>
      <dgm:spPr/>
    </dgm:pt>
    <dgm:pt modelId="{C15D5EC7-270C-4FA6-8026-88C2C07AC16D}" type="pres">
      <dgm:prSet presAssocID="{B5AE70D5-6C8A-4621-AC5E-E540A5E88AAC}" presName="accentRepeatNode" presStyleLbl="solidFgAcc1" presStyleIdx="3" presStyleCnt="4"/>
      <dgm:spPr/>
    </dgm:pt>
  </dgm:ptLst>
  <dgm:cxnLst>
    <dgm:cxn modelId="{5524E12A-6E0A-4ACA-BEAA-E836E0EF1031}" srcId="{E15AC27D-6563-4F1D-9478-B0B47086A0D6}" destId="{3EFDB6AC-6D04-4DB0-BB97-2D07A36EB52F}" srcOrd="0" destOrd="0" parTransId="{4648D048-DAFA-404A-B886-170F17CD6BE4}" sibTransId="{BAC4CB46-56A6-4D20-ACD6-C5A56400FE7D}"/>
    <dgm:cxn modelId="{B4D7442C-E584-4482-9018-1C820173BBCC}" type="presOf" srcId="{AE4D5829-A4CE-4386-ABB2-918E6F7FACBD}" destId="{4D333B7B-59CC-4C4F-B165-37C7E97DD542}" srcOrd="0" destOrd="0" presId="urn:microsoft.com/office/officeart/2008/layout/VerticalCurvedList"/>
    <dgm:cxn modelId="{38253164-52C4-4DB6-9F7D-B8A0D2E7C19F}" type="presOf" srcId="{B5AE70D5-6C8A-4621-AC5E-E540A5E88AAC}" destId="{B07AA5CB-3708-470D-A818-790C40DEB6A9}" srcOrd="0" destOrd="0" presId="urn:microsoft.com/office/officeart/2008/layout/VerticalCurvedList"/>
    <dgm:cxn modelId="{0450BB53-5EAE-4EB7-8572-B2CC012D72DD}" type="presOf" srcId="{46A9235E-4638-4096-B330-F0A0C54E2B66}" destId="{16EBDB00-660D-40DE-BC2A-53BF4999B65A}" srcOrd="0" destOrd="0" presId="urn:microsoft.com/office/officeart/2008/layout/VerticalCurvedList"/>
    <dgm:cxn modelId="{3E1EAC85-1E3F-4E50-9EFD-924CE1143AE7}" type="presOf" srcId="{3EFDB6AC-6D04-4DB0-BB97-2D07A36EB52F}" destId="{2AD55511-D571-473B-BE6E-28BA0E5F2E3F}" srcOrd="0" destOrd="0" presId="urn:microsoft.com/office/officeart/2008/layout/VerticalCurvedList"/>
    <dgm:cxn modelId="{1ED76EA3-396C-4608-BED2-81206DEE5BCC}" type="presOf" srcId="{BAC4CB46-56A6-4D20-ACD6-C5A56400FE7D}" destId="{75606955-D68E-4C26-9965-C283B37EA2D6}" srcOrd="0" destOrd="0" presId="urn:microsoft.com/office/officeart/2008/layout/VerticalCurvedList"/>
    <dgm:cxn modelId="{D5FE0CB2-D1E3-46CF-A692-694B94DCB6A0}" srcId="{E15AC27D-6563-4F1D-9478-B0B47086A0D6}" destId="{AE4D5829-A4CE-4386-ABB2-918E6F7FACBD}" srcOrd="2" destOrd="0" parTransId="{BDD29725-5C9A-4F91-A601-D67500811F01}" sibTransId="{97D9F525-C8BA-45A6-9FF6-E793242B064A}"/>
    <dgm:cxn modelId="{299561DD-2ED2-4A85-8D9F-F40763D52AD3}" srcId="{E15AC27D-6563-4F1D-9478-B0B47086A0D6}" destId="{46A9235E-4638-4096-B330-F0A0C54E2B66}" srcOrd="1" destOrd="0" parTransId="{D995D020-DD39-4365-A500-847C76CD5DE4}" sibTransId="{B95A8A3F-69D8-45F8-9716-5ECCE8B2779A}"/>
    <dgm:cxn modelId="{4D6FC6DD-789C-441C-BF87-BE8B672FF6AF}" srcId="{E15AC27D-6563-4F1D-9478-B0B47086A0D6}" destId="{B5AE70D5-6C8A-4621-AC5E-E540A5E88AAC}" srcOrd="3" destOrd="0" parTransId="{F8E896B8-FFBF-41D2-BF5F-39AF86996E8D}" sibTransId="{98597789-D653-461C-895D-9BB71C9F854F}"/>
    <dgm:cxn modelId="{237A03EC-E4A7-4044-A534-81BFE5C41E46}" type="presOf" srcId="{E15AC27D-6563-4F1D-9478-B0B47086A0D6}" destId="{59C6B093-0744-48F1-90F3-2E631AC7EFA3}" srcOrd="0" destOrd="0" presId="urn:microsoft.com/office/officeart/2008/layout/VerticalCurvedList"/>
    <dgm:cxn modelId="{485847C4-76E6-4ACD-AD99-AB83EEEE1769}" type="presParOf" srcId="{59C6B093-0744-48F1-90F3-2E631AC7EFA3}" destId="{66F28464-3A06-43E3-9091-F119B1C9E5E5}" srcOrd="0" destOrd="0" presId="urn:microsoft.com/office/officeart/2008/layout/VerticalCurvedList"/>
    <dgm:cxn modelId="{ECFEEEA8-27A6-4249-88A2-22DE3A8A94D2}" type="presParOf" srcId="{66F28464-3A06-43E3-9091-F119B1C9E5E5}" destId="{F8F71AF6-EDD2-4295-87CD-7507B883689C}" srcOrd="0" destOrd="0" presId="urn:microsoft.com/office/officeart/2008/layout/VerticalCurvedList"/>
    <dgm:cxn modelId="{28AE57B0-3CBB-4931-BC24-E3CC8541F22C}" type="presParOf" srcId="{F8F71AF6-EDD2-4295-87CD-7507B883689C}" destId="{7E96F671-B36B-4D1F-9733-C939E49F5559}" srcOrd="0" destOrd="0" presId="urn:microsoft.com/office/officeart/2008/layout/VerticalCurvedList"/>
    <dgm:cxn modelId="{98131FC3-BDCB-4A40-9F41-39FDE5831031}" type="presParOf" srcId="{F8F71AF6-EDD2-4295-87CD-7507B883689C}" destId="{75606955-D68E-4C26-9965-C283B37EA2D6}" srcOrd="1" destOrd="0" presId="urn:microsoft.com/office/officeart/2008/layout/VerticalCurvedList"/>
    <dgm:cxn modelId="{7CBCA48F-6C38-4ECE-9618-E6537812BE7A}" type="presParOf" srcId="{F8F71AF6-EDD2-4295-87CD-7507B883689C}" destId="{78BA5B74-98B2-4197-899D-2FA3F6D52492}" srcOrd="2" destOrd="0" presId="urn:microsoft.com/office/officeart/2008/layout/VerticalCurvedList"/>
    <dgm:cxn modelId="{1C45650D-D936-43CB-A8C7-68CE0AE12680}" type="presParOf" srcId="{F8F71AF6-EDD2-4295-87CD-7507B883689C}" destId="{5B79555F-C9F7-4725-A9F7-77866FF5FEA3}" srcOrd="3" destOrd="0" presId="urn:microsoft.com/office/officeart/2008/layout/VerticalCurvedList"/>
    <dgm:cxn modelId="{CCAFAAEC-0A86-45A3-9ED7-14C6780D8D46}" type="presParOf" srcId="{66F28464-3A06-43E3-9091-F119B1C9E5E5}" destId="{2AD55511-D571-473B-BE6E-28BA0E5F2E3F}" srcOrd="1" destOrd="0" presId="urn:microsoft.com/office/officeart/2008/layout/VerticalCurvedList"/>
    <dgm:cxn modelId="{AA29F2B8-399F-42CB-AC8B-8D1E90A7A2AE}" type="presParOf" srcId="{66F28464-3A06-43E3-9091-F119B1C9E5E5}" destId="{019E8ACF-0D12-402B-B0C9-86B0D728DB44}" srcOrd="2" destOrd="0" presId="urn:microsoft.com/office/officeart/2008/layout/VerticalCurvedList"/>
    <dgm:cxn modelId="{A1381DAA-6A16-47CA-8317-EBCB48B47C13}" type="presParOf" srcId="{019E8ACF-0D12-402B-B0C9-86B0D728DB44}" destId="{D89305FB-89E5-404D-B720-A7EEBB916187}" srcOrd="0" destOrd="0" presId="urn:microsoft.com/office/officeart/2008/layout/VerticalCurvedList"/>
    <dgm:cxn modelId="{356F20F6-CA3F-4807-A254-97CE0D93AE82}" type="presParOf" srcId="{66F28464-3A06-43E3-9091-F119B1C9E5E5}" destId="{16EBDB00-660D-40DE-BC2A-53BF4999B65A}" srcOrd="3" destOrd="0" presId="urn:microsoft.com/office/officeart/2008/layout/VerticalCurvedList"/>
    <dgm:cxn modelId="{49B9AEBA-5909-4B2C-B2D6-E79ACDB448ED}" type="presParOf" srcId="{66F28464-3A06-43E3-9091-F119B1C9E5E5}" destId="{0C33D363-FF4E-484E-A15A-C579B471AACF}" srcOrd="4" destOrd="0" presId="urn:microsoft.com/office/officeart/2008/layout/VerticalCurvedList"/>
    <dgm:cxn modelId="{B5730E69-917A-48DF-8144-A34882B99F44}" type="presParOf" srcId="{0C33D363-FF4E-484E-A15A-C579B471AACF}" destId="{D77EE4A4-A2E8-49E7-B9BA-5360A8731FFF}" srcOrd="0" destOrd="0" presId="urn:microsoft.com/office/officeart/2008/layout/VerticalCurvedList"/>
    <dgm:cxn modelId="{257C33CB-57EC-40DF-9E3C-87F47389B7B2}" type="presParOf" srcId="{66F28464-3A06-43E3-9091-F119B1C9E5E5}" destId="{4D333B7B-59CC-4C4F-B165-37C7E97DD542}" srcOrd="5" destOrd="0" presId="urn:microsoft.com/office/officeart/2008/layout/VerticalCurvedList"/>
    <dgm:cxn modelId="{E6CF175B-0E02-4EEF-89BB-9F1325503F02}" type="presParOf" srcId="{66F28464-3A06-43E3-9091-F119B1C9E5E5}" destId="{B65081D3-579E-42CC-A428-A4D1257F6BB0}" srcOrd="6" destOrd="0" presId="urn:microsoft.com/office/officeart/2008/layout/VerticalCurvedList"/>
    <dgm:cxn modelId="{C878E203-F9B7-4DE1-9AFF-1FBF2915914E}" type="presParOf" srcId="{B65081D3-579E-42CC-A428-A4D1257F6BB0}" destId="{0AF95EE0-2903-4A96-9ED5-2F659339D7C5}" srcOrd="0" destOrd="0" presId="urn:microsoft.com/office/officeart/2008/layout/VerticalCurvedList"/>
    <dgm:cxn modelId="{A5E01C5A-7595-4C2E-B027-B617D06BF888}" type="presParOf" srcId="{66F28464-3A06-43E3-9091-F119B1C9E5E5}" destId="{B07AA5CB-3708-470D-A818-790C40DEB6A9}" srcOrd="7" destOrd="0" presId="urn:microsoft.com/office/officeart/2008/layout/VerticalCurvedList"/>
    <dgm:cxn modelId="{595160BE-4CF6-4692-B676-1ABC145E83D1}" type="presParOf" srcId="{66F28464-3A06-43E3-9091-F119B1C9E5E5}" destId="{1613929F-22EF-4733-899C-DDF21268E940}" srcOrd="8" destOrd="0" presId="urn:microsoft.com/office/officeart/2008/layout/VerticalCurvedList"/>
    <dgm:cxn modelId="{52515059-6F2E-4D5C-9A1A-84FAC32CC44C}" type="presParOf" srcId="{1613929F-22EF-4733-899C-DDF21268E940}" destId="{C15D5EC7-270C-4FA6-8026-88C2C07AC16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290E7-6D61-4F9A-9B70-7102983D4C95}">
      <dsp:nvSpPr>
        <dsp:cNvPr id="0" name=""/>
        <dsp:cNvSpPr/>
      </dsp:nvSpPr>
      <dsp:spPr>
        <a:xfrm>
          <a:off x="156117" y="55"/>
          <a:ext cx="3560955" cy="2230189"/>
        </a:xfrm>
        <a:prstGeom prst="rect">
          <a:avLst/>
        </a:prstGeom>
        <a:solidFill>
          <a:schemeClr val="accent2">
            <a:hueOff val="0"/>
            <a:satOff val="0"/>
            <a:lumOff val="0"/>
            <a:alphaOff val="0"/>
          </a:schemeClr>
        </a:solidFill>
        <a:ln w="63500" cap="flat" cmpd="sng" algn="ctr">
          <a:solidFill>
            <a:schemeClr val="lt1">
              <a:hueOff val="0"/>
              <a:satOff val="0"/>
              <a:lumOff val="0"/>
              <a:alphaOff val="0"/>
            </a:schemeClr>
          </a:solidFill>
          <a:prstDash val="solid"/>
        </a:ln>
        <a:effectLst>
          <a:outerShdw blurRad="95000" rotWithShape="0">
            <a:srgbClr val="000000">
              <a:alpha val="50000"/>
            </a:srgbClr>
          </a:outerShdw>
          <a:softEdge rad="12700"/>
        </a:effectLst>
      </dsp:spPr>
      <dsp:style>
        <a:lnRef idx="3">
          <a:scrgbClr r="0" g="0" b="0"/>
        </a:lnRef>
        <a:fillRef idx="1">
          <a:scrgbClr r="0" g="0" b="0"/>
        </a:fillRef>
        <a:effectRef idx="1">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1778000">
            <a:lnSpc>
              <a:spcPct val="90000"/>
            </a:lnSpc>
            <a:spcBef>
              <a:spcPct val="0"/>
            </a:spcBef>
            <a:spcAft>
              <a:spcPct val="35000"/>
            </a:spcAft>
            <a:buNone/>
          </a:pPr>
          <a:r>
            <a:rPr lang="en-US" sz="4000" kern="1200" dirty="0"/>
            <a:t>God is faithful to His choice</a:t>
          </a:r>
        </a:p>
      </dsp:txBody>
      <dsp:txXfrm>
        <a:off x="156117" y="55"/>
        <a:ext cx="3560955" cy="2230189"/>
      </dsp:txXfrm>
    </dsp:sp>
    <dsp:sp modelId="{D872B03F-5842-49B7-9118-876AB39319E0}">
      <dsp:nvSpPr>
        <dsp:cNvPr id="0" name=""/>
        <dsp:cNvSpPr/>
      </dsp:nvSpPr>
      <dsp:spPr>
        <a:xfrm>
          <a:off x="139517" y="2341754"/>
          <a:ext cx="3594154" cy="2230189"/>
        </a:xfrm>
        <a:prstGeom prst="rect">
          <a:avLst/>
        </a:prstGeom>
        <a:solidFill>
          <a:schemeClr val="accent2">
            <a:hueOff val="0"/>
            <a:satOff val="0"/>
            <a:lumOff val="0"/>
            <a:alphaOff val="0"/>
          </a:schemeClr>
        </a:solidFill>
        <a:ln w="63500" cap="flat" cmpd="sng" algn="ctr">
          <a:solidFill>
            <a:schemeClr val="lt1">
              <a:hueOff val="0"/>
              <a:satOff val="0"/>
              <a:lumOff val="0"/>
              <a:alphaOff val="0"/>
            </a:schemeClr>
          </a:solidFill>
          <a:prstDash val="solid"/>
        </a:ln>
        <a:effectLst>
          <a:outerShdw blurRad="95000" rotWithShape="0">
            <a:srgbClr val="000000">
              <a:alpha val="50000"/>
            </a:srgbClr>
          </a:outerShdw>
          <a:softEdge rad="12700"/>
        </a:effectLst>
      </dsp:spPr>
      <dsp:style>
        <a:lnRef idx="3">
          <a:scrgbClr r="0" g="0" b="0"/>
        </a:lnRef>
        <a:fillRef idx="1">
          <a:scrgbClr r="0" g="0" b="0"/>
        </a:fillRef>
        <a:effectRef idx="1">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1778000">
            <a:lnSpc>
              <a:spcPct val="90000"/>
            </a:lnSpc>
            <a:spcBef>
              <a:spcPct val="0"/>
            </a:spcBef>
            <a:spcAft>
              <a:spcPct val="35000"/>
            </a:spcAft>
            <a:buNone/>
          </a:pPr>
          <a:r>
            <a:rPr lang="en-US" sz="4000" kern="1200" dirty="0"/>
            <a:t>God’s choice is not a guarantee of a ‘good life’</a:t>
          </a:r>
        </a:p>
      </dsp:txBody>
      <dsp:txXfrm>
        <a:off x="139517" y="2341754"/>
        <a:ext cx="3594154" cy="22301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06955-D68E-4C26-9965-C283B37EA2D6}">
      <dsp:nvSpPr>
        <dsp:cNvPr id="0" name=""/>
        <dsp:cNvSpPr/>
      </dsp:nvSpPr>
      <dsp:spPr>
        <a:xfrm>
          <a:off x="-5169077" y="-791784"/>
          <a:ext cx="6155568" cy="6155568"/>
        </a:xfrm>
        <a:prstGeom prst="blockArc">
          <a:avLst>
            <a:gd name="adj1" fmla="val 18900000"/>
            <a:gd name="adj2" fmla="val 2700000"/>
            <a:gd name="adj3" fmla="val 351"/>
          </a:avLst>
        </a:prstGeom>
        <a:noFill/>
        <a:ln w="38100"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AD55511-D571-473B-BE6E-28BA0E5F2E3F}">
      <dsp:nvSpPr>
        <dsp:cNvPr id="0" name=""/>
        <dsp:cNvSpPr/>
      </dsp:nvSpPr>
      <dsp:spPr>
        <a:xfrm>
          <a:off x="516519" y="351495"/>
          <a:ext cx="7330202" cy="703356"/>
        </a:xfrm>
        <a:prstGeom prst="rect">
          <a:avLst/>
        </a:prstGeom>
        <a:blipFill rotWithShape="0">
          <a:blip xmlns:r="http://schemas.openxmlformats.org/officeDocument/2006/relationships" r:embed="rId1">
            <a:duotone>
              <a:schemeClr val="accent3">
                <a:hueOff val="0"/>
                <a:satOff val="0"/>
                <a:lumOff val="0"/>
                <a:alphaOff val="0"/>
                <a:shade val="20000"/>
                <a:satMod val="200000"/>
              </a:schemeClr>
              <a:schemeClr val="accent3">
                <a:hueOff val="0"/>
                <a:satOff val="0"/>
                <a:lumOff val="0"/>
                <a:alphaOff val="0"/>
                <a:tint val="12000"/>
                <a:satMod val="19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289"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t>Conflict w/ Esau 25:19-28:9</a:t>
          </a:r>
        </a:p>
      </dsp:txBody>
      <dsp:txXfrm>
        <a:off x="516519" y="351495"/>
        <a:ext cx="7330202" cy="703356"/>
      </dsp:txXfrm>
    </dsp:sp>
    <dsp:sp modelId="{D89305FB-89E5-404D-B720-A7EEBB916187}">
      <dsp:nvSpPr>
        <dsp:cNvPr id="0" name=""/>
        <dsp:cNvSpPr/>
      </dsp:nvSpPr>
      <dsp:spPr>
        <a:xfrm>
          <a:off x="76921" y="263575"/>
          <a:ext cx="879195" cy="87919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a:outerShdw blurRad="95000" rotWithShape="0">
            <a:srgbClr val="000000">
              <a:alpha val="50000"/>
            </a:srgbClr>
          </a:outerShdw>
          <a:softEdge rad="12700"/>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6EBDB00-660D-40DE-BC2A-53BF4999B65A}">
      <dsp:nvSpPr>
        <dsp:cNvPr id="0" name=""/>
        <dsp:cNvSpPr/>
      </dsp:nvSpPr>
      <dsp:spPr>
        <a:xfrm>
          <a:off x="919770" y="1406712"/>
          <a:ext cx="6926952" cy="703356"/>
        </a:xfrm>
        <a:prstGeom prst="rect">
          <a:avLst/>
        </a:prstGeom>
        <a:blipFill rotWithShape="0">
          <a:blip xmlns:r="http://schemas.openxmlformats.org/officeDocument/2006/relationships" r:embed="rId1">
            <a:duotone>
              <a:schemeClr val="accent3">
                <a:hueOff val="0"/>
                <a:satOff val="0"/>
                <a:lumOff val="0"/>
                <a:alphaOff val="0"/>
                <a:shade val="20000"/>
                <a:satMod val="200000"/>
              </a:schemeClr>
              <a:schemeClr val="accent3">
                <a:hueOff val="0"/>
                <a:satOff val="0"/>
                <a:lumOff val="0"/>
                <a:alphaOff val="0"/>
                <a:tint val="12000"/>
                <a:satMod val="19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289"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t>Conflict w/ Laban 29:1-30</a:t>
          </a:r>
        </a:p>
      </dsp:txBody>
      <dsp:txXfrm>
        <a:off x="919770" y="1406712"/>
        <a:ext cx="6926952" cy="703356"/>
      </dsp:txXfrm>
    </dsp:sp>
    <dsp:sp modelId="{D77EE4A4-A2E8-49E7-B9BA-5360A8731FFF}">
      <dsp:nvSpPr>
        <dsp:cNvPr id="0" name=""/>
        <dsp:cNvSpPr/>
      </dsp:nvSpPr>
      <dsp:spPr>
        <a:xfrm>
          <a:off x="480172" y="1318793"/>
          <a:ext cx="879195" cy="87919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a:outerShdw blurRad="95000" rotWithShape="0">
            <a:srgbClr val="000000">
              <a:alpha val="50000"/>
            </a:srgbClr>
          </a:outerShdw>
          <a:softEdge rad="12700"/>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4D333B7B-59CC-4C4F-B165-37C7E97DD542}">
      <dsp:nvSpPr>
        <dsp:cNvPr id="0" name=""/>
        <dsp:cNvSpPr/>
      </dsp:nvSpPr>
      <dsp:spPr>
        <a:xfrm>
          <a:off x="919770" y="2461930"/>
          <a:ext cx="6926952" cy="703356"/>
        </a:xfrm>
        <a:prstGeom prst="rect">
          <a:avLst/>
        </a:prstGeom>
        <a:blipFill rotWithShape="0">
          <a:blip xmlns:r="http://schemas.openxmlformats.org/officeDocument/2006/relationships" r:embed="rId1">
            <a:duotone>
              <a:schemeClr val="accent3">
                <a:hueOff val="0"/>
                <a:satOff val="0"/>
                <a:lumOff val="0"/>
                <a:alphaOff val="0"/>
                <a:shade val="20000"/>
                <a:satMod val="200000"/>
              </a:schemeClr>
              <a:schemeClr val="accent3">
                <a:hueOff val="0"/>
                <a:satOff val="0"/>
                <a:lumOff val="0"/>
                <a:alphaOff val="0"/>
                <a:tint val="12000"/>
                <a:satMod val="19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289"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t>Escape from Laban 30:25-31:55</a:t>
          </a:r>
        </a:p>
      </dsp:txBody>
      <dsp:txXfrm>
        <a:off x="919770" y="2461930"/>
        <a:ext cx="6926952" cy="703356"/>
      </dsp:txXfrm>
    </dsp:sp>
    <dsp:sp modelId="{0AF95EE0-2903-4A96-9ED5-2F659339D7C5}">
      <dsp:nvSpPr>
        <dsp:cNvPr id="0" name=""/>
        <dsp:cNvSpPr/>
      </dsp:nvSpPr>
      <dsp:spPr>
        <a:xfrm>
          <a:off x="480172" y="2374011"/>
          <a:ext cx="879195" cy="87919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a:outerShdw blurRad="95000" rotWithShape="0">
            <a:srgbClr val="000000">
              <a:alpha val="50000"/>
            </a:srgbClr>
          </a:outerShdw>
          <a:softEdge rad="12700"/>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B07AA5CB-3708-470D-A818-790C40DEB6A9}">
      <dsp:nvSpPr>
        <dsp:cNvPr id="0" name=""/>
        <dsp:cNvSpPr/>
      </dsp:nvSpPr>
      <dsp:spPr>
        <a:xfrm>
          <a:off x="516519" y="3517148"/>
          <a:ext cx="7330202" cy="703356"/>
        </a:xfrm>
        <a:prstGeom prst="rect">
          <a:avLst/>
        </a:prstGeom>
        <a:blipFill rotWithShape="0">
          <a:blip xmlns:r="http://schemas.openxmlformats.org/officeDocument/2006/relationships" r:embed="rId1">
            <a:duotone>
              <a:schemeClr val="accent3">
                <a:hueOff val="0"/>
                <a:satOff val="0"/>
                <a:lumOff val="0"/>
                <a:alphaOff val="0"/>
                <a:shade val="20000"/>
                <a:satMod val="200000"/>
              </a:schemeClr>
              <a:schemeClr val="accent3">
                <a:hueOff val="0"/>
                <a:satOff val="0"/>
                <a:lumOff val="0"/>
                <a:alphaOff val="0"/>
                <a:tint val="12000"/>
                <a:satMod val="19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289"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t>Reconciliation w/ Esau 32-33:17</a:t>
          </a:r>
        </a:p>
      </dsp:txBody>
      <dsp:txXfrm>
        <a:off x="516519" y="3517148"/>
        <a:ext cx="7330202" cy="703356"/>
      </dsp:txXfrm>
    </dsp:sp>
    <dsp:sp modelId="{C15D5EC7-270C-4FA6-8026-88C2C07AC16D}">
      <dsp:nvSpPr>
        <dsp:cNvPr id="0" name=""/>
        <dsp:cNvSpPr/>
      </dsp:nvSpPr>
      <dsp:spPr>
        <a:xfrm>
          <a:off x="76921" y="3429228"/>
          <a:ext cx="879195" cy="87919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a:outerShdw blurRad="95000" rotWithShape="0">
            <a:srgbClr val="000000">
              <a:alpha val="50000"/>
            </a:srgbClr>
          </a:outerShdw>
          <a:softEdge rad="12700"/>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41747D-6341-4B9E-AEDC-F9D27C022B26}" type="datetimeFigureOut">
              <a:rPr lang="en-US" smtClean="0"/>
              <a:t>6/24/2017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9F2BDC-51FC-46E0-8181-485F63CFCC2C}" type="slidenum">
              <a:rPr lang="en-US" smtClean="0"/>
              <a:t>‹#›</a:t>
            </a:fld>
            <a:endParaRPr lang="en-US"/>
          </a:p>
        </p:txBody>
      </p:sp>
    </p:spTree>
    <p:extLst>
      <p:ext uri="{BB962C8B-B14F-4D97-AF65-F5344CB8AC3E}">
        <p14:creationId xmlns:p14="http://schemas.microsoft.com/office/powerpoint/2010/main" val="4028572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2200734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Thus, these births are within the womb destined by God. God is already disclosing to their mother, the course that these two lives will have. It is not insignificant that God’s choice here overrules the cultural law of ‘primogeniture’ – that is, the privileging of the first-born. That concept wasn’t just a convenient way of doing things, it was a fundamental conviction and procedure at that time. And yet God elects to overturn that concept here by blessing the younger over the older.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Esau’s name appears to be given in consideration of the fact that he is hairy and red (not necessarily that he has red hair). The Hebrew terms separately for those two attributes are direct etymological referents of Esau’s ancestral nation Edom, and the location where he comes to live </a:t>
            </a:r>
            <a:r>
              <a:rPr lang="en-US" dirty="0" err="1"/>
              <a:t>Seir</a:t>
            </a:r>
            <a:r>
              <a:rPr lang="en-US" dirty="0"/>
              <a:t>. Esau is described as one who is skillful and experienced in hunting. Because Isaac, we are told, has an appetite for game/meat, he prefers/loves Esau.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Jacob comes from the womb second – but fighting all the way. The significant act of holding on to his brother’s heel is presented as an act of conflict, as if Jacob is still wrestling with Esau to be the first one born. The action leads to his name, a verbal form of the Hebrew noun ‘heel’ which means ‘to follow closely’ in the sense of attempting to restrain, hold back, overtake, or supplant.’ Jacob, we are told, is a man who stayed within the tent home, and thus was preferred by his mother. The word in v. 27 sometimes translated ‘quiet’ or ‘mild’ is a word that in other contexts in the Bible refers to moral integrity – e. g of Job as ‘blameless’ in Job 1:8. But that isn’t the sense here since a) that doesn’t contrast well with Esau as a hunter, and b) Jacob is anything but blameless. Here it means something like ‘naïve to ways of the outside world (as exemplified by Esau) – he is therefore settled, not adventurous.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indent="0">
              <a:buFontTx/>
              <a:buNone/>
            </a:pPr>
            <a:endParaRPr lang="en-US" dirty="0"/>
          </a:p>
        </p:txBody>
      </p:sp>
      <p:sp>
        <p:nvSpPr>
          <p:cNvPr id="4" name="Slide Number Placeholder 3"/>
          <p:cNvSpPr>
            <a:spLocks noGrp="1"/>
          </p:cNvSpPr>
          <p:nvPr>
            <p:ph type="sldNum" sz="quarter" idx="10"/>
          </p:nvPr>
        </p:nvSpPr>
        <p:spPr/>
        <p:txBody>
          <a:bodyPr/>
          <a:lstStyle/>
          <a:p>
            <a:fld id="{219F2BDC-51FC-46E0-8181-485F63CFCC2C}" type="slidenum">
              <a:rPr lang="en-US" smtClean="0"/>
              <a:t>10</a:t>
            </a:fld>
            <a:endParaRPr lang="en-US"/>
          </a:p>
        </p:txBody>
      </p:sp>
    </p:spTree>
    <p:extLst>
      <p:ext uri="{BB962C8B-B14F-4D97-AF65-F5344CB8AC3E}">
        <p14:creationId xmlns:p14="http://schemas.microsoft.com/office/powerpoint/2010/main" val="4121482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Genesis has already had two cases of fraternal rivalry – Cain v. Abel and Ishmael v. Isaac. In both cases, the elder brother emerges unfavorably. This case is no different. </a:t>
            </a:r>
          </a:p>
          <a:p>
            <a:endParaRPr lang="en-US" dirty="0"/>
          </a:p>
          <a:p>
            <a:r>
              <a:rPr lang="en-US" dirty="0"/>
              <a:t>Esau apparently wasn’t that skilled – he comes home one day with nothing. This is really expressed in the Hebrew. For one, the verb for eat connotes the action of gulping down, as if Esau is going to eat the whole bowl in one swallow. Second, the phrase ‘the red stuff’ – it is actually repeated in the Hebrew, indicating that Esau doesn’t care what it is, he just wants it now!</a:t>
            </a:r>
          </a:p>
          <a:p>
            <a:endParaRPr lang="en-US" dirty="0"/>
          </a:p>
          <a:p>
            <a:r>
              <a:rPr lang="en-US" dirty="0"/>
              <a:t>Here we have a second explanation for the origins of Esau’s name – again the connection of the notion of ‘red,’ this time with Edom, the name of the people whom Esau will bear. </a:t>
            </a:r>
          </a:p>
          <a:p>
            <a:endParaRPr lang="en-US" dirty="0"/>
          </a:p>
          <a:p>
            <a:r>
              <a:rPr lang="en-US" dirty="0"/>
              <a:t>Jacob immediately responds by asking him for his birthright. Birthright is exclusively associated with the firstborn male of any family. In Hebrew usage, this person is often expressed in relation to the father with the phrase ‘the first issue of his strength.’ or with the mother with the phrase ‘the first to open the womb.’ So there was a recognized significance to being the first born. And this came with special privileges. Deut. 21:15-17 demonstrates that a father is obligated to acknowledge his firstborn son as the principal heir, which resulted in an inheritance twice as large as that given to any other children.) This is what Jacob is bartering for here – the double-portion of his father’s inheritance (which is large because we know of Isaac’s wealth.</a:t>
            </a:r>
          </a:p>
          <a:p>
            <a:r>
              <a:rPr lang="en-US" dirty="0"/>
              <a:t>My understanding is that while they are often connected, the birthright is separate from the blessing of the father. </a:t>
            </a:r>
          </a:p>
          <a:p>
            <a:endParaRPr lang="en-US" dirty="0"/>
          </a:p>
          <a:p>
            <a:r>
              <a:rPr lang="en-US" dirty="0"/>
              <a:t>Esau agrees and Jacob confirms the action with Esau’s oath, swearing to give up his birthright. The deal is done. The actions of Esau are highlighted by the concluding statement. Esau quickly eats and goes away, seemingly without regret, and thus we are told he ‘despised/spurned/repudiated’ his birthright. </a:t>
            </a:r>
          </a:p>
        </p:txBody>
      </p:sp>
      <p:sp>
        <p:nvSpPr>
          <p:cNvPr id="4" name="Slide Number Placeholder 3"/>
          <p:cNvSpPr>
            <a:spLocks noGrp="1"/>
          </p:cNvSpPr>
          <p:nvPr>
            <p:ph type="sldNum" sz="quarter" idx="10"/>
          </p:nvPr>
        </p:nvSpPr>
        <p:spPr/>
        <p:txBody>
          <a:bodyPr/>
          <a:lstStyle/>
          <a:p>
            <a:fld id="{219F2BDC-51FC-46E0-8181-485F63CFCC2C}" type="slidenum">
              <a:rPr lang="en-US" smtClean="0"/>
              <a:t>11</a:t>
            </a:fld>
            <a:endParaRPr lang="en-US"/>
          </a:p>
        </p:txBody>
      </p:sp>
    </p:spTree>
    <p:extLst>
      <p:ext uri="{BB962C8B-B14F-4D97-AF65-F5344CB8AC3E}">
        <p14:creationId xmlns:p14="http://schemas.microsoft.com/office/powerpoint/2010/main" val="890083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3729769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at this point Jacob has only half of what he needs. He also needs to overcome his father’s love of Esau to receive the family blessing. </a:t>
            </a:r>
          </a:p>
          <a:p>
            <a:endParaRPr lang="en-US" dirty="0"/>
          </a:p>
          <a:p>
            <a:r>
              <a:rPr lang="en-US" dirty="0"/>
              <a:t>Isaac, old and blind, sends out Esau to hunt so that he may prepare what amounts to Isaac’s final meal with the intention that he will bless Esau upon eating it. </a:t>
            </a:r>
          </a:p>
          <a:p>
            <a:endParaRPr lang="en-US" dirty="0"/>
          </a:p>
          <a:p>
            <a:r>
              <a:rPr lang="en-US" dirty="0"/>
              <a:t>The notion of the blessing here is foreign to our rational individualistic culture. Our is one in which initiative to make one’s own way in the world is privileged. A person has a say in the outcome of their own life, and is a direct result of the choices that a person makes. But the blessing from a father to a son functions another way – to establish the identity of the child and set his destiny for him. What Jacob will be is established and set in motion by these words. Thus, parents have a direct say in the destinies of the lives of their children. And of course, the blessing of this family is all the more important, because the blessing carries with it the hope of fulfillment of God’s promises to Abraham. </a:t>
            </a:r>
          </a:p>
          <a:p>
            <a:r>
              <a:rPr lang="en-US" dirty="0"/>
              <a:t>This is something which we don’t have a good understanding today. I think we identify with Esau once the deed has been done and discovered when he says “Bless me also father!” and “Do you only have one blessing?” Why can’t Isaac renege on what has been done, considering that cheating was definitively involved? The answer is because that’s not how the act of blessing works. The words and actions of Isaac cannot be dismissed or undone because the words themselves have a genuine power and authority. Once they are spoken, the cannot be taken back. Isaac can no more take back his blessing than he can make himself see again. </a:t>
            </a:r>
          </a:p>
          <a:p>
            <a:endParaRPr lang="en-US" dirty="0"/>
          </a:p>
          <a:p>
            <a:r>
              <a:rPr lang="en-US" dirty="0"/>
              <a:t>[[Why does Rebekah initiate the deception?]]</a:t>
            </a:r>
          </a:p>
          <a:p>
            <a:pPr marL="171450" indent="-171450">
              <a:buFontTx/>
              <a:buChar char="-"/>
            </a:pPr>
            <a:r>
              <a:rPr lang="en-US" dirty="0"/>
              <a:t>She refers to Isaac/Esau as ‘your father/brother’</a:t>
            </a:r>
          </a:p>
          <a:p>
            <a:pPr marL="171450" indent="-171450">
              <a:buFontTx/>
              <a:buChar char="-"/>
            </a:pPr>
            <a:r>
              <a:rPr lang="en-US" dirty="0"/>
              <a:t>The deception is elaborate – she cooks a meal, and makes Jacob up in goat hair and Esau’s clothing. </a:t>
            </a:r>
          </a:p>
          <a:p>
            <a:pPr marL="0" indent="0">
              <a:buFontTx/>
              <a:buNone/>
            </a:pPr>
            <a:endParaRPr lang="en-US" dirty="0"/>
          </a:p>
          <a:p>
            <a:pPr marL="0" indent="0">
              <a:buFontTx/>
              <a:buNone/>
            </a:pPr>
            <a:r>
              <a:rPr lang="en-US" dirty="0"/>
              <a:t>[[How would you describe Jacob’s willingness to go along with this?]]</a:t>
            </a:r>
          </a:p>
          <a:p>
            <a:pPr marL="171450" indent="-171450">
              <a:buFontTx/>
              <a:buChar char="-"/>
            </a:pPr>
            <a:r>
              <a:rPr lang="en-US" dirty="0"/>
              <a:t>His concern is not about whether to go through with it, but rather how they’ll get away with it. </a:t>
            </a:r>
          </a:p>
          <a:p>
            <a:pPr marL="171450" lvl="0" indent="-171450">
              <a:buFontTx/>
              <a:buChar char="-"/>
            </a:pPr>
            <a:r>
              <a:rPr lang="en-US" dirty="0"/>
              <a:t>He is worried that the ruse will bring a curse upon him, rather than a blessing</a:t>
            </a:r>
          </a:p>
          <a:p>
            <a:pPr marL="0" lvl="0" indent="0">
              <a:buFontTx/>
              <a:buNone/>
            </a:pPr>
            <a:endParaRPr lang="en-US" dirty="0"/>
          </a:p>
        </p:txBody>
      </p:sp>
      <p:sp>
        <p:nvSpPr>
          <p:cNvPr id="4" name="Slide Number Placeholder 3"/>
          <p:cNvSpPr>
            <a:spLocks noGrp="1"/>
          </p:cNvSpPr>
          <p:nvPr>
            <p:ph type="sldNum" sz="quarter" idx="10"/>
          </p:nvPr>
        </p:nvSpPr>
        <p:spPr/>
        <p:txBody>
          <a:bodyPr/>
          <a:lstStyle/>
          <a:p>
            <a:fld id="{219F2BDC-51FC-46E0-8181-485F63CFCC2C}" type="slidenum">
              <a:rPr lang="en-US" smtClean="0"/>
              <a:t>13</a:t>
            </a:fld>
            <a:endParaRPr lang="en-US"/>
          </a:p>
        </p:txBody>
      </p:sp>
    </p:spTree>
    <p:extLst>
      <p:ext uri="{BB962C8B-B14F-4D97-AF65-F5344CB8AC3E}">
        <p14:creationId xmlns:p14="http://schemas.microsoft.com/office/powerpoint/2010/main" val="1768856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en-US" dirty="0"/>
              <a:t>[[What two lies does Jacob tell?]]</a:t>
            </a:r>
          </a:p>
          <a:p>
            <a:pPr marL="0" lvl="0" indent="0">
              <a:buFontTx/>
              <a:buNone/>
            </a:pPr>
            <a:endParaRPr lang="en-US" dirty="0"/>
          </a:p>
          <a:p>
            <a:pPr marL="0" lvl="0" indent="0">
              <a:buFontTx/>
              <a:buNone/>
            </a:pPr>
            <a:r>
              <a:rPr lang="en-US" dirty="0"/>
              <a:t>Despite the elaborate rues, Isaac remains suspicious – Jacob has to answer for his supposed whereabouts, the speed with which the food was prepared, and his tone of voice…And in v. 23-4 when most bibles say that Isaac blesses Jacob (actually, this should probably be taken as ‘he was about to bless him’ or ‘was on the verge of blessing him’), he asks him a second time, just to make sure he really is Esau. J</a:t>
            </a:r>
          </a:p>
          <a:p>
            <a:pPr marL="0" lvl="0" indent="0">
              <a:buFontTx/>
              <a:buNone/>
            </a:pPr>
            <a:endParaRPr lang="en-US" dirty="0"/>
          </a:p>
          <a:p>
            <a:pPr marL="0" lvl="0" indent="0">
              <a:buFontTx/>
              <a:buNone/>
            </a:pPr>
            <a:r>
              <a:rPr lang="en-US" dirty="0"/>
              <a:t>The blessing has 3 parts</a:t>
            </a:r>
          </a:p>
          <a:p>
            <a:pPr marL="228600" lvl="0" indent="-228600">
              <a:buFontTx/>
              <a:buAutoNum type="arabicParenR"/>
            </a:pPr>
            <a:r>
              <a:rPr lang="en-US" dirty="0"/>
              <a:t>The basis for the blessing – this is maybe the high point of the irony in this story. Because Jacob smells like a fertile field which has been blessed by God, his blessing is of a type which will follow suit. </a:t>
            </a:r>
          </a:p>
          <a:p>
            <a:pPr marL="228600" lvl="0" indent="-228600">
              <a:buFontTx/>
              <a:buAutoNum type="arabicParenR"/>
            </a:pPr>
            <a:r>
              <a:rPr lang="en-US" dirty="0"/>
              <a:t>A statement of what Jacob will receive – phrases about dew of heaven, fatness of earth, grain and wine are predictions of wealth and fertility. For the most part, Jacob becomes a herdsman, not a farmer, but like his father, he too will be physically blessed</a:t>
            </a:r>
          </a:p>
          <a:p>
            <a:pPr marL="228600" lvl="0" indent="-228600">
              <a:buFontTx/>
              <a:buAutoNum type="arabicParenR"/>
            </a:pPr>
            <a:r>
              <a:rPr lang="en-US" dirty="0"/>
              <a:t>A statement of his position over others, which we be manifested in his future descendants – This is not just a statement about Jacob, but about the nation which will bear his later name of Israel – other nations are to serve them, and they will be lord over their brothers (particularly Esau/Edom). And the final statement strongly alludes to the original promise to Abraham, that those who curse him will be cursed and those who bless him will be blessed. </a:t>
            </a:r>
          </a:p>
        </p:txBody>
      </p:sp>
      <p:sp>
        <p:nvSpPr>
          <p:cNvPr id="4" name="Slide Number Placeholder 3"/>
          <p:cNvSpPr>
            <a:spLocks noGrp="1"/>
          </p:cNvSpPr>
          <p:nvPr>
            <p:ph type="sldNum" sz="quarter" idx="10"/>
          </p:nvPr>
        </p:nvSpPr>
        <p:spPr/>
        <p:txBody>
          <a:bodyPr/>
          <a:lstStyle/>
          <a:p>
            <a:fld id="{219F2BDC-51FC-46E0-8181-485F63CFCC2C}" type="slidenum">
              <a:rPr lang="en-US" smtClean="0"/>
              <a:t>14</a:t>
            </a:fld>
            <a:endParaRPr lang="en-US"/>
          </a:p>
        </p:txBody>
      </p:sp>
    </p:spTree>
    <p:extLst>
      <p:ext uri="{BB962C8B-B14F-4D97-AF65-F5344CB8AC3E}">
        <p14:creationId xmlns:p14="http://schemas.microsoft.com/office/powerpoint/2010/main" val="2799253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en-US" dirty="0"/>
              <a:t>The action in the story is quite vivid here – picturing Esau returning just as Jacob leaves. </a:t>
            </a:r>
          </a:p>
          <a:p>
            <a:pPr marL="171450" lvl="0" indent="-171450">
              <a:buFontTx/>
              <a:buChar char="-"/>
            </a:pPr>
            <a:r>
              <a:rPr lang="en-US" dirty="0"/>
              <a:t>Esau’s reaction tells that he understands the importance of the deception which Isaac has discovered and revealed. In fact, the descriptions of the reactions are grammatically identical, indicating that they mourn not only equally but together over this fraud. </a:t>
            </a:r>
          </a:p>
          <a:p>
            <a:pPr marL="171450" lvl="0" indent="-171450">
              <a:buFontTx/>
              <a:buChar char="-"/>
            </a:pPr>
            <a:r>
              <a:rPr lang="en-US" dirty="0"/>
              <a:t>Again, Isaac makes no attempt to rescind the blessing. It is irrevocable. It is important here, to underscore the point earlier, that Isaac does not do this because he has an insight into the divine will. He does not appeal to God’s word to Rebekah (if he even knows it), or that it must be God’s will that this happened. No, the blessing is what the blessing is because that’s the way blessings go…</a:t>
            </a:r>
          </a:p>
          <a:p>
            <a:pPr marL="171450" lvl="0" indent="-171450">
              <a:buFontTx/>
              <a:buChar char="-"/>
            </a:pPr>
            <a:r>
              <a:rPr lang="en-US" dirty="0"/>
              <a:t>Jacob open admits that the blessing was taken deceit, though he does not implicate Rebekah (if he even knows to)</a:t>
            </a:r>
          </a:p>
          <a:p>
            <a:pPr marL="171450" lvl="0" indent="-171450">
              <a:buFontTx/>
              <a:buChar char="-"/>
            </a:pPr>
            <a:r>
              <a:rPr lang="en-US" dirty="0"/>
              <a:t>Esau ties this event with the taking of his birthright, suggesting that at least Esau sees Jacob acting deviously in both cases. </a:t>
            </a:r>
          </a:p>
          <a:p>
            <a:pPr marL="171450" lvl="0" indent="-171450">
              <a:buFontTx/>
              <a:buChar char="-"/>
            </a:pPr>
            <a:r>
              <a:rPr lang="en-US" dirty="0"/>
              <a:t>Esau sees that Jacob has earned his name – he is the ‘heel-grabber,’ the ‘</a:t>
            </a:r>
            <a:r>
              <a:rPr lang="en-US" dirty="0" err="1"/>
              <a:t>supplanter</a:t>
            </a:r>
            <a:r>
              <a:rPr lang="en-US" dirty="0"/>
              <a:t>’</a:t>
            </a:r>
          </a:p>
          <a:p>
            <a:pPr marL="171450" lvl="0" indent="-171450">
              <a:buFontTx/>
              <a:buChar char="-"/>
            </a:pPr>
            <a:r>
              <a:rPr lang="en-US" dirty="0"/>
              <a:t>Esau is given a loose kind of blessing in the end</a:t>
            </a:r>
          </a:p>
          <a:p>
            <a:pPr marL="628650" lvl="1" indent="-171450">
              <a:buFontTx/>
              <a:buChar char="-"/>
            </a:pPr>
            <a:r>
              <a:rPr lang="en-US" dirty="0"/>
              <a:t>He will be a predator, a man of the sword, living by violence</a:t>
            </a:r>
          </a:p>
          <a:p>
            <a:pPr marL="628650" lvl="1" indent="-171450">
              <a:buFontTx/>
              <a:buChar char="-"/>
            </a:pPr>
            <a:r>
              <a:rPr lang="en-US" dirty="0"/>
              <a:t>Like Jacob this concerns not only himself but his future people – there will come a time when they will break loose from their brother. </a:t>
            </a:r>
          </a:p>
          <a:p>
            <a:pPr marL="1085850" lvl="2" indent="-171450">
              <a:buFontTx/>
              <a:buChar char="-"/>
            </a:pPr>
            <a:r>
              <a:rPr lang="en-US" dirty="0"/>
              <a:t>May refer to Edom’s independence from Israel during the reign of </a:t>
            </a:r>
            <a:r>
              <a:rPr lang="en-US" dirty="0" err="1"/>
              <a:t>Jehoram</a:t>
            </a:r>
            <a:r>
              <a:rPr lang="en-US" dirty="0"/>
              <a:t> King of Judah as told in 2 Kings/2 Chronicles</a:t>
            </a:r>
          </a:p>
        </p:txBody>
      </p:sp>
      <p:sp>
        <p:nvSpPr>
          <p:cNvPr id="4" name="Slide Number Placeholder 3"/>
          <p:cNvSpPr>
            <a:spLocks noGrp="1"/>
          </p:cNvSpPr>
          <p:nvPr>
            <p:ph type="sldNum" sz="quarter" idx="10"/>
          </p:nvPr>
        </p:nvSpPr>
        <p:spPr/>
        <p:txBody>
          <a:bodyPr/>
          <a:lstStyle/>
          <a:p>
            <a:fld id="{219F2BDC-51FC-46E0-8181-485F63CFCC2C}" type="slidenum">
              <a:rPr lang="en-US" smtClean="0"/>
              <a:t>15</a:t>
            </a:fld>
            <a:endParaRPr lang="en-US"/>
          </a:p>
        </p:txBody>
      </p:sp>
    </p:spTree>
    <p:extLst>
      <p:ext uri="{BB962C8B-B14F-4D97-AF65-F5344CB8AC3E}">
        <p14:creationId xmlns:p14="http://schemas.microsoft.com/office/powerpoint/2010/main" val="34323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two stories at the end of 27 and beginning of 28 give different reasons for Jacob going off to Haran/</a:t>
            </a:r>
            <a:r>
              <a:rPr lang="en-US" dirty="0" err="1"/>
              <a:t>Padan</a:t>
            </a:r>
            <a:r>
              <a:rPr lang="en-US" dirty="0"/>
              <a:t>-Aram. </a:t>
            </a:r>
          </a:p>
          <a:p>
            <a:pPr marL="171450" indent="-171450">
              <a:buFontTx/>
              <a:buChar char="-"/>
            </a:pPr>
            <a:r>
              <a:rPr lang="en-US" dirty="0"/>
              <a:t>Ch. 27 states that Esau was plotting to kill Jacob after Isaac died. For a second time, Rebekah is able to learn the truth beforehand, and warns him to run to her brother Laban in Haran</a:t>
            </a:r>
          </a:p>
          <a:p>
            <a:pPr marL="628650" lvl="1" indent="-171450">
              <a:buFontTx/>
              <a:buChar char="-"/>
            </a:pPr>
            <a:r>
              <a:rPr lang="en-US" dirty="0"/>
              <a:t>She states that he should go for ‘a while…until she is able to bring him back.’ We should note that Jacob ends up being gone for 20 years – and we not told that he ever sees his mother again after this. </a:t>
            </a:r>
          </a:p>
          <a:p>
            <a:pPr marL="628650" lvl="1" indent="-171450">
              <a:buFontTx/>
              <a:buChar char="-"/>
            </a:pPr>
            <a:r>
              <a:rPr lang="en-US" dirty="0"/>
              <a:t>In addition, Isaac apparently doesn’t die during that time, or for some time long afterwards, in fact….when Isaac does finally die, the reconciled brothers will bury him together. </a:t>
            </a:r>
          </a:p>
          <a:p>
            <a:pPr marL="171450" lvl="0" indent="-171450">
              <a:buFontTx/>
              <a:buChar char="-"/>
            </a:pPr>
            <a:r>
              <a:rPr lang="en-US" dirty="0"/>
              <a:t>Ch. 28 tells us that Jacob should go to Laban in order to seek a wife</a:t>
            </a:r>
          </a:p>
          <a:p>
            <a:pPr marL="628650" lvl="1" indent="-171450">
              <a:buFontTx/>
              <a:buChar char="-"/>
            </a:pPr>
            <a:r>
              <a:rPr lang="en-US" dirty="0"/>
              <a:t>Here Isaac has no qualms over the deception used to procure the blessing, and Isaac again blesses Jacob, wishing upon him the blessing of Abraham, that he would return to take possession of the land. </a:t>
            </a:r>
          </a:p>
          <a:p>
            <a:pPr marL="628650" lvl="1" indent="-171450">
              <a:buFontTx/>
              <a:buChar char="-"/>
            </a:pPr>
            <a:endParaRPr lang="en-US" dirty="0"/>
          </a:p>
          <a:p>
            <a:pPr marL="0" lvl="0" indent="0">
              <a:buFontTx/>
              <a:buNone/>
            </a:pPr>
            <a:r>
              <a:rPr lang="en-US" dirty="0"/>
              <a:t>The other subplot to this story that we have not touched on is that Esau is already married, and married to foreign women from among the Hittites. We are told that upon Jacob leaving to find a wife from among the family, that he makes an attempt at the same, marrying an Ishmaelite woman. </a:t>
            </a:r>
          </a:p>
          <a:p>
            <a:pPr marL="0" lvl="0" indent="0">
              <a:buFontTx/>
              <a:buNone/>
            </a:pPr>
            <a:r>
              <a:rPr lang="en-US" dirty="0"/>
              <a:t>- It is important that though Esau leaves the story for a while, he will return later, and will be painted in a more sympathetic light. Not only does he forgive Jacob, but his full line of descendants and the kingly class among them is given in chapter 36 at the end of the Jacob cycle. </a:t>
            </a:r>
          </a:p>
        </p:txBody>
      </p:sp>
      <p:sp>
        <p:nvSpPr>
          <p:cNvPr id="4" name="Slide Number Placeholder 3"/>
          <p:cNvSpPr>
            <a:spLocks noGrp="1"/>
          </p:cNvSpPr>
          <p:nvPr>
            <p:ph type="sldNum" sz="quarter" idx="10"/>
          </p:nvPr>
        </p:nvSpPr>
        <p:spPr/>
        <p:txBody>
          <a:bodyPr/>
          <a:lstStyle/>
          <a:p>
            <a:fld id="{219F2BDC-51FC-46E0-8181-485F63CFCC2C}" type="slidenum">
              <a:rPr lang="en-US" smtClean="0"/>
              <a:t>16</a:t>
            </a:fld>
            <a:endParaRPr lang="en-US"/>
          </a:p>
        </p:txBody>
      </p:sp>
    </p:spTree>
    <p:extLst>
      <p:ext uri="{BB962C8B-B14F-4D97-AF65-F5344CB8AC3E}">
        <p14:creationId xmlns:p14="http://schemas.microsoft.com/office/powerpoint/2010/main" val="2220103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should be noted that when Jacob leaves for Bethel he is already, pretty old – he is somewhere between 40-70 years old. And he has never encountered YHWH at this point in his life. That might seem strange considering that God has chosen Jacob from birth to the be the one to carry forward the covenant. </a:t>
            </a:r>
          </a:p>
          <a:p>
            <a:endParaRPr lang="en-US" dirty="0"/>
          </a:p>
          <a:p>
            <a:r>
              <a:rPr lang="en-US" dirty="0"/>
              <a:t>Jacob comes to ‘a certain place’ – we are not told the name of the place until the conclusion of the story. This suggests that Jacob is really nowhere – he is in an undefined, uncharted spot. This is reinforced by the detail that there is no place to stay, so that he uses a stone for a pillow. Jacob is on the run and he is alone. </a:t>
            </a:r>
          </a:p>
          <a:p>
            <a:endParaRPr lang="en-US" dirty="0"/>
          </a:p>
          <a:p>
            <a:r>
              <a:rPr lang="en-US" dirty="0"/>
              <a:t>One interesting note from the Hebrew text here that is probably not reflected in your English translations: The verb tenses in v. 10-11 (left/went/came/stayed/put/lay down/dreamed (v.12)) are all (essentially) indicative, past tense verbs – that is they state what happened. But w/ the description of the dream in v. 12, starting with the word ‘Look!’ or ‘Behold!,’ the verbs change to participles, thus describing the action as present, and encouraging us to see what he sees: (“And behold, a stairway setting upon the earth, and the top of it reaching to heaven. And behold, the angels of God ascending and descending on it. And Behold, the LORD standing above it, saying…)</a:t>
            </a:r>
          </a:p>
          <a:p>
            <a:endParaRPr lang="en-US" dirty="0"/>
          </a:p>
          <a:p>
            <a:r>
              <a:rPr lang="en-US" dirty="0"/>
              <a:t>Here we have another instance of God appearing in a dream. [[When did that happen before?]] With Abimelech in </a:t>
            </a:r>
            <a:r>
              <a:rPr lang="en-US" dirty="0" err="1"/>
              <a:t>ch.</a:t>
            </a:r>
            <a:r>
              <a:rPr lang="en-US" dirty="0"/>
              <a:t> 20. </a:t>
            </a:r>
          </a:p>
          <a:p>
            <a:endParaRPr lang="en-US" dirty="0"/>
          </a:p>
          <a:p>
            <a:r>
              <a:rPr lang="en-US" dirty="0"/>
              <a:t>The Dream itself is strange. We have God’s angels or messengers (we’ve already encountered these before as well!) going up and down on a ladder, or stairway. Traditionally, this has been read as a ladder, but as stairways are easier to imagine and to paint, that’s more to some. Some have suggested that ‘ladder’ doesn’t make sense because a ladder doesn’t really allow for two-way traffic, but then I would suggest that more important than that is why winged angels would need either one. </a:t>
            </a:r>
          </a:p>
          <a:p>
            <a:endParaRPr lang="en-US" dirty="0"/>
          </a:p>
          <a:p>
            <a:r>
              <a:rPr lang="en-US" dirty="0"/>
              <a:t>But the dream is important too…</a:t>
            </a:r>
            <a:r>
              <a:rPr lang="en-US" b="1" dirty="0"/>
              <a:t>[[Does the description ‘there was a ladder set upon the earth, and the top of it reached to heaven’ remind you of anything?]] </a:t>
            </a:r>
            <a:r>
              <a:rPr lang="en-US" dirty="0"/>
              <a:t>But here we have angels coming down to earth and go back up to heaven </a:t>
            </a:r>
            <a:r>
              <a:rPr lang="en-US" b="1" dirty="0"/>
              <a:t>[[What does that mean?]] </a:t>
            </a:r>
            <a:r>
              <a:rPr lang="en-US" dirty="0"/>
              <a:t>Whereas at Babel you had men attempting to reach up to heaven, I think this dream gives us a window into the realities of the spiritual realm. Heaven and earth are already connected, they already overlap, and here are God’s messengers coming down to do God’s will and returning back to God. God is not in the world, but he is not separate from the world either. And now, despite Jacob’s isolation, God is reaching down to interject himself into Jacob’s life – He is not alone! </a:t>
            </a:r>
          </a:p>
          <a:p>
            <a:endParaRPr lang="en-US" dirty="0"/>
          </a:p>
          <a:p>
            <a:r>
              <a:rPr lang="en-US" dirty="0"/>
              <a:t>This is suggested by the looseness of the preposition in v. 13 – most translations position God as ‘above it’ that is, at the top of the ladder. But the preposition there could also read ‘over him,’ suggesting that YHWH speaks at Jacob’s side a the bottom of the ladder. </a:t>
            </a:r>
          </a:p>
          <a:p>
            <a:endParaRPr lang="en-US" dirty="0"/>
          </a:p>
          <a:p>
            <a:r>
              <a:rPr lang="en-US" dirty="0"/>
              <a:t>YHWH then repeats the promises given to Jacob’s father and grandfather – the promise of the land for his descendants, the numerous descendants, as the dust of the earth, and again, that all the families of the earth will be blessed in him/them. Jacob is now the bearer of the promises and the covenant. It is interesting that YHWH does not make any mention of stolen blessing from Isaac. These promises are not just the next step in the line of Abraham – these are a fresh start for Jacob personally. Thus, God says in v. 15 “Behold, I am with you and will keep you wherever you go, and will bring you back to this land. For I will not leave you until I have done what I have promised you.’ Notice there that six times God is the subject of what he will do to/for Jacob. The emphasis is upon God as the protector of Jacob’s life. </a:t>
            </a:r>
          </a:p>
          <a:p>
            <a:endParaRPr lang="en-US" dirty="0"/>
          </a:p>
          <a:p>
            <a:r>
              <a:rPr lang="en-US" dirty="0"/>
              <a:t>And Jacob surely gets the significance of all this: </a:t>
            </a:r>
          </a:p>
          <a:p>
            <a:pPr marL="171450" indent="-171450">
              <a:buFontTx/>
              <a:buChar char="-"/>
            </a:pPr>
            <a:r>
              <a:rPr lang="en-US" dirty="0"/>
              <a:t>This place is a sacred place: Surely, the LORD is in this place! This place is the ‘house of God,’ the ‘gate of heaven!’ Bethel would become one of the leading Israelite cities under the divided kingdom, and one of its most important holy places (for better or worse!)</a:t>
            </a:r>
          </a:p>
          <a:p>
            <a:pPr marL="171450" indent="-171450">
              <a:buFontTx/>
              <a:buChar char="-"/>
            </a:pPr>
            <a:r>
              <a:rPr lang="en-US" dirty="0"/>
              <a:t>Thus the stone pillow is made a monument, a visual symbol of the encounter. </a:t>
            </a:r>
          </a:p>
          <a:p>
            <a:pPr marL="171450" indent="-171450">
              <a:buFontTx/>
              <a:buChar char="-"/>
            </a:pPr>
            <a:r>
              <a:rPr lang="en-US" dirty="0"/>
              <a:t>He names the place ‘Bethel’ (lit. ‘house of God’) </a:t>
            </a:r>
          </a:p>
          <a:p>
            <a:pPr marL="171450" indent="-171450">
              <a:buFontTx/>
              <a:buChar char="-"/>
            </a:pPr>
            <a:r>
              <a:rPr lang="en-US" dirty="0"/>
              <a:t>Jacob makes his own vow</a:t>
            </a:r>
          </a:p>
          <a:p>
            <a:pPr marL="628650" lvl="1" indent="-171450">
              <a:buFontTx/>
              <a:buChar char="-"/>
            </a:pPr>
            <a:r>
              <a:rPr lang="en-US" dirty="0"/>
              <a:t>Focuses on the more immediate aspects of God’s promise to him in v. 15-16. </a:t>
            </a:r>
          </a:p>
          <a:p>
            <a:pPr marL="628650" lvl="1" indent="-171450">
              <a:buFontTx/>
              <a:buChar char="-"/>
            </a:pPr>
            <a:r>
              <a:rPr lang="en-US" dirty="0"/>
              <a:t>Calls for God’s protection and provision, and return to his homeland</a:t>
            </a:r>
          </a:p>
          <a:p>
            <a:pPr marL="628650" lvl="1" indent="-171450">
              <a:buFontTx/>
              <a:buChar char="-"/>
            </a:pPr>
            <a:r>
              <a:rPr lang="en-US" dirty="0"/>
              <a:t>Promises devotion to God expressed in the tithe. </a:t>
            </a:r>
          </a:p>
          <a:p>
            <a:pPr marL="628650" lvl="1" indent="-171450">
              <a:buFontTx/>
              <a:buChar char="-"/>
            </a:pPr>
            <a:r>
              <a:rPr lang="en-US" dirty="0"/>
              <a:t>We shouldn’t read too much into the conditional form of the statement</a:t>
            </a:r>
          </a:p>
          <a:p>
            <a:pPr marL="628650" lvl="1" indent="-171450">
              <a:buFontTx/>
              <a:buChar char="-"/>
            </a:pPr>
            <a:endParaRPr lang="en-US" dirty="0"/>
          </a:p>
        </p:txBody>
      </p:sp>
      <p:sp>
        <p:nvSpPr>
          <p:cNvPr id="4" name="Slide Number Placeholder 3"/>
          <p:cNvSpPr>
            <a:spLocks noGrp="1"/>
          </p:cNvSpPr>
          <p:nvPr>
            <p:ph type="sldNum" sz="quarter" idx="10"/>
          </p:nvPr>
        </p:nvSpPr>
        <p:spPr/>
        <p:txBody>
          <a:bodyPr/>
          <a:lstStyle/>
          <a:p>
            <a:fld id="{219F2BDC-51FC-46E0-8181-485F63CFCC2C}" type="slidenum">
              <a:rPr lang="en-US" smtClean="0"/>
              <a:t>17</a:t>
            </a:fld>
            <a:endParaRPr lang="en-US"/>
          </a:p>
        </p:txBody>
      </p:sp>
    </p:spTree>
    <p:extLst>
      <p:ext uri="{BB962C8B-B14F-4D97-AF65-F5344CB8AC3E}">
        <p14:creationId xmlns:p14="http://schemas.microsoft.com/office/powerpoint/2010/main" val="4102929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a:t>Padan</a:t>
            </a:r>
            <a:r>
              <a:rPr lang="en-US" dirty="0"/>
              <a:t>-Aram is ‘the East’ in Genesis geography</a:t>
            </a:r>
          </a:p>
          <a:p>
            <a:pPr marL="171450" indent="-171450">
              <a:buFontTx/>
              <a:buChar char="-"/>
            </a:pPr>
            <a:endParaRPr lang="en-US" dirty="0"/>
          </a:p>
          <a:p>
            <a:pPr marL="0" indent="0">
              <a:buFontTx/>
              <a:buNone/>
            </a:pPr>
            <a:r>
              <a:rPr lang="en-US" dirty="0"/>
              <a:t>This story is intended to be funny…</a:t>
            </a:r>
          </a:p>
          <a:p>
            <a:pPr marL="171450" indent="-171450">
              <a:buFontTx/>
              <a:buChar char="-"/>
            </a:pPr>
            <a:r>
              <a:rPr lang="en-US" dirty="0"/>
              <a:t>He is looking for Laban and asks the shepherds about him</a:t>
            </a:r>
          </a:p>
          <a:p>
            <a:pPr marL="171450" indent="-171450">
              <a:buFontTx/>
              <a:buChar char="-"/>
            </a:pPr>
            <a:r>
              <a:rPr lang="en-US" dirty="0"/>
              <a:t>But he finds Rachel at the well. This is pretty typical – we’ve already seen Isaac’s wife found at the well, now Jacob will find his there too. </a:t>
            </a:r>
          </a:p>
          <a:p>
            <a:pPr marL="171450" indent="-171450">
              <a:buFontTx/>
              <a:buChar char="-"/>
            </a:pPr>
            <a:r>
              <a:rPr lang="en-US" dirty="0"/>
              <a:t>In a feat of herculean strength, he is able to move the stone from the well by himself when he sees Rachel. </a:t>
            </a:r>
          </a:p>
          <a:p>
            <a:pPr marL="628650" lvl="1" indent="-171450">
              <a:buFontTx/>
              <a:buChar char="-"/>
            </a:pPr>
            <a:r>
              <a:rPr lang="en-US" dirty="0"/>
              <a:t>This reminds me of John 21 – when the disciples encounter the resurrected Jesus after fishing. Having caught a net-load of fish, it says the disciples brought the boat up to the shoreline. But then when Jesus asked for some of the fish, Peter – the most enthusiastic – goes back onto the boat, grabs the entire net of 153 large fish, and drags them up to where Jesus is on the shore, and the net was not broken. </a:t>
            </a:r>
          </a:p>
          <a:p>
            <a:pPr marL="171450" lvl="0" indent="-171450">
              <a:buFontTx/>
              <a:buChar char="-"/>
            </a:pPr>
            <a:r>
              <a:rPr lang="en-US" dirty="0"/>
              <a:t>This is juxtaposed by the next action, in which he kisses Rachel and cries. </a:t>
            </a:r>
          </a:p>
          <a:p>
            <a:pPr marL="628650" lvl="1" indent="-171450">
              <a:buFontTx/>
              <a:buChar char="-"/>
            </a:pPr>
            <a:r>
              <a:rPr lang="en-US" dirty="0"/>
              <a:t>This kiss is probably not a romantic kiss, but a kiss of greeting (although it is strange for it to involve a woman), much like the kiss between Jacob and Laban to follow. </a:t>
            </a:r>
          </a:p>
          <a:p>
            <a:pPr marL="628650" lvl="1" indent="-171450">
              <a:buFontTx/>
              <a:buChar char="-"/>
            </a:pPr>
            <a:r>
              <a:rPr lang="en-US" dirty="0"/>
              <a:t>The crying is probably due to the successful end of his journey (remember it’s a long way from Beer-</a:t>
            </a:r>
            <a:r>
              <a:rPr lang="en-US" dirty="0" err="1"/>
              <a:t>Sheeba</a:t>
            </a:r>
            <a:r>
              <a:rPr lang="en-US" dirty="0"/>
              <a:t> in south Canaan to </a:t>
            </a:r>
            <a:r>
              <a:rPr lang="en-US" dirty="0" err="1"/>
              <a:t>Padan</a:t>
            </a:r>
            <a:r>
              <a:rPr lang="en-US" dirty="0"/>
              <a:t>-Aram)…either that or because he had thrown out his back rolling the stone away</a:t>
            </a:r>
          </a:p>
          <a:p>
            <a:pPr marL="171450" lvl="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19F2BDC-51FC-46E0-8181-485F63CFCC2C}" type="slidenum">
              <a:rPr lang="en-US" smtClean="0"/>
              <a:t>18</a:t>
            </a:fld>
            <a:endParaRPr lang="en-US"/>
          </a:p>
        </p:txBody>
      </p:sp>
    </p:spTree>
    <p:extLst>
      <p:ext uri="{BB962C8B-B14F-4D97-AF65-F5344CB8AC3E}">
        <p14:creationId xmlns:p14="http://schemas.microsoft.com/office/powerpoint/2010/main" val="4271731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Although we could have mentioned this before, the way women are treated in this story offends our modern sensibilities, with women used as wages and as sexual bait for trickery, we aren’t told about the perspectives of these women to these arrangements until later in which we find out about their rivalry over bearing children…these kinds of issues are difficult, unfortunately that can’t be our focus in a class of this scope. I would say, that there are several other places in the biblical story where other women are held up in a positive light. We shouldn’t use a text like this to promote the idea that women are wholly degraded by the Bible, because that just isn’t true. </a:t>
            </a:r>
          </a:p>
          <a:p>
            <a:pPr marL="0" indent="0">
              <a:buFontTx/>
              <a:buNone/>
            </a:pPr>
            <a:endParaRPr lang="en-US" dirty="0"/>
          </a:p>
          <a:p>
            <a:pPr marL="171450" indent="-171450">
              <a:buFontTx/>
              <a:buChar char="-"/>
            </a:pPr>
            <a:r>
              <a:rPr lang="en-US" dirty="0"/>
              <a:t>Jacob agrees to work 7 years in Laban’s house, with his payment to be eventual marriage to Rachel. It is unclear the meaning/intention of Laban’s statement in v. 15, or why 7 years is the contract term for a wife. </a:t>
            </a:r>
          </a:p>
          <a:p>
            <a:pPr marL="171450" indent="-171450">
              <a:buFontTx/>
              <a:buChar char="-"/>
            </a:pPr>
            <a:r>
              <a:rPr lang="en-US" dirty="0"/>
              <a:t>It is clear why Jacob agrees to this – he finds Rachel physically attractive. We are told that Leah has ‘weak’ eyes – it’s not clear what this means, but it could mean that she had youthful eyes. Regardless, he loves Rachel because she is beautiful in form and appearance – another translation states she is ‘shapely and attractive.’ </a:t>
            </a:r>
          </a:p>
          <a:p>
            <a:pPr marL="171450" indent="-171450">
              <a:buFontTx/>
              <a:buChar char="-"/>
            </a:pPr>
            <a:r>
              <a:rPr lang="en-US" dirty="0"/>
              <a:t>Laban’s deception of Jacob is set up in v. 19 when he implies that the terms of the agreement are acceptable to him</a:t>
            </a:r>
          </a:p>
          <a:p>
            <a:pPr marL="171450" indent="-171450">
              <a:buFontTx/>
              <a:buChar char="-"/>
            </a:pPr>
            <a:r>
              <a:rPr lang="en-US" dirty="0"/>
              <a:t>V. 20 is a rare example of a statement of romantic love in the OT. </a:t>
            </a:r>
          </a:p>
          <a:p>
            <a:pPr marL="171450" indent="-171450">
              <a:buFontTx/>
              <a:buChar char="-"/>
            </a:pPr>
            <a:endParaRPr lang="en-US" dirty="0"/>
          </a:p>
          <a:p>
            <a:pPr marL="171450" indent="-171450">
              <a:buFontTx/>
              <a:buChar char="-"/>
            </a:pPr>
            <a:r>
              <a:rPr lang="en-US" dirty="0"/>
              <a:t>Jacob calls on Laban to give Rachel to him</a:t>
            </a:r>
          </a:p>
          <a:p>
            <a:pPr marL="628650" lvl="1" indent="-171450">
              <a:buFontTx/>
              <a:buChar char="-"/>
            </a:pPr>
            <a:r>
              <a:rPr lang="en-US" dirty="0"/>
              <a:t>The language here is fairly demanding, indicating Jacob’s sense of right</a:t>
            </a:r>
          </a:p>
          <a:p>
            <a:pPr marL="628650" lvl="1" indent="-171450">
              <a:buFontTx/>
              <a:buChar char="-"/>
            </a:pPr>
            <a:r>
              <a:rPr lang="en-US" dirty="0"/>
              <a:t>He calls Rachel his wife, and makes a strong indication of his intentions. </a:t>
            </a:r>
          </a:p>
          <a:p>
            <a:pPr marL="628650" lvl="1" indent="-171450">
              <a:buFontTx/>
              <a:buChar char="-"/>
            </a:pPr>
            <a:r>
              <a:rPr lang="en-US" dirty="0"/>
              <a:t>The procedure here – the party, the giving of the woman – is a bit strange. It is not clear how the ceremony works. </a:t>
            </a:r>
          </a:p>
          <a:p>
            <a:pPr marL="171450" lvl="0" indent="-171450">
              <a:buFontTx/>
              <a:buChar char="-"/>
            </a:pPr>
            <a:r>
              <a:rPr lang="en-US" dirty="0"/>
              <a:t>Laban delivers Leah to Jacob and the two are intimate during the night. </a:t>
            </a:r>
          </a:p>
          <a:p>
            <a:pPr marL="171450" lvl="0" indent="-171450">
              <a:buFontTx/>
              <a:buChar char="-"/>
            </a:pPr>
            <a:r>
              <a:rPr lang="en-US" dirty="0"/>
              <a:t>Jacob does not realize the deception until the morning. (It was dark, perhaps he was drunk)…”Behold, it was Leah!!”</a:t>
            </a:r>
          </a:p>
          <a:p>
            <a:pPr marL="0" lvl="0" indent="0">
              <a:buFontTx/>
              <a:buNone/>
            </a:pPr>
            <a:r>
              <a:rPr lang="en-US" dirty="0"/>
              <a:t>[[What are the parallels between this story and Jacob’s taking of the blessing?]]</a:t>
            </a:r>
          </a:p>
          <a:p>
            <a:pPr marL="171450" lvl="0" indent="-171450">
              <a:buFontTx/>
              <a:buChar char="-"/>
            </a:pPr>
            <a:r>
              <a:rPr lang="en-US" dirty="0"/>
              <a:t>Pretending to be another person</a:t>
            </a:r>
          </a:p>
          <a:p>
            <a:pPr marL="171450" lvl="0" indent="-171450">
              <a:buFontTx/>
              <a:buChar char="-"/>
            </a:pPr>
            <a:r>
              <a:rPr lang="en-US" dirty="0"/>
              <a:t>In the presence of the one tricked</a:t>
            </a:r>
          </a:p>
          <a:p>
            <a:pPr marL="171450" lvl="0" indent="-171450">
              <a:buFontTx/>
              <a:buChar char="-"/>
            </a:pPr>
            <a:r>
              <a:rPr lang="en-US" dirty="0"/>
              <a:t>Both involve not being able to see</a:t>
            </a:r>
          </a:p>
          <a:p>
            <a:pPr marL="171450" lvl="0" indent="-171450">
              <a:buFontTx/>
              <a:buChar char="-"/>
            </a:pPr>
            <a:r>
              <a:rPr lang="en-US" dirty="0"/>
              <a:t>Jacob pretends to be his older brother / Leah pretends to be her older sister</a:t>
            </a:r>
          </a:p>
          <a:p>
            <a:pPr marL="171450" indent="-171450">
              <a:buFontTx/>
              <a:buChar char="-"/>
            </a:pPr>
            <a:endParaRPr lang="en-US" dirty="0"/>
          </a:p>
          <a:p>
            <a:pPr marL="171450" indent="-171450">
              <a:buFontTx/>
              <a:buChar char="-"/>
            </a:pPr>
            <a:endParaRPr lang="en-US" dirty="0"/>
          </a:p>
          <a:p>
            <a:pPr marL="171450" indent="-171450">
              <a:buFontTx/>
              <a:buChar char="-"/>
            </a:pPr>
            <a:endParaRPr lang="en-US" dirty="0"/>
          </a:p>
          <a:p>
            <a:pPr marL="0" indent="0">
              <a:buFontTx/>
              <a:buNone/>
            </a:pPr>
            <a:endParaRPr lang="en-US" dirty="0"/>
          </a:p>
          <a:p>
            <a:pPr marL="0" indent="0">
              <a:buFontTx/>
              <a:buNone/>
            </a:pPr>
            <a:endParaRPr lang="en-US" dirty="0"/>
          </a:p>
          <a:p>
            <a:pPr marL="0" indent="0">
              <a:buFontTx/>
              <a:buNone/>
            </a:pPr>
            <a:endParaRPr lang="en-US" dirty="0"/>
          </a:p>
          <a:p>
            <a:pPr marL="0" indent="0">
              <a:buFontTx/>
              <a:buNone/>
            </a:pPr>
            <a:r>
              <a:rPr lang="en-US" dirty="0"/>
              <a:t> </a:t>
            </a:r>
          </a:p>
        </p:txBody>
      </p:sp>
      <p:sp>
        <p:nvSpPr>
          <p:cNvPr id="4" name="Slide Number Placeholder 3"/>
          <p:cNvSpPr>
            <a:spLocks noGrp="1"/>
          </p:cNvSpPr>
          <p:nvPr>
            <p:ph type="sldNum" sz="quarter" idx="10"/>
          </p:nvPr>
        </p:nvSpPr>
        <p:spPr/>
        <p:txBody>
          <a:bodyPr/>
          <a:lstStyle/>
          <a:p>
            <a:fld id="{219F2BDC-51FC-46E0-8181-485F63CFCC2C}" type="slidenum">
              <a:rPr lang="en-US" smtClean="0"/>
              <a:t>19</a:t>
            </a:fld>
            <a:endParaRPr lang="en-US"/>
          </a:p>
        </p:txBody>
      </p:sp>
    </p:spTree>
    <p:extLst>
      <p:ext uri="{BB962C8B-B14F-4D97-AF65-F5344CB8AC3E}">
        <p14:creationId xmlns:p14="http://schemas.microsoft.com/office/powerpoint/2010/main" val="1715815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7C9734-CD8F-4C44-9FA0-F9F990CDD9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2503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[[How does Jacob’s offense at this action strike you? Is he justified in his anger?]]</a:t>
            </a:r>
          </a:p>
          <a:p>
            <a:pPr marL="0" indent="0">
              <a:buFontTx/>
              <a:buNone/>
            </a:pPr>
            <a:endParaRPr lang="en-US" dirty="0"/>
          </a:p>
          <a:p>
            <a:pPr marL="171450" indent="-171450">
              <a:buFontTx/>
              <a:buChar char="-"/>
            </a:pPr>
            <a:r>
              <a:rPr lang="en-US" dirty="0"/>
              <a:t>Laban appeals to cultural custom as a defense for his action. Despite his earlier indication that he would give Rachel, he now suggests that he was not able to give Rachel before Leah. In doing so, he ironically calls Leah ‘the firstborn.’ </a:t>
            </a:r>
          </a:p>
          <a:p>
            <a:pPr marL="628650" lvl="1" indent="-171450">
              <a:buFontTx/>
              <a:buChar char="-"/>
            </a:pPr>
            <a:r>
              <a:rPr lang="en-US" dirty="0"/>
              <a:t>However, the resulting offer in v. 27 to have Jacob work for another 7 years indicates his real motives – he gets to double up on Jacob’s contract!</a:t>
            </a:r>
          </a:p>
          <a:p>
            <a:pPr marL="171450" indent="-171450">
              <a:buFontTx/>
              <a:buChar char="-"/>
            </a:pPr>
            <a:endParaRPr lang="en-US" dirty="0"/>
          </a:p>
          <a:p>
            <a:pPr marL="171450" indent="-171450">
              <a:buFontTx/>
              <a:buChar char="-"/>
            </a:pPr>
            <a:r>
              <a:rPr lang="en-US" dirty="0"/>
              <a:t>Jacob is able to take Rachel as his wife prior to that time, and the story tells us in v. 30 that Jacob loved Rachel more than Leah – literally that he ‘hated’ Leah. </a:t>
            </a:r>
          </a:p>
          <a:p>
            <a:pPr marL="628650" lvl="1" indent="-171450">
              <a:buFontTx/>
              <a:buChar char="-"/>
            </a:pPr>
            <a:r>
              <a:rPr lang="en-US" dirty="0"/>
              <a:t>Here is one more parallel with the earlier story. Parental favoritism has turned into marital favoritism. </a:t>
            </a:r>
          </a:p>
          <a:p>
            <a:pPr marL="0" indent="0">
              <a:buFontTx/>
              <a:buNone/>
            </a:pPr>
            <a:endParaRPr lang="en-US" dirty="0"/>
          </a:p>
          <a:p>
            <a:pPr marL="0" indent="0">
              <a:buFontTx/>
              <a:buNone/>
            </a:pPr>
            <a:endParaRPr lang="en-US" dirty="0"/>
          </a:p>
          <a:p>
            <a:pPr marL="171450" indent="-171450">
              <a:buFontTx/>
              <a:buChar char="-"/>
            </a:pPr>
            <a:endParaRPr lang="en-US" dirty="0"/>
          </a:p>
          <a:p>
            <a:pPr marL="171450" indent="-171450">
              <a:buFontTx/>
              <a:buChar char="-"/>
            </a:pPr>
            <a:endParaRPr lang="en-US" dirty="0"/>
          </a:p>
          <a:p>
            <a:pPr marL="0" indent="0">
              <a:buFontTx/>
              <a:buNone/>
            </a:pPr>
            <a:endParaRPr lang="en-US" dirty="0"/>
          </a:p>
          <a:p>
            <a:pPr marL="0" indent="0">
              <a:buFontTx/>
              <a:buNone/>
            </a:pPr>
            <a:endParaRPr lang="en-US" dirty="0"/>
          </a:p>
          <a:p>
            <a:pPr marL="0" indent="0">
              <a:buFontTx/>
              <a:buNone/>
            </a:pPr>
            <a:endParaRPr lang="en-US" dirty="0"/>
          </a:p>
          <a:p>
            <a:pPr marL="0" indent="0">
              <a:buFontTx/>
              <a:buNone/>
            </a:pPr>
            <a:r>
              <a:rPr lang="en-US" dirty="0"/>
              <a:t> </a:t>
            </a:r>
          </a:p>
        </p:txBody>
      </p:sp>
      <p:sp>
        <p:nvSpPr>
          <p:cNvPr id="4" name="Slide Number Placeholder 3"/>
          <p:cNvSpPr>
            <a:spLocks noGrp="1"/>
          </p:cNvSpPr>
          <p:nvPr>
            <p:ph type="sldNum" sz="quarter" idx="10"/>
          </p:nvPr>
        </p:nvSpPr>
        <p:spPr/>
        <p:txBody>
          <a:bodyPr/>
          <a:lstStyle/>
          <a:p>
            <a:fld id="{219F2BDC-51FC-46E0-8181-485F63CFCC2C}" type="slidenum">
              <a:rPr lang="en-US" smtClean="0"/>
              <a:t>20</a:t>
            </a:fld>
            <a:endParaRPr lang="en-US"/>
          </a:p>
        </p:txBody>
      </p:sp>
    </p:spTree>
    <p:extLst>
      <p:ext uri="{BB962C8B-B14F-4D97-AF65-F5344CB8AC3E}">
        <p14:creationId xmlns:p14="http://schemas.microsoft.com/office/powerpoint/2010/main" val="2734937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the fact that Jacob loves Rachel, she is barren – a familiar theme in Genesis as we’ve seen. God looks favorably upon Leah, and grants here the privilege of children. </a:t>
            </a:r>
          </a:p>
          <a:p>
            <a:endParaRPr lang="en-US" dirty="0"/>
          </a:p>
          <a:p>
            <a:r>
              <a:rPr lang="en-US" dirty="0"/>
              <a:t>Sibling rivalry results in 13 children born to Jacob – 12 sons and a daughter (who we’ll meet later). These 12 sons will be important at the end of Genesis when Jacob gives out the blessing before he dies. </a:t>
            </a:r>
          </a:p>
          <a:p>
            <a:endParaRPr lang="en-US" dirty="0"/>
          </a:p>
          <a:p>
            <a:r>
              <a:rPr lang="en-US" dirty="0"/>
              <a:t>6 children born to Leah</a:t>
            </a:r>
          </a:p>
          <a:p>
            <a:r>
              <a:rPr lang="en-US" dirty="0"/>
              <a:t>2 to Rachel’s maid Bilhah</a:t>
            </a:r>
          </a:p>
          <a:p>
            <a:r>
              <a:rPr lang="en-US" dirty="0"/>
              <a:t>2 to Leah’s maid </a:t>
            </a:r>
            <a:r>
              <a:rPr lang="en-US" dirty="0" err="1"/>
              <a:t>Zilpah</a:t>
            </a:r>
            <a:endParaRPr lang="en-US" dirty="0"/>
          </a:p>
          <a:p>
            <a:r>
              <a:rPr lang="en-US" dirty="0"/>
              <a:t>Finally…2 to Rachel herself. These two Joseph and Benjamin will be the object of Jacob’s affection, a problem which will result in the downfall of Jacob’s life. </a:t>
            </a:r>
          </a:p>
          <a:p>
            <a:endParaRPr lang="en-US" dirty="0"/>
          </a:p>
          <a:p>
            <a:r>
              <a:rPr lang="en-US" dirty="0"/>
              <a:t>And of course Joseph will be the primary character in the final act in the narrative of Genesis. </a:t>
            </a:r>
          </a:p>
        </p:txBody>
      </p:sp>
      <p:sp>
        <p:nvSpPr>
          <p:cNvPr id="4" name="Slide Number Placeholder 3"/>
          <p:cNvSpPr>
            <a:spLocks noGrp="1"/>
          </p:cNvSpPr>
          <p:nvPr>
            <p:ph type="sldNum" sz="quarter" idx="10"/>
          </p:nvPr>
        </p:nvSpPr>
        <p:spPr/>
        <p:txBody>
          <a:bodyPr/>
          <a:lstStyle/>
          <a:p>
            <a:fld id="{219F2BDC-51FC-46E0-8181-485F63CFCC2C}" type="slidenum">
              <a:rPr lang="en-US" smtClean="0"/>
              <a:t>21</a:t>
            </a:fld>
            <a:endParaRPr lang="en-US"/>
          </a:p>
        </p:txBody>
      </p:sp>
    </p:spTree>
    <p:extLst>
      <p:ext uri="{BB962C8B-B14F-4D97-AF65-F5344CB8AC3E}">
        <p14:creationId xmlns:p14="http://schemas.microsoft.com/office/powerpoint/2010/main" val="1640032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968410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1209934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1185863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things we have mentioned thus far are true either because of or in spite of the fact that Jacob is not a good guy in  traditional sense in the story of the bible. Jacob is a schemer, a scoundrel, a rascal, a rogue, and a mama’s boy. He provides little, if any, example of exemplary behavior. One commentator puts it this way: “The narrative about Jacob portrays Israel in its earthiest and most scandalous appearance in Genesis. The narrative is not edifying in any conventional religious or moral sense. Indeed, if one comes to the narrative with such an agenda, the narrative is offensive.” </a:t>
            </a:r>
          </a:p>
          <a:p>
            <a:endParaRPr lang="en-US" dirty="0"/>
          </a:p>
          <a:p>
            <a:r>
              <a:rPr lang="en-US" dirty="0"/>
              <a:t>And so this batch of stories presents us with a problem…what do we take from Jacob as a whole? I would suggest two major lessons. 1) God is faithful to his sovereign choice. We’ve already said that the major theme of the Patriarchal history is that of divine promise – within that context God acts in ways which we may not understand, but which serve his eternal purpose. And no matter what, God will continue to act in accordance with those promises. That is precisely the point Paul makes about God’s choice of Jacob in Romans 9, saying that God’s choice is not because of works, but because of him who calls. For that reason, I think it is important to remind ourselves that God’s choice to bless Abraham through the covenant promises was not based on Abraham’s righteousness or faithfulness. Abraham only showed righteousness as a response to God’s choice, not as a prerequisite to it. God’s choice to bless Abraham is just as much about God’s grace as his choice of Jacob. 2) God’s sovereign election is not a guarantee of earthly blessing and what we might call a ‘good life’ (although sometimes it is, we’ll see that in a moment w/ Isaac), but in fact may bring with it conflict. Jacob’s life is marked by conflict – in his stolen blessing from Esau, his treachery both from and towards his uncle Laban, and even in his wrestling with God. Jacob is an example that God’s ‘plan’ often works through a lifetime of pain - and this is exactly why, I think, Jacob turns out to be perfect namesake for Israel. A people who indeed wrestled with God for their entire existence could have no better person to embody their history. </a:t>
            </a:r>
          </a:p>
          <a:p>
            <a:endParaRPr lang="en-US" dirty="0"/>
          </a:p>
          <a:p>
            <a:r>
              <a:rPr lang="en-US" dirty="0"/>
              <a:t>A few points that are interesting to contrast this unit with the Abraham unit we just came through: 1) Whereas the overarching issues in the Abraham narrative have to do with the father-son relationship, Jacob deals with other familial conflicts, not only between he and his uncle, but most notably with his brother Esau. 2) Whereas Abraham dwells and lives mostly with the promised land of Canaan, Jacob’s journey takes him back to Haran, out of the land, and back to it. 3) Inasmuch as promise and blessing can be distinguished, Abraham deals more with the notion of promise, whereas Jacob deals more with blessing. Promise is more vertical/religious, where blessing is more horizontal/earthly, 4) The character of Abraham deals mostly in sacrifice, whereas the character of Jacob deals mostly in trickery and deceitfulness.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67085A-DD55-45F2-81AB-915EFBCA8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8883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the outline of this section, the bulk of the account we have goes from chapters 25 through 33, and deal with Jacob’s conflicts with Esau and Laban, and you can see here that the story starts and ends with Esau and that the conflict and escape from Laban is in the middle. </a:t>
            </a:r>
          </a:p>
          <a:p>
            <a:r>
              <a:rPr lang="en-US" dirty="0"/>
              <a:t>Between these sections are very significant occurrences. On his way to Laban Jacob encounters YHWH at Bethel. That’s the story of the angels going up and down the ladder or stairway. Within Laban’s household we’re told about the children that Jacob has by his wives and servants – these of course become more significant near the end of Jacob’s life. Thirdly, just before he reconciles with Esau, Jacob encounters God again at </a:t>
            </a:r>
            <a:r>
              <a:rPr lang="en-US" dirty="0" err="1"/>
              <a:t>Penu’el</a:t>
            </a:r>
            <a:r>
              <a:rPr lang="en-US" dirty="0"/>
              <a:t> and wrestles with him there. These three narratives I think are the redemption of Jacob, because these are the times when we really see God actively working toward the eventual establishment of his people Israel.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67085A-DD55-45F2-81AB-915EFBCA8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4445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this story here? </a:t>
            </a:r>
          </a:p>
          <a:p>
            <a:pPr marL="228600" indent="-228600">
              <a:buAutoNum type="alphaLcParenR"/>
            </a:pPr>
            <a:r>
              <a:rPr lang="en-US" dirty="0"/>
              <a:t>The juxtaposition of Isaac as trickster here, and yet being tricked in the next chapter is emphasized. </a:t>
            </a:r>
          </a:p>
          <a:p>
            <a:pPr marL="228600" indent="-228600">
              <a:buAutoNum type="alphaLcParenR"/>
            </a:pPr>
            <a:r>
              <a:rPr lang="en-US" dirty="0"/>
              <a:t>The pattern of conflict-resolution fits nicely with the Jacob story</a:t>
            </a:r>
          </a:p>
          <a:p>
            <a:pPr marL="228600" indent="-228600">
              <a:buAutoNum type="alphaLcParenR"/>
            </a:pPr>
            <a:r>
              <a:rPr lang="en-US" dirty="0"/>
              <a:t>Shows the wealth of Isaac, which emphasizes the birthright Esau has just given up</a:t>
            </a:r>
          </a:p>
          <a:p>
            <a:pPr marL="228600" indent="-228600">
              <a:buAutoNum type="alphaLcParenR"/>
            </a:pPr>
            <a:endParaRPr lang="en-US" dirty="0"/>
          </a:p>
        </p:txBody>
      </p:sp>
      <p:sp>
        <p:nvSpPr>
          <p:cNvPr id="4" name="Slide Number Placeholder 3"/>
          <p:cNvSpPr>
            <a:spLocks noGrp="1"/>
          </p:cNvSpPr>
          <p:nvPr>
            <p:ph type="sldNum" sz="quarter" idx="10"/>
          </p:nvPr>
        </p:nvSpPr>
        <p:spPr/>
        <p:txBody>
          <a:bodyPr/>
          <a:lstStyle/>
          <a:p>
            <a:fld id="{219F2BDC-51FC-46E0-8181-485F63CFCC2C}" type="slidenum">
              <a:rPr lang="en-US" smtClean="0"/>
              <a:t>8</a:t>
            </a:fld>
            <a:endParaRPr lang="en-US"/>
          </a:p>
        </p:txBody>
      </p:sp>
    </p:spTree>
    <p:extLst>
      <p:ext uri="{BB962C8B-B14F-4D97-AF65-F5344CB8AC3E}">
        <p14:creationId xmlns:p14="http://schemas.microsoft.com/office/powerpoint/2010/main" val="3588820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story of Esau and Jacob begins with a familiar problem – barrenness, but it is more quickly overcome in this case, and in double measure!</a:t>
            </a:r>
          </a:p>
          <a:p>
            <a:endParaRPr lang="en-US" dirty="0"/>
          </a:p>
          <a:p>
            <a:r>
              <a:rPr lang="en-US" dirty="0"/>
              <a:t>Rebekah is disturbed by the activity proceeding in her womb, and so she goes to ‘consult with’ or ‘inquire of’ the LORD. </a:t>
            </a:r>
          </a:p>
          <a:p>
            <a:endParaRPr lang="en-US" dirty="0"/>
          </a:p>
          <a:p>
            <a:r>
              <a:rPr lang="en-US" dirty="0"/>
              <a:t>[[What are 3 things revealed to Rebekah?]]</a:t>
            </a:r>
          </a:p>
          <a:p>
            <a:pPr marL="171450" indent="-171450">
              <a:buFontTx/>
              <a:buChar char="-"/>
            </a:pPr>
            <a:r>
              <a:rPr lang="en-US" dirty="0"/>
              <a:t>She is having twin boys</a:t>
            </a:r>
          </a:p>
          <a:p>
            <a:pPr marL="171450" indent="-171450">
              <a:buFontTx/>
              <a:buChar char="-"/>
            </a:pPr>
            <a:r>
              <a:rPr lang="en-US" dirty="0"/>
              <a:t>These are designated as the ancestors of two future nations. </a:t>
            </a:r>
          </a:p>
          <a:p>
            <a:pPr marL="171450" indent="-171450">
              <a:buFontTx/>
              <a:buChar char="-"/>
            </a:pPr>
            <a:r>
              <a:rPr lang="en-US" dirty="0"/>
              <a:t>The older son will serve the younger. It should be noted that this ‘prophetic’ word from God here has double meaning. First, that Jacob, not Esau, will receive the rights and blessings of the firstborn son. Second, that Edom would serve Israel. Of course, Paul gives this verse a 3</a:t>
            </a:r>
            <a:r>
              <a:rPr lang="en-US" baseline="30000" dirty="0"/>
              <a:t>rd</a:t>
            </a:r>
            <a:r>
              <a:rPr lang="en-US" dirty="0"/>
              <a:t> meaning in Romans 9, as a precedent for God’s choice to reveal the Gospel to Gentiles. </a:t>
            </a:r>
          </a:p>
          <a:p>
            <a:pPr marL="171450" indent="-171450">
              <a:buFontTx/>
              <a:buChar char="-"/>
            </a:pPr>
            <a:endParaRPr lang="en-US" dirty="0"/>
          </a:p>
          <a:p>
            <a:pPr marL="0" indent="0">
              <a:buFontTx/>
              <a:buNone/>
            </a:pPr>
            <a:r>
              <a:rPr lang="en-US" dirty="0"/>
              <a:t>Thus, these births are within the womb destined by God. God is already disclosing to their mother, the course that these two lives will have. It is not insignificant that God’s choice here overrules the cultural law of ‘primogeniture’ – that is, the privileging of the first-born. That concept wasn’t just a convenient way of doing things, it was a fundamental conviction and procedure at that time. And yet God elects to overturn that concept here by blessing the younger over the older. </a:t>
            </a:r>
          </a:p>
          <a:p>
            <a:pPr marL="0" indent="0">
              <a:buFontTx/>
              <a:buNone/>
            </a:pPr>
            <a:endParaRPr lang="en-US" dirty="0"/>
          </a:p>
        </p:txBody>
      </p:sp>
      <p:sp>
        <p:nvSpPr>
          <p:cNvPr id="4" name="Slide Number Placeholder 3"/>
          <p:cNvSpPr>
            <a:spLocks noGrp="1"/>
          </p:cNvSpPr>
          <p:nvPr>
            <p:ph type="sldNum" sz="quarter" idx="10"/>
          </p:nvPr>
        </p:nvSpPr>
        <p:spPr/>
        <p:txBody>
          <a:bodyPr/>
          <a:lstStyle/>
          <a:p>
            <a:fld id="{219F2BDC-51FC-46E0-8181-485F63CFCC2C}" type="slidenum">
              <a:rPr lang="en-US" smtClean="0"/>
              <a:t>9</a:t>
            </a:fld>
            <a:endParaRPr lang="en-US"/>
          </a:p>
        </p:txBody>
      </p:sp>
    </p:spTree>
    <p:extLst>
      <p:ext uri="{BB962C8B-B14F-4D97-AF65-F5344CB8AC3E}">
        <p14:creationId xmlns:p14="http://schemas.microsoft.com/office/powerpoint/2010/main" val="1524076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609600" y="3699804"/>
            <a:ext cx="11074400" cy="1143000"/>
          </a:xfrm>
        </p:spPr>
        <p:txBody>
          <a:bodyPr>
            <a:noAutofit/>
          </a:bodyPr>
          <a:lstStyle>
            <a:lvl1pPr marL="0" indent="0" algn="ctr">
              <a:buNone/>
              <a:defRPr sz="2933" spc="133" baseline="0">
                <a:solidFill>
                  <a:schemeClr val="tx2"/>
                </a:solidFill>
              </a:defRPr>
            </a:lvl1pPr>
            <a:lvl2pPr marL="609585" indent="0" algn="ctr">
              <a:buNone/>
            </a:lvl2pPr>
            <a:lvl3pPr marL="1219170" indent="0" algn="ctr">
              <a:buNone/>
            </a:lvl3pPr>
            <a:lvl4pPr marL="1828754" indent="0" algn="ctr">
              <a:buNone/>
            </a:lvl4pPr>
            <a:lvl5pPr marL="2438339" indent="0" algn="ctr">
              <a:buNone/>
            </a:lvl5pPr>
            <a:lvl6pPr marL="3047924" indent="0" algn="ctr">
              <a:buNone/>
            </a:lvl6pPr>
            <a:lvl7pPr marL="3657509" indent="0" algn="ctr">
              <a:buNone/>
            </a:lvl7pPr>
            <a:lvl8pPr marL="4267093" indent="0" algn="ctr">
              <a:buNone/>
            </a:lvl8pPr>
            <a:lvl9pPr marL="4876678" indent="0" algn="ctr">
              <a:buNone/>
            </a:lvl9pPr>
          </a:lstStyle>
          <a:p>
            <a:r>
              <a:rPr kumimoji="0" lang="en-US"/>
              <a:t>Click to edit Master subtitle style</a:t>
            </a:r>
          </a:p>
        </p:txBody>
      </p:sp>
      <p:sp>
        <p:nvSpPr>
          <p:cNvPr id="28" name="Title 27"/>
          <p:cNvSpPr>
            <a:spLocks noGrp="1"/>
          </p:cNvSpPr>
          <p:nvPr>
            <p:ph type="ctrTitle"/>
          </p:nvPr>
        </p:nvSpPr>
        <p:spPr>
          <a:xfrm>
            <a:off x="609600" y="1433732"/>
            <a:ext cx="11074400" cy="1981200"/>
          </a:xfrm>
          <a:ln w="6350" cap="rnd">
            <a:noFill/>
          </a:ln>
        </p:spPr>
        <p:txBody>
          <a:bodyPr anchor="b" anchorCtr="0">
            <a:noAutofit/>
          </a:bodyPr>
          <a:lstStyle>
            <a:lvl1pPr algn="ctr">
              <a:defRPr lang="en-US" sz="64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951501" y="3550127"/>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278099" y="3550127"/>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053797" y="3526303"/>
            <a:ext cx="6096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sz="2400"/>
          </a:p>
        </p:txBody>
      </p:sp>
      <p:sp>
        <p:nvSpPr>
          <p:cNvPr id="15" name="Date Placeholder 14"/>
          <p:cNvSpPr>
            <a:spLocks noGrp="1"/>
          </p:cNvSpPr>
          <p:nvPr>
            <p:ph type="dt" sz="half" idx="10"/>
          </p:nvPr>
        </p:nvSpPr>
        <p:spPr/>
        <p:txBody>
          <a:bodyPr/>
          <a:lstStyle/>
          <a:p>
            <a:fld id="{BE6B978C-0CB9-4202-BF3C-2CA359CD3374}" type="datetimeFigureOut">
              <a:rPr lang="en-US" smtClean="0"/>
              <a:t>6/24/2017</a:t>
            </a:fld>
            <a:endParaRPr lang="en-US"/>
          </a:p>
        </p:txBody>
      </p:sp>
      <p:sp>
        <p:nvSpPr>
          <p:cNvPr id="16" name="Slide Number Placeholder 15"/>
          <p:cNvSpPr>
            <a:spLocks noGrp="1"/>
          </p:cNvSpPr>
          <p:nvPr>
            <p:ph type="sldNum" sz="quarter" idx="11"/>
          </p:nvPr>
        </p:nvSpPr>
        <p:spPr/>
        <p:txBody>
          <a:bodyPr/>
          <a:lstStyle/>
          <a:p>
            <a:fld id="{5CF58A4D-F71A-45C2-A34E-4F21DE0A1E73}"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270413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5"/>
            <a:ext cx="5734051" cy="2219691"/>
          </a:xfrm>
        </p:spPr>
        <p:txBody>
          <a:bodyPr lIns="68580" tIns="34290" rIns="68580" bIns="34290"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1" cy="955565"/>
          </a:xfrm>
        </p:spPr>
        <p:txBody>
          <a:bodyPr lIns="68580" tIns="34290" rIns="68580" bIns="34290">
            <a:normAutofit/>
          </a:bodyPr>
          <a:lstStyle>
            <a:lvl1pPr marL="0" indent="0" algn="l">
              <a:spcBef>
                <a:spcPts val="0"/>
              </a:spcBef>
              <a:buNone/>
              <a:defRPr sz="1867"/>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5" y="1310657"/>
            <a:ext cx="5210937" cy="4208604"/>
          </a:xfrm>
          <a:solidFill>
            <a:schemeClr val="tx1">
              <a:lumMod val="20000"/>
              <a:lumOff val="80000"/>
            </a:schemeClr>
          </a:solidFill>
        </p:spPr>
        <p:txBody>
          <a:bodyPr lIns="68580" tIns="754380" rIns="68580" bIns="34290"/>
          <a:lstStyle>
            <a:lvl1pPr marL="0" indent="0" algn="ctr">
              <a:buNone/>
              <a:defRPr/>
            </a:lvl1pPr>
          </a:lstStyle>
          <a:p>
            <a:r>
              <a:rPr lang="en-US"/>
              <a:t>Click icon to add picture</a:t>
            </a:r>
            <a:endParaRPr/>
          </a:p>
        </p:txBody>
      </p:sp>
      <p:sp>
        <p:nvSpPr>
          <p:cNvPr id="8" name="Rectangle 7"/>
          <p:cNvSpPr/>
          <p:nvPr/>
        </p:nvSpPr>
        <p:spPr>
          <a:xfrm>
            <a:off x="0" y="1"/>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sz="2400"/>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1" y="1"/>
            <a:ext cx="1747524" cy="2292095"/>
          </a:xfrm>
          <a:prstGeom prst="rect">
            <a:avLst/>
          </a:prstGeom>
        </p:spPr>
      </p:pic>
      <p:grpSp>
        <p:nvGrpSpPr>
          <p:cNvPr id="13" name="Group 12"/>
          <p:cNvGrpSpPr/>
          <p:nvPr/>
        </p:nvGrpSpPr>
        <p:grpSpPr>
          <a:xfrm rot="10800000">
            <a:off x="0" y="5645511"/>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5"/>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sz="2400"/>
          </a:p>
        </p:txBody>
      </p:sp>
    </p:spTree>
    <p:extLst>
      <p:ext uri="{BB962C8B-B14F-4D97-AF65-F5344CB8AC3E}">
        <p14:creationId xmlns:p14="http://schemas.microsoft.com/office/powerpoint/2010/main" val="3575461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609600" y="1524000"/>
            <a:ext cx="10972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BE6B978C-0CB9-4202-BF3C-2CA359CD3374}" type="datetimeFigureOut">
              <a:rPr lang="en-US" smtClean="0"/>
              <a:t>6/24/2017</a:t>
            </a:fld>
            <a:endParaRPr lang="en-US"/>
          </a:p>
        </p:txBody>
      </p:sp>
      <p:sp>
        <p:nvSpPr>
          <p:cNvPr id="15" name="Slide Number Placeholder 14"/>
          <p:cNvSpPr>
            <a:spLocks noGrp="1"/>
          </p:cNvSpPr>
          <p:nvPr>
            <p:ph type="sldNum" sz="quarter" idx="15"/>
          </p:nvPr>
        </p:nvSpPr>
        <p:spPr/>
        <p:txBody>
          <a:bodyPr/>
          <a:lstStyle>
            <a:lvl1pPr algn="ctr">
              <a:defRPr/>
            </a:lvl1pPr>
          </a:lstStyle>
          <a:p>
            <a:fld id="{5CF58A4D-F71A-45C2-A34E-4F21DE0A1E73}"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1743522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6B978C-0CB9-4202-BF3C-2CA359CD3374}" type="datetimeFigureOut">
              <a:rPr lang="en-US" smtClean="0"/>
              <a:t>6/24/2017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58A4D-F71A-45C2-A34E-4F21DE0A1E73}" type="slidenum">
              <a:rPr lang="en-US" smtClean="0"/>
              <a:t>‹#›</a:t>
            </a:fld>
            <a:endParaRPr lang="en-US"/>
          </a:p>
        </p:txBody>
      </p:sp>
      <p:sp>
        <p:nvSpPr>
          <p:cNvPr id="2" name="Title 1"/>
          <p:cNvSpPr>
            <a:spLocks noGrp="1"/>
          </p:cNvSpPr>
          <p:nvPr>
            <p:ph type="title"/>
          </p:nvPr>
        </p:nvSpPr>
        <p:spPr>
          <a:xfrm>
            <a:off x="914400" y="3505200"/>
            <a:ext cx="10566400" cy="1371600"/>
          </a:xfrm>
        </p:spPr>
        <p:txBody>
          <a:bodyPr>
            <a:noAutofit/>
          </a:bodyPr>
          <a:lstStyle>
            <a:lvl1pPr algn="l" rtl="0">
              <a:spcBef>
                <a:spcPct val="0"/>
              </a:spcBef>
              <a:buNone/>
              <a:defRPr lang="en-US" sz="64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914400" y="4958864"/>
            <a:ext cx="10566400" cy="984736"/>
          </a:xfrm>
        </p:spPr>
        <p:txBody>
          <a:bodyPr anchor="t"/>
          <a:lstStyle>
            <a:lvl1pPr marL="0" indent="0">
              <a:buNone/>
              <a:defRPr sz="2667" spc="133" baseline="0">
                <a:solidFill>
                  <a:schemeClr val="tx2"/>
                </a:solidFill>
              </a:defRPr>
            </a:lvl1pPr>
            <a:lvl2pPr>
              <a:buNone/>
              <a:defRPr sz="2400">
                <a:solidFill>
                  <a:schemeClr val="tx1">
                    <a:tint val="75000"/>
                  </a:schemeClr>
                </a:solidFill>
              </a:defRPr>
            </a:lvl2pPr>
            <a:lvl3pPr>
              <a:buNone/>
              <a:defRPr sz="2133">
                <a:solidFill>
                  <a:schemeClr val="tx1">
                    <a:tint val="75000"/>
                  </a:schemeClr>
                </a:solidFill>
              </a:defRPr>
            </a:lvl3pPr>
            <a:lvl4pPr>
              <a:buNone/>
              <a:defRPr sz="1867">
                <a:solidFill>
                  <a:schemeClr val="tx1">
                    <a:tint val="75000"/>
                  </a:schemeClr>
                </a:solidFill>
              </a:defRPr>
            </a:lvl4pPr>
            <a:lvl5pPr>
              <a:buNone/>
              <a:defRPr sz="1867">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914400" y="4916992"/>
            <a:ext cx="105664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668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E6B978C-0CB9-4202-BF3C-2CA359CD3374}" type="datetimeFigureOut">
              <a:rPr lang="en-US" smtClean="0"/>
              <a:t>6/24/2017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58A4D-F71A-45C2-A34E-4F21DE0A1E73}"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609600" y="1524000"/>
            <a:ext cx="5413248"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6197600" y="1524000"/>
            <a:ext cx="5413248"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515350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CF58A4D-F71A-45C2-A34E-4F21DE0A1E73}"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BE6B978C-0CB9-4202-BF3C-2CA359CD3374}" type="datetimeFigureOut">
              <a:rPr lang="en-US" smtClean="0"/>
              <a:t>6/24/2017</a:t>
            </a:fld>
            <a:endParaRPr lang="en-US"/>
          </a:p>
        </p:txBody>
      </p:sp>
      <p:sp>
        <p:nvSpPr>
          <p:cNvPr id="3" name="Text Placeholder 2"/>
          <p:cNvSpPr>
            <a:spLocks noGrp="1"/>
          </p:cNvSpPr>
          <p:nvPr>
            <p:ph type="body" idx="1"/>
          </p:nvPr>
        </p:nvSpPr>
        <p:spPr>
          <a:xfrm>
            <a:off x="609600" y="1399593"/>
            <a:ext cx="5386917"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3467" b="1">
                <a:solidFill>
                  <a:schemeClr val="tx2"/>
                </a:solidFill>
              </a:defRPr>
            </a:lvl1pPr>
            <a:lvl2pPr>
              <a:buNone/>
              <a:defRPr sz="2667" b="1"/>
            </a:lvl2pPr>
            <a:lvl3pPr>
              <a:buNone/>
              <a:defRPr sz="2400" b="1"/>
            </a:lvl3pPr>
            <a:lvl4pPr>
              <a:buNone/>
              <a:defRPr sz="2133" b="1"/>
            </a:lvl4pPr>
            <a:lvl5pPr>
              <a:buNone/>
              <a:defRPr sz="2133"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609600" y="2201896"/>
            <a:ext cx="53848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6199717" y="2201896"/>
            <a:ext cx="53848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609600" y="155448"/>
            <a:ext cx="109728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6197600" y="1399593"/>
            <a:ext cx="5386917"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3467" b="1" baseline="0">
                <a:solidFill>
                  <a:schemeClr val="tx2"/>
                </a:solidFill>
              </a:defRPr>
            </a:lvl1pPr>
            <a:lvl2pPr>
              <a:buNone/>
              <a:defRPr sz="2667" b="1"/>
            </a:lvl2pPr>
            <a:lvl3pPr>
              <a:buNone/>
              <a:defRPr sz="2400" b="1"/>
            </a:lvl3pPr>
            <a:lvl4pPr>
              <a:buNone/>
              <a:defRPr sz="2133" b="1"/>
            </a:lvl4pPr>
            <a:lvl5pPr>
              <a:buNone/>
              <a:defRPr sz="2133" b="1"/>
            </a:lvl5pPr>
          </a:lstStyle>
          <a:p>
            <a:pPr lvl="0" eaLnBrk="1" latinLnBrk="0" hangingPunct="1"/>
            <a:r>
              <a:rPr kumimoji="0" lang="en-US"/>
              <a:t>Click to edit Master text styles</a:t>
            </a:r>
          </a:p>
        </p:txBody>
      </p:sp>
      <p:cxnSp>
        <p:nvCxnSpPr>
          <p:cNvPr id="10" name="Straight Connector 9"/>
          <p:cNvCxnSpPr/>
          <p:nvPr/>
        </p:nvCxnSpPr>
        <p:spPr>
          <a:xfrm>
            <a:off x="750593"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39840"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5745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E6B978C-0CB9-4202-BF3C-2CA359CD3374}" type="datetimeFigureOut">
              <a:rPr lang="en-US" smtClean="0"/>
              <a:t>6/24/2017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F58A4D-F71A-45C2-A34E-4F21DE0A1E73}"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2222812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6B978C-0CB9-4202-BF3C-2CA359CD3374}" type="datetimeFigureOut">
              <a:rPr lang="en-US" smtClean="0"/>
              <a:t>6/24/2017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F58A4D-F71A-45C2-A34E-4F21DE0A1E73}" type="slidenum">
              <a:rPr lang="en-US" smtClean="0"/>
              <a:t>‹#›</a:t>
            </a:fld>
            <a:endParaRPr lang="en-US"/>
          </a:p>
        </p:txBody>
      </p:sp>
    </p:spTree>
    <p:extLst>
      <p:ext uri="{BB962C8B-B14F-4D97-AF65-F5344CB8AC3E}">
        <p14:creationId xmlns:p14="http://schemas.microsoft.com/office/powerpoint/2010/main" val="3170247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609600" y="457200"/>
            <a:ext cx="83312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9042400" y="1600200"/>
            <a:ext cx="2645664" cy="3733800"/>
          </a:xfrm>
        </p:spPr>
        <p:txBody>
          <a:bodyPr tIns="45720" bIns="45720" anchor="t" anchorCtr="0"/>
          <a:lstStyle>
            <a:lvl1pPr marL="0" indent="0">
              <a:lnSpc>
                <a:spcPct val="125000"/>
              </a:lnSpc>
              <a:spcAft>
                <a:spcPts val="1333"/>
              </a:spcAft>
              <a:buNone/>
              <a:defRPr sz="2133">
                <a:solidFill>
                  <a:schemeClr val="tx2"/>
                </a:solidFill>
              </a:defRPr>
            </a:lvl1pPr>
            <a:lvl2pPr>
              <a:buNone/>
              <a:defRPr sz="1600"/>
            </a:lvl2pPr>
            <a:lvl3pPr>
              <a:buNone/>
              <a:defRPr sz="1333"/>
            </a:lvl3pPr>
            <a:lvl4pPr>
              <a:buNone/>
              <a:defRPr sz="1200"/>
            </a:lvl4pPr>
            <a:lvl5pPr>
              <a:buNone/>
              <a:defRPr sz="1200"/>
            </a:lvl5pPr>
          </a:lstStyle>
          <a:p>
            <a:pPr lvl="0" eaLnBrk="1" latinLnBrk="0" hangingPunct="1"/>
            <a:r>
              <a:rPr kumimoji="0" lang="en-US"/>
              <a:t>Click to edit Master text styles</a:t>
            </a:r>
          </a:p>
        </p:txBody>
      </p:sp>
      <p:sp>
        <p:nvSpPr>
          <p:cNvPr id="31" name="Title 30"/>
          <p:cNvSpPr>
            <a:spLocks noGrp="1"/>
          </p:cNvSpPr>
          <p:nvPr>
            <p:ph type="title"/>
          </p:nvPr>
        </p:nvSpPr>
        <p:spPr>
          <a:xfrm>
            <a:off x="9042400" y="457200"/>
            <a:ext cx="2641600" cy="1066800"/>
          </a:xfrm>
        </p:spPr>
        <p:txBody>
          <a:bodyPr lIns="91440" tIns="91440" anchor="b" anchorCtr="0"/>
          <a:lstStyle>
            <a:lvl1pPr algn="l">
              <a:buNone/>
              <a:defRPr sz="2400" b="1" spc="-67"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BE6B978C-0CB9-4202-BF3C-2CA359CD3374}" type="datetimeFigureOut">
              <a:rPr lang="en-US" smtClean="0"/>
              <a:t>6/24/2017</a:t>
            </a:fld>
            <a:endParaRPr lang="en-US"/>
          </a:p>
        </p:txBody>
      </p:sp>
      <p:sp>
        <p:nvSpPr>
          <p:cNvPr id="9" name="Slide Number Placeholder 8"/>
          <p:cNvSpPr>
            <a:spLocks noGrp="1"/>
          </p:cNvSpPr>
          <p:nvPr>
            <p:ph type="sldNum" sz="quarter" idx="15"/>
          </p:nvPr>
        </p:nvSpPr>
        <p:spPr/>
        <p:txBody>
          <a:bodyPr/>
          <a:lstStyle/>
          <a:p>
            <a:fld id="{5CF58A4D-F71A-45C2-A34E-4F21DE0A1E73}"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4262040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9200" y="457200"/>
            <a:ext cx="2743200" cy="1066800"/>
          </a:xfrm>
        </p:spPr>
        <p:txBody>
          <a:bodyPr lIns="91440" tIns="91440" anchor="b" anchorCtr="0"/>
          <a:lstStyle>
            <a:lvl1pPr algn="l">
              <a:buNone/>
              <a:defRPr sz="2400" b="1" spc="-67"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609600" y="457200"/>
            <a:ext cx="80264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4267">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8839200" y="1600200"/>
            <a:ext cx="2743200" cy="4419600"/>
          </a:xfrm>
        </p:spPr>
        <p:txBody>
          <a:bodyPr anchor="t" anchorCtr="0"/>
          <a:lstStyle>
            <a:lvl1pPr marL="0" indent="0">
              <a:lnSpc>
                <a:spcPct val="125000"/>
              </a:lnSpc>
              <a:spcAft>
                <a:spcPts val="1333"/>
              </a:spcAft>
              <a:buFontTx/>
              <a:buNone/>
              <a:defRPr sz="2133" b="0">
                <a:solidFill>
                  <a:schemeClr val="tx2"/>
                </a:solidFill>
              </a:defRPr>
            </a:lvl1pPr>
            <a:lvl2pPr>
              <a:defRPr sz="1600"/>
            </a:lvl2pPr>
            <a:lvl3pPr>
              <a:defRPr sz="1333"/>
            </a:lvl3pPr>
            <a:lvl4pPr>
              <a:defRPr sz="1200"/>
            </a:lvl4pPr>
            <a:lvl5pPr>
              <a:defRPr sz="12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BE6B978C-0CB9-4202-BF3C-2CA359CD3374}" type="datetimeFigureOut">
              <a:rPr lang="en-US" smtClean="0"/>
              <a:t>6/24/2017</a:t>
            </a:fld>
            <a:endParaRPr lang="en-US"/>
          </a:p>
        </p:txBody>
      </p:sp>
      <p:sp>
        <p:nvSpPr>
          <p:cNvPr id="9" name="Slide Number Placeholder 8"/>
          <p:cNvSpPr>
            <a:spLocks noGrp="1"/>
          </p:cNvSpPr>
          <p:nvPr>
            <p:ph type="sldNum" sz="quarter" idx="11"/>
          </p:nvPr>
        </p:nvSpPr>
        <p:spPr/>
        <p:txBody>
          <a:bodyPr/>
          <a:lstStyle/>
          <a:p>
            <a:fld id="{5CF58A4D-F71A-45C2-A34E-4F21DE0A1E7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355268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609600" y="1447800"/>
            <a:ext cx="109728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7721600" y="6203667"/>
            <a:ext cx="3454400" cy="384048"/>
          </a:xfrm>
          <a:prstGeom prst="rect">
            <a:avLst/>
          </a:prstGeom>
        </p:spPr>
        <p:txBody>
          <a:bodyPr vert="horz" anchor="ctr" anchorCtr="0"/>
          <a:lstStyle>
            <a:lvl1pPr algn="l" eaLnBrk="1" latinLnBrk="0" hangingPunct="1">
              <a:defRPr kumimoji="0" sz="1600">
                <a:solidFill>
                  <a:schemeClr val="tx2"/>
                </a:solidFill>
              </a:defRPr>
            </a:lvl1pPr>
          </a:lstStyle>
          <a:p>
            <a:fld id="{BE6B978C-0CB9-4202-BF3C-2CA359CD3374}" type="datetimeFigureOut">
              <a:rPr lang="en-US" smtClean="0"/>
              <a:t>6/24/2017</a:t>
            </a:fld>
            <a:endParaRPr lang="en-US"/>
          </a:p>
        </p:txBody>
      </p:sp>
      <p:sp>
        <p:nvSpPr>
          <p:cNvPr id="10" name="Footer Placeholder 9"/>
          <p:cNvSpPr>
            <a:spLocks noGrp="1"/>
          </p:cNvSpPr>
          <p:nvPr>
            <p:ph type="ftr" sz="quarter" idx="3"/>
          </p:nvPr>
        </p:nvSpPr>
        <p:spPr>
          <a:xfrm>
            <a:off x="2844800" y="6203667"/>
            <a:ext cx="4775200" cy="384048"/>
          </a:xfrm>
          <a:prstGeom prst="rect">
            <a:avLst/>
          </a:prstGeom>
        </p:spPr>
        <p:txBody>
          <a:bodyPr vert="horz" anchor="ctr" anchorCtr="0"/>
          <a:lstStyle>
            <a:lvl1pPr algn="r" eaLnBrk="1" latinLnBrk="0" hangingPunct="1">
              <a:defRPr kumimoji="0" sz="1600">
                <a:solidFill>
                  <a:schemeClr val="tx2"/>
                </a:solidFill>
              </a:defRPr>
            </a:lvl1pPr>
          </a:lstStyle>
          <a:p>
            <a:endParaRPr lang="en-US"/>
          </a:p>
        </p:txBody>
      </p:sp>
      <p:sp>
        <p:nvSpPr>
          <p:cNvPr id="22" name="Slide Number Placeholder 21"/>
          <p:cNvSpPr>
            <a:spLocks noGrp="1"/>
          </p:cNvSpPr>
          <p:nvPr>
            <p:ph type="sldNum" sz="quarter" idx="4"/>
          </p:nvPr>
        </p:nvSpPr>
        <p:spPr>
          <a:xfrm>
            <a:off x="11214100" y="6181531"/>
            <a:ext cx="812800" cy="457200"/>
          </a:xfrm>
          <a:prstGeom prst="rect">
            <a:avLst/>
          </a:prstGeom>
          <a:noFill/>
        </p:spPr>
        <p:txBody>
          <a:bodyPr vert="horz" lIns="0" tIns="0" rIns="0" bIns="0" anchor="ctr" anchorCtr="0">
            <a:noAutofit/>
          </a:bodyPr>
          <a:lstStyle>
            <a:lvl1pPr algn="ctr" eaLnBrk="1" latinLnBrk="0" hangingPunct="1">
              <a:defRPr kumimoji="0" sz="2133" baseline="0">
                <a:solidFill>
                  <a:schemeClr val="tx2"/>
                </a:solidFill>
              </a:defRPr>
            </a:lvl1pPr>
          </a:lstStyle>
          <a:p>
            <a:fld id="{5CF58A4D-F71A-45C2-A34E-4F21DE0A1E73}" type="slidenum">
              <a:rPr lang="en-US" smtClean="0"/>
              <a:t>‹#›</a:t>
            </a:fld>
            <a:endParaRPr lang="en-US"/>
          </a:p>
        </p:txBody>
      </p:sp>
      <p:sp>
        <p:nvSpPr>
          <p:cNvPr id="5" name="Title Placeholder 4"/>
          <p:cNvSpPr>
            <a:spLocks noGrp="1"/>
          </p:cNvSpPr>
          <p:nvPr>
            <p:ph type="title"/>
          </p:nvPr>
        </p:nvSpPr>
        <p:spPr>
          <a:xfrm>
            <a:off x="609600" y="152400"/>
            <a:ext cx="10972800" cy="1219200"/>
          </a:xfrm>
          <a:prstGeom prst="rect">
            <a:avLst/>
          </a:prstGeom>
          <a:ln w="6350" cap="rnd">
            <a:noFill/>
          </a:ln>
        </p:spPr>
        <p:txBody>
          <a:bodyPr vert="horz" anchor="b" anchorCtr="0">
            <a:normAutofit/>
          </a:bodyPr>
          <a:lstStyle/>
          <a:p>
            <a:r>
              <a:rPr kumimoji="0" lang="en-US"/>
              <a:t>Click to edit Master title style</a:t>
            </a:r>
          </a:p>
        </p:txBody>
      </p:sp>
    </p:spTree>
    <p:extLst>
      <p:ext uri="{BB962C8B-B14F-4D97-AF65-F5344CB8AC3E}">
        <p14:creationId xmlns:p14="http://schemas.microsoft.com/office/powerpoint/2010/main" val="41307870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rtl="0" eaLnBrk="1" latinLnBrk="0" hangingPunct="1">
        <a:spcBef>
          <a:spcPct val="0"/>
        </a:spcBef>
        <a:buNone/>
        <a:defRPr kumimoji="0" lang="en-US" sz="5600" b="0" kern="1200" spc="-133"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365751" indent="-365751" algn="l" rtl="0" eaLnBrk="1" latinLnBrk="0" hangingPunct="1">
        <a:spcBef>
          <a:spcPts val="800"/>
        </a:spcBef>
        <a:buClr>
          <a:schemeClr val="accent2"/>
        </a:buClr>
        <a:buSzPct val="85000"/>
        <a:buFont typeface="Wingdings 2"/>
        <a:buChar char=""/>
        <a:defRPr kumimoji="0" sz="3467" kern="1200">
          <a:solidFill>
            <a:schemeClr val="tx1"/>
          </a:solidFill>
          <a:latin typeface="+mn-lt"/>
          <a:ea typeface="+mn-ea"/>
          <a:cs typeface="+mn-cs"/>
        </a:defRPr>
      </a:lvl1pPr>
      <a:lvl2pPr marL="853419" indent="-365751" algn="l" rtl="0" eaLnBrk="1" latinLnBrk="0" hangingPunct="1">
        <a:spcBef>
          <a:spcPts val="400"/>
        </a:spcBef>
        <a:buClr>
          <a:schemeClr val="accent2">
            <a:shade val="75000"/>
          </a:schemeClr>
        </a:buClr>
        <a:buSzPct val="85000"/>
        <a:buFont typeface="Wingdings 2"/>
        <a:buChar char=""/>
        <a:defRPr kumimoji="0" sz="3200" kern="1200">
          <a:solidFill>
            <a:schemeClr val="tx2"/>
          </a:solidFill>
          <a:latin typeface="+mn-lt"/>
          <a:ea typeface="+mn-ea"/>
          <a:cs typeface="+mn-cs"/>
        </a:defRPr>
      </a:lvl2pPr>
      <a:lvl3pPr marL="1341086" indent="-304792" algn="l" rtl="0" eaLnBrk="1" latinLnBrk="0" hangingPunct="1">
        <a:spcBef>
          <a:spcPts val="400"/>
        </a:spcBef>
        <a:buClr>
          <a:schemeClr val="accent2">
            <a:shade val="50000"/>
          </a:schemeClr>
        </a:buClr>
        <a:buSzPct val="85000"/>
        <a:buFont typeface="Wingdings 2"/>
        <a:buChar char=""/>
        <a:defRPr kumimoji="0" sz="2800" kern="1200">
          <a:solidFill>
            <a:schemeClr val="tx1"/>
          </a:solidFill>
          <a:latin typeface="+mn-lt"/>
          <a:ea typeface="+mn-ea"/>
          <a:cs typeface="+mn-cs"/>
        </a:defRPr>
      </a:lvl3pPr>
      <a:lvl4pPr marL="1706837" indent="-304792" algn="l" rtl="0" eaLnBrk="1" latinLnBrk="0" hangingPunct="1">
        <a:spcBef>
          <a:spcPts val="400"/>
        </a:spcBef>
        <a:buClr>
          <a:schemeClr val="accent2">
            <a:shade val="75000"/>
          </a:schemeClr>
        </a:buClr>
        <a:buSzPct val="85000"/>
        <a:buFont typeface="Wingdings 2" pitchFamily="18" charset="2"/>
        <a:buChar char=""/>
        <a:defRPr kumimoji="0" sz="2533" kern="1200">
          <a:solidFill>
            <a:schemeClr val="tx1"/>
          </a:solidFill>
          <a:latin typeface="+mn-lt"/>
          <a:ea typeface="+mn-ea"/>
          <a:cs typeface="+mn-cs"/>
        </a:defRPr>
      </a:lvl4pPr>
      <a:lvl5pPr marL="2072588" indent="-304792" algn="l" rtl="0" eaLnBrk="1" latinLnBrk="0" hangingPunct="1">
        <a:spcBef>
          <a:spcPts val="453"/>
        </a:spcBef>
        <a:buClr>
          <a:schemeClr val="accent2">
            <a:shade val="75000"/>
          </a:schemeClr>
        </a:buClr>
        <a:buSzPct val="85000"/>
        <a:buFont typeface="Wingdings 2" pitchFamily="18" charset="2"/>
        <a:buChar char=""/>
        <a:defRPr kumimoji="0" sz="2133" kern="1200">
          <a:solidFill>
            <a:schemeClr val="tx1"/>
          </a:solidFill>
          <a:latin typeface="+mn-lt"/>
          <a:ea typeface="+mn-ea"/>
          <a:cs typeface="+mn-cs"/>
        </a:defRPr>
      </a:lvl5pPr>
      <a:lvl6pPr marL="2438339" indent="-304792" algn="l" rtl="0" eaLnBrk="1" latinLnBrk="0" hangingPunct="1">
        <a:spcBef>
          <a:spcPts val="453"/>
        </a:spcBef>
        <a:buClr>
          <a:schemeClr val="accent2">
            <a:shade val="75000"/>
          </a:schemeClr>
        </a:buClr>
        <a:buSzPct val="85000"/>
        <a:buFont typeface="Wingdings 2" pitchFamily="18" charset="2"/>
        <a:buChar char="?"/>
        <a:defRPr kumimoji="0" sz="2267" kern="1200">
          <a:solidFill>
            <a:schemeClr val="tx1"/>
          </a:solidFill>
          <a:latin typeface="+mn-lt"/>
          <a:ea typeface="+mn-ea"/>
          <a:cs typeface="+mn-cs"/>
        </a:defRPr>
      </a:lvl6pPr>
      <a:lvl7pPr marL="2682173" indent="-243834" algn="l" rtl="0" eaLnBrk="1" latinLnBrk="0" hangingPunct="1">
        <a:spcBef>
          <a:spcPts val="453"/>
        </a:spcBef>
        <a:buClr>
          <a:schemeClr val="accent2">
            <a:shade val="75000"/>
          </a:schemeClr>
        </a:buClr>
        <a:buSzPct val="85000"/>
        <a:buFont typeface="Wingdings 2" pitchFamily="18" charset="2"/>
        <a:buChar char="?"/>
        <a:defRPr kumimoji="0" sz="2133" kern="1200" baseline="0">
          <a:solidFill>
            <a:schemeClr val="tx1"/>
          </a:solidFill>
          <a:latin typeface="+mn-lt"/>
          <a:ea typeface="+mn-ea"/>
          <a:cs typeface="+mn-cs"/>
        </a:defRPr>
      </a:lvl7pPr>
      <a:lvl8pPr marL="3047924" indent="-243834" algn="l" rtl="0" eaLnBrk="1" latinLnBrk="0" hangingPunct="1">
        <a:spcBef>
          <a:spcPts val="453"/>
        </a:spcBef>
        <a:buClr>
          <a:schemeClr val="accent2">
            <a:shade val="75000"/>
          </a:schemeClr>
        </a:buClr>
        <a:buSzPct val="85000"/>
        <a:buFont typeface="Wingdings 2" pitchFamily="18" charset="2"/>
        <a:buChar char="?"/>
        <a:defRPr kumimoji="0" sz="2000" kern="1200">
          <a:solidFill>
            <a:schemeClr val="tx1"/>
          </a:solidFill>
          <a:latin typeface="+mn-lt"/>
          <a:ea typeface="+mn-ea"/>
          <a:cs typeface="+mn-cs"/>
        </a:defRPr>
      </a:lvl8pPr>
      <a:lvl9pPr marL="3413675" indent="-243834" algn="l" rtl="0" eaLnBrk="1" latinLnBrk="0" hangingPunct="1">
        <a:spcBef>
          <a:spcPts val="453"/>
        </a:spcBef>
        <a:buClr>
          <a:schemeClr val="accent2">
            <a:shade val="75000"/>
          </a:schemeClr>
        </a:buClr>
        <a:buSzPct val="85000"/>
        <a:buFont typeface="Wingdings 2" pitchFamily="18" charset="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09585" algn="l" rtl="0" eaLnBrk="1" latinLnBrk="0" hangingPunct="1">
        <a:defRPr kumimoji="0" kern="1200">
          <a:solidFill>
            <a:schemeClr val="tx1"/>
          </a:solidFill>
          <a:latin typeface="+mn-lt"/>
          <a:ea typeface="+mn-ea"/>
          <a:cs typeface="+mn-cs"/>
        </a:defRPr>
      </a:lvl2pPr>
      <a:lvl3pPr marL="1219170" algn="l" rtl="0" eaLnBrk="1" latinLnBrk="0" hangingPunct="1">
        <a:defRPr kumimoji="0" kern="1200">
          <a:solidFill>
            <a:schemeClr val="tx1"/>
          </a:solidFill>
          <a:latin typeface="+mn-lt"/>
          <a:ea typeface="+mn-ea"/>
          <a:cs typeface="+mn-cs"/>
        </a:defRPr>
      </a:lvl3pPr>
      <a:lvl4pPr marL="1828754" algn="l" rtl="0" eaLnBrk="1" latinLnBrk="0" hangingPunct="1">
        <a:defRPr kumimoji="0" kern="1200">
          <a:solidFill>
            <a:schemeClr val="tx1"/>
          </a:solidFill>
          <a:latin typeface="+mn-lt"/>
          <a:ea typeface="+mn-ea"/>
          <a:cs typeface="+mn-cs"/>
        </a:defRPr>
      </a:lvl4pPr>
      <a:lvl5pPr marL="2438339" algn="l" rtl="0" eaLnBrk="1" latinLnBrk="0" hangingPunct="1">
        <a:defRPr kumimoji="0" kern="1200">
          <a:solidFill>
            <a:schemeClr val="tx1"/>
          </a:solidFill>
          <a:latin typeface="+mn-lt"/>
          <a:ea typeface="+mn-ea"/>
          <a:cs typeface="+mn-cs"/>
        </a:defRPr>
      </a:lvl5pPr>
      <a:lvl6pPr marL="3047924" algn="l" rtl="0" eaLnBrk="1" latinLnBrk="0" hangingPunct="1">
        <a:defRPr kumimoji="0" kern="1200">
          <a:solidFill>
            <a:schemeClr val="tx1"/>
          </a:solidFill>
          <a:latin typeface="+mn-lt"/>
          <a:ea typeface="+mn-ea"/>
          <a:cs typeface="+mn-cs"/>
        </a:defRPr>
      </a:lvl6pPr>
      <a:lvl7pPr marL="3657509" algn="l" rtl="0" eaLnBrk="1" latinLnBrk="0" hangingPunct="1">
        <a:defRPr kumimoji="0" kern="1200">
          <a:solidFill>
            <a:schemeClr val="tx1"/>
          </a:solidFill>
          <a:latin typeface="+mn-lt"/>
          <a:ea typeface="+mn-ea"/>
          <a:cs typeface="+mn-cs"/>
        </a:defRPr>
      </a:lvl7pPr>
      <a:lvl8pPr marL="4267093" algn="l" rtl="0" eaLnBrk="1" latinLnBrk="0" hangingPunct="1">
        <a:defRPr kumimoji="0" kern="1200">
          <a:solidFill>
            <a:schemeClr val="tx1"/>
          </a:solidFill>
          <a:latin typeface="+mn-lt"/>
          <a:ea typeface="+mn-ea"/>
          <a:cs typeface="+mn-cs"/>
        </a:defRPr>
      </a:lvl8pPr>
      <a:lvl9pPr marL="487667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0" y="3733800"/>
            <a:ext cx="11074400" cy="1143000"/>
          </a:xfrm>
        </p:spPr>
        <p:txBody>
          <a:bodyPr/>
          <a:lstStyle/>
          <a:p>
            <a:r>
              <a:rPr lang="en-US" dirty="0"/>
              <a:t>Jacob</a:t>
            </a:r>
          </a:p>
        </p:txBody>
      </p:sp>
      <p:sp>
        <p:nvSpPr>
          <p:cNvPr id="6" name="Title 5"/>
          <p:cNvSpPr>
            <a:spLocks noGrp="1"/>
          </p:cNvSpPr>
          <p:nvPr>
            <p:ph type="ctrTitle"/>
          </p:nvPr>
        </p:nvSpPr>
        <p:spPr>
          <a:xfrm>
            <a:off x="0" y="1295400"/>
            <a:ext cx="11074400" cy="1981200"/>
          </a:xfrm>
        </p:spPr>
        <p:txBody>
          <a:bodyPr/>
          <a:lstStyle/>
          <a:p>
            <a:r>
              <a:rPr lang="en-US" sz="2800" dirty="0"/>
              <a:t>The Book of </a:t>
            </a:r>
            <a:br>
              <a:rPr lang="en-US" sz="2133" dirty="0"/>
            </a:br>
            <a:r>
              <a:rPr lang="en-US" dirty="0"/>
              <a:t>Genesis</a:t>
            </a:r>
          </a:p>
        </p:txBody>
      </p:sp>
      <p:pic>
        <p:nvPicPr>
          <p:cNvPr id="5" name="Picture Placeholder 7"/>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2197" t="9958" r="2897" b="10025"/>
          <a:stretch/>
        </p:blipFill>
        <p:spPr>
          <a:xfrm>
            <a:off x="8128000" y="2044203"/>
            <a:ext cx="2946400" cy="2921996"/>
          </a:xfrm>
          <a:prstGeom prst="ellipse">
            <a:avLst/>
          </a:prstGeom>
        </p:spPr>
      </p:pic>
    </p:spTree>
    <p:extLst>
      <p:ext uri="{BB962C8B-B14F-4D97-AF65-F5344CB8AC3E}">
        <p14:creationId xmlns:p14="http://schemas.microsoft.com/office/powerpoint/2010/main" val="9319242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C0A40-7F56-4B4E-B491-E2ABC687DB95}"/>
              </a:ext>
            </a:extLst>
          </p:cNvPr>
          <p:cNvSpPr>
            <a:spLocks noGrp="1"/>
          </p:cNvSpPr>
          <p:nvPr>
            <p:ph type="title"/>
          </p:nvPr>
        </p:nvSpPr>
        <p:spPr/>
        <p:txBody>
          <a:bodyPr/>
          <a:lstStyle/>
          <a:p>
            <a:r>
              <a:rPr lang="en-US" dirty="0"/>
              <a:t>The Birth of Esau &amp; Jacob</a:t>
            </a:r>
          </a:p>
        </p:txBody>
      </p:sp>
      <p:sp>
        <p:nvSpPr>
          <p:cNvPr id="3" name="Content Placeholder 2">
            <a:extLst>
              <a:ext uri="{FF2B5EF4-FFF2-40B4-BE49-F238E27FC236}">
                <a16:creationId xmlns:a16="http://schemas.microsoft.com/office/drawing/2014/main" id="{BF47379A-A703-482A-B717-0D3D5556BCBE}"/>
              </a:ext>
            </a:extLst>
          </p:cNvPr>
          <p:cNvSpPr>
            <a:spLocks noGrp="1"/>
          </p:cNvSpPr>
          <p:nvPr>
            <p:ph sz="half" idx="1"/>
          </p:nvPr>
        </p:nvSpPr>
        <p:spPr>
          <a:xfrm>
            <a:off x="609599" y="1524000"/>
            <a:ext cx="7981508" cy="4572000"/>
          </a:xfrm>
        </p:spPr>
        <p:txBody>
          <a:bodyPr>
            <a:normAutofit lnSpcReduction="10000"/>
          </a:bodyPr>
          <a:lstStyle/>
          <a:p>
            <a:r>
              <a:rPr lang="en-US" dirty="0"/>
              <a:t>God’s choice overturns ‘primogeniture’</a:t>
            </a:r>
          </a:p>
          <a:p>
            <a:r>
              <a:rPr lang="en-US" dirty="0"/>
              <a:t>Esau</a:t>
            </a:r>
          </a:p>
          <a:p>
            <a:pPr lvl="1"/>
            <a:r>
              <a:rPr lang="en-US" dirty="0"/>
              <a:t>Red/ruddy</a:t>
            </a:r>
          </a:p>
          <a:p>
            <a:pPr lvl="1"/>
            <a:r>
              <a:rPr lang="en-US" dirty="0"/>
              <a:t>Hairy</a:t>
            </a:r>
          </a:p>
          <a:p>
            <a:pPr lvl="1"/>
            <a:r>
              <a:rPr lang="en-US" dirty="0"/>
              <a:t>Hunter</a:t>
            </a:r>
          </a:p>
          <a:p>
            <a:r>
              <a:rPr lang="en-US" dirty="0"/>
              <a:t>Jacob</a:t>
            </a:r>
          </a:p>
          <a:p>
            <a:pPr lvl="1"/>
            <a:r>
              <a:rPr lang="en-US" dirty="0"/>
              <a:t>Grabbing onto his brother’s heel</a:t>
            </a:r>
          </a:p>
          <a:p>
            <a:pPr lvl="1"/>
            <a:r>
              <a:rPr lang="en-US" dirty="0"/>
              <a:t>Mild-mannered</a:t>
            </a:r>
          </a:p>
          <a:p>
            <a:endParaRPr lang="en-US" dirty="0"/>
          </a:p>
          <a:p>
            <a:pPr lvl="1"/>
            <a:endParaRPr lang="en-US" dirty="0"/>
          </a:p>
        </p:txBody>
      </p:sp>
      <p:pic>
        <p:nvPicPr>
          <p:cNvPr id="1026" name="Picture 2" descr="Image result for jacob &amp; esau heel">
            <a:extLst>
              <a:ext uri="{FF2B5EF4-FFF2-40B4-BE49-F238E27FC236}">
                <a16:creationId xmlns:a16="http://schemas.microsoft.com/office/drawing/2014/main" id="{73B08DE0-7398-42C1-8191-740CDF4AC948}"/>
              </a:ext>
            </a:extLst>
          </p:cNvPr>
          <p:cNvPicPr>
            <a:picLocks noGrp="1" noChangeAspect="1" noChangeArrowheads="1"/>
          </p:cNvPicPr>
          <p:nvPr>
            <p:ph sz="half" idx="2"/>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8933374" y="1524000"/>
            <a:ext cx="2649026" cy="4572000"/>
          </a:xfrm>
          <a:prstGeom prst="roundRect">
            <a:avLst>
              <a:gd name="adj" fmla="val 4167"/>
            </a:avLst>
          </a:prstGeom>
          <a:solidFill>
            <a:srgbClr val="FFFFFF"/>
          </a:solidFill>
          <a:ln w="76200" cap="sq">
            <a:solidFill>
              <a:schemeClr val="accent2"/>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312294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8002B-0AF3-4588-9715-AA6B9A51632F}"/>
              </a:ext>
            </a:extLst>
          </p:cNvPr>
          <p:cNvSpPr>
            <a:spLocks noGrp="1"/>
          </p:cNvSpPr>
          <p:nvPr>
            <p:ph type="title"/>
          </p:nvPr>
        </p:nvSpPr>
        <p:spPr/>
        <p:txBody>
          <a:bodyPr/>
          <a:lstStyle/>
          <a:p>
            <a:r>
              <a:rPr lang="en-US" dirty="0"/>
              <a:t>Esau Sells the Birthright</a:t>
            </a:r>
          </a:p>
        </p:txBody>
      </p:sp>
      <p:sp>
        <p:nvSpPr>
          <p:cNvPr id="4" name="Content Placeholder 3">
            <a:extLst>
              <a:ext uri="{FF2B5EF4-FFF2-40B4-BE49-F238E27FC236}">
                <a16:creationId xmlns:a16="http://schemas.microsoft.com/office/drawing/2014/main" id="{E209D02C-B055-48D8-88A4-97225034F337}"/>
              </a:ext>
            </a:extLst>
          </p:cNvPr>
          <p:cNvSpPr>
            <a:spLocks noGrp="1"/>
          </p:cNvSpPr>
          <p:nvPr>
            <p:ph sz="half" idx="2"/>
          </p:nvPr>
        </p:nvSpPr>
        <p:spPr>
          <a:xfrm>
            <a:off x="3934046" y="1524000"/>
            <a:ext cx="7676801" cy="4572000"/>
          </a:xfrm>
        </p:spPr>
        <p:txBody>
          <a:bodyPr>
            <a:normAutofit fontScale="92500" lnSpcReduction="10000"/>
          </a:bodyPr>
          <a:lstStyle/>
          <a:p>
            <a:r>
              <a:rPr lang="en-US" dirty="0"/>
              <a:t>Esau the Hunter is famished</a:t>
            </a:r>
          </a:p>
          <a:p>
            <a:r>
              <a:rPr lang="en-US" dirty="0"/>
              <a:t>‘The red stuff…the red stuff!’</a:t>
            </a:r>
          </a:p>
          <a:p>
            <a:pPr lvl="1"/>
            <a:r>
              <a:rPr lang="en-US" dirty="0"/>
              <a:t>Edom</a:t>
            </a:r>
          </a:p>
          <a:p>
            <a:r>
              <a:rPr lang="en-US" dirty="0"/>
              <a:t>Birthright</a:t>
            </a:r>
          </a:p>
          <a:p>
            <a:pPr lvl="1"/>
            <a:r>
              <a:rPr lang="en-US" dirty="0"/>
              <a:t>Reserved for the firstborn male</a:t>
            </a:r>
          </a:p>
          <a:p>
            <a:pPr lvl="1"/>
            <a:r>
              <a:rPr lang="en-US" dirty="0"/>
              <a:t>Double portion of inheritance</a:t>
            </a:r>
          </a:p>
          <a:p>
            <a:r>
              <a:rPr lang="en-US" dirty="0"/>
              <a:t>Jacob seals the transaction with Esau’s oath</a:t>
            </a:r>
          </a:p>
          <a:p>
            <a:r>
              <a:rPr lang="en-US" dirty="0"/>
              <a:t>Esau ‘disregarded’ his birthright. </a:t>
            </a:r>
          </a:p>
          <a:p>
            <a:pPr lvl="1"/>
            <a:endParaRPr lang="en-US" dirty="0"/>
          </a:p>
          <a:p>
            <a:endParaRPr lang="en-US" dirty="0"/>
          </a:p>
        </p:txBody>
      </p:sp>
      <p:pic>
        <p:nvPicPr>
          <p:cNvPr id="2050" name="Picture 2" descr="Image result for bread and lentil stew">
            <a:extLst>
              <a:ext uri="{FF2B5EF4-FFF2-40B4-BE49-F238E27FC236}">
                <a16:creationId xmlns:a16="http://schemas.microsoft.com/office/drawing/2014/main" id="{1E057D46-9683-45BF-B5D7-D117B4921047}"/>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3005470" cy="3537098"/>
          </a:xfrm>
          <a:prstGeom prst="round2DiagRect">
            <a:avLst>
              <a:gd name="adj1" fmla="val 16667"/>
              <a:gd name="adj2" fmla="val 0"/>
            </a:avLst>
          </a:prstGeom>
          <a:ln w="88900" cap="sq">
            <a:solidFill>
              <a:schemeClr val="accent2"/>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25417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0" y="3733800"/>
            <a:ext cx="11074400" cy="1143000"/>
          </a:xfrm>
        </p:spPr>
        <p:txBody>
          <a:bodyPr/>
          <a:lstStyle/>
          <a:p>
            <a:r>
              <a:rPr lang="en-US" dirty="0"/>
              <a:t>Jacob</a:t>
            </a:r>
          </a:p>
        </p:txBody>
      </p:sp>
      <p:sp>
        <p:nvSpPr>
          <p:cNvPr id="6" name="Title 5"/>
          <p:cNvSpPr>
            <a:spLocks noGrp="1"/>
          </p:cNvSpPr>
          <p:nvPr>
            <p:ph type="ctrTitle"/>
          </p:nvPr>
        </p:nvSpPr>
        <p:spPr>
          <a:xfrm>
            <a:off x="0" y="1295400"/>
            <a:ext cx="11074400" cy="1981200"/>
          </a:xfrm>
        </p:spPr>
        <p:txBody>
          <a:bodyPr/>
          <a:lstStyle/>
          <a:p>
            <a:r>
              <a:rPr lang="en-US" sz="2800" dirty="0"/>
              <a:t>The Book of </a:t>
            </a:r>
            <a:br>
              <a:rPr lang="en-US" sz="2133" dirty="0"/>
            </a:br>
            <a:r>
              <a:rPr lang="en-US" dirty="0"/>
              <a:t>Genesis</a:t>
            </a:r>
          </a:p>
        </p:txBody>
      </p:sp>
      <p:pic>
        <p:nvPicPr>
          <p:cNvPr id="5" name="Picture Placeholder 7"/>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2197" t="9958" r="2897" b="10025"/>
          <a:stretch/>
        </p:blipFill>
        <p:spPr>
          <a:xfrm>
            <a:off x="8128000" y="2044203"/>
            <a:ext cx="2946400" cy="2921996"/>
          </a:xfrm>
          <a:prstGeom prst="ellipse">
            <a:avLst/>
          </a:prstGeom>
        </p:spPr>
      </p:pic>
    </p:spTree>
    <p:extLst>
      <p:ext uri="{BB962C8B-B14F-4D97-AF65-F5344CB8AC3E}">
        <p14:creationId xmlns:p14="http://schemas.microsoft.com/office/powerpoint/2010/main" val="8391317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DBDD3E-F145-43E7-816F-1AEFE7F31378}"/>
              </a:ext>
            </a:extLst>
          </p:cNvPr>
          <p:cNvSpPr>
            <a:spLocks noGrp="1"/>
          </p:cNvSpPr>
          <p:nvPr>
            <p:ph idx="1"/>
          </p:nvPr>
        </p:nvSpPr>
        <p:spPr/>
        <p:txBody>
          <a:bodyPr>
            <a:normAutofit lnSpcReduction="10000"/>
          </a:bodyPr>
          <a:lstStyle/>
          <a:p>
            <a:r>
              <a:rPr lang="en-US" dirty="0"/>
              <a:t>Aged and blind Isaac prepares to bless Esau</a:t>
            </a:r>
          </a:p>
          <a:p>
            <a:r>
              <a:rPr lang="en-US" dirty="0"/>
              <a:t>Blessing</a:t>
            </a:r>
          </a:p>
          <a:p>
            <a:pPr lvl="1"/>
            <a:r>
              <a:rPr lang="en-US" dirty="0"/>
              <a:t>Sets identity/destiny of the child</a:t>
            </a:r>
          </a:p>
          <a:p>
            <a:pPr lvl="1"/>
            <a:r>
              <a:rPr lang="en-US" dirty="0"/>
              <a:t>Intergenerational</a:t>
            </a:r>
          </a:p>
          <a:p>
            <a:pPr lvl="1"/>
            <a:r>
              <a:rPr lang="en-US" dirty="0"/>
              <a:t>Holds genuine power</a:t>
            </a:r>
          </a:p>
          <a:p>
            <a:r>
              <a:rPr lang="en-US" dirty="0"/>
              <a:t>Rebekah initiates the trickery</a:t>
            </a:r>
          </a:p>
          <a:p>
            <a:pPr lvl="1"/>
            <a:r>
              <a:rPr lang="en-US" dirty="0"/>
              <a:t>Food / Skin / Clothing</a:t>
            </a:r>
          </a:p>
          <a:p>
            <a:r>
              <a:rPr lang="en-US" dirty="0"/>
              <a:t>Jacob is readily complicit</a:t>
            </a:r>
          </a:p>
          <a:p>
            <a:endParaRPr lang="en-US" dirty="0"/>
          </a:p>
          <a:p>
            <a:pPr lvl="1"/>
            <a:endParaRPr lang="en-US" dirty="0"/>
          </a:p>
        </p:txBody>
      </p:sp>
      <p:sp>
        <p:nvSpPr>
          <p:cNvPr id="3" name="Title 2">
            <a:extLst>
              <a:ext uri="{FF2B5EF4-FFF2-40B4-BE49-F238E27FC236}">
                <a16:creationId xmlns:a16="http://schemas.microsoft.com/office/drawing/2014/main" id="{34A64013-BB74-459C-8B6E-995AC9CDEF85}"/>
              </a:ext>
            </a:extLst>
          </p:cNvPr>
          <p:cNvSpPr>
            <a:spLocks noGrp="1"/>
          </p:cNvSpPr>
          <p:nvPr>
            <p:ph type="title"/>
          </p:nvPr>
        </p:nvSpPr>
        <p:spPr/>
        <p:txBody>
          <a:bodyPr/>
          <a:lstStyle/>
          <a:p>
            <a:r>
              <a:rPr lang="en-US" dirty="0"/>
              <a:t>Jacob Steals the Blessing</a:t>
            </a:r>
          </a:p>
        </p:txBody>
      </p:sp>
      <p:pic>
        <p:nvPicPr>
          <p:cNvPr id="1026" name="Picture 2" descr="Image result for jacob and isaac">
            <a:extLst>
              <a:ext uri="{FF2B5EF4-FFF2-40B4-BE49-F238E27FC236}">
                <a16:creationId xmlns:a16="http://schemas.microsoft.com/office/drawing/2014/main" id="{61661ED0-10D0-4CC2-BB99-92423FBE0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2320" y="3413658"/>
            <a:ext cx="4450080" cy="2682342"/>
          </a:xfrm>
          <a:prstGeom prst="snip2DiagRect">
            <a:avLst/>
          </a:prstGeom>
          <a:solidFill>
            <a:srgbClr val="FFFFFF">
              <a:shade val="85000"/>
            </a:srgbClr>
          </a:solidFill>
          <a:ln w="88900" cap="sq">
            <a:solidFill>
              <a:schemeClr val="accent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03228985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DBDD3E-F145-43E7-816F-1AEFE7F31378}"/>
              </a:ext>
            </a:extLst>
          </p:cNvPr>
          <p:cNvSpPr>
            <a:spLocks noGrp="1"/>
          </p:cNvSpPr>
          <p:nvPr>
            <p:ph idx="1"/>
          </p:nvPr>
        </p:nvSpPr>
        <p:spPr/>
        <p:txBody>
          <a:bodyPr>
            <a:normAutofit lnSpcReduction="10000"/>
          </a:bodyPr>
          <a:lstStyle/>
          <a:p>
            <a:r>
              <a:rPr lang="en-US" dirty="0"/>
              <a:t>Jacob tells two lies:</a:t>
            </a:r>
          </a:p>
          <a:p>
            <a:pPr lvl="1"/>
            <a:r>
              <a:rPr lang="en-US" dirty="0"/>
              <a:t>Purposely identifies himself as Esau</a:t>
            </a:r>
          </a:p>
          <a:p>
            <a:pPr lvl="1"/>
            <a:r>
              <a:rPr lang="en-US" dirty="0"/>
              <a:t>Appeals to YHWH’s aid to explain himself</a:t>
            </a:r>
          </a:p>
          <a:p>
            <a:r>
              <a:rPr lang="en-US" dirty="0" err="1"/>
              <a:t>Issac</a:t>
            </a:r>
            <a:r>
              <a:rPr lang="en-US" dirty="0"/>
              <a:t> remains suspicious</a:t>
            </a:r>
          </a:p>
          <a:p>
            <a:r>
              <a:rPr lang="en-US" dirty="0"/>
              <a:t>3 parts to the blessing</a:t>
            </a:r>
          </a:p>
          <a:p>
            <a:pPr lvl="1"/>
            <a:r>
              <a:rPr lang="en-US" dirty="0"/>
              <a:t>Basis for the blessing</a:t>
            </a:r>
          </a:p>
          <a:p>
            <a:pPr lvl="1"/>
            <a:r>
              <a:rPr lang="en-US" dirty="0"/>
              <a:t>What Jacob will receive</a:t>
            </a:r>
          </a:p>
          <a:p>
            <a:pPr lvl="1"/>
            <a:r>
              <a:rPr lang="en-US" dirty="0"/>
              <a:t>Jacob’s future descendants</a:t>
            </a:r>
          </a:p>
          <a:p>
            <a:endParaRPr lang="en-US" dirty="0"/>
          </a:p>
          <a:p>
            <a:pPr lvl="1"/>
            <a:endParaRPr lang="en-US" dirty="0"/>
          </a:p>
          <a:p>
            <a:pPr lvl="1"/>
            <a:endParaRPr lang="en-US" dirty="0"/>
          </a:p>
        </p:txBody>
      </p:sp>
      <p:sp>
        <p:nvSpPr>
          <p:cNvPr id="3" name="Title 2">
            <a:extLst>
              <a:ext uri="{FF2B5EF4-FFF2-40B4-BE49-F238E27FC236}">
                <a16:creationId xmlns:a16="http://schemas.microsoft.com/office/drawing/2014/main" id="{34A64013-BB74-459C-8B6E-995AC9CDEF85}"/>
              </a:ext>
            </a:extLst>
          </p:cNvPr>
          <p:cNvSpPr>
            <a:spLocks noGrp="1"/>
          </p:cNvSpPr>
          <p:nvPr>
            <p:ph type="title"/>
          </p:nvPr>
        </p:nvSpPr>
        <p:spPr/>
        <p:txBody>
          <a:bodyPr/>
          <a:lstStyle/>
          <a:p>
            <a:r>
              <a:rPr lang="en-US" dirty="0"/>
              <a:t>Jacob Steals the Blessing</a:t>
            </a:r>
          </a:p>
        </p:txBody>
      </p:sp>
      <p:pic>
        <p:nvPicPr>
          <p:cNvPr id="1026" name="Picture 2" descr="Image result for jacob and isaac">
            <a:extLst>
              <a:ext uri="{FF2B5EF4-FFF2-40B4-BE49-F238E27FC236}">
                <a16:creationId xmlns:a16="http://schemas.microsoft.com/office/drawing/2014/main" id="{61661ED0-10D0-4CC2-BB99-92423FBE0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2320" y="3413658"/>
            <a:ext cx="4450080" cy="2682342"/>
          </a:xfrm>
          <a:prstGeom prst="snip2DiagRect">
            <a:avLst/>
          </a:prstGeom>
          <a:solidFill>
            <a:srgbClr val="FFFFFF">
              <a:shade val="85000"/>
            </a:srgbClr>
          </a:solidFill>
          <a:ln w="88900" cap="sq">
            <a:solidFill>
              <a:schemeClr val="accent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4225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DBDD3E-F145-43E7-816F-1AEFE7F31378}"/>
              </a:ext>
            </a:extLst>
          </p:cNvPr>
          <p:cNvSpPr>
            <a:spLocks noGrp="1"/>
          </p:cNvSpPr>
          <p:nvPr>
            <p:ph idx="1"/>
          </p:nvPr>
        </p:nvSpPr>
        <p:spPr/>
        <p:txBody>
          <a:bodyPr>
            <a:normAutofit/>
          </a:bodyPr>
          <a:lstStyle/>
          <a:p>
            <a:r>
              <a:rPr lang="en-US" dirty="0"/>
              <a:t>Jacob leaves quickly and Esau returns ready to receive the blessing</a:t>
            </a:r>
          </a:p>
          <a:p>
            <a:r>
              <a:rPr lang="en-US" dirty="0"/>
              <a:t>Esau matches his father’s distress</a:t>
            </a:r>
          </a:p>
          <a:p>
            <a:pPr>
              <a:spcBef>
                <a:spcPts val="0"/>
              </a:spcBef>
            </a:pPr>
            <a:r>
              <a:rPr lang="en-US" dirty="0"/>
              <a:t>Isaac maintains and repeats the blessing to Jacob</a:t>
            </a:r>
          </a:p>
          <a:p>
            <a:pPr>
              <a:spcBef>
                <a:spcPts val="0"/>
              </a:spcBef>
            </a:pPr>
            <a:r>
              <a:rPr lang="en-US" dirty="0"/>
              <a:t>Esau connects Jacob’s actions with his birthright also</a:t>
            </a:r>
          </a:p>
          <a:p>
            <a:pPr>
              <a:spcBef>
                <a:spcPts val="0"/>
              </a:spcBef>
            </a:pPr>
            <a:r>
              <a:rPr lang="en-US" dirty="0"/>
              <a:t>Esau is given a ‘blessing’ of his own</a:t>
            </a:r>
          </a:p>
          <a:p>
            <a:pPr lvl="1">
              <a:spcBef>
                <a:spcPts val="0"/>
              </a:spcBef>
            </a:pPr>
            <a:r>
              <a:rPr lang="en-US" dirty="0"/>
              <a:t>Esau will become a man of the sword (i.e. war/plunder)</a:t>
            </a:r>
          </a:p>
          <a:p>
            <a:pPr lvl="1">
              <a:spcBef>
                <a:spcPts val="0"/>
              </a:spcBef>
            </a:pPr>
            <a:r>
              <a:rPr lang="en-US" dirty="0"/>
              <a:t>His people will not serve Israel forever</a:t>
            </a:r>
          </a:p>
          <a:p>
            <a:pPr marL="0" indent="0">
              <a:spcBef>
                <a:spcPts val="0"/>
              </a:spcBef>
              <a:buNone/>
            </a:pPr>
            <a:endParaRPr lang="en-US" dirty="0"/>
          </a:p>
          <a:p>
            <a:pPr lvl="1"/>
            <a:endParaRPr lang="en-US" dirty="0"/>
          </a:p>
          <a:p>
            <a:pPr lvl="1"/>
            <a:endParaRPr lang="en-US" dirty="0"/>
          </a:p>
        </p:txBody>
      </p:sp>
      <p:sp>
        <p:nvSpPr>
          <p:cNvPr id="3" name="Title 2">
            <a:extLst>
              <a:ext uri="{FF2B5EF4-FFF2-40B4-BE49-F238E27FC236}">
                <a16:creationId xmlns:a16="http://schemas.microsoft.com/office/drawing/2014/main" id="{34A64013-BB74-459C-8B6E-995AC9CDEF85}"/>
              </a:ext>
            </a:extLst>
          </p:cNvPr>
          <p:cNvSpPr>
            <a:spLocks noGrp="1"/>
          </p:cNvSpPr>
          <p:nvPr>
            <p:ph type="title"/>
          </p:nvPr>
        </p:nvSpPr>
        <p:spPr/>
        <p:txBody>
          <a:bodyPr/>
          <a:lstStyle/>
          <a:p>
            <a:r>
              <a:rPr lang="en-US" dirty="0"/>
              <a:t>Isaac and Esau Mourn </a:t>
            </a:r>
          </a:p>
        </p:txBody>
      </p:sp>
    </p:spTree>
    <p:extLst>
      <p:ext uri="{BB962C8B-B14F-4D97-AF65-F5344CB8AC3E}">
        <p14:creationId xmlns:p14="http://schemas.microsoft.com/office/powerpoint/2010/main" val="356149007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12ACC7-DC6A-49ED-B113-B4C1DE220F35}"/>
              </a:ext>
            </a:extLst>
          </p:cNvPr>
          <p:cNvSpPr>
            <a:spLocks noGrp="1"/>
          </p:cNvSpPr>
          <p:nvPr>
            <p:ph idx="1"/>
          </p:nvPr>
        </p:nvSpPr>
        <p:spPr/>
        <p:txBody>
          <a:bodyPr/>
          <a:lstStyle/>
          <a:p>
            <a:r>
              <a:rPr lang="en-US" dirty="0"/>
              <a:t>Two stories give independent reasons for Jacob leaving his home and running off to </a:t>
            </a:r>
            <a:r>
              <a:rPr lang="en-US" dirty="0" err="1"/>
              <a:t>Padan</a:t>
            </a:r>
            <a:r>
              <a:rPr lang="en-US" dirty="0"/>
              <a:t>-Aram</a:t>
            </a:r>
          </a:p>
          <a:p>
            <a:pPr lvl="1"/>
            <a:r>
              <a:rPr lang="en-US" dirty="0"/>
              <a:t>Esau plots to kill Jacob</a:t>
            </a:r>
          </a:p>
          <a:p>
            <a:pPr lvl="1"/>
            <a:r>
              <a:rPr lang="en-US" dirty="0"/>
              <a:t>Jacob should find a wife</a:t>
            </a:r>
          </a:p>
          <a:p>
            <a:r>
              <a:rPr lang="en-US" dirty="0"/>
              <a:t>Esau’s wives</a:t>
            </a:r>
          </a:p>
          <a:p>
            <a:pPr lvl="1"/>
            <a:r>
              <a:rPr lang="en-US" dirty="0"/>
              <a:t>Esau had 2 wives from among the Hittite women</a:t>
            </a:r>
          </a:p>
          <a:p>
            <a:pPr lvl="1"/>
            <a:r>
              <a:rPr lang="en-US" dirty="0"/>
              <a:t>In response to Jacob search for a wife, Esau marries an Ishmaelite woman</a:t>
            </a:r>
          </a:p>
        </p:txBody>
      </p:sp>
      <p:sp>
        <p:nvSpPr>
          <p:cNvPr id="3" name="Title 2">
            <a:extLst>
              <a:ext uri="{FF2B5EF4-FFF2-40B4-BE49-F238E27FC236}">
                <a16:creationId xmlns:a16="http://schemas.microsoft.com/office/drawing/2014/main" id="{3CC869AC-C2C5-48AE-91F1-E5B35BB6809A}"/>
              </a:ext>
            </a:extLst>
          </p:cNvPr>
          <p:cNvSpPr>
            <a:spLocks noGrp="1"/>
          </p:cNvSpPr>
          <p:nvPr>
            <p:ph type="title"/>
          </p:nvPr>
        </p:nvSpPr>
        <p:spPr/>
        <p:txBody>
          <a:bodyPr/>
          <a:lstStyle/>
          <a:p>
            <a:r>
              <a:rPr lang="en-US" dirty="0"/>
              <a:t>The Separation of Jacob &amp; Esau</a:t>
            </a:r>
          </a:p>
        </p:txBody>
      </p:sp>
    </p:spTree>
    <p:extLst>
      <p:ext uri="{BB962C8B-B14F-4D97-AF65-F5344CB8AC3E}">
        <p14:creationId xmlns:p14="http://schemas.microsoft.com/office/powerpoint/2010/main" val="43920162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32158-8085-4020-8BCD-85A076D75C51}"/>
              </a:ext>
            </a:extLst>
          </p:cNvPr>
          <p:cNvSpPr>
            <a:spLocks noGrp="1"/>
          </p:cNvSpPr>
          <p:nvPr>
            <p:ph type="title"/>
          </p:nvPr>
        </p:nvSpPr>
        <p:spPr/>
        <p:txBody>
          <a:bodyPr/>
          <a:lstStyle/>
          <a:p>
            <a:r>
              <a:rPr lang="en-US" dirty="0"/>
              <a:t>Encounter at Bethel</a:t>
            </a:r>
          </a:p>
        </p:txBody>
      </p:sp>
      <p:sp>
        <p:nvSpPr>
          <p:cNvPr id="3" name="Content Placeholder 2">
            <a:extLst>
              <a:ext uri="{FF2B5EF4-FFF2-40B4-BE49-F238E27FC236}">
                <a16:creationId xmlns:a16="http://schemas.microsoft.com/office/drawing/2014/main" id="{D91DB8D4-3FEE-4C1F-BFED-0EB2C3FB38D1}"/>
              </a:ext>
            </a:extLst>
          </p:cNvPr>
          <p:cNvSpPr>
            <a:spLocks noGrp="1"/>
          </p:cNvSpPr>
          <p:nvPr>
            <p:ph sz="half" idx="1"/>
          </p:nvPr>
        </p:nvSpPr>
        <p:spPr>
          <a:xfrm>
            <a:off x="609599" y="1524000"/>
            <a:ext cx="7815943" cy="4572000"/>
          </a:xfrm>
        </p:spPr>
        <p:txBody>
          <a:bodyPr>
            <a:normAutofit fontScale="92500" lnSpcReduction="10000"/>
          </a:bodyPr>
          <a:lstStyle/>
          <a:p>
            <a:r>
              <a:rPr lang="en-US" dirty="0"/>
              <a:t>Jacob comes to Nowhere</a:t>
            </a:r>
          </a:p>
          <a:p>
            <a:pPr lvl="1"/>
            <a:r>
              <a:rPr lang="en-US" dirty="0"/>
              <a:t>‘A Certain Place’</a:t>
            </a:r>
          </a:p>
          <a:p>
            <a:pPr lvl="1"/>
            <a:r>
              <a:rPr lang="en-US" dirty="0"/>
              <a:t>Stone Pillow</a:t>
            </a:r>
          </a:p>
          <a:p>
            <a:r>
              <a:rPr lang="en-US" dirty="0"/>
              <a:t>The Dream</a:t>
            </a:r>
          </a:p>
          <a:p>
            <a:pPr lvl="1"/>
            <a:r>
              <a:rPr lang="en-US" dirty="0"/>
              <a:t>Ladder/Stairway</a:t>
            </a:r>
          </a:p>
          <a:p>
            <a:pPr lvl="1"/>
            <a:r>
              <a:rPr lang="en-US" dirty="0"/>
              <a:t>Angels ascending/descending</a:t>
            </a:r>
          </a:p>
          <a:p>
            <a:pPr lvl="1"/>
            <a:r>
              <a:rPr lang="en-US" dirty="0"/>
              <a:t>YHWH stands ‘above it’ / ‘beside him’</a:t>
            </a:r>
          </a:p>
          <a:p>
            <a:pPr lvl="1"/>
            <a:r>
              <a:rPr lang="en-US" dirty="0"/>
              <a:t>Promises Repeated</a:t>
            </a:r>
          </a:p>
          <a:p>
            <a:r>
              <a:rPr lang="en-US" dirty="0"/>
              <a:t>Jacob makes a vow at ‘Bethel’ </a:t>
            </a:r>
          </a:p>
          <a:p>
            <a:endParaRPr lang="en-US" dirty="0"/>
          </a:p>
          <a:p>
            <a:endParaRPr lang="en-US" dirty="0"/>
          </a:p>
          <a:p>
            <a:endParaRPr lang="en-US" dirty="0"/>
          </a:p>
        </p:txBody>
      </p:sp>
      <p:pic>
        <p:nvPicPr>
          <p:cNvPr id="1026" name="Picture 2" descr="Image result for Jacob at bethel">
            <a:extLst>
              <a:ext uri="{FF2B5EF4-FFF2-40B4-BE49-F238E27FC236}">
                <a16:creationId xmlns:a16="http://schemas.microsoft.com/office/drawing/2014/main" id="{3FCD2FAF-29ED-464A-9EC9-81009BA68CA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425542" y="1524000"/>
            <a:ext cx="3185433" cy="4571999"/>
          </a:xfrm>
          <a:prstGeom prst="roundRect">
            <a:avLst>
              <a:gd name="adj" fmla="val 11111"/>
            </a:avLst>
          </a:prstGeom>
          <a:ln w="190500" cap="rnd">
            <a:solidFill>
              <a:schemeClr val="accent2"/>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9953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A10A6D-B775-4583-83C0-7EF2E15EDF50}"/>
              </a:ext>
            </a:extLst>
          </p:cNvPr>
          <p:cNvSpPr>
            <a:spLocks noGrp="1"/>
          </p:cNvSpPr>
          <p:nvPr>
            <p:ph idx="1"/>
          </p:nvPr>
        </p:nvSpPr>
        <p:spPr>
          <a:xfrm>
            <a:off x="4164037" y="1524000"/>
            <a:ext cx="7418363" cy="4572000"/>
          </a:xfrm>
        </p:spPr>
        <p:txBody>
          <a:bodyPr>
            <a:normAutofit fontScale="92500"/>
          </a:bodyPr>
          <a:lstStyle/>
          <a:p>
            <a:r>
              <a:rPr lang="en-US" dirty="0"/>
              <a:t>Jacob reaches ‘the East’</a:t>
            </a:r>
          </a:p>
          <a:p>
            <a:r>
              <a:rPr lang="en-US" dirty="0"/>
              <a:t>Inquires of Laban (lit. Is peace to him?)…</a:t>
            </a:r>
          </a:p>
          <a:p>
            <a:r>
              <a:rPr lang="en-US" dirty="0"/>
              <a:t>…but encounters Rachel at the well</a:t>
            </a:r>
          </a:p>
          <a:p>
            <a:r>
              <a:rPr lang="en-US" dirty="0"/>
              <a:t>Jacob moves the well stone by himself…</a:t>
            </a:r>
          </a:p>
          <a:p>
            <a:r>
              <a:rPr lang="en-US" dirty="0"/>
              <a:t>Then kisses Rachel, and cries.</a:t>
            </a:r>
          </a:p>
          <a:p>
            <a:r>
              <a:rPr lang="en-US" dirty="0"/>
              <a:t>Laban comes and invites Jacob into his house. </a:t>
            </a:r>
          </a:p>
          <a:p>
            <a:endParaRPr lang="en-US" dirty="0"/>
          </a:p>
          <a:p>
            <a:endParaRPr lang="en-US" dirty="0"/>
          </a:p>
        </p:txBody>
      </p:sp>
      <p:sp>
        <p:nvSpPr>
          <p:cNvPr id="3" name="Title 2">
            <a:extLst>
              <a:ext uri="{FF2B5EF4-FFF2-40B4-BE49-F238E27FC236}">
                <a16:creationId xmlns:a16="http://schemas.microsoft.com/office/drawing/2014/main" id="{8437BBCB-2E4C-4135-8A14-741CFAC2AA31}"/>
              </a:ext>
            </a:extLst>
          </p:cNvPr>
          <p:cNvSpPr>
            <a:spLocks noGrp="1"/>
          </p:cNvSpPr>
          <p:nvPr>
            <p:ph type="title"/>
          </p:nvPr>
        </p:nvSpPr>
        <p:spPr/>
        <p:txBody>
          <a:bodyPr/>
          <a:lstStyle/>
          <a:p>
            <a:r>
              <a:rPr lang="en-US" dirty="0"/>
              <a:t>Jacob Meets Rachel &amp; Laban</a:t>
            </a:r>
          </a:p>
        </p:txBody>
      </p:sp>
      <p:pic>
        <p:nvPicPr>
          <p:cNvPr id="3074" name="Picture 2" descr="Image result for jacob and rachel">
            <a:extLst>
              <a:ext uri="{FF2B5EF4-FFF2-40B4-BE49-F238E27FC236}">
                <a16:creationId xmlns:a16="http://schemas.microsoft.com/office/drawing/2014/main" id="{9E4A9AA2-7674-499C-A2F5-2222C7D47C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464" b="7841"/>
          <a:stretch/>
        </p:blipFill>
        <p:spPr bwMode="auto">
          <a:xfrm>
            <a:off x="848751" y="1779563"/>
            <a:ext cx="3202745" cy="381234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17017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E688C-41C9-4839-AC8A-20D7693E8896}"/>
              </a:ext>
            </a:extLst>
          </p:cNvPr>
          <p:cNvSpPr>
            <a:spLocks noGrp="1"/>
          </p:cNvSpPr>
          <p:nvPr>
            <p:ph type="title"/>
          </p:nvPr>
        </p:nvSpPr>
        <p:spPr/>
        <p:txBody>
          <a:bodyPr/>
          <a:lstStyle/>
          <a:p>
            <a:r>
              <a:rPr lang="en-US" dirty="0"/>
              <a:t>The Deceiver is Deceived</a:t>
            </a:r>
          </a:p>
        </p:txBody>
      </p:sp>
      <p:sp>
        <p:nvSpPr>
          <p:cNvPr id="3" name="Content Placeholder 2">
            <a:extLst>
              <a:ext uri="{FF2B5EF4-FFF2-40B4-BE49-F238E27FC236}">
                <a16:creationId xmlns:a16="http://schemas.microsoft.com/office/drawing/2014/main" id="{F4EFC987-1E1C-4589-B945-F3EEA91E5CDB}"/>
              </a:ext>
            </a:extLst>
          </p:cNvPr>
          <p:cNvSpPr>
            <a:spLocks noGrp="1"/>
          </p:cNvSpPr>
          <p:nvPr>
            <p:ph sz="half" idx="1"/>
          </p:nvPr>
        </p:nvSpPr>
        <p:spPr>
          <a:xfrm>
            <a:off x="609599" y="1524000"/>
            <a:ext cx="6611008" cy="4572000"/>
          </a:xfrm>
        </p:spPr>
        <p:txBody>
          <a:bodyPr/>
          <a:lstStyle/>
          <a:p>
            <a:r>
              <a:rPr lang="en-US" dirty="0"/>
              <a:t>Jacob agrees to work for Laban for his daughter Rachel</a:t>
            </a:r>
          </a:p>
          <a:p>
            <a:r>
              <a:rPr lang="en-US" dirty="0"/>
              <a:t>He loves Rachel’s physical appearance</a:t>
            </a:r>
          </a:p>
          <a:p>
            <a:r>
              <a:rPr lang="en-US" dirty="0"/>
              <a:t>When Jacob calls for Rachel’s hand, Laban throws a party</a:t>
            </a:r>
          </a:p>
          <a:p>
            <a:r>
              <a:rPr lang="en-US" dirty="0"/>
              <a:t>Laban delivers Leah to Jacob</a:t>
            </a:r>
          </a:p>
        </p:txBody>
      </p:sp>
      <p:pic>
        <p:nvPicPr>
          <p:cNvPr id="2050" name="Picture 2" descr="Detail from a painting by Joseph Fuhrich: note the contrast between Rachel (left) and Leah (right)">
            <a:extLst>
              <a:ext uri="{FF2B5EF4-FFF2-40B4-BE49-F238E27FC236}">
                <a16:creationId xmlns:a16="http://schemas.microsoft.com/office/drawing/2014/main" id="{29136791-A75A-45E5-B5DE-15AAD7E8DC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1578"/>
          <a:stretch/>
        </p:blipFill>
        <p:spPr bwMode="auto">
          <a:xfrm>
            <a:off x="7641020" y="1534510"/>
            <a:ext cx="3941380" cy="4572000"/>
          </a:xfrm>
          <a:prstGeom prst="round2DiagRect">
            <a:avLst>
              <a:gd name="adj1" fmla="val 16667"/>
              <a:gd name="adj2" fmla="val 0"/>
            </a:avLst>
          </a:prstGeom>
          <a:ln w="88900" cap="sq">
            <a:solidFill>
              <a:schemeClr val="accent2"/>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7315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p:cNvGraphicFramePr>
            <a:graphicFrameLocks noGrp="1"/>
          </p:cNvGraphicFramePr>
          <p:nvPr>
            <p:ph sz="half" idx="1"/>
            <p:extLst/>
          </p:nvPr>
        </p:nvGraphicFramePr>
        <p:xfrm>
          <a:off x="6270914" y="1641763"/>
          <a:ext cx="4914900" cy="8177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609600" y="152400"/>
            <a:ext cx="10972800" cy="1219200"/>
          </a:xfrm>
        </p:spPr>
        <p:txBody>
          <a:bodyPr/>
          <a:lstStyle/>
          <a:p>
            <a:r>
              <a:rPr lang="en-US" dirty="0"/>
              <a:t>Overview of Chapters 12-50</a:t>
            </a:r>
          </a:p>
        </p:txBody>
      </p:sp>
      <p:sp>
        <p:nvSpPr>
          <p:cNvPr id="7" name="Content Placeholder 6"/>
          <p:cNvSpPr>
            <a:spLocks noGrp="1"/>
          </p:cNvSpPr>
          <p:nvPr>
            <p:ph sz="half" idx="2"/>
          </p:nvPr>
        </p:nvSpPr>
        <p:spPr>
          <a:xfrm>
            <a:off x="767660" y="1641764"/>
            <a:ext cx="4914900" cy="4571999"/>
          </a:xfrm>
        </p:spPr>
        <p:txBody>
          <a:bodyPr>
            <a:normAutofit fontScale="92500" lnSpcReduction="10000"/>
          </a:bodyPr>
          <a:lstStyle/>
          <a:p>
            <a:r>
              <a:rPr lang="en-US" sz="2800" dirty="0"/>
              <a:t>Establishes God’s plan to redeem his creation through a single entity: Abraham&gt;Israel</a:t>
            </a:r>
          </a:p>
          <a:p>
            <a:r>
              <a:rPr lang="en-US" sz="2800" dirty="0"/>
              <a:t>Characterized by God’s gracious covenant with his chosen people and their response of faithfulness. </a:t>
            </a:r>
          </a:p>
          <a:p>
            <a:r>
              <a:rPr lang="en-US" sz="2800" dirty="0"/>
              <a:t>Consists of Three Parts</a:t>
            </a:r>
          </a:p>
          <a:p>
            <a:pPr lvl="1"/>
            <a:r>
              <a:rPr lang="en-US" sz="2400" dirty="0" err="1"/>
              <a:t>Abra</a:t>
            </a:r>
            <a:r>
              <a:rPr lang="en-US" sz="2400" dirty="0"/>
              <a:t>(ha)m Cycle: 11:27-25:18</a:t>
            </a:r>
          </a:p>
          <a:p>
            <a:pPr lvl="1"/>
            <a:r>
              <a:rPr lang="en-US" sz="2400" dirty="0"/>
              <a:t>Jacob/Israel Cycle: 25:19-37:1</a:t>
            </a:r>
          </a:p>
          <a:p>
            <a:pPr lvl="1"/>
            <a:r>
              <a:rPr lang="en-US" sz="2400" dirty="0"/>
              <a:t>Joseph Cycle: 37:2-50:26</a:t>
            </a:r>
          </a:p>
        </p:txBody>
      </p:sp>
      <p:grpSp>
        <p:nvGrpSpPr>
          <p:cNvPr id="15" name="Group 14"/>
          <p:cNvGrpSpPr/>
          <p:nvPr/>
        </p:nvGrpSpPr>
        <p:grpSpPr>
          <a:xfrm>
            <a:off x="6298623" y="1626873"/>
            <a:ext cx="4914900" cy="832668"/>
            <a:chOff x="0" y="0"/>
            <a:chExt cx="4914900" cy="832668"/>
          </a:xfrm>
          <a:scene3d>
            <a:camera prst="orthographicFront">
              <a:rot lat="0" lon="0" rev="0"/>
            </a:camera>
            <a:lightRig rig="contrasting" dir="t">
              <a:rot lat="0" lon="0" rev="1200000"/>
            </a:lightRig>
          </a:scene3d>
        </p:grpSpPr>
        <p:sp>
          <p:nvSpPr>
            <p:cNvPr id="16" name="Rectangle: Rounded Corners 15"/>
            <p:cNvSpPr/>
            <p:nvPr/>
          </p:nvSpPr>
          <p:spPr>
            <a:xfrm>
              <a:off x="0" y="0"/>
              <a:ext cx="4914900" cy="832668"/>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7" name="Rectangle: Rounded Corners 4"/>
            <p:cNvSpPr txBox="1"/>
            <p:nvPr/>
          </p:nvSpPr>
          <p:spPr>
            <a:xfrm>
              <a:off x="40648" y="40648"/>
              <a:ext cx="4833604" cy="7513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marL="0" marR="0" lvl="0" indent="0" algn="l" defTabSz="1511300" rtl="0" eaLnBrk="1" fontAlgn="auto" latinLnBrk="0" hangingPunct="1">
                <a:lnSpc>
                  <a:spcPct val="90000"/>
                </a:lnSpc>
                <a:spcBef>
                  <a:spcPct val="0"/>
                </a:spcBef>
                <a:spcAft>
                  <a:spcPct val="3500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onstantia"/>
                  <a:ea typeface="+mn-ea"/>
                  <a:cs typeface="+mn-cs"/>
                </a:rPr>
                <a:t>12-50 Patriarchal History</a:t>
              </a:r>
            </a:p>
          </p:txBody>
        </p:sp>
      </p:grpSp>
      <p:grpSp>
        <p:nvGrpSpPr>
          <p:cNvPr id="26" name="Group 25"/>
          <p:cNvGrpSpPr/>
          <p:nvPr/>
        </p:nvGrpSpPr>
        <p:grpSpPr>
          <a:xfrm>
            <a:off x="5447488" y="2729703"/>
            <a:ext cx="6134911" cy="3484059"/>
            <a:chOff x="5786870" y="3068529"/>
            <a:chExt cx="6292212" cy="2635876"/>
          </a:xfrm>
        </p:grpSpPr>
        <p:sp>
          <p:nvSpPr>
            <p:cNvPr id="27" name="Freeform: Shape 26"/>
            <p:cNvSpPr/>
            <p:nvPr/>
          </p:nvSpPr>
          <p:spPr>
            <a:xfrm>
              <a:off x="10392719" y="3312318"/>
              <a:ext cx="1686363" cy="423103"/>
            </a:xfrm>
            <a:custGeom>
              <a:avLst/>
              <a:gdLst>
                <a:gd name="connsiteX0" fmla="*/ 0 w 1473519"/>
                <a:gd name="connsiteY0" fmla="*/ 0 h 435600"/>
                <a:gd name="connsiteX1" fmla="*/ 1473519 w 1473519"/>
                <a:gd name="connsiteY1" fmla="*/ 0 h 435600"/>
                <a:gd name="connsiteX2" fmla="*/ 1473519 w 1473519"/>
                <a:gd name="connsiteY2" fmla="*/ 435600 h 435600"/>
                <a:gd name="connsiteX3" fmla="*/ 0 w 1473519"/>
                <a:gd name="connsiteY3" fmla="*/ 435600 h 435600"/>
                <a:gd name="connsiteX4" fmla="*/ 0 w 1473519"/>
                <a:gd name="connsiteY4" fmla="*/ 0 h 43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519" h="435600">
                  <a:moveTo>
                    <a:pt x="0" y="0"/>
                  </a:moveTo>
                  <a:lnTo>
                    <a:pt x="1473519" y="0"/>
                  </a:lnTo>
                  <a:lnTo>
                    <a:pt x="1473519" y="435600"/>
                  </a:lnTo>
                  <a:lnTo>
                    <a:pt x="0" y="435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6464" tIns="55880" rIns="156464" bIns="55880" numCol="1" spcCol="1270" anchor="ctr" anchorCtr="0">
              <a:noAutofit/>
            </a:bodyPr>
            <a:lstStyle/>
            <a:p>
              <a:pPr marL="0" marR="0" lvl="0" indent="0" algn="l" defTabSz="9779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w="22225">
                    <a:solidFill>
                      <a:srgbClr val="F3A447"/>
                    </a:solidFill>
                    <a:prstDash val="solid"/>
                  </a:ln>
                  <a:solidFill>
                    <a:srgbClr val="F3A447">
                      <a:lumMod val="40000"/>
                      <a:lumOff val="60000"/>
                    </a:srgbClr>
                  </a:solidFill>
                  <a:effectLst/>
                  <a:uLnTx/>
                  <a:uFillTx/>
                  <a:latin typeface="Constantia"/>
                  <a:ea typeface="+mn-ea"/>
                  <a:cs typeface="+mn-cs"/>
                </a:rPr>
                <a:t>Abraham</a:t>
              </a:r>
              <a:endParaRPr kumimoji="0" lang="en-US" sz="2200" b="1" i="0" u="none" strike="noStrike" kern="1200" cap="none" spc="0" normalizeH="0" baseline="0" noProof="0" dirty="0">
                <a:ln w="22225">
                  <a:solidFill>
                    <a:srgbClr val="F3A447"/>
                  </a:solidFill>
                  <a:prstDash val="solid"/>
                </a:ln>
                <a:solidFill>
                  <a:srgbClr val="F3A447">
                    <a:lumMod val="40000"/>
                    <a:lumOff val="60000"/>
                  </a:srgbClr>
                </a:solidFill>
                <a:effectLst/>
                <a:uLnTx/>
                <a:uFillTx/>
                <a:latin typeface="Constantia"/>
                <a:ea typeface="+mn-ea"/>
                <a:cs typeface="+mn-cs"/>
              </a:endParaRPr>
            </a:p>
          </p:txBody>
        </p:sp>
        <p:sp>
          <p:nvSpPr>
            <p:cNvPr id="28" name="Left Brace 27"/>
            <p:cNvSpPr/>
            <p:nvPr/>
          </p:nvSpPr>
          <p:spPr>
            <a:xfrm rot="10800000">
              <a:off x="10098017" y="3068529"/>
              <a:ext cx="294703" cy="843975"/>
            </a:xfrm>
            <a:prstGeom prst="leftBrace">
              <a:avLst>
                <a:gd name="adj1" fmla="val 35000"/>
                <a:gd name="adj2" fmla="val 50000"/>
              </a:avLst>
            </a:prstGeom>
            <a:scene3d>
              <a:camera prst="orthographicFront"/>
              <a:lightRig rig="flat" dir="t"/>
            </a:scene3d>
            <a:sp3d prstMaterial="matte"/>
          </p:spPr>
          <p:style>
            <a:lnRef idx="2">
              <a:schemeClr val="accent2">
                <a:shade val="80000"/>
                <a:hueOff val="0"/>
                <a:satOff val="0"/>
                <a:lumOff val="0"/>
                <a:alphaOff val="0"/>
              </a:schemeClr>
            </a:lnRef>
            <a:fillRef idx="0">
              <a:schemeClr val="accent2">
                <a:shade val="80000"/>
                <a:hueOff val="0"/>
                <a:satOff val="0"/>
                <a:lumOff val="0"/>
                <a:alphaOff val="0"/>
              </a:schemeClr>
            </a:fillRef>
            <a:effectRef idx="0">
              <a:schemeClr val="accent2">
                <a:shade val="80000"/>
                <a:hueOff val="0"/>
                <a:satOff val="0"/>
                <a:lumOff val="0"/>
                <a:alphaOff val="0"/>
              </a:schemeClr>
            </a:effectRef>
            <a:fontRef idx="minor">
              <a:schemeClr val="tx1">
                <a:hueOff val="0"/>
                <a:satOff val="0"/>
                <a:lumOff val="0"/>
                <a:alphaOff val="0"/>
              </a:schemeClr>
            </a:fontRef>
          </p:style>
        </p:sp>
        <p:sp>
          <p:nvSpPr>
            <p:cNvPr id="29" name="Freeform: Shape 28"/>
            <p:cNvSpPr/>
            <p:nvPr/>
          </p:nvSpPr>
          <p:spPr>
            <a:xfrm>
              <a:off x="5786870" y="3068529"/>
              <a:ext cx="4181081" cy="843975"/>
            </a:xfrm>
            <a:custGeom>
              <a:avLst/>
              <a:gdLst>
                <a:gd name="connsiteX0" fmla="*/ 0 w 4007973"/>
                <a:gd name="connsiteY0" fmla="*/ 0 h 843975"/>
                <a:gd name="connsiteX1" fmla="*/ 4007973 w 4007973"/>
                <a:gd name="connsiteY1" fmla="*/ 0 h 843975"/>
                <a:gd name="connsiteX2" fmla="*/ 4007973 w 4007973"/>
                <a:gd name="connsiteY2" fmla="*/ 843975 h 843975"/>
                <a:gd name="connsiteX3" fmla="*/ 0 w 4007973"/>
                <a:gd name="connsiteY3" fmla="*/ 843975 h 843975"/>
                <a:gd name="connsiteX4" fmla="*/ 0 w 4007973"/>
                <a:gd name="connsiteY4" fmla="*/ 0 h 843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7973" h="843975">
                  <a:moveTo>
                    <a:pt x="0" y="0"/>
                  </a:moveTo>
                  <a:lnTo>
                    <a:pt x="4007973" y="0"/>
                  </a:lnTo>
                  <a:lnTo>
                    <a:pt x="4007973" y="843975"/>
                  </a:lnTo>
                  <a:lnTo>
                    <a:pt x="0" y="843975"/>
                  </a:lnTo>
                  <a:lnTo>
                    <a:pt x="0" y="0"/>
                  </a:lnTo>
                  <a:close/>
                </a:path>
              </a:pathLst>
            </a:custGeom>
            <a:no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shade val="80000"/>
                <a:hueOff val="0"/>
                <a:satOff val="0"/>
                <a:lumOff val="0"/>
                <a:alphaOff val="0"/>
              </a:schemeClr>
            </a:fillRef>
            <a:effectRef idx="2">
              <a:schemeClr val="accent2">
                <a:shade val="80000"/>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marL="228600" marR="0" lvl="1" indent="-228600" algn="r" defTabSz="977900" rtl="0" eaLnBrk="1" fontAlgn="auto" latinLnBrk="0" hangingPunct="1">
                <a:lnSpc>
                  <a:spcPct val="90000"/>
                </a:lnSpc>
                <a:spcBef>
                  <a:spcPct val="0"/>
                </a:spcBef>
                <a:spcAft>
                  <a:spcPct val="15000"/>
                </a:spcAft>
                <a:buClrTx/>
                <a:buSzTx/>
                <a:buFontTx/>
                <a:buChar char="•"/>
                <a:tabLst/>
                <a:defRPr/>
              </a:pPr>
              <a:r>
                <a:rPr kumimoji="0" lang="en-US" sz="2400" b="0" i="0" u="none" strike="noStrike" kern="1200" cap="none" spc="0" normalizeH="0" baseline="0" noProof="0" dirty="0">
                  <a:ln>
                    <a:noFill/>
                  </a:ln>
                  <a:solidFill>
                    <a:prstClr val="white"/>
                  </a:solidFill>
                  <a:effectLst/>
                  <a:uLnTx/>
                  <a:uFillTx/>
                  <a:latin typeface="Constantia"/>
                  <a:ea typeface="+mn-ea"/>
                  <a:cs typeface="+mn-cs"/>
                </a:rPr>
                <a:t>Promise/Covenant</a:t>
              </a:r>
            </a:p>
            <a:p>
              <a:pPr marL="228600" marR="0" lvl="1" indent="-228600" algn="r" defTabSz="977900" rtl="0" eaLnBrk="1" fontAlgn="auto" latinLnBrk="0" hangingPunct="1">
                <a:lnSpc>
                  <a:spcPct val="90000"/>
                </a:lnSpc>
                <a:spcBef>
                  <a:spcPct val="0"/>
                </a:spcBef>
                <a:spcAft>
                  <a:spcPct val="15000"/>
                </a:spcAft>
                <a:buClrTx/>
                <a:buSzTx/>
                <a:buFontTx/>
                <a:buChar char="•"/>
                <a:tabLst/>
                <a:defRPr/>
              </a:pPr>
              <a:r>
                <a:rPr kumimoji="0" lang="en-US" sz="2400" b="0" i="0" u="none" strike="noStrike" kern="1200" cap="none" spc="0" normalizeH="0" baseline="0" noProof="0" dirty="0">
                  <a:ln>
                    <a:noFill/>
                  </a:ln>
                  <a:solidFill>
                    <a:prstClr val="white"/>
                  </a:solidFill>
                  <a:effectLst/>
                  <a:uLnTx/>
                  <a:uFillTx/>
                  <a:latin typeface="Constantia"/>
                  <a:ea typeface="+mn-ea"/>
                  <a:cs typeface="+mn-cs"/>
                </a:rPr>
                <a:t>Preservation of Heir (</a:t>
              </a:r>
              <a:r>
                <a:rPr kumimoji="0" lang="en-US" sz="2400" b="0" i="0" u="none" strike="noStrike" kern="1200" cap="none" spc="0" normalizeH="0" baseline="0" noProof="0" dirty="0" err="1">
                  <a:ln>
                    <a:noFill/>
                  </a:ln>
                  <a:solidFill>
                    <a:prstClr val="white"/>
                  </a:solidFill>
                  <a:effectLst/>
                  <a:uLnTx/>
                  <a:uFillTx/>
                  <a:latin typeface="Constantia"/>
                  <a:ea typeface="+mn-ea"/>
                  <a:cs typeface="+mn-cs"/>
                </a:rPr>
                <a:t>Issac</a:t>
              </a:r>
              <a:r>
                <a:rPr kumimoji="0" lang="en-US" sz="2400" b="0" i="0" u="none" strike="noStrike" kern="1200" cap="none" spc="0" normalizeH="0" baseline="0" noProof="0" dirty="0">
                  <a:ln>
                    <a:noFill/>
                  </a:ln>
                  <a:solidFill>
                    <a:prstClr val="white"/>
                  </a:solidFill>
                  <a:effectLst/>
                  <a:uLnTx/>
                  <a:uFillTx/>
                  <a:latin typeface="Constantia"/>
                  <a:ea typeface="+mn-ea"/>
                  <a:cs typeface="+mn-cs"/>
                </a:rPr>
                <a:t>)</a:t>
              </a:r>
            </a:p>
          </p:txBody>
        </p:sp>
        <p:sp>
          <p:nvSpPr>
            <p:cNvPr id="30" name="Freeform: Shape 29"/>
            <p:cNvSpPr/>
            <p:nvPr/>
          </p:nvSpPr>
          <p:spPr>
            <a:xfrm>
              <a:off x="10392719" y="4235493"/>
              <a:ext cx="1686363" cy="423103"/>
            </a:xfrm>
            <a:custGeom>
              <a:avLst/>
              <a:gdLst>
                <a:gd name="connsiteX0" fmla="*/ 0 w 1473519"/>
                <a:gd name="connsiteY0" fmla="*/ 0 h 435600"/>
                <a:gd name="connsiteX1" fmla="*/ 1473519 w 1473519"/>
                <a:gd name="connsiteY1" fmla="*/ 0 h 435600"/>
                <a:gd name="connsiteX2" fmla="*/ 1473519 w 1473519"/>
                <a:gd name="connsiteY2" fmla="*/ 435600 h 435600"/>
                <a:gd name="connsiteX3" fmla="*/ 0 w 1473519"/>
                <a:gd name="connsiteY3" fmla="*/ 435600 h 435600"/>
                <a:gd name="connsiteX4" fmla="*/ 0 w 1473519"/>
                <a:gd name="connsiteY4" fmla="*/ 0 h 43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519" h="435600">
                  <a:moveTo>
                    <a:pt x="0" y="0"/>
                  </a:moveTo>
                  <a:lnTo>
                    <a:pt x="1473519" y="0"/>
                  </a:lnTo>
                  <a:lnTo>
                    <a:pt x="1473519" y="435600"/>
                  </a:lnTo>
                  <a:lnTo>
                    <a:pt x="0" y="435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6464" tIns="55880" rIns="156464" bIns="55880" numCol="1" spcCol="1270" anchor="ctr" anchorCtr="0">
              <a:noAutofit/>
            </a:bodyPr>
            <a:lstStyle/>
            <a:p>
              <a:pPr marL="0" marR="0" lvl="0" indent="0" algn="l" defTabSz="9779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w="22225">
                    <a:solidFill>
                      <a:srgbClr val="F3A447"/>
                    </a:solidFill>
                    <a:prstDash val="solid"/>
                  </a:ln>
                  <a:solidFill>
                    <a:srgbClr val="F3A447">
                      <a:lumMod val="40000"/>
                      <a:lumOff val="60000"/>
                    </a:srgbClr>
                  </a:solidFill>
                  <a:effectLst/>
                  <a:uLnTx/>
                  <a:uFillTx/>
                  <a:latin typeface="Constantia"/>
                  <a:ea typeface="+mn-ea"/>
                  <a:cs typeface="+mn-cs"/>
                </a:rPr>
                <a:t>Jacob</a:t>
              </a:r>
              <a:endParaRPr kumimoji="0" lang="en-US" sz="2200" b="1" i="0" u="none" strike="noStrike" kern="1200" cap="none" spc="0" normalizeH="0" baseline="0" noProof="0" dirty="0">
                <a:ln w="22225">
                  <a:solidFill>
                    <a:srgbClr val="F3A447"/>
                  </a:solidFill>
                  <a:prstDash val="solid"/>
                </a:ln>
                <a:solidFill>
                  <a:srgbClr val="F3A447">
                    <a:lumMod val="40000"/>
                    <a:lumOff val="60000"/>
                  </a:srgbClr>
                </a:solidFill>
                <a:effectLst/>
                <a:uLnTx/>
                <a:uFillTx/>
                <a:latin typeface="Constantia"/>
                <a:ea typeface="+mn-ea"/>
                <a:cs typeface="+mn-cs"/>
              </a:endParaRPr>
            </a:p>
          </p:txBody>
        </p:sp>
        <p:sp>
          <p:nvSpPr>
            <p:cNvPr id="31" name="Left Brace 30"/>
            <p:cNvSpPr/>
            <p:nvPr/>
          </p:nvSpPr>
          <p:spPr>
            <a:xfrm rot="10800000">
              <a:off x="10098017" y="3991704"/>
              <a:ext cx="294703" cy="843975"/>
            </a:xfrm>
            <a:prstGeom prst="leftBrace">
              <a:avLst>
                <a:gd name="adj1" fmla="val 35000"/>
                <a:gd name="adj2" fmla="val 50000"/>
              </a:avLst>
            </a:prstGeom>
            <a:scene3d>
              <a:camera prst="orthographicFront"/>
              <a:lightRig rig="flat" dir="t"/>
            </a:scene3d>
            <a:sp3d prstMaterial="matte"/>
          </p:spPr>
          <p:style>
            <a:lnRef idx="2">
              <a:schemeClr val="accent2">
                <a:shade val="80000"/>
                <a:hueOff val="0"/>
                <a:satOff val="0"/>
                <a:lumOff val="0"/>
                <a:alphaOff val="0"/>
              </a:schemeClr>
            </a:lnRef>
            <a:fillRef idx="0">
              <a:schemeClr val="accent2">
                <a:shade val="80000"/>
                <a:hueOff val="0"/>
                <a:satOff val="0"/>
                <a:lumOff val="0"/>
                <a:alphaOff val="0"/>
              </a:schemeClr>
            </a:fillRef>
            <a:effectRef idx="0">
              <a:schemeClr val="accent2">
                <a:shade val="80000"/>
                <a:hueOff val="0"/>
                <a:satOff val="0"/>
                <a:lumOff val="0"/>
                <a:alphaOff val="0"/>
              </a:schemeClr>
            </a:effectRef>
            <a:fontRef idx="minor">
              <a:schemeClr val="tx1">
                <a:hueOff val="0"/>
                <a:satOff val="0"/>
                <a:lumOff val="0"/>
                <a:alphaOff val="0"/>
              </a:schemeClr>
            </a:fontRef>
          </p:style>
        </p:sp>
        <p:sp>
          <p:nvSpPr>
            <p:cNvPr id="32" name="Freeform: Shape 31"/>
            <p:cNvSpPr/>
            <p:nvPr/>
          </p:nvSpPr>
          <p:spPr>
            <a:xfrm>
              <a:off x="5959978" y="3991704"/>
              <a:ext cx="4007973" cy="843975"/>
            </a:xfrm>
            <a:custGeom>
              <a:avLst/>
              <a:gdLst>
                <a:gd name="connsiteX0" fmla="*/ 0 w 4007973"/>
                <a:gd name="connsiteY0" fmla="*/ 0 h 843975"/>
                <a:gd name="connsiteX1" fmla="*/ 4007973 w 4007973"/>
                <a:gd name="connsiteY1" fmla="*/ 0 h 843975"/>
                <a:gd name="connsiteX2" fmla="*/ 4007973 w 4007973"/>
                <a:gd name="connsiteY2" fmla="*/ 843975 h 843975"/>
                <a:gd name="connsiteX3" fmla="*/ 0 w 4007973"/>
                <a:gd name="connsiteY3" fmla="*/ 843975 h 843975"/>
                <a:gd name="connsiteX4" fmla="*/ 0 w 4007973"/>
                <a:gd name="connsiteY4" fmla="*/ 0 h 843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7973" h="843975">
                  <a:moveTo>
                    <a:pt x="0" y="0"/>
                  </a:moveTo>
                  <a:lnTo>
                    <a:pt x="4007973" y="0"/>
                  </a:lnTo>
                  <a:lnTo>
                    <a:pt x="4007973" y="843975"/>
                  </a:lnTo>
                  <a:lnTo>
                    <a:pt x="0" y="843975"/>
                  </a:lnTo>
                  <a:lnTo>
                    <a:pt x="0" y="0"/>
                  </a:lnTo>
                  <a:close/>
                </a:path>
              </a:pathLst>
            </a:custGeom>
            <a:no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shade val="80000"/>
                <a:hueOff val="-181989"/>
                <a:satOff val="7449"/>
                <a:lumOff val="11913"/>
                <a:alphaOff val="0"/>
              </a:schemeClr>
            </a:fillRef>
            <a:effectRef idx="2">
              <a:schemeClr val="accent2">
                <a:shade val="80000"/>
                <a:hueOff val="-181989"/>
                <a:satOff val="7449"/>
                <a:lumOff val="11913"/>
                <a:alphaOff val="0"/>
              </a:schemeClr>
            </a:effectRef>
            <a:fontRef idx="minor">
              <a:schemeClr val="lt1"/>
            </a:fontRef>
          </p:style>
          <p:txBody>
            <a:bodyPr spcFirstLastPara="0" vert="horz" wrap="square" lIns="83820" tIns="83820" rIns="83820" bIns="83820" numCol="1" spcCol="1270" anchor="ctr" anchorCtr="0">
              <a:noAutofit/>
            </a:bodyPr>
            <a:lstStyle/>
            <a:p>
              <a:pPr marL="228600" marR="0" lvl="1" indent="-228600" algn="r" defTabSz="977900" rtl="0" eaLnBrk="1" fontAlgn="auto" latinLnBrk="0" hangingPunct="1">
                <a:lnSpc>
                  <a:spcPct val="90000"/>
                </a:lnSpc>
                <a:spcBef>
                  <a:spcPct val="0"/>
                </a:spcBef>
                <a:spcAft>
                  <a:spcPct val="15000"/>
                </a:spcAft>
                <a:buClrTx/>
                <a:buSzTx/>
                <a:buFontTx/>
                <a:buChar char="•"/>
                <a:tabLst/>
                <a:defRPr/>
              </a:pPr>
              <a:r>
                <a:rPr kumimoji="0" lang="en-US" sz="2400" b="0" i="0" u="none" strike="noStrike" kern="1200" cap="none" spc="0" normalizeH="0" baseline="0" noProof="0" dirty="0">
                  <a:ln>
                    <a:noFill/>
                  </a:ln>
                  <a:solidFill>
                    <a:prstClr val="white"/>
                  </a:solidFill>
                  <a:effectLst/>
                  <a:uLnTx/>
                  <a:uFillTx/>
                  <a:latin typeface="Constantia"/>
                  <a:ea typeface="+mn-ea"/>
                  <a:cs typeface="+mn-cs"/>
                </a:rPr>
                <a:t>Takeover of Blessing</a:t>
              </a:r>
            </a:p>
            <a:p>
              <a:pPr marL="228600" marR="0" lvl="1" indent="-228600" algn="r" defTabSz="977900" rtl="0" eaLnBrk="1" fontAlgn="auto" latinLnBrk="0" hangingPunct="1">
                <a:lnSpc>
                  <a:spcPct val="90000"/>
                </a:lnSpc>
                <a:spcBef>
                  <a:spcPct val="0"/>
                </a:spcBef>
                <a:spcAft>
                  <a:spcPct val="15000"/>
                </a:spcAft>
                <a:buClrTx/>
                <a:buSzTx/>
                <a:buFontTx/>
                <a:buChar char="•"/>
                <a:tabLst/>
                <a:defRPr/>
              </a:pPr>
              <a:r>
                <a:rPr kumimoji="0" lang="en-US" sz="2400" b="0" i="0" u="none" strike="noStrike" kern="1200" cap="none" spc="0" normalizeH="0" baseline="0" noProof="0" dirty="0">
                  <a:ln>
                    <a:noFill/>
                  </a:ln>
                  <a:solidFill>
                    <a:prstClr val="white"/>
                  </a:solidFill>
                  <a:effectLst/>
                  <a:uLnTx/>
                  <a:uFillTx/>
                  <a:latin typeface="Constantia"/>
                  <a:ea typeface="+mn-ea"/>
                  <a:cs typeface="+mn-cs"/>
                </a:rPr>
                <a:t>Travails in Laban’s House</a:t>
              </a:r>
            </a:p>
          </p:txBody>
        </p:sp>
        <p:sp>
          <p:nvSpPr>
            <p:cNvPr id="33" name="Freeform: Shape 32"/>
            <p:cNvSpPr/>
            <p:nvPr/>
          </p:nvSpPr>
          <p:spPr>
            <a:xfrm>
              <a:off x="10392719" y="5131443"/>
              <a:ext cx="1686363" cy="423103"/>
            </a:xfrm>
            <a:custGeom>
              <a:avLst/>
              <a:gdLst>
                <a:gd name="connsiteX0" fmla="*/ 0 w 1473519"/>
                <a:gd name="connsiteY0" fmla="*/ 0 h 435600"/>
                <a:gd name="connsiteX1" fmla="*/ 1473519 w 1473519"/>
                <a:gd name="connsiteY1" fmla="*/ 0 h 435600"/>
                <a:gd name="connsiteX2" fmla="*/ 1473519 w 1473519"/>
                <a:gd name="connsiteY2" fmla="*/ 435600 h 435600"/>
                <a:gd name="connsiteX3" fmla="*/ 0 w 1473519"/>
                <a:gd name="connsiteY3" fmla="*/ 435600 h 435600"/>
                <a:gd name="connsiteX4" fmla="*/ 0 w 1473519"/>
                <a:gd name="connsiteY4" fmla="*/ 0 h 43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519" h="435600">
                  <a:moveTo>
                    <a:pt x="0" y="0"/>
                  </a:moveTo>
                  <a:lnTo>
                    <a:pt x="1473519" y="0"/>
                  </a:lnTo>
                  <a:lnTo>
                    <a:pt x="1473519" y="435600"/>
                  </a:lnTo>
                  <a:lnTo>
                    <a:pt x="0" y="435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6464" tIns="55880" rIns="156464" bIns="55880" numCol="1" spcCol="1270" anchor="ctr" anchorCtr="0">
              <a:noAutofit/>
            </a:bodyPr>
            <a:lstStyle/>
            <a:p>
              <a:pPr marL="0" marR="0" lvl="0" indent="0" algn="l" defTabSz="9779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w="22225">
                    <a:solidFill>
                      <a:srgbClr val="F3A447"/>
                    </a:solidFill>
                    <a:prstDash val="solid"/>
                  </a:ln>
                  <a:solidFill>
                    <a:srgbClr val="F3A447">
                      <a:lumMod val="40000"/>
                      <a:lumOff val="60000"/>
                    </a:srgbClr>
                  </a:solidFill>
                  <a:effectLst/>
                  <a:uLnTx/>
                  <a:uFillTx/>
                  <a:latin typeface="Constantia"/>
                  <a:ea typeface="+mn-ea"/>
                  <a:cs typeface="+mn-cs"/>
                </a:rPr>
                <a:t>Joseph</a:t>
              </a:r>
              <a:endParaRPr kumimoji="0" lang="en-US" sz="2200" b="1" i="0" u="none" strike="noStrike" kern="1200" cap="none" spc="0" normalizeH="0" baseline="0" noProof="0" dirty="0">
                <a:ln w="22225">
                  <a:solidFill>
                    <a:srgbClr val="F3A447"/>
                  </a:solidFill>
                  <a:prstDash val="solid"/>
                </a:ln>
                <a:solidFill>
                  <a:srgbClr val="F3A447">
                    <a:lumMod val="40000"/>
                    <a:lumOff val="60000"/>
                  </a:srgbClr>
                </a:solidFill>
                <a:effectLst/>
                <a:uLnTx/>
                <a:uFillTx/>
                <a:latin typeface="Constantia"/>
                <a:ea typeface="+mn-ea"/>
                <a:cs typeface="+mn-cs"/>
              </a:endParaRPr>
            </a:p>
          </p:txBody>
        </p:sp>
        <p:sp>
          <p:nvSpPr>
            <p:cNvPr id="34" name="Left Brace 33"/>
            <p:cNvSpPr/>
            <p:nvPr/>
          </p:nvSpPr>
          <p:spPr>
            <a:xfrm rot="10800000">
              <a:off x="10098017" y="4914880"/>
              <a:ext cx="294703" cy="789525"/>
            </a:xfrm>
            <a:prstGeom prst="leftBrace">
              <a:avLst>
                <a:gd name="adj1" fmla="val 35000"/>
                <a:gd name="adj2" fmla="val 50000"/>
              </a:avLst>
            </a:prstGeom>
            <a:scene3d>
              <a:camera prst="orthographicFront"/>
              <a:lightRig rig="flat" dir="t"/>
            </a:scene3d>
            <a:sp3d prstMaterial="matte"/>
          </p:spPr>
          <p:style>
            <a:lnRef idx="2">
              <a:schemeClr val="accent2">
                <a:shade val="80000"/>
                <a:hueOff val="0"/>
                <a:satOff val="0"/>
                <a:lumOff val="0"/>
                <a:alphaOff val="0"/>
              </a:schemeClr>
            </a:lnRef>
            <a:fillRef idx="0">
              <a:schemeClr val="accent2">
                <a:shade val="80000"/>
                <a:hueOff val="0"/>
                <a:satOff val="0"/>
                <a:lumOff val="0"/>
                <a:alphaOff val="0"/>
              </a:schemeClr>
            </a:fillRef>
            <a:effectRef idx="0">
              <a:schemeClr val="accent2">
                <a:shade val="80000"/>
                <a:hueOff val="0"/>
                <a:satOff val="0"/>
                <a:lumOff val="0"/>
                <a:alphaOff val="0"/>
              </a:schemeClr>
            </a:effectRef>
            <a:fontRef idx="minor">
              <a:schemeClr val="tx1">
                <a:hueOff val="0"/>
                <a:satOff val="0"/>
                <a:lumOff val="0"/>
                <a:alphaOff val="0"/>
              </a:schemeClr>
            </a:fontRef>
          </p:style>
        </p:sp>
        <p:sp>
          <p:nvSpPr>
            <p:cNvPr id="35" name="Freeform: Shape 34"/>
            <p:cNvSpPr/>
            <p:nvPr/>
          </p:nvSpPr>
          <p:spPr>
            <a:xfrm>
              <a:off x="5959979" y="4914880"/>
              <a:ext cx="4007973" cy="789525"/>
            </a:xfrm>
            <a:custGeom>
              <a:avLst/>
              <a:gdLst>
                <a:gd name="connsiteX0" fmla="*/ 0 w 4007973"/>
                <a:gd name="connsiteY0" fmla="*/ 0 h 789525"/>
                <a:gd name="connsiteX1" fmla="*/ 4007973 w 4007973"/>
                <a:gd name="connsiteY1" fmla="*/ 0 h 789525"/>
                <a:gd name="connsiteX2" fmla="*/ 4007973 w 4007973"/>
                <a:gd name="connsiteY2" fmla="*/ 789525 h 789525"/>
                <a:gd name="connsiteX3" fmla="*/ 0 w 4007973"/>
                <a:gd name="connsiteY3" fmla="*/ 789525 h 789525"/>
                <a:gd name="connsiteX4" fmla="*/ 0 w 4007973"/>
                <a:gd name="connsiteY4" fmla="*/ 0 h 78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7973" h="789525">
                  <a:moveTo>
                    <a:pt x="0" y="0"/>
                  </a:moveTo>
                  <a:lnTo>
                    <a:pt x="4007973" y="0"/>
                  </a:lnTo>
                  <a:lnTo>
                    <a:pt x="4007973" y="789525"/>
                  </a:lnTo>
                  <a:lnTo>
                    <a:pt x="0" y="789525"/>
                  </a:lnTo>
                  <a:lnTo>
                    <a:pt x="0" y="0"/>
                  </a:lnTo>
                  <a:close/>
                </a:path>
              </a:pathLst>
            </a:custGeom>
            <a:no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shade val="80000"/>
                <a:hueOff val="-363978"/>
                <a:satOff val="14898"/>
                <a:lumOff val="23825"/>
                <a:alphaOff val="0"/>
              </a:schemeClr>
            </a:fillRef>
            <a:effectRef idx="2">
              <a:schemeClr val="accent2">
                <a:shade val="80000"/>
                <a:hueOff val="-363978"/>
                <a:satOff val="14898"/>
                <a:lumOff val="23825"/>
                <a:alphaOff val="0"/>
              </a:schemeClr>
            </a:effectRef>
            <a:fontRef idx="minor">
              <a:schemeClr val="lt1"/>
            </a:fontRef>
          </p:style>
          <p:txBody>
            <a:bodyPr spcFirstLastPara="0" vert="horz" wrap="square" lIns="83820" tIns="83820" rIns="83820" bIns="83820" numCol="1" spcCol="1270" anchor="ctr" anchorCtr="0">
              <a:noAutofit/>
            </a:bodyPr>
            <a:lstStyle/>
            <a:p>
              <a:pPr marL="228600" marR="0" lvl="1" indent="-228600" algn="r" defTabSz="977900" rtl="0" eaLnBrk="1" fontAlgn="auto" latinLnBrk="0" hangingPunct="1">
                <a:lnSpc>
                  <a:spcPct val="90000"/>
                </a:lnSpc>
                <a:spcBef>
                  <a:spcPct val="0"/>
                </a:spcBef>
                <a:spcAft>
                  <a:spcPct val="15000"/>
                </a:spcAft>
                <a:buClrTx/>
                <a:buSzTx/>
                <a:buFontTx/>
                <a:buChar char="•"/>
                <a:tabLst/>
                <a:defRPr/>
              </a:pPr>
              <a:r>
                <a:rPr kumimoji="0" lang="en-US" sz="2400" b="0" i="0" u="none" strike="noStrike" kern="1200" cap="none" spc="0" normalizeH="0" baseline="0" noProof="0" dirty="0">
                  <a:ln>
                    <a:noFill/>
                  </a:ln>
                  <a:solidFill>
                    <a:prstClr val="white"/>
                  </a:solidFill>
                  <a:effectLst/>
                  <a:uLnTx/>
                  <a:uFillTx/>
                  <a:latin typeface="Constantia"/>
                  <a:ea typeface="+mn-ea"/>
                  <a:cs typeface="+mn-cs"/>
                </a:rPr>
                <a:t>The Dreamer Estranged &amp; Reconciled to his Brothers</a:t>
              </a:r>
            </a:p>
          </p:txBody>
        </p:sp>
      </p:grpSp>
    </p:spTree>
    <p:extLst>
      <p:ext uri="{BB962C8B-B14F-4D97-AF65-F5344CB8AC3E}">
        <p14:creationId xmlns:p14="http://schemas.microsoft.com/office/powerpoint/2010/main" val="28373055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1+#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1+#ppt_w/2"/>
                                          </p:val>
                                        </p:tav>
                                        <p:tav tm="100000">
                                          <p:val>
                                            <p:strVal val="#ppt_x"/>
                                          </p:val>
                                        </p:tav>
                                      </p:tavLst>
                                    </p:anim>
                                    <p:anim calcmode="lin" valueType="num">
                                      <p:cBhvr additive="base">
                                        <p:cTn id="1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E688C-41C9-4839-AC8A-20D7693E8896}"/>
              </a:ext>
            </a:extLst>
          </p:cNvPr>
          <p:cNvSpPr>
            <a:spLocks noGrp="1"/>
          </p:cNvSpPr>
          <p:nvPr>
            <p:ph type="title"/>
          </p:nvPr>
        </p:nvSpPr>
        <p:spPr/>
        <p:txBody>
          <a:bodyPr/>
          <a:lstStyle/>
          <a:p>
            <a:r>
              <a:rPr lang="en-US" dirty="0"/>
              <a:t>The Deceiver is Deceived</a:t>
            </a:r>
          </a:p>
        </p:txBody>
      </p:sp>
      <p:sp>
        <p:nvSpPr>
          <p:cNvPr id="3" name="Content Placeholder 2">
            <a:extLst>
              <a:ext uri="{FF2B5EF4-FFF2-40B4-BE49-F238E27FC236}">
                <a16:creationId xmlns:a16="http://schemas.microsoft.com/office/drawing/2014/main" id="{F4EFC987-1E1C-4589-B945-F3EEA91E5CDB}"/>
              </a:ext>
            </a:extLst>
          </p:cNvPr>
          <p:cNvSpPr>
            <a:spLocks noGrp="1"/>
          </p:cNvSpPr>
          <p:nvPr>
            <p:ph sz="half" idx="1"/>
          </p:nvPr>
        </p:nvSpPr>
        <p:spPr>
          <a:xfrm>
            <a:off x="609599" y="1524000"/>
            <a:ext cx="6611008" cy="4572000"/>
          </a:xfrm>
        </p:spPr>
        <p:txBody>
          <a:bodyPr>
            <a:normAutofit lnSpcReduction="10000"/>
          </a:bodyPr>
          <a:lstStyle/>
          <a:p>
            <a:r>
              <a:rPr lang="en-US" dirty="0"/>
              <a:t>Jacob discovers the ruse and is angry! </a:t>
            </a:r>
          </a:p>
          <a:p>
            <a:r>
              <a:rPr lang="en-US" dirty="0"/>
              <a:t>Laban appeals to cultural custom as a defense</a:t>
            </a:r>
          </a:p>
          <a:p>
            <a:r>
              <a:rPr lang="en-US" dirty="0"/>
              <a:t>Jacob takes Rachel as his wife also, but works another 7 years</a:t>
            </a:r>
          </a:p>
          <a:p>
            <a:r>
              <a:rPr lang="en-US" dirty="0"/>
              <a:t>Jacob loved Rachel more than Leah</a:t>
            </a:r>
          </a:p>
          <a:p>
            <a:endParaRPr lang="en-US" dirty="0"/>
          </a:p>
        </p:txBody>
      </p:sp>
      <p:pic>
        <p:nvPicPr>
          <p:cNvPr id="2050" name="Picture 2" descr="Detail from a painting by Joseph Fuhrich: note the contrast between Rachel (left) and Leah (right)">
            <a:extLst>
              <a:ext uri="{FF2B5EF4-FFF2-40B4-BE49-F238E27FC236}">
                <a16:creationId xmlns:a16="http://schemas.microsoft.com/office/drawing/2014/main" id="{29136791-A75A-45E5-B5DE-15AAD7E8DC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1578"/>
          <a:stretch/>
        </p:blipFill>
        <p:spPr bwMode="auto">
          <a:xfrm>
            <a:off x="7641020" y="1534510"/>
            <a:ext cx="3941380" cy="4572000"/>
          </a:xfrm>
          <a:prstGeom prst="round2DiagRect">
            <a:avLst>
              <a:gd name="adj1" fmla="val 16667"/>
              <a:gd name="adj2" fmla="val 0"/>
            </a:avLst>
          </a:prstGeom>
          <a:ln w="88900" cap="sq">
            <a:solidFill>
              <a:schemeClr val="accent2"/>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83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AFFDFAD-12D4-4FA0-A36E-1470834311F2}"/>
              </a:ext>
            </a:extLst>
          </p:cNvPr>
          <p:cNvSpPr/>
          <p:nvPr/>
        </p:nvSpPr>
        <p:spPr>
          <a:xfrm>
            <a:off x="1183019" y="1524892"/>
            <a:ext cx="2285107" cy="1371064"/>
          </a:xfrm>
          <a:custGeom>
            <a:avLst/>
            <a:gdLst>
              <a:gd name="connsiteX0" fmla="*/ 228515 w 2285107"/>
              <a:gd name="connsiteY0" fmla="*/ 0 h 1371064"/>
              <a:gd name="connsiteX1" fmla="*/ 2056592 w 2285107"/>
              <a:gd name="connsiteY1" fmla="*/ 0 h 1371064"/>
              <a:gd name="connsiteX2" fmla="*/ 2285107 w 2285107"/>
              <a:gd name="connsiteY2" fmla="*/ 228515 h 1371064"/>
              <a:gd name="connsiteX3" fmla="*/ 2285107 w 2285107"/>
              <a:gd name="connsiteY3" fmla="*/ 1371064 h 1371064"/>
              <a:gd name="connsiteX4" fmla="*/ 2285107 w 2285107"/>
              <a:gd name="connsiteY4" fmla="*/ 1371064 h 1371064"/>
              <a:gd name="connsiteX5" fmla="*/ 0 w 2285107"/>
              <a:gd name="connsiteY5" fmla="*/ 1371064 h 1371064"/>
              <a:gd name="connsiteX6" fmla="*/ 0 w 2285107"/>
              <a:gd name="connsiteY6" fmla="*/ 1371064 h 1371064"/>
              <a:gd name="connsiteX7" fmla="*/ 0 w 2285107"/>
              <a:gd name="connsiteY7" fmla="*/ 228515 h 1371064"/>
              <a:gd name="connsiteX8" fmla="*/ 228515 w 2285107"/>
              <a:gd name="connsiteY8" fmla="*/ 0 h 137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107" h="1371064">
                <a:moveTo>
                  <a:pt x="228515" y="0"/>
                </a:moveTo>
                <a:lnTo>
                  <a:pt x="2056592" y="0"/>
                </a:lnTo>
                <a:lnTo>
                  <a:pt x="2285107" y="228515"/>
                </a:lnTo>
                <a:lnTo>
                  <a:pt x="2285107" y="1371064"/>
                </a:lnTo>
                <a:lnTo>
                  <a:pt x="2285107" y="1371064"/>
                </a:lnTo>
                <a:lnTo>
                  <a:pt x="0" y="1371064"/>
                </a:lnTo>
                <a:lnTo>
                  <a:pt x="0" y="1371064"/>
                </a:lnTo>
                <a:lnTo>
                  <a:pt x="0" y="228515"/>
                </a:lnTo>
                <a:lnTo>
                  <a:pt x="228515" y="0"/>
                </a:lnTo>
                <a:close/>
              </a:path>
            </a:pathLst>
          </a:custGeom>
          <a:scene3d>
            <a:camera prst="orthographicFront"/>
            <a:lightRig rig="threePt" dir="t">
              <a:rot lat="0" lon="0" rev="7500000"/>
            </a:lightRig>
          </a:scene3d>
          <a:sp3d prstMaterial="plastic">
            <a:bevelT w="127000" h="25400" prst="relaxedInset"/>
          </a:sp3d>
        </p:spPr>
        <p:style>
          <a:lnRef idx="3">
            <a:schemeClr val="lt1"/>
          </a:lnRef>
          <a:fillRef idx="1">
            <a:schemeClr val="accent2"/>
          </a:fillRef>
          <a:effectRef idx="1">
            <a:schemeClr val="accent2"/>
          </a:effectRef>
          <a:fontRef idx="minor">
            <a:schemeClr val="lt1"/>
          </a:fontRef>
        </p:style>
        <p:txBody>
          <a:bodyPr spcFirstLastPara="0" vert="horz" wrap="square" lIns="243798" tIns="243798" rIns="243798"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Reuben</a:t>
            </a:r>
          </a:p>
        </p:txBody>
      </p:sp>
      <p:sp>
        <p:nvSpPr>
          <p:cNvPr id="8" name="Freeform: Shape 7">
            <a:extLst>
              <a:ext uri="{FF2B5EF4-FFF2-40B4-BE49-F238E27FC236}">
                <a16:creationId xmlns:a16="http://schemas.microsoft.com/office/drawing/2014/main" id="{054E9F5A-CAE7-4349-A7D2-9560D0E8BD7B}"/>
              </a:ext>
            </a:extLst>
          </p:cNvPr>
          <p:cNvSpPr/>
          <p:nvPr/>
        </p:nvSpPr>
        <p:spPr>
          <a:xfrm>
            <a:off x="3696637" y="1524892"/>
            <a:ext cx="2285107" cy="1371064"/>
          </a:xfrm>
          <a:custGeom>
            <a:avLst/>
            <a:gdLst>
              <a:gd name="connsiteX0" fmla="*/ 228515 w 2285107"/>
              <a:gd name="connsiteY0" fmla="*/ 0 h 1371064"/>
              <a:gd name="connsiteX1" fmla="*/ 2056592 w 2285107"/>
              <a:gd name="connsiteY1" fmla="*/ 0 h 1371064"/>
              <a:gd name="connsiteX2" fmla="*/ 2285107 w 2285107"/>
              <a:gd name="connsiteY2" fmla="*/ 228515 h 1371064"/>
              <a:gd name="connsiteX3" fmla="*/ 2285107 w 2285107"/>
              <a:gd name="connsiteY3" fmla="*/ 1371064 h 1371064"/>
              <a:gd name="connsiteX4" fmla="*/ 2285107 w 2285107"/>
              <a:gd name="connsiteY4" fmla="*/ 1371064 h 1371064"/>
              <a:gd name="connsiteX5" fmla="*/ 0 w 2285107"/>
              <a:gd name="connsiteY5" fmla="*/ 1371064 h 1371064"/>
              <a:gd name="connsiteX6" fmla="*/ 0 w 2285107"/>
              <a:gd name="connsiteY6" fmla="*/ 1371064 h 1371064"/>
              <a:gd name="connsiteX7" fmla="*/ 0 w 2285107"/>
              <a:gd name="connsiteY7" fmla="*/ 228515 h 1371064"/>
              <a:gd name="connsiteX8" fmla="*/ 228515 w 2285107"/>
              <a:gd name="connsiteY8" fmla="*/ 0 h 137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107" h="1371064">
                <a:moveTo>
                  <a:pt x="228515" y="0"/>
                </a:moveTo>
                <a:lnTo>
                  <a:pt x="2056592" y="0"/>
                </a:lnTo>
                <a:lnTo>
                  <a:pt x="2285107" y="228515"/>
                </a:lnTo>
                <a:lnTo>
                  <a:pt x="2285107" y="1371064"/>
                </a:lnTo>
                <a:lnTo>
                  <a:pt x="2285107" y="1371064"/>
                </a:lnTo>
                <a:lnTo>
                  <a:pt x="0" y="1371064"/>
                </a:lnTo>
                <a:lnTo>
                  <a:pt x="0" y="1371064"/>
                </a:lnTo>
                <a:lnTo>
                  <a:pt x="0" y="228515"/>
                </a:lnTo>
                <a:lnTo>
                  <a:pt x="228515" y="0"/>
                </a:lnTo>
                <a:close/>
              </a:path>
            </a:pathLst>
          </a:custGeom>
          <a:scene3d>
            <a:camera prst="orthographicFront"/>
            <a:lightRig rig="threePt" dir="t">
              <a:rot lat="0" lon="0" rev="7500000"/>
            </a:lightRig>
          </a:scene3d>
          <a:sp3d prstMaterial="plastic">
            <a:bevelT w="127000" h="25400" prst="relaxedInset"/>
          </a:sp3d>
        </p:spPr>
        <p:style>
          <a:lnRef idx="3">
            <a:schemeClr val="lt1"/>
          </a:lnRef>
          <a:fillRef idx="1">
            <a:schemeClr val="accent2"/>
          </a:fillRef>
          <a:effectRef idx="1">
            <a:schemeClr val="accent2"/>
          </a:effectRef>
          <a:fontRef idx="minor">
            <a:schemeClr val="lt1"/>
          </a:fontRef>
        </p:style>
        <p:txBody>
          <a:bodyPr spcFirstLastPara="0" vert="horz" wrap="square" lIns="243798" tIns="243798" rIns="243798"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Simeon</a:t>
            </a:r>
          </a:p>
        </p:txBody>
      </p:sp>
      <p:sp>
        <p:nvSpPr>
          <p:cNvPr id="9" name="Freeform: Shape 8">
            <a:extLst>
              <a:ext uri="{FF2B5EF4-FFF2-40B4-BE49-F238E27FC236}">
                <a16:creationId xmlns:a16="http://schemas.microsoft.com/office/drawing/2014/main" id="{A4E06286-F8BE-493E-AE33-2BCDA9C8764F}"/>
              </a:ext>
            </a:extLst>
          </p:cNvPr>
          <p:cNvSpPr/>
          <p:nvPr/>
        </p:nvSpPr>
        <p:spPr>
          <a:xfrm>
            <a:off x="6210255" y="1524892"/>
            <a:ext cx="2285107" cy="1371064"/>
          </a:xfrm>
          <a:custGeom>
            <a:avLst/>
            <a:gdLst>
              <a:gd name="connsiteX0" fmla="*/ 228515 w 2285107"/>
              <a:gd name="connsiteY0" fmla="*/ 0 h 1371064"/>
              <a:gd name="connsiteX1" fmla="*/ 2056592 w 2285107"/>
              <a:gd name="connsiteY1" fmla="*/ 0 h 1371064"/>
              <a:gd name="connsiteX2" fmla="*/ 2285107 w 2285107"/>
              <a:gd name="connsiteY2" fmla="*/ 228515 h 1371064"/>
              <a:gd name="connsiteX3" fmla="*/ 2285107 w 2285107"/>
              <a:gd name="connsiteY3" fmla="*/ 1371064 h 1371064"/>
              <a:gd name="connsiteX4" fmla="*/ 2285107 w 2285107"/>
              <a:gd name="connsiteY4" fmla="*/ 1371064 h 1371064"/>
              <a:gd name="connsiteX5" fmla="*/ 0 w 2285107"/>
              <a:gd name="connsiteY5" fmla="*/ 1371064 h 1371064"/>
              <a:gd name="connsiteX6" fmla="*/ 0 w 2285107"/>
              <a:gd name="connsiteY6" fmla="*/ 1371064 h 1371064"/>
              <a:gd name="connsiteX7" fmla="*/ 0 w 2285107"/>
              <a:gd name="connsiteY7" fmla="*/ 228515 h 1371064"/>
              <a:gd name="connsiteX8" fmla="*/ 228515 w 2285107"/>
              <a:gd name="connsiteY8" fmla="*/ 0 h 137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107" h="1371064">
                <a:moveTo>
                  <a:pt x="228515" y="0"/>
                </a:moveTo>
                <a:lnTo>
                  <a:pt x="2056592" y="0"/>
                </a:lnTo>
                <a:lnTo>
                  <a:pt x="2285107" y="228515"/>
                </a:lnTo>
                <a:lnTo>
                  <a:pt x="2285107" y="1371064"/>
                </a:lnTo>
                <a:lnTo>
                  <a:pt x="2285107" y="1371064"/>
                </a:lnTo>
                <a:lnTo>
                  <a:pt x="0" y="1371064"/>
                </a:lnTo>
                <a:lnTo>
                  <a:pt x="0" y="1371064"/>
                </a:lnTo>
                <a:lnTo>
                  <a:pt x="0" y="228515"/>
                </a:lnTo>
                <a:lnTo>
                  <a:pt x="228515" y="0"/>
                </a:lnTo>
                <a:close/>
              </a:path>
            </a:pathLst>
          </a:custGeom>
          <a:scene3d>
            <a:camera prst="orthographicFront"/>
            <a:lightRig rig="threePt" dir="t">
              <a:rot lat="0" lon="0" rev="7500000"/>
            </a:lightRig>
          </a:scene3d>
          <a:sp3d prstMaterial="plastic">
            <a:bevelT w="127000" h="25400" prst="relaxedInset"/>
          </a:sp3d>
        </p:spPr>
        <p:style>
          <a:lnRef idx="3">
            <a:schemeClr val="lt1"/>
          </a:lnRef>
          <a:fillRef idx="1">
            <a:schemeClr val="accent4"/>
          </a:fillRef>
          <a:effectRef idx="1">
            <a:schemeClr val="accent4"/>
          </a:effectRef>
          <a:fontRef idx="minor">
            <a:schemeClr val="lt1"/>
          </a:fontRef>
        </p:style>
        <p:txBody>
          <a:bodyPr spcFirstLastPara="0" vert="horz" wrap="square" lIns="243798" tIns="243798" rIns="243798"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Dan</a:t>
            </a:r>
          </a:p>
        </p:txBody>
      </p:sp>
      <p:sp>
        <p:nvSpPr>
          <p:cNvPr id="10" name="Freeform: Shape 9">
            <a:extLst>
              <a:ext uri="{FF2B5EF4-FFF2-40B4-BE49-F238E27FC236}">
                <a16:creationId xmlns:a16="http://schemas.microsoft.com/office/drawing/2014/main" id="{75C4DA02-BD98-4F0D-9063-64483C43EA2E}"/>
              </a:ext>
            </a:extLst>
          </p:cNvPr>
          <p:cNvSpPr/>
          <p:nvPr/>
        </p:nvSpPr>
        <p:spPr>
          <a:xfrm>
            <a:off x="8723873" y="1524892"/>
            <a:ext cx="2285107" cy="1371064"/>
          </a:xfrm>
          <a:custGeom>
            <a:avLst/>
            <a:gdLst>
              <a:gd name="connsiteX0" fmla="*/ 228515 w 2285107"/>
              <a:gd name="connsiteY0" fmla="*/ 0 h 1371064"/>
              <a:gd name="connsiteX1" fmla="*/ 2056592 w 2285107"/>
              <a:gd name="connsiteY1" fmla="*/ 0 h 1371064"/>
              <a:gd name="connsiteX2" fmla="*/ 2285107 w 2285107"/>
              <a:gd name="connsiteY2" fmla="*/ 228515 h 1371064"/>
              <a:gd name="connsiteX3" fmla="*/ 2285107 w 2285107"/>
              <a:gd name="connsiteY3" fmla="*/ 1371064 h 1371064"/>
              <a:gd name="connsiteX4" fmla="*/ 2285107 w 2285107"/>
              <a:gd name="connsiteY4" fmla="*/ 1371064 h 1371064"/>
              <a:gd name="connsiteX5" fmla="*/ 0 w 2285107"/>
              <a:gd name="connsiteY5" fmla="*/ 1371064 h 1371064"/>
              <a:gd name="connsiteX6" fmla="*/ 0 w 2285107"/>
              <a:gd name="connsiteY6" fmla="*/ 1371064 h 1371064"/>
              <a:gd name="connsiteX7" fmla="*/ 0 w 2285107"/>
              <a:gd name="connsiteY7" fmla="*/ 228515 h 1371064"/>
              <a:gd name="connsiteX8" fmla="*/ 228515 w 2285107"/>
              <a:gd name="connsiteY8" fmla="*/ 0 h 137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107" h="1371064">
                <a:moveTo>
                  <a:pt x="228515" y="0"/>
                </a:moveTo>
                <a:lnTo>
                  <a:pt x="2056592" y="0"/>
                </a:lnTo>
                <a:lnTo>
                  <a:pt x="2285107" y="228515"/>
                </a:lnTo>
                <a:lnTo>
                  <a:pt x="2285107" y="1371064"/>
                </a:lnTo>
                <a:lnTo>
                  <a:pt x="2285107" y="1371064"/>
                </a:lnTo>
                <a:lnTo>
                  <a:pt x="0" y="1371064"/>
                </a:lnTo>
                <a:lnTo>
                  <a:pt x="0" y="1371064"/>
                </a:lnTo>
                <a:lnTo>
                  <a:pt x="0" y="228515"/>
                </a:lnTo>
                <a:lnTo>
                  <a:pt x="228515" y="0"/>
                </a:lnTo>
                <a:close/>
              </a:path>
            </a:pathLst>
          </a:custGeom>
          <a:scene3d>
            <a:camera prst="orthographicFront"/>
            <a:lightRig rig="threePt" dir="t">
              <a:rot lat="0" lon="0" rev="7500000"/>
            </a:lightRig>
          </a:scene3d>
          <a:sp3d prstMaterial="plastic">
            <a:bevelT w="127000" h="25400" prst="relaxedInset"/>
          </a:sp3d>
        </p:spPr>
        <p:style>
          <a:lnRef idx="3">
            <a:schemeClr val="lt1"/>
          </a:lnRef>
          <a:fillRef idx="1">
            <a:schemeClr val="accent4"/>
          </a:fillRef>
          <a:effectRef idx="1">
            <a:schemeClr val="accent4"/>
          </a:effectRef>
          <a:fontRef idx="minor">
            <a:schemeClr val="lt1"/>
          </a:fontRef>
        </p:style>
        <p:txBody>
          <a:bodyPr spcFirstLastPara="0" vert="horz" wrap="square" lIns="243798" tIns="243798" rIns="243798"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Naphtali</a:t>
            </a:r>
          </a:p>
        </p:txBody>
      </p:sp>
      <p:sp>
        <p:nvSpPr>
          <p:cNvPr id="11" name="Freeform: Shape 10">
            <a:extLst>
              <a:ext uri="{FF2B5EF4-FFF2-40B4-BE49-F238E27FC236}">
                <a16:creationId xmlns:a16="http://schemas.microsoft.com/office/drawing/2014/main" id="{86D21E4B-A0A8-45AB-91F6-EA9C957AC2C3}"/>
              </a:ext>
            </a:extLst>
          </p:cNvPr>
          <p:cNvSpPr/>
          <p:nvPr/>
        </p:nvSpPr>
        <p:spPr>
          <a:xfrm>
            <a:off x="1183019" y="3124467"/>
            <a:ext cx="2285107" cy="1371064"/>
          </a:xfrm>
          <a:custGeom>
            <a:avLst/>
            <a:gdLst>
              <a:gd name="connsiteX0" fmla="*/ 228515 w 2285107"/>
              <a:gd name="connsiteY0" fmla="*/ 0 h 1371064"/>
              <a:gd name="connsiteX1" fmla="*/ 2056592 w 2285107"/>
              <a:gd name="connsiteY1" fmla="*/ 0 h 1371064"/>
              <a:gd name="connsiteX2" fmla="*/ 2285107 w 2285107"/>
              <a:gd name="connsiteY2" fmla="*/ 228515 h 1371064"/>
              <a:gd name="connsiteX3" fmla="*/ 2285107 w 2285107"/>
              <a:gd name="connsiteY3" fmla="*/ 1371064 h 1371064"/>
              <a:gd name="connsiteX4" fmla="*/ 2285107 w 2285107"/>
              <a:gd name="connsiteY4" fmla="*/ 1371064 h 1371064"/>
              <a:gd name="connsiteX5" fmla="*/ 0 w 2285107"/>
              <a:gd name="connsiteY5" fmla="*/ 1371064 h 1371064"/>
              <a:gd name="connsiteX6" fmla="*/ 0 w 2285107"/>
              <a:gd name="connsiteY6" fmla="*/ 1371064 h 1371064"/>
              <a:gd name="connsiteX7" fmla="*/ 0 w 2285107"/>
              <a:gd name="connsiteY7" fmla="*/ 228515 h 1371064"/>
              <a:gd name="connsiteX8" fmla="*/ 228515 w 2285107"/>
              <a:gd name="connsiteY8" fmla="*/ 0 h 137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107" h="1371064">
                <a:moveTo>
                  <a:pt x="228515" y="0"/>
                </a:moveTo>
                <a:lnTo>
                  <a:pt x="2056592" y="0"/>
                </a:lnTo>
                <a:lnTo>
                  <a:pt x="2285107" y="228515"/>
                </a:lnTo>
                <a:lnTo>
                  <a:pt x="2285107" y="1371064"/>
                </a:lnTo>
                <a:lnTo>
                  <a:pt x="2285107" y="1371064"/>
                </a:lnTo>
                <a:lnTo>
                  <a:pt x="0" y="1371064"/>
                </a:lnTo>
                <a:lnTo>
                  <a:pt x="0" y="1371064"/>
                </a:lnTo>
                <a:lnTo>
                  <a:pt x="0" y="228515"/>
                </a:lnTo>
                <a:lnTo>
                  <a:pt x="228515" y="0"/>
                </a:lnTo>
                <a:close/>
              </a:path>
            </a:pathLst>
          </a:custGeom>
          <a:scene3d>
            <a:camera prst="orthographicFront"/>
            <a:lightRig rig="threePt" dir="t">
              <a:rot lat="0" lon="0" rev="7500000"/>
            </a:lightRig>
          </a:scene3d>
          <a:sp3d prstMaterial="plastic">
            <a:bevelT w="127000" h="25400" prst="relaxedInset"/>
          </a:sp3d>
        </p:spPr>
        <p:style>
          <a:lnRef idx="3">
            <a:schemeClr val="lt1"/>
          </a:lnRef>
          <a:fillRef idx="1">
            <a:schemeClr val="accent2"/>
          </a:fillRef>
          <a:effectRef idx="1">
            <a:schemeClr val="accent2"/>
          </a:effectRef>
          <a:fontRef idx="minor">
            <a:schemeClr val="lt1"/>
          </a:fontRef>
        </p:style>
        <p:txBody>
          <a:bodyPr spcFirstLastPara="0" vert="horz" wrap="square" lIns="243798" tIns="243798" rIns="243798"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Levi</a:t>
            </a:r>
          </a:p>
        </p:txBody>
      </p:sp>
      <p:sp>
        <p:nvSpPr>
          <p:cNvPr id="12" name="Freeform: Shape 11">
            <a:extLst>
              <a:ext uri="{FF2B5EF4-FFF2-40B4-BE49-F238E27FC236}">
                <a16:creationId xmlns:a16="http://schemas.microsoft.com/office/drawing/2014/main" id="{A5420FAC-927B-4791-83B2-916421CF3DAA}"/>
              </a:ext>
            </a:extLst>
          </p:cNvPr>
          <p:cNvSpPr/>
          <p:nvPr/>
        </p:nvSpPr>
        <p:spPr>
          <a:xfrm>
            <a:off x="3696637" y="3124467"/>
            <a:ext cx="2285107" cy="1371064"/>
          </a:xfrm>
          <a:custGeom>
            <a:avLst/>
            <a:gdLst>
              <a:gd name="connsiteX0" fmla="*/ 228515 w 2285107"/>
              <a:gd name="connsiteY0" fmla="*/ 0 h 1371064"/>
              <a:gd name="connsiteX1" fmla="*/ 2056592 w 2285107"/>
              <a:gd name="connsiteY1" fmla="*/ 0 h 1371064"/>
              <a:gd name="connsiteX2" fmla="*/ 2285107 w 2285107"/>
              <a:gd name="connsiteY2" fmla="*/ 228515 h 1371064"/>
              <a:gd name="connsiteX3" fmla="*/ 2285107 w 2285107"/>
              <a:gd name="connsiteY3" fmla="*/ 1371064 h 1371064"/>
              <a:gd name="connsiteX4" fmla="*/ 2285107 w 2285107"/>
              <a:gd name="connsiteY4" fmla="*/ 1371064 h 1371064"/>
              <a:gd name="connsiteX5" fmla="*/ 0 w 2285107"/>
              <a:gd name="connsiteY5" fmla="*/ 1371064 h 1371064"/>
              <a:gd name="connsiteX6" fmla="*/ 0 w 2285107"/>
              <a:gd name="connsiteY6" fmla="*/ 1371064 h 1371064"/>
              <a:gd name="connsiteX7" fmla="*/ 0 w 2285107"/>
              <a:gd name="connsiteY7" fmla="*/ 228515 h 1371064"/>
              <a:gd name="connsiteX8" fmla="*/ 228515 w 2285107"/>
              <a:gd name="connsiteY8" fmla="*/ 0 h 137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107" h="1371064">
                <a:moveTo>
                  <a:pt x="228515" y="0"/>
                </a:moveTo>
                <a:lnTo>
                  <a:pt x="2056592" y="0"/>
                </a:lnTo>
                <a:lnTo>
                  <a:pt x="2285107" y="228515"/>
                </a:lnTo>
                <a:lnTo>
                  <a:pt x="2285107" y="1371064"/>
                </a:lnTo>
                <a:lnTo>
                  <a:pt x="2285107" y="1371064"/>
                </a:lnTo>
                <a:lnTo>
                  <a:pt x="0" y="1371064"/>
                </a:lnTo>
                <a:lnTo>
                  <a:pt x="0" y="1371064"/>
                </a:lnTo>
                <a:lnTo>
                  <a:pt x="0" y="228515"/>
                </a:lnTo>
                <a:lnTo>
                  <a:pt x="228515" y="0"/>
                </a:lnTo>
                <a:close/>
              </a:path>
            </a:pathLst>
          </a:custGeom>
          <a:scene3d>
            <a:camera prst="orthographicFront"/>
            <a:lightRig rig="threePt" dir="t">
              <a:rot lat="0" lon="0" rev="7500000"/>
            </a:lightRig>
          </a:scene3d>
          <a:sp3d prstMaterial="plastic">
            <a:bevelT w="127000" h="25400" prst="relaxedInset"/>
          </a:sp3d>
        </p:spPr>
        <p:style>
          <a:lnRef idx="3">
            <a:schemeClr val="lt1"/>
          </a:lnRef>
          <a:fillRef idx="1">
            <a:schemeClr val="accent2"/>
          </a:fillRef>
          <a:effectRef idx="1">
            <a:schemeClr val="accent2"/>
          </a:effectRef>
          <a:fontRef idx="minor">
            <a:schemeClr val="lt1"/>
          </a:fontRef>
        </p:style>
        <p:txBody>
          <a:bodyPr spcFirstLastPara="0" vert="horz" wrap="square" lIns="243798" tIns="243798" rIns="243798"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Judah</a:t>
            </a:r>
          </a:p>
        </p:txBody>
      </p:sp>
      <p:sp>
        <p:nvSpPr>
          <p:cNvPr id="13" name="Freeform: Shape 12">
            <a:extLst>
              <a:ext uri="{FF2B5EF4-FFF2-40B4-BE49-F238E27FC236}">
                <a16:creationId xmlns:a16="http://schemas.microsoft.com/office/drawing/2014/main" id="{1BBAA91B-D56F-42B7-A122-7CD5319F8C4B}"/>
              </a:ext>
            </a:extLst>
          </p:cNvPr>
          <p:cNvSpPr/>
          <p:nvPr/>
        </p:nvSpPr>
        <p:spPr>
          <a:xfrm>
            <a:off x="6210255" y="3124467"/>
            <a:ext cx="2285107" cy="1371064"/>
          </a:xfrm>
          <a:custGeom>
            <a:avLst/>
            <a:gdLst>
              <a:gd name="connsiteX0" fmla="*/ 228515 w 2285107"/>
              <a:gd name="connsiteY0" fmla="*/ 0 h 1371064"/>
              <a:gd name="connsiteX1" fmla="*/ 2056592 w 2285107"/>
              <a:gd name="connsiteY1" fmla="*/ 0 h 1371064"/>
              <a:gd name="connsiteX2" fmla="*/ 2285107 w 2285107"/>
              <a:gd name="connsiteY2" fmla="*/ 228515 h 1371064"/>
              <a:gd name="connsiteX3" fmla="*/ 2285107 w 2285107"/>
              <a:gd name="connsiteY3" fmla="*/ 1371064 h 1371064"/>
              <a:gd name="connsiteX4" fmla="*/ 2285107 w 2285107"/>
              <a:gd name="connsiteY4" fmla="*/ 1371064 h 1371064"/>
              <a:gd name="connsiteX5" fmla="*/ 0 w 2285107"/>
              <a:gd name="connsiteY5" fmla="*/ 1371064 h 1371064"/>
              <a:gd name="connsiteX6" fmla="*/ 0 w 2285107"/>
              <a:gd name="connsiteY6" fmla="*/ 1371064 h 1371064"/>
              <a:gd name="connsiteX7" fmla="*/ 0 w 2285107"/>
              <a:gd name="connsiteY7" fmla="*/ 228515 h 1371064"/>
              <a:gd name="connsiteX8" fmla="*/ 228515 w 2285107"/>
              <a:gd name="connsiteY8" fmla="*/ 0 h 137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107" h="1371064">
                <a:moveTo>
                  <a:pt x="228515" y="0"/>
                </a:moveTo>
                <a:lnTo>
                  <a:pt x="2056592" y="0"/>
                </a:lnTo>
                <a:lnTo>
                  <a:pt x="2285107" y="228515"/>
                </a:lnTo>
                <a:lnTo>
                  <a:pt x="2285107" y="1371064"/>
                </a:lnTo>
                <a:lnTo>
                  <a:pt x="2285107" y="1371064"/>
                </a:lnTo>
                <a:lnTo>
                  <a:pt x="0" y="1371064"/>
                </a:lnTo>
                <a:lnTo>
                  <a:pt x="0" y="1371064"/>
                </a:lnTo>
                <a:lnTo>
                  <a:pt x="0" y="228515"/>
                </a:lnTo>
                <a:lnTo>
                  <a:pt x="228515" y="0"/>
                </a:lnTo>
                <a:close/>
              </a:path>
            </a:pathLst>
          </a:custGeom>
          <a:scene3d>
            <a:camera prst="orthographicFront"/>
            <a:lightRig rig="threePt" dir="t">
              <a:rot lat="0" lon="0" rev="7500000"/>
            </a:lightRig>
          </a:scene3d>
          <a:sp3d prstMaterial="plastic">
            <a:bevelT w="127000" h="25400" prst="relaxedInset"/>
          </a:sp3d>
        </p:spPr>
        <p:style>
          <a:lnRef idx="3">
            <a:schemeClr val="lt1"/>
          </a:lnRef>
          <a:fillRef idx="1">
            <a:schemeClr val="accent3"/>
          </a:fillRef>
          <a:effectRef idx="1">
            <a:schemeClr val="accent3"/>
          </a:effectRef>
          <a:fontRef idx="minor">
            <a:schemeClr val="lt1"/>
          </a:fontRef>
        </p:style>
        <p:txBody>
          <a:bodyPr spcFirstLastPara="0" vert="horz" wrap="square" lIns="243798" tIns="243798" rIns="243798"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Gad</a:t>
            </a:r>
          </a:p>
        </p:txBody>
      </p:sp>
      <p:sp>
        <p:nvSpPr>
          <p:cNvPr id="14" name="Freeform: Shape 13">
            <a:extLst>
              <a:ext uri="{FF2B5EF4-FFF2-40B4-BE49-F238E27FC236}">
                <a16:creationId xmlns:a16="http://schemas.microsoft.com/office/drawing/2014/main" id="{614F9077-C66A-40E2-BB62-354F14534F4C}"/>
              </a:ext>
            </a:extLst>
          </p:cNvPr>
          <p:cNvSpPr/>
          <p:nvPr/>
        </p:nvSpPr>
        <p:spPr>
          <a:xfrm>
            <a:off x="8723873" y="3124467"/>
            <a:ext cx="2285107" cy="1371064"/>
          </a:xfrm>
          <a:custGeom>
            <a:avLst/>
            <a:gdLst>
              <a:gd name="connsiteX0" fmla="*/ 228515 w 2285107"/>
              <a:gd name="connsiteY0" fmla="*/ 0 h 1371064"/>
              <a:gd name="connsiteX1" fmla="*/ 2056592 w 2285107"/>
              <a:gd name="connsiteY1" fmla="*/ 0 h 1371064"/>
              <a:gd name="connsiteX2" fmla="*/ 2285107 w 2285107"/>
              <a:gd name="connsiteY2" fmla="*/ 228515 h 1371064"/>
              <a:gd name="connsiteX3" fmla="*/ 2285107 w 2285107"/>
              <a:gd name="connsiteY3" fmla="*/ 1371064 h 1371064"/>
              <a:gd name="connsiteX4" fmla="*/ 2285107 w 2285107"/>
              <a:gd name="connsiteY4" fmla="*/ 1371064 h 1371064"/>
              <a:gd name="connsiteX5" fmla="*/ 0 w 2285107"/>
              <a:gd name="connsiteY5" fmla="*/ 1371064 h 1371064"/>
              <a:gd name="connsiteX6" fmla="*/ 0 w 2285107"/>
              <a:gd name="connsiteY6" fmla="*/ 1371064 h 1371064"/>
              <a:gd name="connsiteX7" fmla="*/ 0 w 2285107"/>
              <a:gd name="connsiteY7" fmla="*/ 228515 h 1371064"/>
              <a:gd name="connsiteX8" fmla="*/ 228515 w 2285107"/>
              <a:gd name="connsiteY8" fmla="*/ 0 h 137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107" h="1371064">
                <a:moveTo>
                  <a:pt x="228515" y="0"/>
                </a:moveTo>
                <a:lnTo>
                  <a:pt x="2056592" y="0"/>
                </a:lnTo>
                <a:lnTo>
                  <a:pt x="2285107" y="228515"/>
                </a:lnTo>
                <a:lnTo>
                  <a:pt x="2285107" y="1371064"/>
                </a:lnTo>
                <a:lnTo>
                  <a:pt x="2285107" y="1371064"/>
                </a:lnTo>
                <a:lnTo>
                  <a:pt x="0" y="1371064"/>
                </a:lnTo>
                <a:lnTo>
                  <a:pt x="0" y="1371064"/>
                </a:lnTo>
                <a:lnTo>
                  <a:pt x="0" y="228515"/>
                </a:lnTo>
                <a:lnTo>
                  <a:pt x="228515" y="0"/>
                </a:lnTo>
                <a:close/>
              </a:path>
            </a:pathLst>
          </a:custGeom>
          <a:scene3d>
            <a:camera prst="orthographicFront"/>
            <a:lightRig rig="threePt" dir="t">
              <a:rot lat="0" lon="0" rev="7500000"/>
            </a:lightRig>
          </a:scene3d>
          <a:sp3d prstMaterial="plastic">
            <a:bevelT w="127000" h="25400" prst="relaxedInset"/>
          </a:sp3d>
        </p:spPr>
        <p:style>
          <a:lnRef idx="3">
            <a:schemeClr val="lt1"/>
          </a:lnRef>
          <a:fillRef idx="1">
            <a:schemeClr val="accent3"/>
          </a:fillRef>
          <a:effectRef idx="1">
            <a:schemeClr val="accent3"/>
          </a:effectRef>
          <a:fontRef idx="minor">
            <a:schemeClr val="lt1"/>
          </a:fontRef>
        </p:style>
        <p:txBody>
          <a:bodyPr spcFirstLastPara="0" vert="horz" wrap="square" lIns="243798" tIns="243798" rIns="243798"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Asher</a:t>
            </a:r>
          </a:p>
        </p:txBody>
      </p:sp>
      <p:sp>
        <p:nvSpPr>
          <p:cNvPr id="15" name="Freeform: Shape 14">
            <a:extLst>
              <a:ext uri="{FF2B5EF4-FFF2-40B4-BE49-F238E27FC236}">
                <a16:creationId xmlns:a16="http://schemas.microsoft.com/office/drawing/2014/main" id="{04758BEB-5E1A-48B1-B284-4B9AB68E250C}"/>
              </a:ext>
            </a:extLst>
          </p:cNvPr>
          <p:cNvSpPr/>
          <p:nvPr/>
        </p:nvSpPr>
        <p:spPr>
          <a:xfrm>
            <a:off x="1183019" y="4724042"/>
            <a:ext cx="2285107" cy="1371064"/>
          </a:xfrm>
          <a:custGeom>
            <a:avLst/>
            <a:gdLst>
              <a:gd name="connsiteX0" fmla="*/ 228515 w 2285107"/>
              <a:gd name="connsiteY0" fmla="*/ 0 h 1371064"/>
              <a:gd name="connsiteX1" fmla="*/ 2056592 w 2285107"/>
              <a:gd name="connsiteY1" fmla="*/ 0 h 1371064"/>
              <a:gd name="connsiteX2" fmla="*/ 2285107 w 2285107"/>
              <a:gd name="connsiteY2" fmla="*/ 228515 h 1371064"/>
              <a:gd name="connsiteX3" fmla="*/ 2285107 w 2285107"/>
              <a:gd name="connsiteY3" fmla="*/ 1371064 h 1371064"/>
              <a:gd name="connsiteX4" fmla="*/ 2285107 w 2285107"/>
              <a:gd name="connsiteY4" fmla="*/ 1371064 h 1371064"/>
              <a:gd name="connsiteX5" fmla="*/ 0 w 2285107"/>
              <a:gd name="connsiteY5" fmla="*/ 1371064 h 1371064"/>
              <a:gd name="connsiteX6" fmla="*/ 0 w 2285107"/>
              <a:gd name="connsiteY6" fmla="*/ 1371064 h 1371064"/>
              <a:gd name="connsiteX7" fmla="*/ 0 w 2285107"/>
              <a:gd name="connsiteY7" fmla="*/ 228515 h 1371064"/>
              <a:gd name="connsiteX8" fmla="*/ 228515 w 2285107"/>
              <a:gd name="connsiteY8" fmla="*/ 0 h 137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107" h="1371064">
                <a:moveTo>
                  <a:pt x="228515" y="0"/>
                </a:moveTo>
                <a:lnTo>
                  <a:pt x="2056592" y="0"/>
                </a:lnTo>
                <a:lnTo>
                  <a:pt x="2285107" y="228515"/>
                </a:lnTo>
                <a:lnTo>
                  <a:pt x="2285107" y="1371064"/>
                </a:lnTo>
                <a:lnTo>
                  <a:pt x="2285107" y="1371064"/>
                </a:lnTo>
                <a:lnTo>
                  <a:pt x="0" y="1371064"/>
                </a:lnTo>
                <a:lnTo>
                  <a:pt x="0" y="1371064"/>
                </a:lnTo>
                <a:lnTo>
                  <a:pt x="0" y="228515"/>
                </a:lnTo>
                <a:lnTo>
                  <a:pt x="228515" y="0"/>
                </a:lnTo>
                <a:close/>
              </a:path>
            </a:pathLst>
          </a:custGeom>
          <a:scene3d>
            <a:camera prst="orthographicFront"/>
            <a:lightRig rig="threePt" dir="t">
              <a:rot lat="0" lon="0" rev="7500000"/>
            </a:lightRig>
          </a:scene3d>
          <a:sp3d prstMaterial="plastic">
            <a:bevelT w="127000" h="25400" prst="relaxedInset"/>
          </a:sp3d>
        </p:spPr>
        <p:style>
          <a:lnRef idx="3">
            <a:schemeClr val="lt1"/>
          </a:lnRef>
          <a:fillRef idx="1">
            <a:schemeClr val="accent2"/>
          </a:fillRef>
          <a:effectRef idx="1">
            <a:schemeClr val="accent2"/>
          </a:effectRef>
          <a:fontRef idx="minor">
            <a:schemeClr val="lt1"/>
          </a:fontRef>
        </p:style>
        <p:txBody>
          <a:bodyPr spcFirstLastPara="0" vert="horz" wrap="square" lIns="243798" tIns="243798" rIns="243798"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Issachar</a:t>
            </a:r>
          </a:p>
        </p:txBody>
      </p:sp>
      <p:sp>
        <p:nvSpPr>
          <p:cNvPr id="16" name="Freeform: Shape 15">
            <a:extLst>
              <a:ext uri="{FF2B5EF4-FFF2-40B4-BE49-F238E27FC236}">
                <a16:creationId xmlns:a16="http://schemas.microsoft.com/office/drawing/2014/main" id="{DB529F44-9BA2-4F62-AC4A-3D41BD857601}"/>
              </a:ext>
            </a:extLst>
          </p:cNvPr>
          <p:cNvSpPr/>
          <p:nvPr/>
        </p:nvSpPr>
        <p:spPr>
          <a:xfrm>
            <a:off x="3696637" y="4724042"/>
            <a:ext cx="2285107" cy="1371064"/>
          </a:xfrm>
          <a:custGeom>
            <a:avLst/>
            <a:gdLst>
              <a:gd name="connsiteX0" fmla="*/ 228515 w 2285107"/>
              <a:gd name="connsiteY0" fmla="*/ 0 h 1371064"/>
              <a:gd name="connsiteX1" fmla="*/ 2056592 w 2285107"/>
              <a:gd name="connsiteY1" fmla="*/ 0 h 1371064"/>
              <a:gd name="connsiteX2" fmla="*/ 2285107 w 2285107"/>
              <a:gd name="connsiteY2" fmla="*/ 228515 h 1371064"/>
              <a:gd name="connsiteX3" fmla="*/ 2285107 w 2285107"/>
              <a:gd name="connsiteY3" fmla="*/ 1371064 h 1371064"/>
              <a:gd name="connsiteX4" fmla="*/ 2285107 w 2285107"/>
              <a:gd name="connsiteY4" fmla="*/ 1371064 h 1371064"/>
              <a:gd name="connsiteX5" fmla="*/ 0 w 2285107"/>
              <a:gd name="connsiteY5" fmla="*/ 1371064 h 1371064"/>
              <a:gd name="connsiteX6" fmla="*/ 0 w 2285107"/>
              <a:gd name="connsiteY6" fmla="*/ 1371064 h 1371064"/>
              <a:gd name="connsiteX7" fmla="*/ 0 w 2285107"/>
              <a:gd name="connsiteY7" fmla="*/ 228515 h 1371064"/>
              <a:gd name="connsiteX8" fmla="*/ 228515 w 2285107"/>
              <a:gd name="connsiteY8" fmla="*/ 0 h 137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107" h="1371064">
                <a:moveTo>
                  <a:pt x="228515" y="0"/>
                </a:moveTo>
                <a:lnTo>
                  <a:pt x="2056592" y="0"/>
                </a:lnTo>
                <a:lnTo>
                  <a:pt x="2285107" y="228515"/>
                </a:lnTo>
                <a:lnTo>
                  <a:pt x="2285107" y="1371064"/>
                </a:lnTo>
                <a:lnTo>
                  <a:pt x="2285107" y="1371064"/>
                </a:lnTo>
                <a:lnTo>
                  <a:pt x="0" y="1371064"/>
                </a:lnTo>
                <a:lnTo>
                  <a:pt x="0" y="1371064"/>
                </a:lnTo>
                <a:lnTo>
                  <a:pt x="0" y="228515"/>
                </a:lnTo>
                <a:lnTo>
                  <a:pt x="228515" y="0"/>
                </a:lnTo>
                <a:close/>
              </a:path>
            </a:pathLst>
          </a:custGeom>
          <a:scene3d>
            <a:camera prst="orthographicFront"/>
            <a:lightRig rig="threePt" dir="t">
              <a:rot lat="0" lon="0" rev="7500000"/>
            </a:lightRig>
          </a:scene3d>
          <a:sp3d prstMaterial="plastic">
            <a:bevelT w="127000" h="25400" prst="relaxedInset"/>
          </a:sp3d>
        </p:spPr>
        <p:style>
          <a:lnRef idx="3">
            <a:schemeClr val="lt1"/>
          </a:lnRef>
          <a:fillRef idx="1">
            <a:schemeClr val="accent2"/>
          </a:fillRef>
          <a:effectRef idx="1">
            <a:schemeClr val="accent2"/>
          </a:effectRef>
          <a:fontRef idx="minor">
            <a:schemeClr val="lt1"/>
          </a:fontRef>
        </p:style>
        <p:txBody>
          <a:bodyPr spcFirstLastPara="0" vert="horz" wrap="square" lIns="243798" tIns="243798" rIns="243798"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Zebulun</a:t>
            </a:r>
          </a:p>
        </p:txBody>
      </p:sp>
      <p:sp>
        <p:nvSpPr>
          <p:cNvPr id="17" name="Freeform: Shape 16">
            <a:extLst>
              <a:ext uri="{FF2B5EF4-FFF2-40B4-BE49-F238E27FC236}">
                <a16:creationId xmlns:a16="http://schemas.microsoft.com/office/drawing/2014/main" id="{CE34B192-EE8C-4B16-AE0C-A638B1075BE1}"/>
              </a:ext>
            </a:extLst>
          </p:cNvPr>
          <p:cNvSpPr/>
          <p:nvPr/>
        </p:nvSpPr>
        <p:spPr>
          <a:xfrm>
            <a:off x="6210255" y="4724042"/>
            <a:ext cx="2285107" cy="1371064"/>
          </a:xfrm>
          <a:custGeom>
            <a:avLst/>
            <a:gdLst>
              <a:gd name="connsiteX0" fmla="*/ 228515 w 2285107"/>
              <a:gd name="connsiteY0" fmla="*/ 0 h 1371064"/>
              <a:gd name="connsiteX1" fmla="*/ 2056592 w 2285107"/>
              <a:gd name="connsiteY1" fmla="*/ 0 h 1371064"/>
              <a:gd name="connsiteX2" fmla="*/ 2285107 w 2285107"/>
              <a:gd name="connsiteY2" fmla="*/ 228515 h 1371064"/>
              <a:gd name="connsiteX3" fmla="*/ 2285107 w 2285107"/>
              <a:gd name="connsiteY3" fmla="*/ 1371064 h 1371064"/>
              <a:gd name="connsiteX4" fmla="*/ 2285107 w 2285107"/>
              <a:gd name="connsiteY4" fmla="*/ 1371064 h 1371064"/>
              <a:gd name="connsiteX5" fmla="*/ 0 w 2285107"/>
              <a:gd name="connsiteY5" fmla="*/ 1371064 h 1371064"/>
              <a:gd name="connsiteX6" fmla="*/ 0 w 2285107"/>
              <a:gd name="connsiteY6" fmla="*/ 1371064 h 1371064"/>
              <a:gd name="connsiteX7" fmla="*/ 0 w 2285107"/>
              <a:gd name="connsiteY7" fmla="*/ 228515 h 1371064"/>
              <a:gd name="connsiteX8" fmla="*/ 228515 w 2285107"/>
              <a:gd name="connsiteY8" fmla="*/ 0 h 137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107" h="1371064">
                <a:moveTo>
                  <a:pt x="228515" y="0"/>
                </a:moveTo>
                <a:lnTo>
                  <a:pt x="2056592" y="0"/>
                </a:lnTo>
                <a:lnTo>
                  <a:pt x="2285107" y="228515"/>
                </a:lnTo>
                <a:lnTo>
                  <a:pt x="2285107" y="1371064"/>
                </a:lnTo>
                <a:lnTo>
                  <a:pt x="2285107" y="1371064"/>
                </a:lnTo>
                <a:lnTo>
                  <a:pt x="0" y="1371064"/>
                </a:lnTo>
                <a:lnTo>
                  <a:pt x="0" y="1371064"/>
                </a:lnTo>
                <a:lnTo>
                  <a:pt x="0" y="228515"/>
                </a:lnTo>
                <a:lnTo>
                  <a:pt x="228515" y="0"/>
                </a:lnTo>
                <a:close/>
              </a:path>
            </a:pathLst>
          </a:custGeom>
          <a:ln w="76200">
            <a:solidFill>
              <a:srgbClr val="FFC000"/>
            </a:solidFill>
          </a:ln>
          <a:scene3d>
            <a:camera prst="orthographicFront"/>
            <a:lightRig rig="threePt" dir="t">
              <a:rot lat="0" lon="0" rev="7500000"/>
            </a:lightRig>
          </a:scene3d>
          <a:sp3d prstMaterial="plastic">
            <a:bevelT w="127000" h="25400" prst="relaxedInset"/>
          </a:sp3d>
        </p:spPr>
        <p:style>
          <a:lnRef idx="3">
            <a:schemeClr val="lt1"/>
          </a:lnRef>
          <a:fillRef idx="1">
            <a:schemeClr val="accent6"/>
          </a:fillRef>
          <a:effectRef idx="1">
            <a:schemeClr val="accent6"/>
          </a:effectRef>
          <a:fontRef idx="minor">
            <a:schemeClr val="lt1"/>
          </a:fontRef>
        </p:style>
        <p:txBody>
          <a:bodyPr spcFirstLastPara="0" vert="horz" wrap="square" lIns="243798" tIns="243798" rIns="243798"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Joseph</a:t>
            </a:r>
          </a:p>
        </p:txBody>
      </p:sp>
      <p:sp>
        <p:nvSpPr>
          <p:cNvPr id="18" name="Freeform: Shape 17">
            <a:extLst>
              <a:ext uri="{FF2B5EF4-FFF2-40B4-BE49-F238E27FC236}">
                <a16:creationId xmlns:a16="http://schemas.microsoft.com/office/drawing/2014/main" id="{EDF66C76-D3CE-4BCC-80DE-6366B987EA2C}"/>
              </a:ext>
            </a:extLst>
          </p:cNvPr>
          <p:cNvSpPr/>
          <p:nvPr/>
        </p:nvSpPr>
        <p:spPr>
          <a:xfrm>
            <a:off x="8723873" y="4724042"/>
            <a:ext cx="2285107" cy="1371064"/>
          </a:xfrm>
          <a:custGeom>
            <a:avLst/>
            <a:gdLst>
              <a:gd name="connsiteX0" fmla="*/ 228515 w 2285107"/>
              <a:gd name="connsiteY0" fmla="*/ 0 h 1371064"/>
              <a:gd name="connsiteX1" fmla="*/ 2056592 w 2285107"/>
              <a:gd name="connsiteY1" fmla="*/ 0 h 1371064"/>
              <a:gd name="connsiteX2" fmla="*/ 2285107 w 2285107"/>
              <a:gd name="connsiteY2" fmla="*/ 228515 h 1371064"/>
              <a:gd name="connsiteX3" fmla="*/ 2285107 w 2285107"/>
              <a:gd name="connsiteY3" fmla="*/ 1371064 h 1371064"/>
              <a:gd name="connsiteX4" fmla="*/ 2285107 w 2285107"/>
              <a:gd name="connsiteY4" fmla="*/ 1371064 h 1371064"/>
              <a:gd name="connsiteX5" fmla="*/ 0 w 2285107"/>
              <a:gd name="connsiteY5" fmla="*/ 1371064 h 1371064"/>
              <a:gd name="connsiteX6" fmla="*/ 0 w 2285107"/>
              <a:gd name="connsiteY6" fmla="*/ 1371064 h 1371064"/>
              <a:gd name="connsiteX7" fmla="*/ 0 w 2285107"/>
              <a:gd name="connsiteY7" fmla="*/ 228515 h 1371064"/>
              <a:gd name="connsiteX8" fmla="*/ 228515 w 2285107"/>
              <a:gd name="connsiteY8" fmla="*/ 0 h 137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107" h="1371064">
                <a:moveTo>
                  <a:pt x="228515" y="0"/>
                </a:moveTo>
                <a:lnTo>
                  <a:pt x="2056592" y="0"/>
                </a:lnTo>
                <a:lnTo>
                  <a:pt x="2285107" y="228515"/>
                </a:lnTo>
                <a:lnTo>
                  <a:pt x="2285107" y="1371064"/>
                </a:lnTo>
                <a:lnTo>
                  <a:pt x="2285107" y="1371064"/>
                </a:lnTo>
                <a:lnTo>
                  <a:pt x="0" y="1371064"/>
                </a:lnTo>
                <a:lnTo>
                  <a:pt x="0" y="1371064"/>
                </a:lnTo>
                <a:lnTo>
                  <a:pt x="0" y="228515"/>
                </a:lnTo>
                <a:lnTo>
                  <a:pt x="228515" y="0"/>
                </a:lnTo>
                <a:close/>
              </a:path>
            </a:pathLst>
          </a:custGeom>
          <a:scene3d>
            <a:camera prst="orthographicFront"/>
            <a:lightRig rig="threePt" dir="t">
              <a:rot lat="0" lon="0" rev="7500000"/>
            </a:lightRig>
          </a:scene3d>
          <a:sp3d prstMaterial="plastic">
            <a:bevelT w="127000" h="25400" prst="relaxedInset"/>
          </a:sp3d>
        </p:spPr>
        <p:style>
          <a:lnRef idx="3">
            <a:schemeClr val="lt1"/>
          </a:lnRef>
          <a:fillRef idx="1">
            <a:schemeClr val="accent6"/>
          </a:fillRef>
          <a:effectRef idx="1">
            <a:schemeClr val="accent6"/>
          </a:effectRef>
          <a:fontRef idx="minor">
            <a:schemeClr val="lt1"/>
          </a:fontRef>
        </p:style>
        <p:txBody>
          <a:bodyPr spcFirstLastPara="0" vert="horz" wrap="square" lIns="243798" tIns="243798" rIns="243798"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Benjamin</a:t>
            </a:r>
          </a:p>
        </p:txBody>
      </p:sp>
      <p:sp>
        <p:nvSpPr>
          <p:cNvPr id="3" name="Title 2">
            <a:extLst>
              <a:ext uri="{FF2B5EF4-FFF2-40B4-BE49-F238E27FC236}">
                <a16:creationId xmlns:a16="http://schemas.microsoft.com/office/drawing/2014/main" id="{90B9642D-C14F-4E13-8AC1-2874C1840D2F}"/>
              </a:ext>
            </a:extLst>
          </p:cNvPr>
          <p:cNvSpPr>
            <a:spLocks noGrp="1"/>
          </p:cNvSpPr>
          <p:nvPr>
            <p:ph type="title"/>
          </p:nvPr>
        </p:nvSpPr>
        <p:spPr/>
        <p:txBody>
          <a:bodyPr/>
          <a:lstStyle/>
          <a:p>
            <a:r>
              <a:rPr lang="en-US" dirty="0"/>
              <a:t>The 12 Sons of Jacob</a:t>
            </a:r>
          </a:p>
        </p:txBody>
      </p:sp>
    </p:spTree>
    <p:extLst>
      <p:ext uri="{BB962C8B-B14F-4D97-AF65-F5344CB8AC3E}">
        <p14:creationId xmlns:p14="http://schemas.microsoft.com/office/powerpoint/2010/main" val="412750082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ppt_x"/>
                                          </p:val>
                                        </p:tav>
                                        <p:tav tm="100000">
                                          <p:val>
                                            <p:strVal val="#ppt_x"/>
                                          </p:val>
                                        </p:tav>
                                      </p:tavLst>
                                    </p:anim>
                                    <p:anim calcmode="lin" valueType="num">
                                      <p:cBhvr additive="base">
                                        <p:cTn id="53" dur="500" fill="hold"/>
                                        <p:tgtEl>
                                          <p:spTgt spid="16"/>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fill="hold"/>
                                        <p:tgtEl>
                                          <p:spTgt spid="18"/>
                                        </p:tgtEl>
                                        <p:attrNameLst>
                                          <p:attrName>ppt_x</p:attrName>
                                        </p:attrNameLst>
                                      </p:cBhvr>
                                      <p:tavLst>
                                        <p:tav tm="0">
                                          <p:val>
                                            <p:strVal val="#ppt_x"/>
                                          </p:val>
                                        </p:tav>
                                        <p:tav tm="100000">
                                          <p:val>
                                            <p:strVal val="#ppt_x"/>
                                          </p:val>
                                        </p:tav>
                                      </p:tavLst>
                                    </p:anim>
                                    <p:anim calcmode="lin" valueType="num">
                                      <p:cBhvr additive="base">
                                        <p:cTn id="6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rIns="91440" bIns="45720" anchor="b" anchorCtr="0">
            <a:normAutofit/>
          </a:bodyPr>
          <a:lstStyle/>
          <a:p>
            <a:r>
              <a:rPr lang="en-US" dirty="0"/>
              <a:t>Themes &amp; Theology</a:t>
            </a:r>
          </a:p>
        </p:txBody>
      </p:sp>
      <p:pic>
        <p:nvPicPr>
          <p:cNvPr id="8" name="Picture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14400" y="1600200"/>
            <a:ext cx="3356864" cy="4267200"/>
          </a:xfrm>
          <a:prstGeom prst="rect">
            <a:avLst/>
          </a:prstGeom>
          <a:ln w="88900" cap="sq" cmpd="thickThin">
            <a:solidFill>
              <a:schemeClr val="accent2"/>
            </a:solidFill>
            <a:prstDash val="solid"/>
            <a:miter lim="800000"/>
          </a:ln>
          <a:effectLst>
            <a:innerShdw blurRad="76200">
              <a:srgbClr val="000000"/>
            </a:innerShdw>
          </a:effectLst>
        </p:spPr>
      </p:pic>
      <p:sp>
        <p:nvSpPr>
          <p:cNvPr id="3" name="Text Placeholder 2"/>
          <p:cNvSpPr>
            <a:spLocks noGrp="1"/>
          </p:cNvSpPr>
          <p:nvPr>
            <p:ph sz="half" idx="2"/>
          </p:nvPr>
        </p:nvSpPr>
        <p:spPr>
          <a:xfrm>
            <a:off x="4673600" y="1498600"/>
            <a:ext cx="6908800" cy="4978400"/>
          </a:xfrm>
        </p:spPr>
        <p:txBody>
          <a:bodyPr vert="horz" lIns="91440" tIns="45720" rIns="91440" bIns="45720">
            <a:noAutofit/>
          </a:bodyPr>
          <a:lstStyle/>
          <a:p>
            <a:pPr marL="285744" indent="-285744">
              <a:buFont typeface="Arial" panose="020B0604020202020204" pitchFamily="34" charset="0"/>
              <a:buChar char="•"/>
            </a:pPr>
            <a:r>
              <a:rPr lang="en-US" sz="3733" dirty="0">
                <a:latin typeface="High Tower Text" panose="02040502050506030303" pitchFamily="18" charset="0"/>
              </a:rPr>
              <a:t>God as Creator</a:t>
            </a:r>
          </a:p>
          <a:p>
            <a:pPr marL="285744" indent="-285744">
              <a:buFont typeface="Arial" panose="020B0604020202020204" pitchFamily="34" charset="0"/>
              <a:buChar char="•"/>
            </a:pPr>
            <a:r>
              <a:rPr lang="en-US" sz="3733" dirty="0">
                <a:latin typeface="High Tower Text" panose="02040502050506030303" pitchFamily="18" charset="0"/>
              </a:rPr>
              <a:t>The unifying theme of the Patriarchal History is divine promise.  </a:t>
            </a:r>
          </a:p>
          <a:p>
            <a:pPr marL="742932" lvl="1" indent="-285744">
              <a:buFont typeface="Arial" panose="020B0604020202020204" pitchFamily="34" charset="0"/>
              <a:buChar char="•"/>
            </a:pPr>
            <a:r>
              <a:rPr lang="en-US" dirty="0">
                <a:latin typeface="High Tower Text" panose="02040502050506030303" pitchFamily="18" charset="0"/>
              </a:rPr>
              <a:t>Sovereign</a:t>
            </a:r>
          </a:p>
          <a:p>
            <a:pPr marL="742932" lvl="1" indent="-285744">
              <a:buFont typeface="Arial" panose="020B0604020202020204" pitchFamily="34" charset="0"/>
              <a:buChar char="•"/>
            </a:pPr>
            <a:r>
              <a:rPr lang="en-US" dirty="0">
                <a:latin typeface="High Tower Text" panose="02040502050506030303" pitchFamily="18" charset="0"/>
              </a:rPr>
              <a:t>Faithfulness </a:t>
            </a:r>
          </a:p>
          <a:p>
            <a:pPr marL="742932" lvl="1" indent="-285744">
              <a:buFont typeface="Arial" panose="020B0604020202020204" pitchFamily="34" charset="0"/>
              <a:buChar char="•"/>
            </a:pPr>
            <a:r>
              <a:rPr lang="en-US" dirty="0">
                <a:latin typeface="High Tower Text" panose="02040502050506030303" pitchFamily="18" charset="0"/>
              </a:rPr>
              <a:t>Marked by Covenant</a:t>
            </a:r>
          </a:p>
        </p:txBody>
      </p:sp>
    </p:spTree>
    <p:extLst>
      <p:ext uri="{BB962C8B-B14F-4D97-AF65-F5344CB8AC3E}">
        <p14:creationId xmlns:p14="http://schemas.microsoft.com/office/powerpoint/2010/main" val="168835218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rIns="91440" bIns="45720" anchor="b" anchorCtr="0">
            <a:normAutofit/>
          </a:bodyPr>
          <a:lstStyle/>
          <a:p>
            <a:r>
              <a:rPr lang="en-US"/>
              <a:t>Themes &amp; Theology</a:t>
            </a:r>
            <a:endParaRPr lang="en-US" dirty="0"/>
          </a:p>
        </p:txBody>
      </p:sp>
      <p:pic>
        <p:nvPicPr>
          <p:cNvPr id="8" name="Picture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14400" y="1600200"/>
            <a:ext cx="3356864" cy="4267200"/>
          </a:xfrm>
          <a:prstGeom prst="rect">
            <a:avLst/>
          </a:prstGeom>
          <a:ln w="88900" cap="sq" cmpd="thickThin">
            <a:solidFill>
              <a:schemeClr val="accent2"/>
            </a:solidFill>
            <a:prstDash val="solid"/>
            <a:miter lim="800000"/>
          </a:ln>
          <a:effectLst>
            <a:innerShdw blurRad="76200">
              <a:srgbClr val="000000"/>
            </a:innerShdw>
          </a:effectLst>
        </p:spPr>
      </p:pic>
      <p:sp>
        <p:nvSpPr>
          <p:cNvPr id="3" name="Text Placeholder 2"/>
          <p:cNvSpPr>
            <a:spLocks noGrp="1"/>
          </p:cNvSpPr>
          <p:nvPr>
            <p:ph sz="half" idx="2"/>
          </p:nvPr>
        </p:nvSpPr>
        <p:spPr>
          <a:xfrm>
            <a:off x="4673600" y="1498600"/>
            <a:ext cx="6908800" cy="4978400"/>
          </a:xfrm>
        </p:spPr>
        <p:txBody>
          <a:bodyPr vert="horz" lIns="91440" tIns="45720" rIns="91440" bIns="45720">
            <a:noAutofit/>
          </a:bodyPr>
          <a:lstStyle/>
          <a:p>
            <a:pPr marL="285744" indent="-285744">
              <a:buClr>
                <a:srgbClr val="F3A447"/>
              </a:buClr>
              <a:buFont typeface="Arial" panose="020B0604020202020204" pitchFamily="34" charset="0"/>
              <a:buChar char="•"/>
            </a:pPr>
            <a:r>
              <a:rPr lang="en-US" sz="3200" dirty="0">
                <a:solidFill>
                  <a:prstClr val="white"/>
                </a:solidFill>
                <a:latin typeface="High Tower Text" panose="02040502050506030303" pitchFamily="18" charset="0"/>
              </a:rPr>
              <a:t>God’s people as keepers of creation</a:t>
            </a:r>
          </a:p>
          <a:p>
            <a:pPr marL="285744" indent="-285744">
              <a:buClr>
                <a:srgbClr val="F3A447"/>
              </a:buClr>
              <a:buFont typeface="Arial" panose="020B0604020202020204" pitchFamily="34" charset="0"/>
              <a:buChar char="•"/>
            </a:pPr>
            <a:r>
              <a:rPr lang="en-US" sz="3200" dirty="0">
                <a:solidFill>
                  <a:prstClr val="white"/>
                </a:solidFill>
                <a:latin typeface="High Tower Text" panose="02040502050506030303" pitchFamily="18" charset="0"/>
              </a:rPr>
              <a:t>Abraham and descendants as ‘tricksters’ </a:t>
            </a:r>
          </a:p>
          <a:p>
            <a:pPr marL="285744" indent="-285744">
              <a:buClr>
                <a:srgbClr val="F3A447"/>
              </a:buClr>
              <a:buFont typeface="Arial" panose="020B0604020202020204" pitchFamily="34" charset="0"/>
              <a:buChar char="•"/>
            </a:pPr>
            <a:r>
              <a:rPr lang="en-US" sz="3200" dirty="0">
                <a:solidFill>
                  <a:prstClr val="white"/>
                </a:solidFill>
                <a:latin typeface="High Tower Text" panose="02040502050506030303" pitchFamily="18" charset="0"/>
              </a:rPr>
              <a:t>Reversals/The Younger over the Older</a:t>
            </a:r>
          </a:p>
          <a:p>
            <a:pPr marL="285744" indent="-285744">
              <a:buClr>
                <a:srgbClr val="F3A447"/>
              </a:buClr>
              <a:buFont typeface="Arial" panose="020B0604020202020204" pitchFamily="34" charset="0"/>
              <a:buChar char="•"/>
            </a:pPr>
            <a:r>
              <a:rPr lang="en-US" sz="3200" dirty="0">
                <a:solidFill>
                  <a:prstClr val="white"/>
                </a:solidFill>
                <a:latin typeface="High Tower Text" panose="02040502050506030303" pitchFamily="18" charset="0"/>
              </a:rPr>
              <a:t>Name Meanings 	</a:t>
            </a:r>
          </a:p>
          <a:p>
            <a:pPr marL="285744" indent="-285744">
              <a:buClr>
                <a:srgbClr val="F3A447"/>
              </a:buClr>
              <a:buFont typeface="Arial" panose="020B0604020202020204" pitchFamily="34" charset="0"/>
              <a:buChar char="•"/>
            </a:pPr>
            <a:r>
              <a:rPr lang="en-US" sz="3200" dirty="0">
                <a:solidFill>
                  <a:prstClr val="white"/>
                </a:solidFill>
                <a:latin typeface="High Tower Text" panose="02040502050506030303" pitchFamily="18" charset="0"/>
              </a:rPr>
              <a:t>Ancestry</a:t>
            </a:r>
          </a:p>
          <a:p>
            <a:pPr marL="285744" indent="-285744">
              <a:buClr>
                <a:srgbClr val="F3A447"/>
              </a:buClr>
              <a:buFont typeface="Arial" panose="020B0604020202020204" pitchFamily="34" charset="0"/>
              <a:buChar char="•"/>
            </a:pPr>
            <a:r>
              <a:rPr lang="en-US" sz="3200" dirty="0">
                <a:solidFill>
                  <a:prstClr val="white"/>
                </a:solidFill>
                <a:latin typeface="High Tower Text" panose="02040502050506030303" pitchFamily="18" charset="0"/>
              </a:rPr>
              <a:t>Land</a:t>
            </a:r>
            <a:endParaRPr lang="en-US" sz="3200" dirty="0">
              <a:latin typeface="High Tower Text" panose="02040502050506030303" pitchFamily="18" charset="0"/>
            </a:endParaRPr>
          </a:p>
          <a:p>
            <a:pPr marL="285744" indent="-285744">
              <a:buFont typeface="Arial" panose="020B0604020202020204" pitchFamily="34" charset="0"/>
              <a:buChar char="•"/>
            </a:pPr>
            <a:endParaRPr lang="en-US" sz="3200" dirty="0">
              <a:latin typeface="High Tower Text" panose="02040502050506030303" pitchFamily="18" charset="0"/>
            </a:endParaRPr>
          </a:p>
        </p:txBody>
      </p:sp>
    </p:spTree>
    <p:extLst>
      <p:ext uri="{BB962C8B-B14F-4D97-AF65-F5344CB8AC3E}">
        <p14:creationId xmlns:p14="http://schemas.microsoft.com/office/powerpoint/2010/main" val="263165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chorCtr="0">
            <a:normAutofit/>
          </a:bodyPr>
          <a:lstStyle/>
          <a:p>
            <a:r>
              <a:rPr lang="en-US" dirty="0"/>
              <a:t>Geography</a:t>
            </a:r>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9020" t="12351" r="1761"/>
          <a:stretch/>
        </p:blipFill>
        <p:spPr>
          <a:xfrm>
            <a:off x="1104901" y="1612669"/>
            <a:ext cx="9980681" cy="4559532"/>
          </a:xfrm>
          <a:prstGeom prst="rect">
            <a:avLst/>
          </a:prstGeom>
          <a:ln w="38100" cap="sq">
            <a:solidFill>
              <a:schemeClr val="accent4"/>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23731124"/>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Jacob Cycle</a:t>
            </a:r>
          </a:p>
        </p:txBody>
      </p:sp>
      <p:graphicFrame>
        <p:nvGraphicFramePr>
          <p:cNvPr id="5" name="Content Placeholder 4">
            <a:extLst>
              <a:ext uri="{FF2B5EF4-FFF2-40B4-BE49-F238E27FC236}">
                <a16:creationId xmlns:a16="http://schemas.microsoft.com/office/drawing/2014/main" id="{BA0AABEB-39A4-4539-881E-7F5C743451F2}"/>
              </a:ext>
            </a:extLst>
          </p:cNvPr>
          <p:cNvGraphicFramePr>
            <a:graphicFrameLocks noGrp="1"/>
          </p:cNvGraphicFramePr>
          <p:nvPr>
            <p:ph sz="half" idx="1"/>
            <p:extLst>
              <p:ext uri="{D42A27DB-BD31-4B8C-83A1-F6EECF244321}">
                <p14:modId xmlns:p14="http://schemas.microsoft.com/office/powerpoint/2010/main" val="166642000"/>
              </p:ext>
            </p:extLst>
          </p:nvPr>
        </p:nvGraphicFramePr>
        <p:xfrm>
          <a:off x="609601" y="1524000"/>
          <a:ext cx="387319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 Placeholder 1">
            <a:extLst>
              <a:ext uri="{FF2B5EF4-FFF2-40B4-BE49-F238E27FC236}">
                <a16:creationId xmlns:a16="http://schemas.microsoft.com/office/drawing/2014/main" id="{849A0BC3-AE79-486B-B07A-6C0263339914}"/>
              </a:ext>
            </a:extLst>
          </p:cNvPr>
          <p:cNvSpPr txBox="1">
            <a:spLocks/>
          </p:cNvSpPr>
          <p:nvPr/>
        </p:nvSpPr>
        <p:spPr>
          <a:xfrm>
            <a:off x="4908060" y="1468244"/>
            <a:ext cx="3435926" cy="762000"/>
          </a:xfrm>
          <a:prstGeom prst="rect">
            <a:avLst/>
          </a:prstGeom>
        </p:spPr>
        <p:txBody>
          <a:bodyPr vert="horz">
            <a:normAutofit/>
          </a:bodyPr>
          <a:lstStyle>
            <a:lvl1pPr marL="365751" indent="-365751" algn="l" rtl="0" eaLnBrk="1" latinLnBrk="0" hangingPunct="1">
              <a:spcBef>
                <a:spcPts val="800"/>
              </a:spcBef>
              <a:buClr>
                <a:schemeClr val="accent2"/>
              </a:buClr>
              <a:buSzPct val="85000"/>
              <a:buFont typeface="Wingdings 2"/>
              <a:buChar char=""/>
              <a:defRPr kumimoji="0" sz="3467" kern="1200">
                <a:solidFill>
                  <a:schemeClr val="tx1"/>
                </a:solidFill>
                <a:latin typeface="+mn-lt"/>
                <a:ea typeface="+mn-ea"/>
                <a:cs typeface="+mn-cs"/>
              </a:defRPr>
            </a:lvl1pPr>
            <a:lvl2pPr marL="853419" indent="-365751" algn="l" rtl="0" eaLnBrk="1" latinLnBrk="0" hangingPunct="1">
              <a:spcBef>
                <a:spcPts val="400"/>
              </a:spcBef>
              <a:buClr>
                <a:schemeClr val="accent2">
                  <a:shade val="75000"/>
                </a:schemeClr>
              </a:buClr>
              <a:buSzPct val="85000"/>
              <a:buFont typeface="Wingdings 2"/>
              <a:buChar char=""/>
              <a:defRPr kumimoji="0" sz="3200" kern="1200">
                <a:solidFill>
                  <a:schemeClr val="tx2"/>
                </a:solidFill>
                <a:latin typeface="+mn-lt"/>
                <a:ea typeface="+mn-ea"/>
                <a:cs typeface="+mn-cs"/>
              </a:defRPr>
            </a:lvl2pPr>
            <a:lvl3pPr marL="1341086" indent="-304792" algn="l" rtl="0" eaLnBrk="1" latinLnBrk="0" hangingPunct="1">
              <a:spcBef>
                <a:spcPts val="400"/>
              </a:spcBef>
              <a:buClr>
                <a:schemeClr val="accent2">
                  <a:shade val="50000"/>
                </a:schemeClr>
              </a:buClr>
              <a:buSzPct val="85000"/>
              <a:buFont typeface="Wingdings 2"/>
              <a:buChar char=""/>
              <a:defRPr kumimoji="0" sz="2800" kern="1200">
                <a:solidFill>
                  <a:schemeClr val="tx1"/>
                </a:solidFill>
                <a:latin typeface="+mn-lt"/>
                <a:ea typeface="+mn-ea"/>
                <a:cs typeface="+mn-cs"/>
              </a:defRPr>
            </a:lvl3pPr>
            <a:lvl4pPr marL="1706837" indent="-304792" algn="l" rtl="0" eaLnBrk="1" latinLnBrk="0" hangingPunct="1">
              <a:spcBef>
                <a:spcPts val="400"/>
              </a:spcBef>
              <a:buClr>
                <a:schemeClr val="accent2">
                  <a:shade val="75000"/>
                </a:schemeClr>
              </a:buClr>
              <a:buSzPct val="85000"/>
              <a:buFont typeface="Wingdings 2" pitchFamily="18" charset="2"/>
              <a:buChar char=""/>
              <a:defRPr kumimoji="0" sz="2533" kern="1200">
                <a:solidFill>
                  <a:schemeClr val="tx1"/>
                </a:solidFill>
                <a:latin typeface="+mn-lt"/>
                <a:ea typeface="+mn-ea"/>
                <a:cs typeface="+mn-cs"/>
              </a:defRPr>
            </a:lvl4pPr>
            <a:lvl5pPr marL="2072588" indent="-304792" algn="l" rtl="0" eaLnBrk="1" latinLnBrk="0" hangingPunct="1">
              <a:spcBef>
                <a:spcPts val="453"/>
              </a:spcBef>
              <a:buClr>
                <a:schemeClr val="accent2">
                  <a:shade val="75000"/>
                </a:schemeClr>
              </a:buClr>
              <a:buSzPct val="85000"/>
              <a:buFont typeface="Wingdings 2" pitchFamily="18" charset="2"/>
              <a:buChar char=""/>
              <a:defRPr kumimoji="0" sz="2133" kern="1200">
                <a:solidFill>
                  <a:schemeClr val="tx1"/>
                </a:solidFill>
                <a:latin typeface="+mn-lt"/>
                <a:ea typeface="+mn-ea"/>
                <a:cs typeface="+mn-cs"/>
              </a:defRPr>
            </a:lvl5pPr>
            <a:lvl6pPr marL="2438339" indent="-304792" algn="l" rtl="0" eaLnBrk="1" latinLnBrk="0" hangingPunct="1">
              <a:spcBef>
                <a:spcPts val="453"/>
              </a:spcBef>
              <a:buClr>
                <a:schemeClr val="accent2">
                  <a:shade val="75000"/>
                </a:schemeClr>
              </a:buClr>
              <a:buSzPct val="85000"/>
              <a:buFont typeface="Wingdings 2" pitchFamily="18" charset="2"/>
              <a:buChar char="?"/>
              <a:defRPr kumimoji="0" sz="2267" kern="1200">
                <a:solidFill>
                  <a:schemeClr val="tx1"/>
                </a:solidFill>
                <a:latin typeface="+mn-lt"/>
                <a:ea typeface="+mn-ea"/>
                <a:cs typeface="+mn-cs"/>
              </a:defRPr>
            </a:lvl6pPr>
            <a:lvl7pPr marL="2682173" indent="-243834" algn="l" rtl="0" eaLnBrk="1" latinLnBrk="0" hangingPunct="1">
              <a:spcBef>
                <a:spcPts val="453"/>
              </a:spcBef>
              <a:buClr>
                <a:schemeClr val="accent2">
                  <a:shade val="75000"/>
                </a:schemeClr>
              </a:buClr>
              <a:buSzPct val="85000"/>
              <a:buFont typeface="Wingdings 2" pitchFamily="18" charset="2"/>
              <a:buChar char="?"/>
              <a:defRPr kumimoji="0" sz="2133" kern="1200" baseline="0">
                <a:solidFill>
                  <a:schemeClr val="tx1"/>
                </a:solidFill>
                <a:latin typeface="+mn-lt"/>
                <a:ea typeface="+mn-ea"/>
                <a:cs typeface="+mn-cs"/>
              </a:defRPr>
            </a:lvl7pPr>
            <a:lvl8pPr marL="3047924" indent="-243834" algn="l" rtl="0" eaLnBrk="1" latinLnBrk="0" hangingPunct="1">
              <a:spcBef>
                <a:spcPts val="453"/>
              </a:spcBef>
              <a:buClr>
                <a:schemeClr val="accent2">
                  <a:shade val="75000"/>
                </a:schemeClr>
              </a:buClr>
              <a:buSzPct val="85000"/>
              <a:buFont typeface="Wingdings 2" pitchFamily="18" charset="2"/>
              <a:buChar char="?"/>
              <a:defRPr kumimoji="0" sz="2000" kern="1200">
                <a:solidFill>
                  <a:schemeClr val="tx1"/>
                </a:solidFill>
                <a:latin typeface="+mn-lt"/>
                <a:ea typeface="+mn-ea"/>
                <a:cs typeface="+mn-cs"/>
              </a:defRPr>
            </a:lvl8pPr>
            <a:lvl9pPr marL="3413675" indent="-243834" algn="l" rtl="0" eaLnBrk="1" latinLnBrk="0" hangingPunct="1">
              <a:spcBef>
                <a:spcPts val="453"/>
              </a:spcBef>
              <a:buClr>
                <a:schemeClr val="accent2">
                  <a:shade val="75000"/>
                </a:schemeClr>
              </a:buClr>
              <a:buSzPct val="85000"/>
              <a:buFont typeface="Wingdings 2" pitchFamily="18" charset="2"/>
              <a:buChar char="?"/>
              <a:defRPr kumimoji="0" sz="2000" kern="1200">
                <a:solidFill>
                  <a:schemeClr val="tx1"/>
                </a:solidFill>
                <a:latin typeface="+mn-lt"/>
                <a:ea typeface="+mn-ea"/>
                <a:cs typeface="+mn-cs"/>
              </a:defRPr>
            </a:lvl9pPr>
          </a:lstStyle>
          <a:p>
            <a:pPr marL="0" indent="0">
              <a:buNone/>
            </a:pPr>
            <a:r>
              <a:rPr lang="en-US" b="1" dirty="0">
                <a:ln w="6600">
                  <a:solidFill>
                    <a:schemeClr val="accent2"/>
                  </a:solidFill>
                  <a:prstDash val="solid"/>
                </a:ln>
                <a:solidFill>
                  <a:srgbClr val="FFFFFF"/>
                </a:solidFill>
                <a:effectLst>
                  <a:outerShdw dist="38100" dir="2700000" algn="tl" rotWithShape="0">
                    <a:schemeClr val="accent2"/>
                  </a:outerShdw>
                </a:effectLst>
              </a:rPr>
              <a:t>Abraham</a:t>
            </a:r>
          </a:p>
        </p:txBody>
      </p:sp>
      <p:sp>
        <p:nvSpPr>
          <p:cNvPr id="11" name="Content Placeholder 2">
            <a:extLst>
              <a:ext uri="{FF2B5EF4-FFF2-40B4-BE49-F238E27FC236}">
                <a16:creationId xmlns:a16="http://schemas.microsoft.com/office/drawing/2014/main" id="{C59BE150-3C26-4177-8204-C15EE4FB3B66}"/>
              </a:ext>
            </a:extLst>
          </p:cNvPr>
          <p:cNvSpPr txBox="1">
            <a:spLocks/>
          </p:cNvSpPr>
          <p:nvPr/>
        </p:nvSpPr>
        <p:spPr>
          <a:xfrm>
            <a:off x="4906536" y="2270547"/>
            <a:ext cx="3434576" cy="3913632"/>
          </a:xfrm>
          <a:prstGeom prst="rect">
            <a:avLst/>
          </a:prstGeom>
        </p:spPr>
        <p:txBody>
          <a:bodyPr vert="horz">
            <a:normAutofit/>
          </a:bodyPr>
          <a:lstStyle>
            <a:lvl1pPr marL="365751" indent="-365751" algn="l" rtl="0" eaLnBrk="1" latinLnBrk="0" hangingPunct="1">
              <a:spcBef>
                <a:spcPts val="800"/>
              </a:spcBef>
              <a:buClr>
                <a:schemeClr val="accent2"/>
              </a:buClr>
              <a:buSzPct val="85000"/>
              <a:buFont typeface="Wingdings 2"/>
              <a:buChar char=""/>
              <a:defRPr kumimoji="0" sz="3467" kern="1200">
                <a:solidFill>
                  <a:schemeClr val="tx1"/>
                </a:solidFill>
                <a:latin typeface="+mn-lt"/>
                <a:ea typeface="+mn-ea"/>
                <a:cs typeface="+mn-cs"/>
              </a:defRPr>
            </a:lvl1pPr>
            <a:lvl2pPr marL="853419" indent="-365751" algn="l" rtl="0" eaLnBrk="1" latinLnBrk="0" hangingPunct="1">
              <a:spcBef>
                <a:spcPts val="400"/>
              </a:spcBef>
              <a:buClr>
                <a:schemeClr val="accent2">
                  <a:shade val="75000"/>
                </a:schemeClr>
              </a:buClr>
              <a:buSzPct val="85000"/>
              <a:buFont typeface="Wingdings 2"/>
              <a:buChar char=""/>
              <a:defRPr kumimoji="0" sz="3200" kern="1200">
                <a:solidFill>
                  <a:schemeClr val="tx2"/>
                </a:solidFill>
                <a:latin typeface="+mn-lt"/>
                <a:ea typeface="+mn-ea"/>
                <a:cs typeface="+mn-cs"/>
              </a:defRPr>
            </a:lvl2pPr>
            <a:lvl3pPr marL="1341086" indent="-304792" algn="l" rtl="0" eaLnBrk="1" latinLnBrk="0" hangingPunct="1">
              <a:spcBef>
                <a:spcPts val="400"/>
              </a:spcBef>
              <a:buClr>
                <a:schemeClr val="accent2">
                  <a:shade val="50000"/>
                </a:schemeClr>
              </a:buClr>
              <a:buSzPct val="85000"/>
              <a:buFont typeface="Wingdings 2"/>
              <a:buChar char=""/>
              <a:defRPr kumimoji="0" sz="2800" kern="1200">
                <a:solidFill>
                  <a:schemeClr val="tx1"/>
                </a:solidFill>
                <a:latin typeface="+mn-lt"/>
                <a:ea typeface="+mn-ea"/>
                <a:cs typeface="+mn-cs"/>
              </a:defRPr>
            </a:lvl3pPr>
            <a:lvl4pPr marL="1706837" indent="-304792" algn="l" rtl="0" eaLnBrk="1" latinLnBrk="0" hangingPunct="1">
              <a:spcBef>
                <a:spcPts val="400"/>
              </a:spcBef>
              <a:buClr>
                <a:schemeClr val="accent2">
                  <a:shade val="75000"/>
                </a:schemeClr>
              </a:buClr>
              <a:buSzPct val="85000"/>
              <a:buFont typeface="Wingdings 2" pitchFamily="18" charset="2"/>
              <a:buChar char=""/>
              <a:defRPr kumimoji="0" sz="2533" kern="1200">
                <a:solidFill>
                  <a:schemeClr val="tx1"/>
                </a:solidFill>
                <a:latin typeface="+mn-lt"/>
                <a:ea typeface="+mn-ea"/>
                <a:cs typeface="+mn-cs"/>
              </a:defRPr>
            </a:lvl4pPr>
            <a:lvl5pPr marL="2072588" indent="-304792" algn="l" rtl="0" eaLnBrk="1" latinLnBrk="0" hangingPunct="1">
              <a:spcBef>
                <a:spcPts val="453"/>
              </a:spcBef>
              <a:buClr>
                <a:schemeClr val="accent2">
                  <a:shade val="75000"/>
                </a:schemeClr>
              </a:buClr>
              <a:buSzPct val="85000"/>
              <a:buFont typeface="Wingdings 2" pitchFamily="18" charset="2"/>
              <a:buChar char=""/>
              <a:defRPr kumimoji="0" sz="2133" kern="1200">
                <a:solidFill>
                  <a:schemeClr val="tx1"/>
                </a:solidFill>
                <a:latin typeface="+mn-lt"/>
                <a:ea typeface="+mn-ea"/>
                <a:cs typeface="+mn-cs"/>
              </a:defRPr>
            </a:lvl5pPr>
            <a:lvl6pPr marL="2438339" indent="-304792" algn="l" rtl="0" eaLnBrk="1" latinLnBrk="0" hangingPunct="1">
              <a:spcBef>
                <a:spcPts val="453"/>
              </a:spcBef>
              <a:buClr>
                <a:schemeClr val="accent2">
                  <a:shade val="75000"/>
                </a:schemeClr>
              </a:buClr>
              <a:buSzPct val="85000"/>
              <a:buFont typeface="Wingdings 2" pitchFamily="18" charset="2"/>
              <a:buChar char="?"/>
              <a:defRPr kumimoji="0" sz="2267" kern="1200">
                <a:solidFill>
                  <a:schemeClr val="tx1"/>
                </a:solidFill>
                <a:latin typeface="+mn-lt"/>
                <a:ea typeface="+mn-ea"/>
                <a:cs typeface="+mn-cs"/>
              </a:defRPr>
            </a:lvl6pPr>
            <a:lvl7pPr marL="2682173" indent="-243834" algn="l" rtl="0" eaLnBrk="1" latinLnBrk="0" hangingPunct="1">
              <a:spcBef>
                <a:spcPts val="453"/>
              </a:spcBef>
              <a:buClr>
                <a:schemeClr val="accent2">
                  <a:shade val="75000"/>
                </a:schemeClr>
              </a:buClr>
              <a:buSzPct val="85000"/>
              <a:buFont typeface="Wingdings 2" pitchFamily="18" charset="2"/>
              <a:buChar char="?"/>
              <a:defRPr kumimoji="0" sz="2133" kern="1200" baseline="0">
                <a:solidFill>
                  <a:schemeClr val="tx1"/>
                </a:solidFill>
                <a:latin typeface="+mn-lt"/>
                <a:ea typeface="+mn-ea"/>
                <a:cs typeface="+mn-cs"/>
              </a:defRPr>
            </a:lvl7pPr>
            <a:lvl8pPr marL="3047924" indent="-243834" algn="l" rtl="0" eaLnBrk="1" latinLnBrk="0" hangingPunct="1">
              <a:spcBef>
                <a:spcPts val="453"/>
              </a:spcBef>
              <a:buClr>
                <a:schemeClr val="accent2">
                  <a:shade val="75000"/>
                </a:schemeClr>
              </a:buClr>
              <a:buSzPct val="85000"/>
              <a:buFont typeface="Wingdings 2" pitchFamily="18" charset="2"/>
              <a:buChar char="?"/>
              <a:defRPr kumimoji="0" sz="2000" kern="1200">
                <a:solidFill>
                  <a:schemeClr val="tx1"/>
                </a:solidFill>
                <a:latin typeface="+mn-lt"/>
                <a:ea typeface="+mn-ea"/>
                <a:cs typeface="+mn-cs"/>
              </a:defRPr>
            </a:lvl8pPr>
            <a:lvl9pPr marL="3413675" indent="-243834" algn="l" rtl="0" eaLnBrk="1" latinLnBrk="0" hangingPunct="1">
              <a:spcBef>
                <a:spcPts val="453"/>
              </a:spcBef>
              <a:buClr>
                <a:schemeClr val="accent2">
                  <a:shade val="75000"/>
                </a:schemeClr>
              </a:buClr>
              <a:buSzPct val="85000"/>
              <a:buFont typeface="Wingdings 2" pitchFamily="18" charset="2"/>
              <a:buChar char="?"/>
              <a:defRPr kumimoji="0" sz="2000" kern="1200">
                <a:solidFill>
                  <a:schemeClr val="tx1"/>
                </a:solidFill>
                <a:latin typeface="+mn-lt"/>
                <a:ea typeface="+mn-ea"/>
                <a:cs typeface="+mn-cs"/>
              </a:defRPr>
            </a:lvl9pPr>
          </a:lstStyle>
          <a:p>
            <a:r>
              <a:rPr lang="en-US" dirty="0"/>
              <a:t>Father-Son Relationship</a:t>
            </a:r>
          </a:p>
          <a:p>
            <a:r>
              <a:rPr lang="en-US" dirty="0"/>
              <a:t>Sojourn within Canaan</a:t>
            </a:r>
          </a:p>
          <a:p>
            <a:r>
              <a:rPr lang="en-US" dirty="0"/>
              <a:t>Promise</a:t>
            </a:r>
          </a:p>
          <a:p>
            <a:r>
              <a:rPr lang="en-US" dirty="0"/>
              <a:t>Sacrifice</a:t>
            </a:r>
          </a:p>
        </p:txBody>
      </p:sp>
      <p:sp>
        <p:nvSpPr>
          <p:cNvPr id="12" name="Content Placeholder 3">
            <a:extLst>
              <a:ext uri="{FF2B5EF4-FFF2-40B4-BE49-F238E27FC236}">
                <a16:creationId xmlns:a16="http://schemas.microsoft.com/office/drawing/2014/main" id="{E61C88B7-7571-4A67-97D9-B4760E8EEC02}"/>
              </a:ext>
            </a:extLst>
          </p:cNvPr>
          <p:cNvSpPr txBox="1">
            <a:spLocks/>
          </p:cNvSpPr>
          <p:nvPr/>
        </p:nvSpPr>
        <p:spPr>
          <a:xfrm>
            <a:off x="8341112" y="2270547"/>
            <a:ext cx="3434576" cy="3913632"/>
          </a:xfrm>
          <a:prstGeom prst="rect">
            <a:avLst/>
          </a:prstGeom>
        </p:spPr>
        <p:txBody>
          <a:bodyPr/>
          <a:lstStyle>
            <a:lvl1pPr marL="365751" indent="-365751" algn="l" rtl="0" eaLnBrk="1" latinLnBrk="0" hangingPunct="1">
              <a:spcBef>
                <a:spcPts val="800"/>
              </a:spcBef>
              <a:buClr>
                <a:schemeClr val="accent2"/>
              </a:buClr>
              <a:buSzPct val="85000"/>
              <a:buFont typeface="Wingdings 2"/>
              <a:buChar char=""/>
              <a:defRPr kumimoji="0" sz="3467" kern="1200">
                <a:solidFill>
                  <a:schemeClr val="tx1"/>
                </a:solidFill>
                <a:latin typeface="+mn-lt"/>
                <a:ea typeface="+mn-ea"/>
                <a:cs typeface="+mn-cs"/>
              </a:defRPr>
            </a:lvl1pPr>
            <a:lvl2pPr marL="853419" indent="-365751" algn="l" rtl="0" eaLnBrk="1" latinLnBrk="0" hangingPunct="1">
              <a:spcBef>
                <a:spcPts val="400"/>
              </a:spcBef>
              <a:buClr>
                <a:schemeClr val="accent2">
                  <a:shade val="75000"/>
                </a:schemeClr>
              </a:buClr>
              <a:buSzPct val="85000"/>
              <a:buFont typeface="Wingdings 2"/>
              <a:buChar char=""/>
              <a:defRPr kumimoji="0" sz="3200" kern="1200">
                <a:solidFill>
                  <a:schemeClr val="tx2"/>
                </a:solidFill>
                <a:latin typeface="+mn-lt"/>
                <a:ea typeface="+mn-ea"/>
                <a:cs typeface="+mn-cs"/>
              </a:defRPr>
            </a:lvl2pPr>
            <a:lvl3pPr marL="1341086" indent="-304792" algn="l" rtl="0" eaLnBrk="1" latinLnBrk="0" hangingPunct="1">
              <a:spcBef>
                <a:spcPts val="400"/>
              </a:spcBef>
              <a:buClr>
                <a:schemeClr val="accent2">
                  <a:shade val="50000"/>
                </a:schemeClr>
              </a:buClr>
              <a:buSzPct val="85000"/>
              <a:buFont typeface="Wingdings 2"/>
              <a:buChar char=""/>
              <a:defRPr kumimoji="0" sz="2800" kern="1200">
                <a:solidFill>
                  <a:schemeClr val="tx1"/>
                </a:solidFill>
                <a:latin typeface="+mn-lt"/>
                <a:ea typeface="+mn-ea"/>
                <a:cs typeface="+mn-cs"/>
              </a:defRPr>
            </a:lvl3pPr>
            <a:lvl4pPr marL="1706837" indent="-304792" algn="l" rtl="0" eaLnBrk="1" latinLnBrk="0" hangingPunct="1">
              <a:spcBef>
                <a:spcPts val="400"/>
              </a:spcBef>
              <a:buClr>
                <a:schemeClr val="accent2">
                  <a:shade val="75000"/>
                </a:schemeClr>
              </a:buClr>
              <a:buSzPct val="85000"/>
              <a:buFont typeface="Wingdings 2" pitchFamily="18" charset="2"/>
              <a:buChar char=""/>
              <a:defRPr kumimoji="0" sz="2533" kern="1200">
                <a:solidFill>
                  <a:schemeClr val="tx1"/>
                </a:solidFill>
                <a:latin typeface="+mn-lt"/>
                <a:ea typeface="+mn-ea"/>
                <a:cs typeface="+mn-cs"/>
              </a:defRPr>
            </a:lvl4pPr>
            <a:lvl5pPr marL="2072588" indent="-304792" algn="l" rtl="0" eaLnBrk="1" latinLnBrk="0" hangingPunct="1">
              <a:spcBef>
                <a:spcPts val="453"/>
              </a:spcBef>
              <a:buClr>
                <a:schemeClr val="accent2">
                  <a:shade val="75000"/>
                </a:schemeClr>
              </a:buClr>
              <a:buSzPct val="85000"/>
              <a:buFont typeface="Wingdings 2" pitchFamily="18" charset="2"/>
              <a:buChar char=""/>
              <a:defRPr kumimoji="0" sz="2133" kern="1200">
                <a:solidFill>
                  <a:schemeClr val="tx1"/>
                </a:solidFill>
                <a:latin typeface="+mn-lt"/>
                <a:ea typeface="+mn-ea"/>
                <a:cs typeface="+mn-cs"/>
              </a:defRPr>
            </a:lvl5pPr>
            <a:lvl6pPr marL="2438339" indent="-304792" algn="l" rtl="0" eaLnBrk="1" latinLnBrk="0" hangingPunct="1">
              <a:spcBef>
                <a:spcPts val="453"/>
              </a:spcBef>
              <a:buClr>
                <a:schemeClr val="accent2">
                  <a:shade val="75000"/>
                </a:schemeClr>
              </a:buClr>
              <a:buSzPct val="85000"/>
              <a:buFont typeface="Wingdings 2" pitchFamily="18" charset="2"/>
              <a:buChar char="?"/>
              <a:defRPr kumimoji="0" sz="2267" kern="1200">
                <a:solidFill>
                  <a:schemeClr val="tx1"/>
                </a:solidFill>
                <a:latin typeface="+mn-lt"/>
                <a:ea typeface="+mn-ea"/>
                <a:cs typeface="+mn-cs"/>
              </a:defRPr>
            </a:lvl6pPr>
            <a:lvl7pPr marL="2682173" indent="-243834" algn="l" rtl="0" eaLnBrk="1" latinLnBrk="0" hangingPunct="1">
              <a:spcBef>
                <a:spcPts val="453"/>
              </a:spcBef>
              <a:buClr>
                <a:schemeClr val="accent2">
                  <a:shade val="75000"/>
                </a:schemeClr>
              </a:buClr>
              <a:buSzPct val="85000"/>
              <a:buFont typeface="Wingdings 2" pitchFamily="18" charset="2"/>
              <a:buChar char="?"/>
              <a:defRPr kumimoji="0" sz="2133" kern="1200" baseline="0">
                <a:solidFill>
                  <a:schemeClr val="tx1"/>
                </a:solidFill>
                <a:latin typeface="+mn-lt"/>
                <a:ea typeface="+mn-ea"/>
                <a:cs typeface="+mn-cs"/>
              </a:defRPr>
            </a:lvl7pPr>
            <a:lvl8pPr marL="3047924" indent="-243834" algn="l" rtl="0" eaLnBrk="1" latinLnBrk="0" hangingPunct="1">
              <a:spcBef>
                <a:spcPts val="453"/>
              </a:spcBef>
              <a:buClr>
                <a:schemeClr val="accent2">
                  <a:shade val="75000"/>
                </a:schemeClr>
              </a:buClr>
              <a:buSzPct val="85000"/>
              <a:buFont typeface="Wingdings 2" pitchFamily="18" charset="2"/>
              <a:buChar char="?"/>
              <a:defRPr kumimoji="0" sz="2000" kern="1200">
                <a:solidFill>
                  <a:schemeClr val="tx1"/>
                </a:solidFill>
                <a:latin typeface="+mn-lt"/>
                <a:ea typeface="+mn-ea"/>
                <a:cs typeface="+mn-cs"/>
              </a:defRPr>
            </a:lvl8pPr>
            <a:lvl9pPr marL="3413675" indent="-243834" algn="l" rtl="0" eaLnBrk="1" latinLnBrk="0" hangingPunct="1">
              <a:spcBef>
                <a:spcPts val="453"/>
              </a:spcBef>
              <a:buClr>
                <a:schemeClr val="accent2">
                  <a:shade val="75000"/>
                </a:schemeClr>
              </a:buClr>
              <a:buSzPct val="85000"/>
              <a:buFont typeface="Wingdings 2" pitchFamily="18" charset="2"/>
              <a:buChar char="?"/>
              <a:defRPr kumimoji="0" sz="2000" kern="1200">
                <a:solidFill>
                  <a:schemeClr val="tx1"/>
                </a:solidFill>
                <a:latin typeface="+mn-lt"/>
                <a:ea typeface="+mn-ea"/>
                <a:cs typeface="+mn-cs"/>
              </a:defRPr>
            </a:lvl9pPr>
          </a:lstStyle>
          <a:p>
            <a:r>
              <a:rPr lang="en-US" dirty="0"/>
              <a:t>Brother Relationship</a:t>
            </a:r>
          </a:p>
          <a:p>
            <a:r>
              <a:rPr lang="en-US" dirty="0"/>
              <a:t>Sojourn away from / back to Canaan</a:t>
            </a:r>
          </a:p>
          <a:p>
            <a:r>
              <a:rPr lang="en-US" dirty="0"/>
              <a:t>Blessing</a:t>
            </a:r>
          </a:p>
          <a:p>
            <a:r>
              <a:rPr lang="en-US" dirty="0"/>
              <a:t>Trickery</a:t>
            </a:r>
          </a:p>
          <a:p>
            <a:endParaRPr lang="en-US" dirty="0"/>
          </a:p>
        </p:txBody>
      </p:sp>
      <p:sp>
        <p:nvSpPr>
          <p:cNvPr id="13" name="Text Placeholder 5">
            <a:extLst>
              <a:ext uri="{FF2B5EF4-FFF2-40B4-BE49-F238E27FC236}">
                <a16:creationId xmlns:a16="http://schemas.microsoft.com/office/drawing/2014/main" id="{B7C6558C-E253-44D5-B3FF-DC83D2BA4587}"/>
              </a:ext>
            </a:extLst>
          </p:cNvPr>
          <p:cNvSpPr txBox="1">
            <a:spLocks/>
          </p:cNvSpPr>
          <p:nvPr/>
        </p:nvSpPr>
        <p:spPr>
          <a:xfrm>
            <a:off x="8341112" y="1468244"/>
            <a:ext cx="3435926" cy="762000"/>
          </a:xfrm>
          <a:prstGeom prst="rect">
            <a:avLst/>
          </a:prstGeom>
        </p:spPr>
        <p:txBody>
          <a:bodyPr/>
          <a:lstStyle>
            <a:lvl1pPr marL="365751" indent="-365751" algn="l" rtl="0" eaLnBrk="1" latinLnBrk="0" hangingPunct="1">
              <a:spcBef>
                <a:spcPts val="800"/>
              </a:spcBef>
              <a:buClr>
                <a:schemeClr val="accent2"/>
              </a:buClr>
              <a:buSzPct val="85000"/>
              <a:buFont typeface="Wingdings 2"/>
              <a:buChar char=""/>
              <a:defRPr kumimoji="0" sz="3467" kern="1200">
                <a:solidFill>
                  <a:schemeClr val="tx1"/>
                </a:solidFill>
                <a:latin typeface="+mn-lt"/>
                <a:ea typeface="+mn-ea"/>
                <a:cs typeface="+mn-cs"/>
              </a:defRPr>
            </a:lvl1pPr>
            <a:lvl2pPr marL="853419" indent="-365751" algn="l" rtl="0" eaLnBrk="1" latinLnBrk="0" hangingPunct="1">
              <a:spcBef>
                <a:spcPts val="400"/>
              </a:spcBef>
              <a:buClr>
                <a:schemeClr val="accent2">
                  <a:shade val="75000"/>
                </a:schemeClr>
              </a:buClr>
              <a:buSzPct val="85000"/>
              <a:buFont typeface="Wingdings 2"/>
              <a:buChar char=""/>
              <a:defRPr kumimoji="0" sz="3200" kern="1200">
                <a:solidFill>
                  <a:schemeClr val="tx2"/>
                </a:solidFill>
                <a:latin typeface="+mn-lt"/>
                <a:ea typeface="+mn-ea"/>
                <a:cs typeface="+mn-cs"/>
              </a:defRPr>
            </a:lvl2pPr>
            <a:lvl3pPr marL="1341086" indent="-304792" algn="l" rtl="0" eaLnBrk="1" latinLnBrk="0" hangingPunct="1">
              <a:spcBef>
                <a:spcPts val="400"/>
              </a:spcBef>
              <a:buClr>
                <a:schemeClr val="accent2">
                  <a:shade val="50000"/>
                </a:schemeClr>
              </a:buClr>
              <a:buSzPct val="85000"/>
              <a:buFont typeface="Wingdings 2"/>
              <a:buChar char=""/>
              <a:defRPr kumimoji="0" sz="2800" kern="1200">
                <a:solidFill>
                  <a:schemeClr val="tx1"/>
                </a:solidFill>
                <a:latin typeface="+mn-lt"/>
                <a:ea typeface="+mn-ea"/>
                <a:cs typeface="+mn-cs"/>
              </a:defRPr>
            </a:lvl3pPr>
            <a:lvl4pPr marL="1706837" indent="-304792" algn="l" rtl="0" eaLnBrk="1" latinLnBrk="0" hangingPunct="1">
              <a:spcBef>
                <a:spcPts val="400"/>
              </a:spcBef>
              <a:buClr>
                <a:schemeClr val="accent2">
                  <a:shade val="75000"/>
                </a:schemeClr>
              </a:buClr>
              <a:buSzPct val="85000"/>
              <a:buFont typeface="Wingdings 2" pitchFamily="18" charset="2"/>
              <a:buChar char=""/>
              <a:defRPr kumimoji="0" sz="2533" kern="1200">
                <a:solidFill>
                  <a:schemeClr val="tx1"/>
                </a:solidFill>
                <a:latin typeface="+mn-lt"/>
                <a:ea typeface="+mn-ea"/>
                <a:cs typeface="+mn-cs"/>
              </a:defRPr>
            </a:lvl4pPr>
            <a:lvl5pPr marL="2072588" indent="-304792" algn="l" rtl="0" eaLnBrk="1" latinLnBrk="0" hangingPunct="1">
              <a:spcBef>
                <a:spcPts val="453"/>
              </a:spcBef>
              <a:buClr>
                <a:schemeClr val="accent2">
                  <a:shade val="75000"/>
                </a:schemeClr>
              </a:buClr>
              <a:buSzPct val="85000"/>
              <a:buFont typeface="Wingdings 2" pitchFamily="18" charset="2"/>
              <a:buChar char=""/>
              <a:defRPr kumimoji="0" sz="2133" kern="1200">
                <a:solidFill>
                  <a:schemeClr val="tx1"/>
                </a:solidFill>
                <a:latin typeface="+mn-lt"/>
                <a:ea typeface="+mn-ea"/>
                <a:cs typeface="+mn-cs"/>
              </a:defRPr>
            </a:lvl5pPr>
            <a:lvl6pPr marL="2438339" indent="-304792" algn="l" rtl="0" eaLnBrk="1" latinLnBrk="0" hangingPunct="1">
              <a:spcBef>
                <a:spcPts val="453"/>
              </a:spcBef>
              <a:buClr>
                <a:schemeClr val="accent2">
                  <a:shade val="75000"/>
                </a:schemeClr>
              </a:buClr>
              <a:buSzPct val="85000"/>
              <a:buFont typeface="Wingdings 2" pitchFamily="18" charset="2"/>
              <a:buChar char="?"/>
              <a:defRPr kumimoji="0" sz="2267" kern="1200">
                <a:solidFill>
                  <a:schemeClr val="tx1"/>
                </a:solidFill>
                <a:latin typeface="+mn-lt"/>
                <a:ea typeface="+mn-ea"/>
                <a:cs typeface="+mn-cs"/>
              </a:defRPr>
            </a:lvl6pPr>
            <a:lvl7pPr marL="2682173" indent="-243834" algn="l" rtl="0" eaLnBrk="1" latinLnBrk="0" hangingPunct="1">
              <a:spcBef>
                <a:spcPts val="453"/>
              </a:spcBef>
              <a:buClr>
                <a:schemeClr val="accent2">
                  <a:shade val="75000"/>
                </a:schemeClr>
              </a:buClr>
              <a:buSzPct val="85000"/>
              <a:buFont typeface="Wingdings 2" pitchFamily="18" charset="2"/>
              <a:buChar char="?"/>
              <a:defRPr kumimoji="0" sz="2133" kern="1200" baseline="0">
                <a:solidFill>
                  <a:schemeClr val="tx1"/>
                </a:solidFill>
                <a:latin typeface="+mn-lt"/>
                <a:ea typeface="+mn-ea"/>
                <a:cs typeface="+mn-cs"/>
              </a:defRPr>
            </a:lvl7pPr>
            <a:lvl8pPr marL="3047924" indent="-243834" algn="l" rtl="0" eaLnBrk="1" latinLnBrk="0" hangingPunct="1">
              <a:spcBef>
                <a:spcPts val="453"/>
              </a:spcBef>
              <a:buClr>
                <a:schemeClr val="accent2">
                  <a:shade val="75000"/>
                </a:schemeClr>
              </a:buClr>
              <a:buSzPct val="85000"/>
              <a:buFont typeface="Wingdings 2" pitchFamily="18" charset="2"/>
              <a:buChar char="?"/>
              <a:defRPr kumimoji="0" sz="2000" kern="1200">
                <a:solidFill>
                  <a:schemeClr val="tx1"/>
                </a:solidFill>
                <a:latin typeface="+mn-lt"/>
                <a:ea typeface="+mn-ea"/>
                <a:cs typeface="+mn-cs"/>
              </a:defRPr>
            </a:lvl8pPr>
            <a:lvl9pPr marL="3413675" indent="-243834" algn="l" rtl="0" eaLnBrk="1" latinLnBrk="0" hangingPunct="1">
              <a:spcBef>
                <a:spcPts val="453"/>
              </a:spcBef>
              <a:buClr>
                <a:schemeClr val="accent2">
                  <a:shade val="75000"/>
                </a:schemeClr>
              </a:buClr>
              <a:buSzPct val="85000"/>
              <a:buFont typeface="Wingdings 2" pitchFamily="18" charset="2"/>
              <a:buChar char="?"/>
              <a:defRPr kumimoji="0" sz="2000" kern="1200">
                <a:solidFill>
                  <a:schemeClr val="tx1"/>
                </a:solidFill>
                <a:latin typeface="+mn-lt"/>
                <a:ea typeface="+mn-ea"/>
                <a:cs typeface="+mn-cs"/>
              </a:defRPr>
            </a:lvl9pPr>
          </a:lstStyle>
          <a:p>
            <a:pPr marL="0" indent="0">
              <a:buNone/>
            </a:pPr>
            <a:r>
              <a:rPr lang="en-US" b="1" dirty="0">
                <a:ln w="6600">
                  <a:solidFill>
                    <a:schemeClr val="accent2"/>
                  </a:solidFill>
                  <a:prstDash val="solid"/>
                </a:ln>
                <a:solidFill>
                  <a:srgbClr val="FFFFFF"/>
                </a:solidFill>
                <a:effectLst>
                  <a:outerShdw dist="38100" dir="2700000" algn="tl" rotWithShape="0">
                    <a:schemeClr val="accent2"/>
                  </a:outerShdw>
                </a:effectLst>
              </a:rPr>
              <a:t>Jacob</a:t>
            </a:r>
          </a:p>
        </p:txBody>
      </p:sp>
      <p:cxnSp>
        <p:nvCxnSpPr>
          <p:cNvPr id="15" name="Straight Connector 14">
            <a:extLst>
              <a:ext uri="{FF2B5EF4-FFF2-40B4-BE49-F238E27FC236}">
                <a16:creationId xmlns:a16="http://schemas.microsoft.com/office/drawing/2014/main" id="{60E98BB6-F65A-4244-886D-2826D954AEF7}"/>
              </a:ext>
            </a:extLst>
          </p:cNvPr>
          <p:cNvCxnSpPr/>
          <p:nvPr/>
        </p:nvCxnSpPr>
        <p:spPr>
          <a:xfrm flipH="1">
            <a:off x="4906536" y="2203640"/>
            <a:ext cx="6869152"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6903486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Jacob Outline</a:t>
            </a:r>
          </a:p>
        </p:txBody>
      </p:sp>
      <p:graphicFrame>
        <p:nvGraphicFramePr>
          <p:cNvPr id="7" name="Content Placeholder 6">
            <a:extLst>
              <a:ext uri="{FF2B5EF4-FFF2-40B4-BE49-F238E27FC236}">
                <a16:creationId xmlns:a16="http://schemas.microsoft.com/office/drawing/2014/main" id="{38DE8402-4527-4A7D-90F3-BF50FB0F237E}"/>
              </a:ext>
            </a:extLst>
          </p:cNvPr>
          <p:cNvGraphicFramePr>
            <a:graphicFrameLocks noGrp="1"/>
          </p:cNvGraphicFramePr>
          <p:nvPr>
            <p:ph sz="half" idx="2"/>
            <p:extLst>
              <p:ext uri="{D42A27DB-BD31-4B8C-83A1-F6EECF244321}">
                <p14:modId xmlns:p14="http://schemas.microsoft.com/office/powerpoint/2010/main" val="2097652149"/>
              </p:ext>
            </p:extLst>
          </p:nvPr>
        </p:nvGraphicFramePr>
        <p:xfrm>
          <a:off x="609600" y="1371600"/>
          <a:ext cx="7909932"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rrow: Pentagon 3">
            <a:extLst>
              <a:ext uri="{FF2B5EF4-FFF2-40B4-BE49-F238E27FC236}">
                <a16:creationId xmlns:a16="http://schemas.microsoft.com/office/drawing/2014/main" id="{9BD079CB-7A38-404B-9A5E-FA8E50B3DFB7}"/>
              </a:ext>
            </a:extLst>
          </p:cNvPr>
          <p:cNvSpPr/>
          <p:nvPr/>
        </p:nvSpPr>
        <p:spPr>
          <a:xfrm flipH="1">
            <a:off x="8675649" y="1854820"/>
            <a:ext cx="2564780" cy="1204332"/>
          </a:xfrm>
          <a:prstGeom prst="homePlat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a:t>Meeting at Bethel</a:t>
            </a:r>
          </a:p>
          <a:p>
            <a:pPr algn="ctr"/>
            <a:r>
              <a:rPr lang="en-US" sz="2400" dirty="0"/>
              <a:t>28:10-22</a:t>
            </a:r>
          </a:p>
        </p:txBody>
      </p:sp>
      <p:sp>
        <p:nvSpPr>
          <p:cNvPr id="8" name="Arrow: Pentagon 7">
            <a:extLst>
              <a:ext uri="{FF2B5EF4-FFF2-40B4-BE49-F238E27FC236}">
                <a16:creationId xmlns:a16="http://schemas.microsoft.com/office/drawing/2014/main" id="{D5751D3E-4440-46C1-9A52-C737D2C9EAD5}"/>
              </a:ext>
            </a:extLst>
          </p:cNvPr>
          <p:cNvSpPr/>
          <p:nvPr/>
        </p:nvSpPr>
        <p:spPr>
          <a:xfrm flipH="1">
            <a:off x="8675649" y="3059152"/>
            <a:ext cx="2564780" cy="1204332"/>
          </a:xfrm>
          <a:prstGeom prst="homePlat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a:t>Birth of Children</a:t>
            </a:r>
          </a:p>
          <a:p>
            <a:pPr algn="ctr"/>
            <a:r>
              <a:rPr lang="en-US" sz="2400" dirty="0"/>
              <a:t>29:31-30:24</a:t>
            </a:r>
          </a:p>
        </p:txBody>
      </p:sp>
      <p:sp>
        <p:nvSpPr>
          <p:cNvPr id="9" name="Arrow: Pentagon 8">
            <a:extLst>
              <a:ext uri="{FF2B5EF4-FFF2-40B4-BE49-F238E27FC236}">
                <a16:creationId xmlns:a16="http://schemas.microsoft.com/office/drawing/2014/main" id="{1A7FEF3C-81F2-4A76-9466-14A0D2A86072}"/>
              </a:ext>
            </a:extLst>
          </p:cNvPr>
          <p:cNvSpPr/>
          <p:nvPr/>
        </p:nvSpPr>
        <p:spPr>
          <a:xfrm flipH="1">
            <a:off x="8675649" y="4263484"/>
            <a:ext cx="2564780" cy="1204332"/>
          </a:xfrm>
          <a:prstGeom prst="homePlat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a:t>Meeting at </a:t>
            </a:r>
            <a:r>
              <a:rPr lang="en-US" sz="2400" dirty="0" err="1"/>
              <a:t>Penu’el</a:t>
            </a:r>
            <a:endParaRPr lang="en-US" sz="2400" dirty="0"/>
          </a:p>
          <a:p>
            <a:pPr algn="ctr"/>
            <a:r>
              <a:rPr lang="en-US" sz="2400" dirty="0"/>
              <a:t>32:22-32</a:t>
            </a:r>
          </a:p>
        </p:txBody>
      </p:sp>
      <p:sp>
        <p:nvSpPr>
          <p:cNvPr id="6" name="Rectangle: Rounded Corners 5">
            <a:extLst>
              <a:ext uri="{FF2B5EF4-FFF2-40B4-BE49-F238E27FC236}">
                <a16:creationId xmlns:a16="http://schemas.microsoft.com/office/drawing/2014/main" id="{840E933B-F5DD-4463-9A80-93E1A12131FA}"/>
              </a:ext>
            </a:extLst>
          </p:cNvPr>
          <p:cNvSpPr/>
          <p:nvPr/>
        </p:nvSpPr>
        <p:spPr>
          <a:xfrm>
            <a:off x="2765503" y="5802351"/>
            <a:ext cx="6913756" cy="546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Concluding Material  33:18-36:43</a:t>
            </a:r>
          </a:p>
        </p:txBody>
      </p:sp>
    </p:spTree>
    <p:extLst>
      <p:ext uri="{BB962C8B-B14F-4D97-AF65-F5344CB8AC3E}">
        <p14:creationId xmlns:p14="http://schemas.microsoft.com/office/powerpoint/2010/main" val="74345340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graphicEl>
                                              <a:dgm id="{75606955-D68E-4C26-9965-C283B37EA2D6}"/>
                                            </p:graphicEl>
                                          </p:spTgt>
                                        </p:tgtEl>
                                        <p:attrNameLst>
                                          <p:attrName>style.visibility</p:attrName>
                                        </p:attrNameLst>
                                      </p:cBhvr>
                                      <p:to>
                                        <p:strVal val="visible"/>
                                      </p:to>
                                    </p:set>
                                    <p:anim calcmode="lin" valueType="num">
                                      <p:cBhvr additive="base">
                                        <p:cTn id="7" dur="500" fill="hold"/>
                                        <p:tgtEl>
                                          <p:spTgt spid="7">
                                            <p:graphicEl>
                                              <a:dgm id="{75606955-D68E-4C26-9965-C283B37EA2D6}"/>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graphicEl>
                                              <a:dgm id="{75606955-D68E-4C26-9965-C283B37EA2D6}"/>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graphicEl>
                                              <a:dgm id="{D89305FB-89E5-404D-B720-A7EEBB916187}"/>
                                            </p:graphicEl>
                                          </p:spTgt>
                                        </p:tgtEl>
                                        <p:attrNameLst>
                                          <p:attrName>style.visibility</p:attrName>
                                        </p:attrNameLst>
                                      </p:cBhvr>
                                      <p:to>
                                        <p:strVal val="visible"/>
                                      </p:to>
                                    </p:set>
                                    <p:anim calcmode="lin" valueType="num">
                                      <p:cBhvr additive="base">
                                        <p:cTn id="11" dur="500" fill="hold"/>
                                        <p:tgtEl>
                                          <p:spTgt spid="7">
                                            <p:graphicEl>
                                              <a:dgm id="{D89305FB-89E5-404D-B720-A7EEBB916187}"/>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
                                            <p:graphicEl>
                                              <a:dgm id="{D89305FB-89E5-404D-B720-A7EEBB916187}"/>
                                            </p:graphic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graphicEl>
                                              <a:dgm id="{2AD55511-D571-473B-BE6E-28BA0E5F2E3F}"/>
                                            </p:graphicEl>
                                          </p:spTgt>
                                        </p:tgtEl>
                                        <p:attrNameLst>
                                          <p:attrName>style.visibility</p:attrName>
                                        </p:attrNameLst>
                                      </p:cBhvr>
                                      <p:to>
                                        <p:strVal val="visible"/>
                                      </p:to>
                                    </p:set>
                                    <p:anim calcmode="lin" valueType="num">
                                      <p:cBhvr additive="base">
                                        <p:cTn id="15" dur="500" fill="hold"/>
                                        <p:tgtEl>
                                          <p:spTgt spid="7">
                                            <p:graphicEl>
                                              <a:dgm id="{2AD55511-D571-473B-BE6E-28BA0E5F2E3F}"/>
                                            </p:graphic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
                                            <p:graphicEl>
                                              <a:dgm id="{2AD55511-D571-473B-BE6E-28BA0E5F2E3F}"/>
                                            </p:graphic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7">
                                            <p:graphicEl>
                                              <a:dgm id="{D77EE4A4-A2E8-49E7-B9BA-5360A8731FFF}"/>
                                            </p:graphicEl>
                                          </p:spTgt>
                                        </p:tgtEl>
                                        <p:attrNameLst>
                                          <p:attrName>style.visibility</p:attrName>
                                        </p:attrNameLst>
                                      </p:cBhvr>
                                      <p:to>
                                        <p:strVal val="visible"/>
                                      </p:to>
                                    </p:set>
                                    <p:anim calcmode="lin" valueType="num">
                                      <p:cBhvr additive="base">
                                        <p:cTn id="19" dur="500" fill="hold"/>
                                        <p:tgtEl>
                                          <p:spTgt spid="7">
                                            <p:graphicEl>
                                              <a:dgm id="{D77EE4A4-A2E8-49E7-B9BA-5360A8731FFF}"/>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graphicEl>
                                              <a:dgm id="{D77EE4A4-A2E8-49E7-B9BA-5360A8731FFF}"/>
                                            </p:graphic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500"/>
                                  </p:stCondLst>
                                  <p:childTnLst>
                                    <p:set>
                                      <p:cBhvr>
                                        <p:cTn id="22" dur="1" fill="hold">
                                          <p:stCondLst>
                                            <p:cond delay="0"/>
                                          </p:stCondLst>
                                        </p:cTn>
                                        <p:tgtEl>
                                          <p:spTgt spid="7">
                                            <p:graphicEl>
                                              <a:dgm id="{16EBDB00-660D-40DE-BC2A-53BF4999B65A}"/>
                                            </p:graphicEl>
                                          </p:spTgt>
                                        </p:tgtEl>
                                        <p:attrNameLst>
                                          <p:attrName>style.visibility</p:attrName>
                                        </p:attrNameLst>
                                      </p:cBhvr>
                                      <p:to>
                                        <p:strVal val="visible"/>
                                      </p:to>
                                    </p:set>
                                    <p:anim calcmode="lin" valueType="num">
                                      <p:cBhvr additive="base">
                                        <p:cTn id="23" dur="500" fill="hold"/>
                                        <p:tgtEl>
                                          <p:spTgt spid="7">
                                            <p:graphicEl>
                                              <a:dgm id="{16EBDB00-660D-40DE-BC2A-53BF4999B65A}"/>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
                                            <p:graphicEl>
                                              <a:dgm id="{16EBDB00-660D-40DE-BC2A-53BF4999B65A}"/>
                                            </p:graphic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000"/>
                                  </p:stCondLst>
                                  <p:childTnLst>
                                    <p:set>
                                      <p:cBhvr>
                                        <p:cTn id="26" dur="1" fill="hold">
                                          <p:stCondLst>
                                            <p:cond delay="0"/>
                                          </p:stCondLst>
                                        </p:cTn>
                                        <p:tgtEl>
                                          <p:spTgt spid="7">
                                            <p:graphicEl>
                                              <a:dgm id="{0AF95EE0-2903-4A96-9ED5-2F659339D7C5}"/>
                                            </p:graphicEl>
                                          </p:spTgt>
                                        </p:tgtEl>
                                        <p:attrNameLst>
                                          <p:attrName>style.visibility</p:attrName>
                                        </p:attrNameLst>
                                      </p:cBhvr>
                                      <p:to>
                                        <p:strVal val="visible"/>
                                      </p:to>
                                    </p:set>
                                    <p:anim calcmode="lin" valueType="num">
                                      <p:cBhvr additive="base">
                                        <p:cTn id="27" dur="500" fill="hold"/>
                                        <p:tgtEl>
                                          <p:spTgt spid="7">
                                            <p:graphicEl>
                                              <a:dgm id="{0AF95EE0-2903-4A96-9ED5-2F659339D7C5}"/>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
                                            <p:graphicEl>
                                              <a:dgm id="{0AF95EE0-2903-4A96-9ED5-2F659339D7C5}"/>
                                            </p:graphic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000"/>
                                  </p:stCondLst>
                                  <p:childTnLst>
                                    <p:set>
                                      <p:cBhvr>
                                        <p:cTn id="30" dur="1" fill="hold">
                                          <p:stCondLst>
                                            <p:cond delay="0"/>
                                          </p:stCondLst>
                                        </p:cTn>
                                        <p:tgtEl>
                                          <p:spTgt spid="7">
                                            <p:graphicEl>
                                              <a:dgm id="{4D333B7B-59CC-4C4F-B165-37C7E97DD542}"/>
                                            </p:graphicEl>
                                          </p:spTgt>
                                        </p:tgtEl>
                                        <p:attrNameLst>
                                          <p:attrName>style.visibility</p:attrName>
                                        </p:attrNameLst>
                                      </p:cBhvr>
                                      <p:to>
                                        <p:strVal val="visible"/>
                                      </p:to>
                                    </p:set>
                                    <p:anim calcmode="lin" valueType="num">
                                      <p:cBhvr additive="base">
                                        <p:cTn id="31" dur="500" fill="hold"/>
                                        <p:tgtEl>
                                          <p:spTgt spid="7">
                                            <p:graphicEl>
                                              <a:dgm id="{4D333B7B-59CC-4C4F-B165-37C7E97DD542}"/>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
                                            <p:graphicEl>
                                              <a:dgm id="{4D333B7B-59CC-4C4F-B165-37C7E97DD542}"/>
                                            </p:graphic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1500"/>
                                  </p:stCondLst>
                                  <p:childTnLst>
                                    <p:set>
                                      <p:cBhvr>
                                        <p:cTn id="34" dur="1" fill="hold">
                                          <p:stCondLst>
                                            <p:cond delay="0"/>
                                          </p:stCondLst>
                                        </p:cTn>
                                        <p:tgtEl>
                                          <p:spTgt spid="7">
                                            <p:graphicEl>
                                              <a:dgm id="{C15D5EC7-270C-4FA6-8026-88C2C07AC16D}"/>
                                            </p:graphicEl>
                                          </p:spTgt>
                                        </p:tgtEl>
                                        <p:attrNameLst>
                                          <p:attrName>style.visibility</p:attrName>
                                        </p:attrNameLst>
                                      </p:cBhvr>
                                      <p:to>
                                        <p:strVal val="visible"/>
                                      </p:to>
                                    </p:set>
                                    <p:anim calcmode="lin" valueType="num">
                                      <p:cBhvr additive="base">
                                        <p:cTn id="35" dur="500" fill="hold"/>
                                        <p:tgtEl>
                                          <p:spTgt spid="7">
                                            <p:graphicEl>
                                              <a:dgm id="{C15D5EC7-270C-4FA6-8026-88C2C07AC16D}"/>
                                            </p:graphic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7">
                                            <p:graphicEl>
                                              <a:dgm id="{C15D5EC7-270C-4FA6-8026-88C2C07AC16D}"/>
                                            </p:graphic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1500"/>
                                  </p:stCondLst>
                                  <p:childTnLst>
                                    <p:set>
                                      <p:cBhvr>
                                        <p:cTn id="38" dur="1" fill="hold">
                                          <p:stCondLst>
                                            <p:cond delay="0"/>
                                          </p:stCondLst>
                                        </p:cTn>
                                        <p:tgtEl>
                                          <p:spTgt spid="7">
                                            <p:graphicEl>
                                              <a:dgm id="{B07AA5CB-3708-470D-A818-790C40DEB6A9}"/>
                                            </p:graphicEl>
                                          </p:spTgt>
                                        </p:tgtEl>
                                        <p:attrNameLst>
                                          <p:attrName>style.visibility</p:attrName>
                                        </p:attrNameLst>
                                      </p:cBhvr>
                                      <p:to>
                                        <p:strVal val="visible"/>
                                      </p:to>
                                    </p:set>
                                    <p:anim calcmode="lin" valueType="num">
                                      <p:cBhvr additive="base">
                                        <p:cTn id="39" dur="500" fill="hold"/>
                                        <p:tgtEl>
                                          <p:spTgt spid="7">
                                            <p:graphicEl>
                                              <a:dgm id="{B07AA5CB-3708-470D-A818-790C40DEB6A9}"/>
                                            </p:graphic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7">
                                            <p:graphicEl>
                                              <a:dgm id="{B07AA5CB-3708-470D-A818-790C40DEB6A9}"/>
                                            </p:graphic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1000" fill="hold"/>
                                        <p:tgtEl>
                                          <p:spTgt spid="4"/>
                                        </p:tgtEl>
                                        <p:attrNameLst>
                                          <p:attrName>ppt_w</p:attrName>
                                        </p:attrNameLst>
                                      </p:cBhvr>
                                      <p:tavLst>
                                        <p:tav tm="0">
                                          <p:val>
                                            <p:fltVal val="0"/>
                                          </p:val>
                                        </p:tav>
                                        <p:tav tm="100000">
                                          <p:val>
                                            <p:strVal val="#ppt_w"/>
                                          </p:val>
                                        </p:tav>
                                      </p:tavLst>
                                    </p:anim>
                                    <p:anim calcmode="lin" valueType="num">
                                      <p:cBhvr>
                                        <p:cTn id="46" dur="1000" fill="hold"/>
                                        <p:tgtEl>
                                          <p:spTgt spid="4"/>
                                        </p:tgtEl>
                                        <p:attrNameLst>
                                          <p:attrName>ppt_h</p:attrName>
                                        </p:attrNameLst>
                                      </p:cBhvr>
                                      <p:tavLst>
                                        <p:tav tm="0">
                                          <p:val>
                                            <p:fltVal val="0"/>
                                          </p:val>
                                        </p:tav>
                                        <p:tav tm="100000">
                                          <p:val>
                                            <p:strVal val="#ppt_h"/>
                                          </p:val>
                                        </p:tav>
                                      </p:tavLst>
                                    </p:anim>
                                    <p:anim calcmode="lin" valueType="num">
                                      <p:cBhvr>
                                        <p:cTn id="47" dur="1000" fill="hold"/>
                                        <p:tgtEl>
                                          <p:spTgt spid="4"/>
                                        </p:tgtEl>
                                        <p:attrNameLst>
                                          <p:attrName>style.rotation</p:attrName>
                                        </p:attrNameLst>
                                      </p:cBhvr>
                                      <p:tavLst>
                                        <p:tav tm="0">
                                          <p:val>
                                            <p:fltVal val="90"/>
                                          </p:val>
                                        </p:tav>
                                        <p:tav tm="100000">
                                          <p:val>
                                            <p:fltVal val="0"/>
                                          </p:val>
                                        </p:tav>
                                      </p:tavLst>
                                    </p:anim>
                                    <p:animEffect transition="in" filter="fade">
                                      <p:cBhvr>
                                        <p:cTn id="48" dur="1000"/>
                                        <p:tgtEl>
                                          <p:spTgt spid="4"/>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1000" fill="hold"/>
                                        <p:tgtEl>
                                          <p:spTgt spid="8"/>
                                        </p:tgtEl>
                                        <p:attrNameLst>
                                          <p:attrName>ppt_w</p:attrName>
                                        </p:attrNameLst>
                                      </p:cBhvr>
                                      <p:tavLst>
                                        <p:tav tm="0">
                                          <p:val>
                                            <p:fltVal val="0"/>
                                          </p:val>
                                        </p:tav>
                                        <p:tav tm="100000">
                                          <p:val>
                                            <p:strVal val="#ppt_w"/>
                                          </p:val>
                                        </p:tav>
                                      </p:tavLst>
                                    </p:anim>
                                    <p:anim calcmode="lin" valueType="num">
                                      <p:cBhvr>
                                        <p:cTn id="52" dur="1000" fill="hold"/>
                                        <p:tgtEl>
                                          <p:spTgt spid="8"/>
                                        </p:tgtEl>
                                        <p:attrNameLst>
                                          <p:attrName>ppt_h</p:attrName>
                                        </p:attrNameLst>
                                      </p:cBhvr>
                                      <p:tavLst>
                                        <p:tav tm="0">
                                          <p:val>
                                            <p:fltVal val="0"/>
                                          </p:val>
                                        </p:tav>
                                        <p:tav tm="100000">
                                          <p:val>
                                            <p:strVal val="#ppt_h"/>
                                          </p:val>
                                        </p:tav>
                                      </p:tavLst>
                                    </p:anim>
                                    <p:anim calcmode="lin" valueType="num">
                                      <p:cBhvr>
                                        <p:cTn id="53" dur="1000" fill="hold"/>
                                        <p:tgtEl>
                                          <p:spTgt spid="8"/>
                                        </p:tgtEl>
                                        <p:attrNameLst>
                                          <p:attrName>style.rotation</p:attrName>
                                        </p:attrNameLst>
                                      </p:cBhvr>
                                      <p:tavLst>
                                        <p:tav tm="0">
                                          <p:val>
                                            <p:fltVal val="90"/>
                                          </p:val>
                                        </p:tav>
                                        <p:tav tm="100000">
                                          <p:val>
                                            <p:fltVal val="0"/>
                                          </p:val>
                                        </p:tav>
                                      </p:tavLst>
                                    </p:anim>
                                    <p:animEffect transition="in" filter="fade">
                                      <p:cBhvr>
                                        <p:cTn id="54" dur="1000"/>
                                        <p:tgtEl>
                                          <p:spTgt spid="8"/>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 calcmode="lin" valueType="num">
                                      <p:cBhvr>
                                        <p:cTn id="59" dur="1000" fill="hold"/>
                                        <p:tgtEl>
                                          <p:spTgt spid="9"/>
                                        </p:tgtEl>
                                        <p:attrNameLst>
                                          <p:attrName>style.rotation</p:attrName>
                                        </p:attrNameLst>
                                      </p:cBhvr>
                                      <p:tavLst>
                                        <p:tav tm="0">
                                          <p:val>
                                            <p:fltVal val="90"/>
                                          </p:val>
                                        </p:tav>
                                        <p:tav tm="100000">
                                          <p:val>
                                            <p:fltVal val="0"/>
                                          </p:val>
                                        </p:tav>
                                      </p:tavLst>
                                    </p:anim>
                                    <p:animEffect transition="in" filter="fade">
                                      <p:cBhvr>
                                        <p:cTn id="60" dur="1000"/>
                                        <p:tgtEl>
                                          <p:spTgt spid="9"/>
                                        </p:tgtEl>
                                      </p:cBhvr>
                                    </p:animEffect>
                                  </p:childTnLst>
                                </p:cTn>
                              </p:par>
                              <p:par>
                                <p:cTn id="61" presetID="10" presetClass="entr" presetSubtype="0" fill="hold" grpId="0" nodeType="withEffect">
                                  <p:stCondLst>
                                    <p:cond delay="100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4" grpId="0" animBg="1"/>
      <p:bldP spid="8" grpId="0" animBg="1"/>
      <p:bldP spid="9"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C02D3E-F0E7-46E0-86AE-4280B432AF23}"/>
              </a:ext>
            </a:extLst>
          </p:cNvPr>
          <p:cNvSpPr>
            <a:spLocks noGrp="1"/>
          </p:cNvSpPr>
          <p:nvPr>
            <p:ph idx="1"/>
          </p:nvPr>
        </p:nvSpPr>
        <p:spPr/>
        <p:txBody>
          <a:bodyPr>
            <a:normAutofit/>
          </a:bodyPr>
          <a:lstStyle/>
          <a:p>
            <a:r>
              <a:rPr lang="en-US" dirty="0"/>
              <a:t>The only chapter in Genesis which focuses on the character of Isaac independent from Abraham/Jacob</a:t>
            </a:r>
          </a:p>
          <a:p>
            <a:r>
              <a:rPr lang="en-US" dirty="0"/>
              <a:t>Expansion on the conflict with Abimelech in  Ch. 20</a:t>
            </a:r>
          </a:p>
          <a:p>
            <a:r>
              <a:rPr lang="en-US" dirty="0"/>
              <a:t>God repeats covenant promises to Isaac (v.3-5, 24-25)</a:t>
            </a:r>
          </a:p>
          <a:p>
            <a:r>
              <a:rPr lang="en-US" dirty="0"/>
              <a:t>God blesses Isaac with material wealth (v.13-16)</a:t>
            </a:r>
          </a:p>
          <a:p>
            <a:r>
              <a:rPr lang="en-US" dirty="0"/>
              <a:t>God’s blessing results in a treaty with Abimelech regarding the water rights in the area. </a:t>
            </a:r>
          </a:p>
          <a:p>
            <a:endParaRPr lang="en-US" dirty="0"/>
          </a:p>
          <a:p>
            <a:endParaRPr lang="en-US" dirty="0"/>
          </a:p>
        </p:txBody>
      </p:sp>
      <p:sp>
        <p:nvSpPr>
          <p:cNvPr id="3" name="Title 2">
            <a:extLst>
              <a:ext uri="{FF2B5EF4-FFF2-40B4-BE49-F238E27FC236}">
                <a16:creationId xmlns:a16="http://schemas.microsoft.com/office/drawing/2014/main" id="{3648B7E8-17B5-4DFB-88CA-73BCB201620E}"/>
              </a:ext>
            </a:extLst>
          </p:cNvPr>
          <p:cNvSpPr>
            <a:spLocks noGrp="1"/>
          </p:cNvSpPr>
          <p:nvPr>
            <p:ph type="title"/>
          </p:nvPr>
        </p:nvSpPr>
        <p:spPr/>
        <p:txBody>
          <a:bodyPr/>
          <a:lstStyle/>
          <a:p>
            <a:r>
              <a:rPr lang="en-US" dirty="0"/>
              <a:t>The Blessing of Isaac</a:t>
            </a:r>
          </a:p>
        </p:txBody>
      </p:sp>
    </p:spTree>
    <p:extLst>
      <p:ext uri="{BB962C8B-B14F-4D97-AF65-F5344CB8AC3E}">
        <p14:creationId xmlns:p14="http://schemas.microsoft.com/office/powerpoint/2010/main" val="247292248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C0A40-7F56-4B4E-B491-E2ABC687DB95}"/>
              </a:ext>
            </a:extLst>
          </p:cNvPr>
          <p:cNvSpPr>
            <a:spLocks noGrp="1"/>
          </p:cNvSpPr>
          <p:nvPr>
            <p:ph type="title"/>
          </p:nvPr>
        </p:nvSpPr>
        <p:spPr/>
        <p:txBody>
          <a:bodyPr/>
          <a:lstStyle/>
          <a:p>
            <a:r>
              <a:rPr lang="en-US" dirty="0"/>
              <a:t>The Birth of Esau &amp; Jacob</a:t>
            </a:r>
          </a:p>
        </p:txBody>
      </p:sp>
      <p:sp>
        <p:nvSpPr>
          <p:cNvPr id="3" name="Content Placeholder 2">
            <a:extLst>
              <a:ext uri="{FF2B5EF4-FFF2-40B4-BE49-F238E27FC236}">
                <a16:creationId xmlns:a16="http://schemas.microsoft.com/office/drawing/2014/main" id="{BF47379A-A703-482A-B717-0D3D5556BCBE}"/>
              </a:ext>
            </a:extLst>
          </p:cNvPr>
          <p:cNvSpPr>
            <a:spLocks noGrp="1"/>
          </p:cNvSpPr>
          <p:nvPr>
            <p:ph sz="half" idx="1"/>
          </p:nvPr>
        </p:nvSpPr>
        <p:spPr>
          <a:xfrm>
            <a:off x="609599" y="1524000"/>
            <a:ext cx="7981508" cy="4572000"/>
          </a:xfrm>
        </p:spPr>
        <p:txBody>
          <a:bodyPr/>
          <a:lstStyle/>
          <a:p>
            <a:r>
              <a:rPr lang="en-US" dirty="0"/>
              <a:t>Isaac prays to the LORD/YHWH to overcome Rebekah’s barrenness</a:t>
            </a:r>
          </a:p>
          <a:p>
            <a:r>
              <a:rPr lang="en-US" dirty="0"/>
              <a:t>The children ‘struggled’ in the womb</a:t>
            </a:r>
          </a:p>
          <a:p>
            <a:r>
              <a:rPr lang="en-US" dirty="0"/>
              <a:t>3 things revealed</a:t>
            </a:r>
          </a:p>
          <a:p>
            <a:pPr lvl="1"/>
            <a:r>
              <a:rPr lang="en-US" dirty="0"/>
              <a:t>Two children (boys)</a:t>
            </a:r>
          </a:p>
          <a:p>
            <a:pPr lvl="1"/>
            <a:r>
              <a:rPr lang="en-US" dirty="0"/>
              <a:t>These are designated as the ancestors of two future peoples/nations</a:t>
            </a:r>
          </a:p>
          <a:p>
            <a:pPr lvl="1"/>
            <a:r>
              <a:rPr lang="en-US" dirty="0"/>
              <a:t>The older son will serve the younger</a:t>
            </a:r>
          </a:p>
        </p:txBody>
      </p:sp>
      <p:pic>
        <p:nvPicPr>
          <p:cNvPr id="1026" name="Picture 2" descr="Image result for jacob &amp; esau heel">
            <a:extLst>
              <a:ext uri="{FF2B5EF4-FFF2-40B4-BE49-F238E27FC236}">
                <a16:creationId xmlns:a16="http://schemas.microsoft.com/office/drawing/2014/main" id="{73B08DE0-7398-42C1-8191-740CDF4AC948}"/>
              </a:ext>
            </a:extLst>
          </p:cNvPr>
          <p:cNvPicPr>
            <a:picLocks noGrp="1" noChangeAspect="1" noChangeArrowheads="1"/>
          </p:cNvPicPr>
          <p:nvPr>
            <p:ph sz="half" idx="2"/>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8933374" y="1524000"/>
            <a:ext cx="2649026" cy="4572000"/>
          </a:xfrm>
          <a:prstGeom prst="roundRect">
            <a:avLst>
              <a:gd name="adj" fmla="val 4167"/>
            </a:avLst>
          </a:prstGeom>
          <a:solidFill>
            <a:srgbClr val="FFFFFF"/>
          </a:solidFill>
          <a:ln w="76200" cap="sq">
            <a:solidFill>
              <a:schemeClr val="accent2"/>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178294024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Templat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688</TotalTime>
  <Words>5962</Words>
  <Application>Microsoft Office PowerPoint</Application>
  <PresentationFormat>Widescreen</PresentationFormat>
  <Paragraphs>350</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Constantia</vt:lpstr>
      <vt:lpstr>Euphemia</vt:lpstr>
      <vt:lpstr>High Tower Text</vt:lpstr>
      <vt:lpstr>Wingdings 2</vt:lpstr>
      <vt:lpstr>Genesis Template</vt:lpstr>
      <vt:lpstr>The Book of  Genesis</vt:lpstr>
      <vt:lpstr>Overview of Chapters 12-50</vt:lpstr>
      <vt:lpstr>Themes &amp; Theology</vt:lpstr>
      <vt:lpstr>Themes &amp; Theology</vt:lpstr>
      <vt:lpstr>Geography</vt:lpstr>
      <vt:lpstr>Jacob Cycle</vt:lpstr>
      <vt:lpstr>Jacob Outline</vt:lpstr>
      <vt:lpstr>The Blessing of Isaac</vt:lpstr>
      <vt:lpstr>The Birth of Esau &amp; Jacob</vt:lpstr>
      <vt:lpstr>The Birth of Esau &amp; Jacob</vt:lpstr>
      <vt:lpstr>Esau Sells the Birthright</vt:lpstr>
      <vt:lpstr>The Book of  Genesis</vt:lpstr>
      <vt:lpstr>Jacob Steals the Blessing</vt:lpstr>
      <vt:lpstr>Jacob Steals the Blessing</vt:lpstr>
      <vt:lpstr>Isaac and Esau Mourn </vt:lpstr>
      <vt:lpstr>The Separation of Jacob &amp; Esau</vt:lpstr>
      <vt:lpstr>Encounter at Bethel</vt:lpstr>
      <vt:lpstr>Jacob Meets Rachel &amp; Laban</vt:lpstr>
      <vt:lpstr>The Deceiver is Deceived</vt:lpstr>
      <vt:lpstr>The Deceiver is Deceived</vt:lpstr>
      <vt:lpstr>The 12 Sons of Jacob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Genesis</dc:title>
  <dc:creator>Grant Pickup</dc:creator>
  <cp:lastModifiedBy>Grant Pickup</cp:lastModifiedBy>
  <cp:revision>66</cp:revision>
  <dcterms:created xsi:type="dcterms:W3CDTF">2017-06-19T23:01:48Z</dcterms:created>
  <dcterms:modified xsi:type="dcterms:W3CDTF">2017-06-25T03:24:36Z</dcterms:modified>
</cp:coreProperties>
</file>