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61" r:id="rId2"/>
    <p:sldId id="283" r:id="rId3"/>
    <p:sldId id="305" r:id="rId4"/>
    <p:sldId id="302" r:id="rId5"/>
    <p:sldId id="304" r:id="rId6"/>
    <p:sldId id="306" r:id="rId7"/>
    <p:sldId id="310" r:id="rId8"/>
    <p:sldId id="307" r:id="rId9"/>
    <p:sldId id="311" r:id="rId10"/>
    <p:sldId id="308" r:id="rId11"/>
    <p:sldId id="309" r:id="rId1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74961B-8CA1-4ABF-9EF3-9D25A35A4893}">
          <p14:sldIdLst>
            <p14:sldId id="261"/>
            <p14:sldId id="283"/>
          </p14:sldIdLst>
        </p14:section>
        <p14:section name="Untitled Section" id="{7740E641-E116-4373-8103-B68C92CDF563}">
          <p14:sldIdLst>
            <p14:sldId id="305"/>
            <p14:sldId id="302"/>
            <p14:sldId id="304"/>
          </p14:sldIdLst>
        </p14:section>
        <p14:section name="Untitled Section" id="{9C673041-959C-4401-96CE-BD0060F4CAC4}">
          <p14:sldIdLst>
            <p14:sldId id="306"/>
            <p14:sldId id="310"/>
            <p14:sldId id="307"/>
          </p14:sldIdLst>
        </p14:section>
        <p14:section name="Untitled Section" id="{167F8E3E-C18F-487C-88DB-4BD6082B40AC}">
          <p14:sldIdLst>
            <p14:sldId id="311"/>
            <p14:sldId id="308"/>
            <p14:sldId id="309"/>
          </p14:sldIdLst>
        </p14:section>
      </p14:sectionLst>
    </p:ext>
    <p:ext uri="{EFAFB233-063F-42B5-8137-9DF3F51BA10A}">
      <p15:sldGuideLst xmlns:p15="http://schemas.microsoft.com/office/powerpoint/2012/main">
        <p15:guide id="1" orient="horz" pos="1620">
          <p15:clr>
            <a:srgbClr val="A4A3A4"/>
          </p15:clr>
        </p15:guide>
        <p15:guide id="2" pos="52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BCBCB"/>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0" autoAdjust="0"/>
    <p:restoredTop sz="94660"/>
  </p:normalViewPr>
  <p:slideViewPr>
    <p:cSldViewPr showGuides="1">
      <p:cViewPr varScale="1">
        <p:scale>
          <a:sx n="152" d="100"/>
          <a:sy n="152" d="100"/>
        </p:scale>
        <p:origin x="660" y="120"/>
      </p:cViewPr>
      <p:guideLst>
        <p:guide orient="horz" pos="1620"/>
        <p:guide pos="5232"/>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A69A056-3E81-429B-BA10-743AADF956D9}" type="datetimeFigureOut">
              <a:rPr lang="en-US" smtClean="0"/>
              <a:t>05-Jul-17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A2818DB-6229-4E01-B41A-684BEDECE9BF}" type="slidenum">
              <a:rPr lang="en-US" smtClean="0"/>
              <a:t>‹#›</a:t>
            </a:fld>
            <a:endParaRPr lang="en-US"/>
          </a:p>
        </p:txBody>
      </p:sp>
    </p:spTree>
    <p:extLst>
      <p:ext uri="{BB962C8B-B14F-4D97-AF65-F5344CB8AC3E}">
        <p14:creationId xmlns:p14="http://schemas.microsoft.com/office/powerpoint/2010/main" val="689691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F146C7F-2C96-4D30-BCE0-90DC4ECFC693}" type="datetimeFigureOut">
              <a:rPr lang="en-US" smtClean="0"/>
              <a:t>05-Jul-17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47CB39A-D73E-427C-B776-E7C50D460F7B}" type="slidenum">
              <a:rPr lang="en-US" smtClean="0"/>
              <a:t>‹#›</a:t>
            </a:fld>
            <a:endParaRPr lang="en-US" dirty="0"/>
          </a:p>
        </p:txBody>
      </p:sp>
    </p:spTree>
    <p:extLst>
      <p:ext uri="{BB962C8B-B14F-4D97-AF65-F5344CB8AC3E}">
        <p14:creationId xmlns:p14="http://schemas.microsoft.com/office/powerpoint/2010/main" val="4198822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defTabSz="931774">
              <a:defRPr/>
            </a:pPr>
            <a:fld id="{0A3C37BE-C303-496D-B5CD-85F2937540FC}" type="slidenum">
              <a:rPr lang="en-US">
                <a:solidFill>
                  <a:srgbClr val="514843"/>
                </a:solidFill>
                <a:latin typeface="Euphemia"/>
              </a:rPr>
              <a:pPr defTabSz="931774">
                <a:defRPr/>
              </a:pPr>
              <a:t>1</a:t>
            </a:fld>
            <a:endParaRPr lang="en-US" dirty="0">
              <a:solidFill>
                <a:srgbClr val="514843"/>
              </a:solidFill>
              <a:latin typeface="Euphemia"/>
            </a:endParaRPr>
          </a:p>
        </p:txBody>
      </p:sp>
    </p:spTree>
    <p:extLst>
      <p:ext uri="{BB962C8B-B14F-4D97-AF65-F5344CB8AC3E}">
        <p14:creationId xmlns:p14="http://schemas.microsoft.com/office/powerpoint/2010/main" val="194413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a:p>
            <a:r>
              <a:rPr lang="en-US" sz="1000" dirty="0"/>
              <a:t>Note that we’re approaching this as a textual study, meaning that our focus will mainly stay on the features of the book which God inspired. For that reason it will be important that you read the book. There is lesson material, but that should only help focus your reading. I think you should have plenty of time for reading. Since we won’t have a lot of time to read the text aloud in class, having the text read means that you’ll be able to follow any discussion we have and be able to easily understand anything we talk about from up here. </a:t>
            </a:r>
          </a:p>
          <a:p>
            <a:endParaRPr lang="en-US" sz="1000" dirty="0"/>
          </a:p>
          <a:p>
            <a:r>
              <a:rPr lang="en-US" sz="1000" dirty="0"/>
              <a:t>Note that we’ve broken this down by section/topic rather than by date. We didn’t’ want to commit to strict sections of the text which are large and deal with the same basic characters. So for instance we’ve allowed 2 classes to cover Noah and the Flood, or 5 classes to cover Abraham. Lesson material should reflect that setup. It won’t be lesson 1,2,3, etc. The material you get will cover the entire section and can be done at your own pace. </a:t>
            </a:r>
          </a:p>
          <a:p>
            <a:endParaRPr lang="en-US" sz="1000" dirty="0"/>
          </a:p>
          <a:p>
            <a:r>
              <a:rPr lang="en-US" sz="1000" dirty="0"/>
              <a:t>We have interjected here a number of ‘topical’ classes. Danny Haynes will be presenting a single class at the beginning covering the issues of how Genesis relates to science and history. The point of the class is more of a textual study of Genesis, but we recognize that those are important issues and worth addressing so Danny has agreed to give us an overview of some of those evidences. We also have a class once we start the section on the patriarchs that I hope will be a historical look at the life of the patriarchs, and explain the world in which they lived. That should be really interesting and help our study through the last ¾ of the book. There are two classes that will focus on the characters of Adam and Abraham, and I think specifically will look at what the New Testament writers have to say about them. That should broaden our understanding of the significance of them for understanding who we are as Christians today. And then we have a couple of review periods in there as well. </a:t>
            </a:r>
          </a:p>
          <a:p>
            <a:endParaRPr lang="en-US" dirty="0"/>
          </a:p>
        </p:txBody>
      </p:sp>
      <p:sp>
        <p:nvSpPr>
          <p:cNvPr id="4" name="Slide Number Placeholder 3"/>
          <p:cNvSpPr>
            <a:spLocks noGrp="1"/>
          </p:cNvSpPr>
          <p:nvPr>
            <p:ph type="sldNum" sz="quarter" idx="10"/>
          </p:nvPr>
        </p:nvSpPr>
        <p:spPr/>
        <p:txBody>
          <a:bodyPr/>
          <a:lstStyle/>
          <a:p>
            <a:fld id="{B47CB39A-D73E-427C-B776-E7C50D460F7B}" type="slidenum">
              <a:rPr lang="en-US" smtClean="0"/>
              <a:t>2</a:t>
            </a:fld>
            <a:endParaRPr lang="en-US" dirty="0"/>
          </a:p>
        </p:txBody>
      </p:sp>
    </p:spTree>
    <p:extLst>
      <p:ext uri="{BB962C8B-B14F-4D97-AF65-F5344CB8AC3E}">
        <p14:creationId xmlns:p14="http://schemas.microsoft.com/office/powerpoint/2010/main" val="370396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2774853"/>
            <a:ext cx="8305800" cy="85725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075299"/>
            <a:ext cx="8305800" cy="14859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2644727"/>
            <a:ext cx="45720" cy="3429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BE6B978C-0CB9-4202-BF3C-2CA359CD3374}" type="datetimeFigureOut">
              <a:rPr lang="en-US" smtClean="0"/>
              <a:t>05-Jul-17</a:t>
            </a:fld>
            <a:endParaRPr lang="en-US" dirty="0"/>
          </a:p>
        </p:txBody>
      </p:sp>
      <p:sp>
        <p:nvSpPr>
          <p:cNvPr id="16" name="Slide Number Placeholder 15"/>
          <p:cNvSpPr>
            <a:spLocks noGrp="1"/>
          </p:cNvSpPr>
          <p:nvPr>
            <p:ph type="sldNum" sz="quarter" idx="11"/>
          </p:nvPr>
        </p:nvSpPr>
        <p:spPr/>
        <p:txBody>
          <a:bodyPr/>
          <a:lstStyle/>
          <a:p>
            <a:fld id="{5CF58A4D-F71A-45C2-A34E-4F21DE0A1E73}"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828675" y="1719071"/>
            <a:ext cx="4300538" cy="1664768"/>
          </a:xfrm>
        </p:spPr>
        <p:txBody>
          <a:bodyPr lIns="68580" tIns="34290" rIns="68580" bIns="34290" anchor="ctr">
            <a:normAutofit/>
          </a:bodyPr>
          <a:lstStyle>
            <a:lvl1pPr algn="l">
              <a:defRPr sz="3300" cap="all" baseline="0"/>
            </a:lvl1pPr>
          </a:lstStyle>
          <a:p>
            <a:r>
              <a:rPr lang="en-US"/>
              <a:t>Click to edit Master title style</a:t>
            </a:r>
            <a:endParaRPr/>
          </a:p>
        </p:txBody>
      </p:sp>
      <p:sp>
        <p:nvSpPr>
          <p:cNvPr id="3" name="Subtitle 2"/>
          <p:cNvSpPr>
            <a:spLocks noGrp="1"/>
          </p:cNvSpPr>
          <p:nvPr>
            <p:ph type="subTitle" idx="1"/>
          </p:nvPr>
        </p:nvSpPr>
        <p:spPr>
          <a:xfrm>
            <a:off x="828675" y="3383838"/>
            <a:ext cx="4300538" cy="716674"/>
          </a:xfrm>
        </p:spPr>
        <p:txBody>
          <a:bodyPr lIns="68580" tIns="34290" rIns="68580" bIns="34290">
            <a:normAutofit/>
          </a:bodyPr>
          <a:lstStyle>
            <a:lvl1pPr marL="0" indent="0" algn="l">
              <a:spcBef>
                <a:spcPts val="0"/>
              </a:spcBef>
              <a:buNone/>
              <a:defRPr sz="14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5235798" y="982992"/>
            <a:ext cx="3908203" cy="3156453"/>
          </a:xfrm>
          <a:solidFill>
            <a:schemeClr val="tx1">
              <a:lumMod val="20000"/>
              <a:lumOff val="80000"/>
            </a:schemeClr>
          </a:solidFill>
        </p:spPr>
        <p:txBody>
          <a:bodyPr lIns="68580" tIns="754380" rIns="68580" bIns="34290"/>
          <a:lstStyle>
            <a:lvl1pPr marL="0" indent="0" algn="ctr">
              <a:buNone/>
              <a:defRPr/>
            </a:lvl1pPr>
          </a:lstStyle>
          <a:p>
            <a:r>
              <a:rPr lang="en-US" dirty="0"/>
              <a:t>Click icon to add picture</a:t>
            </a:r>
            <a:endParaRPr dirty="0"/>
          </a:p>
        </p:txBody>
      </p:sp>
      <p:sp>
        <p:nvSpPr>
          <p:cNvPr id="8" name="Rectangle 7"/>
          <p:cNvSpPr/>
          <p:nvPr/>
        </p:nvSpPr>
        <p:spPr>
          <a:xfrm>
            <a:off x="0" y="0"/>
            <a:ext cx="9144000" cy="8099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dirty="0"/>
          </a:p>
        </p:txBody>
      </p:sp>
      <p:grpSp>
        <p:nvGrpSpPr>
          <p:cNvPr id="14" name="Group 13"/>
          <p:cNvGrpSpPr/>
          <p:nvPr/>
        </p:nvGrpSpPr>
        <p:grpSpPr>
          <a:xfrm>
            <a:off x="0" y="857250"/>
            <a:ext cx="9144000" cy="47344"/>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screen">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a:ext>
            </a:extLst>
          </a:blip>
          <a:srcRect/>
          <a:stretch/>
        </p:blipFill>
        <p:spPr>
          <a:xfrm>
            <a:off x="994410" y="0"/>
            <a:ext cx="1310643" cy="1719071"/>
          </a:xfrm>
          <a:prstGeom prst="rect">
            <a:avLst/>
          </a:prstGeom>
        </p:spPr>
      </p:pic>
      <p:grpSp>
        <p:nvGrpSpPr>
          <p:cNvPr id="13" name="Group 12"/>
          <p:cNvGrpSpPr/>
          <p:nvPr/>
        </p:nvGrpSpPr>
        <p:grpSpPr>
          <a:xfrm rot="10800000">
            <a:off x="0" y="4234133"/>
            <a:ext cx="9144000" cy="47344"/>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4333593"/>
            <a:ext cx="9144000" cy="8099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dirty="0"/>
          </a:p>
        </p:txBody>
      </p:sp>
    </p:spTree>
    <p:extLst>
      <p:ext uri="{BB962C8B-B14F-4D97-AF65-F5344CB8AC3E}">
        <p14:creationId xmlns:p14="http://schemas.microsoft.com/office/powerpoint/2010/main" val="323891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143000"/>
            <a:ext cx="8229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E6B978C-0CB9-4202-BF3C-2CA359CD3374}" type="datetimeFigureOut">
              <a:rPr lang="en-US" smtClean="0"/>
              <a:t>05-Jul-17</a:t>
            </a:fld>
            <a:endParaRPr lang="en-US" dirty="0"/>
          </a:p>
        </p:txBody>
      </p:sp>
      <p:sp>
        <p:nvSpPr>
          <p:cNvPr id="15" name="Slide Number Placeholder 14"/>
          <p:cNvSpPr>
            <a:spLocks noGrp="1"/>
          </p:cNvSpPr>
          <p:nvPr>
            <p:ph type="sldNum" sz="quarter" idx="15"/>
          </p:nvPr>
        </p:nvSpPr>
        <p:spPr/>
        <p:txBody>
          <a:bodyPr/>
          <a:lstStyle>
            <a:lvl1pPr algn="ctr">
              <a:defRPr/>
            </a:lvl1pPr>
          </a:lstStyle>
          <a:p>
            <a:fld id="{5CF58A4D-F71A-45C2-A34E-4F21DE0A1E73}" type="slidenum">
              <a:rPr lang="en-US" smtClean="0"/>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6B978C-0CB9-4202-BF3C-2CA359CD3374}" type="datetimeFigureOut">
              <a:rPr lang="en-US" smtClean="0"/>
              <a:t>05-Jul-17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F58A4D-F71A-45C2-A34E-4F21DE0A1E73}" type="slidenum">
              <a:rPr lang="en-US" smtClean="0"/>
              <a:t>‹#›</a:t>
            </a:fld>
            <a:endParaRPr lang="en-US" dirty="0"/>
          </a:p>
        </p:txBody>
      </p:sp>
      <p:sp>
        <p:nvSpPr>
          <p:cNvPr id="2" name="Title 1"/>
          <p:cNvSpPr>
            <a:spLocks noGrp="1"/>
          </p:cNvSpPr>
          <p:nvPr>
            <p:ph type="title"/>
          </p:nvPr>
        </p:nvSpPr>
        <p:spPr>
          <a:xfrm>
            <a:off x="685800" y="2628900"/>
            <a:ext cx="7924800" cy="10287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3719148"/>
            <a:ext cx="7924800" cy="738552"/>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3687744"/>
            <a:ext cx="7924800" cy="3226"/>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6B978C-0CB9-4202-BF3C-2CA359CD3374}" type="datetimeFigureOut">
              <a:rPr lang="en-US" smtClean="0"/>
              <a:t>05-Jul-17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F58A4D-F71A-45C2-A34E-4F21DE0A1E73}" type="slidenum">
              <a:rPr lang="en-US" smtClean="0"/>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143000"/>
            <a:ext cx="4059936"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143000"/>
            <a:ext cx="4059936"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CF58A4D-F71A-45C2-A34E-4F21DE0A1E73}" type="slidenum">
              <a:rPr lang="en-US" smtClean="0"/>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BE6B978C-0CB9-4202-BF3C-2CA359CD3374}" type="datetimeFigureOut">
              <a:rPr lang="en-US" smtClean="0"/>
              <a:t>05-Jul-17</a:t>
            </a:fld>
            <a:endParaRPr lang="en-US" dirty="0"/>
          </a:p>
        </p:txBody>
      </p:sp>
      <p:sp>
        <p:nvSpPr>
          <p:cNvPr id="3" name="Text Placeholder 2"/>
          <p:cNvSpPr>
            <a:spLocks noGrp="1"/>
          </p:cNvSpPr>
          <p:nvPr>
            <p:ph type="body" idx="1"/>
          </p:nvPr>
        </p:nvSpPr>
        <p:spPr>
          <a:xfrm>
            <a:off x="457200" y="1049695"/>
            <a:ext cx="4040188" cy="5715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1651422"/>
            <a:ext cx="4038600" cy="293522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1651422"/>
            <a:ext cx="4038600" cy="293522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16586"/>
            <a:ext cx="8229600" cy="85725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049695"/>
            <a:ext cx="4040188" cy="5715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6B978C-0CB9-4202-BF3C-2CA359CD3374}" type="datetimeFigureOut">
              <a:rPr lang="en-US" smtClean="0"/>
              <a:t>05-Jul-17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F58A4D-F71A-45C2-A34E-4F21DE0A1E73}" type="slidenum">
              <a:rPr lang="en-US" smtClean="0"/>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B978C-0CB9-4202-BF3C-2CA359CD3374}" type="datetimeFigureOut">
              <a:rPr lang="en-US" smtClean="0"/>
              <a:t>05-Jul-17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F58A4D-F71A-45C2-A34E-4F21DE0A1E7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342900"/>
            <a:ext cx="6248400" cy="42862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200150"/>
            <a:ext cx="1984248" cy="280035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342900"/>
            <a:ext cx="19812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E6B978C-0CB9-4202-BF3C-2CA359CD3374}" type="datetimeFigureOut">
              <a:rPr lang="en-US" smtClean="0"/>
              <a:t>05-Jul-17</a:t>
            </a:fld>
            <a:endParaRPr lang="en-US" dirty="0"/>
          </a:p>
        </p:txBody>
      </p:sp>
      <p:sp>
        <p:nvSpPr>
          <p:cNvPr id="9" name="Slide Number Placeholder 8"/>
          <p:cNvSpPr>
            <a:spLocks noGrp="1"/>
          </p:cNvSpPr>
          <p:nvPr>
            <p:ph type="sldNum" sz="quarter" idx="15"/>
          </p:nvPr>
        </p:nvSpPr>
        <p:spPr/>
        <p:txBody>
          <a:bodyPr/>
          <a:lstStyle/>
          <a:p>
            <a:fld id="{5CF58A4D-F71A-45C2-A34E-4F21DE0A1E73}" type="slidenum">
              <a:rPr lang="en-US" smtClean="0"/>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342900"/>
            <a:ext cx="20574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342900"/>
            <a:ext cx="6019800" cy="417195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200150"/>
            <a:ext cx="2057400" cy="33147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E6B978C-0CB9-4202-BF3C-2CA359CD3374}" type="datetimeFigureOut">
              <a:rPr lang="en-US" smtClean="0"/>
              <a:t>05-Jul-17</a:t>
            </a:fld>
            <a:endParaRPr lang="en-US" dirty="0"/>
          </a:p>
        </p:txBody>
      </p:sp>
      <p:sp>
        <p:nvSpPr>
          <p:cNvPr id="9" name="Slide Number Placeholder 8"/>
          <p:cNvSpPr>
            <a:spLocks noGrp="1"/>
          </p:cNvSpPr>
          <p:nvPr>
            <p:ph type="sldNum" sz="quarter" idx="11"/>
          </p:nvPr>
        </p:nvSpPr>
        <p:spPr/>
        <p:txBody>
          <a:bodyPr/>
          <a:lstStyle/>
          <a:p>
            <a:fld id="{5CF58A4D-F71A-45C2-A34E-4F21DE0A1E73}"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085850"/>
            <a:ext cx="8229600" cy="350877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4652750"/>
            <a:ext cx="2590800" cy="288036"/>
          </a:xfrm>
          <a:prstGeom prst="rect">
            <a:avLst/>
          </a:prstGeom>
        </p:spPr>
        <p:txBody>
          <a:bodyPr vert="horz" anchor="ctr" anchorCtr="0"/>
          <a:lstStyle>
            <a:lvl1pPr algn="l" eaLnBrk="1" latinLnBrk="0" hangingPunct="1">
              <a:defRPr kumimoji="0" sz="1200">
                <a:solidFill>
                  <a:schemeClr val="tx2"/>
                </a:solidFill>
              </a:defRPr>
            </a:lvl1pPr>
          </a:lstStyle>
          <a:p>
            <a:fld id="{BE6B978C-0CB9-4202-BF3C-2CA359CD3374}" type="datetimeFigureOut">
              <a:rPr lang="en-US" smtClean="0"/>
              <a:t>05-Jul-17</a:t>
            </a:fld>
            <a:endParaRPr lang="en-US" dirty="0"/>
          </a:p>
        </p:txBody>
      </p:sp>
      <p:sp>
        <p:nvSpPr>
          <p:cNvPr id="10" name="Footer Placeholder 9"/>
          <p:cNvSpPr>
            <a:spLocks noGrp="1"/>
          </p:cNvSpPr>
          <p:nvPr>
            <p:ph type="ftr" sz="quarter" idx="3"/>
          </p:nvPr>
        </p:nvSpPr>
        <p:spPr>
          <a:xfrm>
            <a:off x="2133600" y="4652750"/>
            <a:ext cx="3581400" cy="288036"/>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4636148"/>
            <a:ext cx="609600" cy="3429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CF58A4D-F71A-45C2-A34E-4F21DE0A1E73}" type="slidenum">
              <a:rPr lang="en-US" smtClean="0"/>
              <a:t>‹#›</a:t>
            </a:fld>
            <a:endParaRPr lang="en-US" dirty="0"/>
          </a:p>
        </p:txBody>
      </p:sp>
      <p:sp>
        <p:nvSpPr>
          <p:cNvPr id="5" name="Title Placeholder 4"/>
          <p:cNvSpPr>
            <a:spLocks noGrp="1"/>
          </p:cNvSpPr>
          <p:nvPr>
            <p:ph type="title"/>
          </p:nvPr>
        </p:nvSpPr>
        <p:spPr>
          <a:xfrm>
            <a:off x="457200" y="114300"/>
            <a:ext cx="8229600" cy="9144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smtClean="0"/>
              <a:t>Lesson 22:  Joseph</a:t>
            </a:r>
          </a:p>
          <a:p>
            <a:r>
              <a:rPr lang="en-US" dirty="0" smtClean="0"/>
              <a:t>The Dreamer</a:t>
            </a:r>
            <a:endParaRPr lang="en-US" dirty="0"/>
          </a:p>
        </p:txBody>
      </p:sp>
      <p:sp>
        <p:nvSpPr>
          <p:cNvPr id="6" name="Title 5"/>
          <p:cNvSpPr>
            <a:spLocks noGrp="1"/>
          </p:cNvSpPr>
          <p:nvPr>
            <p:ph type="ctrTitle"/>
          </p:nvPr>
        </p:nvSpPr>
        <p:spPr/>
        <p:txBody>
          <a:bodyPr/>
          <a:lstStyle/>
          <a:p>
            <a:r>
              <a:rPr lang="en-US" sz="1600" dirty="0" smtClean="0"/>
              <a:t>The book of </a:t>
            </a:r>
            <a:br>
              <a:rPr lang="en-US" sz="1600" dirty="0" smtClean="0"/>
            </a:br>
            <a:r>
              <a:rPr lang="en-US" dirty="0" smtClean="0"/>
              <a:t>Genesis</a:t>
            </a:r>
            <a:endParaRPr lang="en-US" dirty="0"/>
          </a:p>
        </p:txBody>
      </p:sp>
      <p:pic>
        <p:nvPicPr>
          <p:cNvPr id="10" name="Picture Placeholder 7"/>
          <p:cNvPicPr>
            <a:picLocks noChangeAspect="1"/>
          </p:cNvPicPr>
          <p:nvPr/>
        </p:nvPicPr>
        <p:blipFill rotWithShape="1">
          <a:blip r:embed="rId3" cstate="screen">
            <a:duotone>
              <a:srgbClr val="6D7D66">
                <a:shade val="45000"/>
                <a:satMod val="135000"/>
              </a:srgbClr>
              <a:prstClr val="white"/>
            </a:duotone>
            <a:extLst>
              <a:ext uri="{28A0092B-C50C-407E-A947-70E740481C1C}">
                <a14:useLocalDpi xmlns:a14="http://schemas.microsoft.com/office/drawing/2010/main"/>
              </a:ext>
            </a:extLst>
          </a:blip>
          <a:srcRect/>
          <a:stretch/>
        </p:blipFill>
        <p:spPr>
          <a:xfrm>
            <a:off x="6629400" y="1492075"/>
            <a:ext cx="2134829" cy="2159350"/>
          </a:xfrm>
          <a:prstGeom prst="ellipse">
            <a:avLst/>
          </a:prstGeom>
          <a:solidFill>
            <a:srgbClr val="514843">
              <a:lumMod val="20000"/>
              <a:lumOff val="80000"/>
            </a:srgbClr>
          </a:solidFill>
        </p:spPr>
      </p:pic>
    </p:spTree>
    <p:extLst>
      <p:ext uri="{BB962C8B-B14F-4D97-AF65-F5344CB8AC3E}">
        <p14:creationId xmlns:p14="http://schemas.microsoft.com/office/powerpoint/2010/main" val="93192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43000"/>
            <a:ext cx="5181600" cy="3429000"/>
          </a:xfrm>
        </p:spPr>
        <p:txBody>
          <a:bodyPr>
            <a:normAutofit lnSpcReduction="10000"/>
          </a:bodyPr>
          <a:lstStyle/>
          <a:p>
            <a:r>
              <a:rPr lang="en-US" sz="1600" dirty="0"/>
              <a:t>Joseph is Exalted</a:t>
            </a:r>
          </a:p>
          <a:p>
            <a:pPr lvl="1"/>
            <a:r>
              <a:rPr lang="en-US" sz="1400" dirty="0" err="1"/>
              <a:t>Pharoah</a:t>
            </a:r>
            <a:r>
              <a:rPr lang="en-US" sz="1400" dirty="0"/>
              <a:t> sets him over all of Egypt to execute </a:t>
            </a:r>
            <a:r>
              <a:rPr lang="en-US" sz="1400" dirty="0" smtClean="0"/>
              <a:t>the plan</a:t>
            </a:r>
            <a:endParaRPr lang="en-US" sz="1400" dirty="0"/>
          </a:p>
          <a:p>
            <a:pPr lvl="1"/>
            <a:r>
              <a:rPr lang="en-US" sz="1400" dirty="0"/>
              <a:t>Given Authority, Wife, and </a:t>
            </a:r>
            <a:r>
              <a:rPr lang="en-US" sz="1400" dirty="0" smtClean="0"/>
              <a:t>Egyptian Name</a:t>
            </a:r>
          </a:p>
          <a:p>
            <a:pPr lvl="1"/>
            <a:r>
              <a:rPr lang="en-US" sz="1400" dirty="0" smtClean="0"/>
              <a:t>Two sons are born:  Manasseh and Ephraim</a:t>
            </a:r>
          </a:p>
          <a:p>
            <a:r>
              <a:rPr lang="en-US" sz="1600" dirty="0" smtClean="0"/>
              <a:t>Joseph goes to work (age 30)</a:t>
            </a:r>
          </a:p>
          <a:p>
            <a:pPr lvl="1"/>
            <a:r>
              <a:rPr lang="en-US" sz="1400" dirty="0" smtClean="0"/>
              <a:t>Travels throughout the whole land to evaluate</a:t>
            </a:r>
          </a:p>
          <a:p>
            <a:pPr lvl="1"/>
            <a:r>
              <a:rPr lang="en-US" sz="1400" dirty="0" smtClean="0"/>
              <a:t>Gathers 1/5 into barns, beyond measure of counting</a:t>
            </a:r>
          </a:p>
          <a:p>
            <a:pPr lvl="1"/>
            <a:r>
              <a:rPr lang="en-US" sz="1400" dirty="0" smtClean="0"/>
              <a:t>Appoints guards to protect it</a:t>
            </a:r>
          </a:p>
          <a:p>
            <a:r>
              <a:rPr lang="en-US" sz="1600" dirty="0" smtClean="0"/>
              <a:t>The famine begins as predicted</a:t>
            </a:r>
          </a:p>
          <a:p>
            <a:pPr lvl="1"/>
            <a:r>
              <a:rPr lang="en-US" sz="1400" dirty="0" smtClean="0"/>
              <a:t>As food runs out in all lands, there is bread in Egypt</a:t>
            </a:r>
          </a:p>
          <a:p>
            <a:pPr lvl="1"/>
            <a:r>
              <a:rPr lang="en-US" sz="1400" dirty="0" smtClean="0"/>
              <a:t>Joseph begins to sell food to the people</a:t>
            </a:r>
          </a:p>
          <a:p>
            <a:r>
              <a:rPr lang="en-US" sz="1600" dirty="0" smtClean="0"/>
              <a:t>And far away in the promised land…</a:t>
            </a:r>
          </a:p>
          <a:p>
            <a:pPr lvl="1"/>
            <a:r>
              <a:rPr lang="en-US" sz="1400" dirty="0" smtClean="0"/>
              <a:t>His brothers prepare to come and buy</a:t>
            </a:r>
            <a:endParaRPr lang="en-US" sz="1400" dirty="0"/>
          </a:p>
          <a:p>
            <a:endParaRPr lang="en-US" dirty="0"/>
          </a:p>
        </p:txBody>
      </p:sp>
      <p:sp>
        <p:nvSpPr>
          <p:cNvPr id="7" name="Title 6"/>
          <p:cNvSpPr>
            <a:spLocks noGrp="1"/>
          </p:cNvSpPr>
          <p:nvPr>
            <p:ph type="title"/>
          </p:nvPr>
        </p:nvSpPr>
        <p:spPr/>
        <p:txBody>
          <a:bodyPr/>
          <a:lstStyle/>
          <a:p>
            <a:r>
              <a:rPr lang="en-US" dirty="0" smtClean="0"/>
              <a:t>Joseph Begins to Rule</a:t>
            </a:r>
            <a:endParaRPr lang="en-US" dirty="0"/>
          </a:p>
        </p:txBody>
      </p:sp>
      <p:pic>
        <p:nvPicPr>
          <p:cNvPr id="2" name="Picture 1"/>
          <p:cNvPicPr>
            <a:picLocks noChangeAspect="1"/>
          </p:cNvPicPr>
          <p:nvPr/>
        </p:nvPicPr>
        <p:blipFill>
          <a:blip r:embed="rId2"/>
          <a:stretch>
            <a:fillRect/>
          </a:stretch>
        </p:blipFill>
        <p:spPr>
          <a:xfrm>
            <a:off x="5791200" y="2724150"/>
            <a:ext cx="3048000" cy="2019300"/>
          </a:xfrm>
          <a:prstGeom prst="rect">
            <a:avLst/>
          </a:prstGeom>
        </p:spPr>
      </p:pic>
    </p:spTree>
    <p:extLst>
      <p:ext uri="{BB962C8B-B14F-4D97-AF65-F5344CB8AC3E}">
        <p14:creationId xmlns:p14="http://schemas.microsoft.com/office/powerpoint/2010/main" val="61618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500"/>
                                        <p:tgtEl>
                                          <p:spTgt spid="6">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animEffect transition="in" filter="fade">
                                      <p:cBhvr>
                                        <p:cTn id="38" dur="500"/>
                                        <p:tgtEl>
                                          <p:spTgt spid="6">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animEffect transition="in" filter="fade">
                                      <p:cBhvr>
                                        <p:cTn id="41" dur="500"/>
                                        <p:tgtEl>
                                          <p:spTgt spid="6">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xEl>
                                              <p:pRg st="11" end="11"/>
                                            </p:txEl>
                                          </p:spTgt>
                                        </p:tgtEl>
                                        <p:attrNameLst>
                                          <p:attrName>style.visibility</p:attrName>
                                        </p:attrNameLst>
                                      </p:cBhvr>
                                      <p:to>
                                        <p:strVal val="visible"/>
                                      </p:to>
                                    </p:set>
                                    <p:animEffect transition="in" filter="fade">
                                      <p:cBhvr>
                                        <p:cTn id="46" dur="500"/>
                                        <p:tgtEl>
                                          <p:spTgt spid="6">
                                            <p:txEl>
                                              <p:pRg st="11" end="1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animEffect transition="in" filter="fade">
                                      <p:cBhvr>
                                        <p:cTn id="49"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2" name="Content Placeholder 1"/>
          <p:cNvSpPr>
            <a:spLocks noGrp="1"/>
          </p:cNvSpPr>
          <p:nvPr>
            <p:ph sz="quarter" idx="1"/>
          </p:nvPr>
        </p:nvSpPr>
        <p:spPr>
          <a:xfrm>
            <a:off x="457200" y="342900"/>
            <a:ext cx="6324600" cy="4286250"/>
          </a:xfrm>
        </p:spPr>
        <p:txBody>
          <a:bodyPr>
            <a:normAutofit/>
          </a:bodyPr>
          <a:lstStyle/>
          <a:p>
            <a:r>
              <a:rPr lang="en-US" sz="1600" dirty="0" smtClean="0"/>
              <a:t>How did God use Dreams in the life of Joseph?  </a:t>
            </a:r>
          </a:p>
          <a:p>
            <a:endParaRPr lang="en-US" sz="1600" dirty="0" smtClean="0"/>
          </a:p>
          <a:p>
            <a:endParaRPr lang="en-US" sz="1600" dirty="0"/>
          </a:p>
          <a:p>
            <a:r>
              <a:rPr lang="en-US" sz="1600" dirty="0" smtClean="0"/>
              <a:t>What growth do you see in Joseph’s understanding of this purpose?</a:t>
            </a:r>
          </a:p>
          <a:p>
            <a:endParaRPr lang="en-US" sz="1600" dirty="0"/>
          </a:p>
          <a:p>
            <a:endParaRPr lang="en-US" sz="1600" dirty="0" smtClean="0"/>
          </a:p>
          <a:p>
            <a:endParaRPr lang="en-US" sz="1600" dirty="0"/>
          </a:p>
        </p:txBody>
      </p:sp>
    </p:spTree>
    <p:extLst>
      <p:ext uri="{BB962C8B-B14F-4D97-AF65-F5344CB8AC3E}">
        <p14:creationId xmlns:p14="http://schemas.microsoft.com/office/powerpoint/2010/main" val="283096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49102120"/>
              </p:ext>
            </p:extLst>
          </p:nvPr>
        </p:nvGraphicFramePr>
        <p:xfrm>
          <a:off x="457200" y="1143000"/>
          <a:ext cx="8229600" cy="3660321"/>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20000"/>
                    </a:ext>
                  </a:extLst>
                </a:gridCol>
                <a:gridCol w="2514600">
                  <a:extLst>
                    <a:ext uri="{9D8B030D-6E8A-4147-A177-3AD203B41FA5}">
                      <a16:colId xmlns="" xmlns:a16="http://schemas.microsoft.com/office/drawing/2014/main" val="20001"/>
                    </a:ext>
                  </a:extLst>
                </a:gridCol>
                <a:gridCol w="2133600">
                  <a:extLst>
                    <a:ext uri="{9D8B030D-6E8A-4147-A177-3AD203B41FA5}">
                      <a16:colId xmlns="" xmlns:a16="http://schemas.microsoft.com/office/drawing/2014/main" val="20002"/>
                    </a:ext>
                  </a:extLst>
                </a:gridCol>
                <a:gridCol w="1524000">
                  <a:extLst>
                    <a:ext uri="{9D8B030D-6E8A-4147-A177-3AD203B41FA5}">
                      <a16:colId xmlns="" xmlns:a16="http://schemas.microsoft.com/office/drawing/2014/main" val="20003"/>
                    </a:ext>
                  </a:extLst>
                </a:gridCol>
              </a:tblGrid>
              <a:tr h="261257">
                <a:tc>
                  <a:txBody>
                    <a:bodyPr/>
                    <a:lstStyle/>
                    <a:p>
                      <a:pPr algn="ctr"/>
                      <a:r>
                        <a:rPr lang="en-US" sz="1200" dirty="0"/>
                        <a:t>Session</a:t>
                      </a:r>
                    </a:p>
                  </a:txBody>
                  <a:tcPr marT="34290" marB="34290"/>
                </a:tc>
                <a:tc>
                  <a:txBody>
                    <a:bodyPr/>
                    <a:lstStyle/>
                    <a:p>
                      <a:pPr algn="ctr"/>
                      <a:r>
                        <a:rPr lang="en-US" sz="1200" dirty="0"/>
                        <a:t>Topic</a:t>
                      </a:r>
                    </a:p>
                  </a:txBody>
                  <a:tcPr marT="34290" marB="34290"/>
                </a:tc>
                <a:tc>
                  <a:txBody>
                    <a:bodyPr/>
                    <a:lstStyle/>
                    <a:p>
                      <a:pPr algn="ctr"/>
                      <a:r>
                        <a:rPr lang="en-US" sz="1200" dirty="0"/>
                        <a:t>Reading</a:t>
                      </a:r>
                    </a:p>
                  </a:txBody>
                  <a:tcPr marT="34290" marB="34290"/>
                </a:tc>
                <a:tc>
                  <a:txBody>
                    <a:bodyPr/>
                    <a:lstStyle/>
                    <a:p>
                      <a:pPr algn="ctr"/>
                      <a:r>
                        <a:rPr lang="en-US" sz="1200" dirty="0"/>
                        <a:t>Date</a:t>
                      </a:r>
                    </a:p>
                  </a:txBody>
                  <a:tcPr marT="34290" marB="34290"/>
                </a:tc>
                <a:extLst>
                  <a:ext uri="{0D108BD9-81ED-4DB2-BD59-A6C34878D82A}">
                    <a16:rowId xmlns="" xmlns:a16="http://schemas.microsoft.com/office/drawing/2014/main" val="10000"/>
                  </a:ext>
                </a:extLst>
              </a:tr>
              <a:tr h="261257">
                <a:tc>
                  <a:txBody>
                    <a:bodyPr/>
                    <a:lstStyle/>
                    <a:p>
                      <a:r>
                        <a:rPr lang="en-US" sz="1200" dirty="0"/>
                        <a:t>Lesson </a:t>
                      </a:r>
                      <a:r>
                        <a:rPr lang="en-US" sz="1200" dirty="0" smtClean="0"/>
                        <a:t>14 </a:t>
                      </a:r>
                      <a:r>
                        <a:rPr lang="en-US" sz="1200" dirty="0"/>
                        <a:t>– Grant</a:t>
                      </a:r>
                    </a:p>
                  </a:txBody>
                  <a:tcPr marT="34290" marB="34290"/>
                </a:tc>
                <a:tc>
                  <a:txBody>
                    <a:bodyPr/>
                    <a:lstStyle/>
                    <a:p>
                      <a:r>
                        <a:rPr lang="en-US" sz="1200" dirty="0" smtClean="0"/>
                        <a:t>Key Figure: Abraham</a:t>
                      </a:r>
                      <a:endParaRPr lang="en-US" sz="1200" dirty="0"/>
                    </a:p>
                  </a:txBody>
                  <a:tcPr marT="34290" marB="34290"/>
                </a:tc>
                <a:tc>
                  <a:txBody>
                    <a:bodyPr/>
                    <a:lstStyle/>
                    <a:p>
                      <a:endParaRPr lang="en-US" sz="1200" dirty="0"/>
                    </a:p>
                  </a:txBody>
                  <a:tcPr marT="34290" marB="34290"/>
                </a:tc>
                <a:tc>
                  <a:txBody>
                    <a:bodyPr/>
                    <a:lstStyle/>
                    <a:p>
                      <a:r>
                        <a:rPr lang="en-US" sz="1200" dirty="0"/>
                        <a:t>Sun,</a:t>
                      </a:r>
                      <a:r>
                        <a:rPr lang="en-US" sz="1200" baseline="0" dirty="0"/>
                        <a:t> </a:t>
                      </a:r>
                      <a:r>
                        <a:rPr lang="en-US" sz="1200" dirty="0" smtClean="0"/>
                        <a:t>June 4</a:t>
                      </a:r>
                      <a:endParaRPr lang="en-US" sz="1200" dirty="0"/>
                    </a:p>
                  </a:txBody>
                  <a:tcPr marT="34290" marB="34290"/>
                </a:tc>
                <a:extLst>
                  <a:ext uri="{0D108BD9-81ED-4DB2-BD59-A6C34878D82A}">
                    <a16:rowId xmlns="" xmlns:a16="http://schemas.microsoft.com/office/drawing/2014/main" val="10001"/>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a:t>
                      </a:r>
                      <a:r>
                        <a:rPr lang="en-US" sz="1200" dirty="0" smtClean="0"/>
                        <a:t>15 </a:t>
                      </a:r>
                      <a:r>
                        <a:rPr lang="en-US" sz="1200" dirty="0"/>
                        <a:t>– Grant</a:t>
                      </a:r>
                    </a:p>
                  </a:txBody>
                  <a:tcPr marT="34290" marB="34290"/>
                </a:tc>
                <a:tc>
                  <a:txBody>
                    <a:bodyPr/>
                    <a:lstStyle/>
                    <a:p>
                      <a:r>
                        <a:rPr lang="en-US" sz="1200" dirty="0" smtClean="0"/>
                        <a:t>Abraham</a:t>
                      </a:r>
                      <a:endParaRPr lang="en-US" sz="1200" dirty="0"/>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Gen 11:27-25:11</a:t>
                      </a:r>
                      <a:endParaRPr lang="en-US" sz="1200" dirty="0"/>
                    </a:p>
                  </a:txBody>
                  <a:tcPr marT="34290" marB="34290"/>
                </a:tc>
                <a:tc>
                  <a:txBody>
                    <a:bodyPr/>
                    <a:lstStyle/>
                    <a:p>
                      <a:r>
                        <a:rPr lang="en-US" sz="1200" dirty="0" smtClean="0"/>
                        <a:t>Sun,</a:t>
                      </a:r>
                      <a:r>
                        <a:rPr lang="en-US" sz="1200" baseline="0" dirty="0" smtClean="0"/>
                        <a:t> June 11</a:t>
                      </a:r>
                      <a:endParaRPr lang="en-US" sz="1200" dirty="0"/>
                    </a:p>
                  </a:txBody>
                  <a:tcPr marT="34290" marB="34290"/>
                </a:tc>
                <a:extLst>
                  <a:ext uri="{0D108BD9-81ED-4DB2-BD59-A6C34878D82A}">
                    <a16:rowId xmlns="" xmlns:a16="http://schemas.microsoft.com/office/drawing/2014/main" val="10002"/>
                  </a:ext>
                </a:extLst>
              </a:tr>
              <a:tr h="261257">
                <a:tc>
                  <a:txBody>
                    <a:bodyPr/>
                    <a:lstStyle/>
                    <a:p>
                      <a:r>
                        <a:rPr lang="en-US" sz="1200" dirty="0"/>
                        <a:t>Lesson </a:t>
                      </a:r>
                      <a:r>
                        <a:rPr lang="en-US" sz="1200" dirty="0" smtClean="0"/>
                        <a:t>16 – </a:t>
                      </a:r>
                      <a:r>
                        <a:rPr lang="en-US" sz="1200" dirty="0"/>
                        <a:t>Sam</a:t>
                      </a:r>
                    </a:p>
                  </a:txBody>
                  <a:tcPr marT="34290" marB="34290"/>
                </a:tc>
                <a:tc>
                  <a:txBody>
                    <a:bodyPr/>
                    <a:lstStyle/>
                    <a:p>
                      <a:r>
                        <a:rPr lang="en-US" sz="1200" dirty="0" smtClean="0"/>
                        <a:t>Abraham</a:t>
                      </a:r>
                      <a:endParaRPr lang="en-US" sz="1200" dirty="0"/>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Gen 11:27-25:11</a:t>
                      </a:r>
                      <a:endParaRPr lang="en-US" sz="1200" dirty="0"/>
                    </a:p>
                  </a:txBody>
                  <a:tcPr marT="34290" marB="34290"/>
                </a:tc>
                <a:tc>
                  <a:txBody>
                    <a:bodyPr/>
                    <a:lstStyle/>
                    <a:p>
                      <a:r>
                        <a:rPr lang="en-US" sz="1200" dirty="0" smtClean="0"/>
                        <a:t>Wed, June 14</a:t>
                      </a:r>
                      <a:endParaRPr lang="en-US" sz="1200" dirty="0"/>
                    </a:p>
                  </a:txBody>
                  <a:tcPr marT="34290" marB="34290"/>
                </a:tc>
                <a:extLst>
                  <a:ext uri="{0D108BD9-81ED-4DB2-BD59-A6C34878D82A}">
                    <a16:rowId xmlns="" xmlns:a16="http://schemas.microsoft.com/office/drawing/2014/main" val="10003"/>
                  </a:ext>
                </a:extLst>
              </a:tr>
              <a:tr h="261257">
                <a:tc>
                  <a:txBody>
                    <a:bodyPr/>
                    <a:lstStyle/>
                    <a:p>
                      <a:r>
                        <a:rPr lang="en-US" sz="1200" dirty="0"/>
                        <a:t>Lesson </a:t>
                      </a:r>
                      <a:r>
                        <a:rPr lang="en-US" sz="1200" dirty="0" smtClean="0"/>
                        <a:t>17 – </a:t>
                      </a:r>
                      <a:r>
                        <a:rPr lang="en-US" sz="1200" dirty="0"/>
                        <a:t>Sam</a:t>
                      </a:r>
                    </a:p>
                  </a:txBody>
                  <a:tcPr marT="34290" marB="34290"/>
                </a:tc>
                <a:tc>
                  <a:txBody>
                    <a:bodyPr/>
                    <a:lstStyle/>
                    <a:p>
                      <a:r>
                        <a:rPr lang="en-US" sz="1200" dirty="0" smtClean="0"/>
                        <a:t>Abraham</a:t>
                      </a:r>
                      <a:endParaRPr lang="en-US" sz="1200" dirty="0"/>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Gen 11:27-25:11</a:t>
                      </a:r>
                      <a:endParaRPr lang="en-US" sz="1200" dirty="0"/>
                    </a:p>
                  </a:txBody>
                  <a:tcPr marT="34290" marB="34290"/>
                </a:tc>
                <a:tc>
                  <a:txBody>
                    <a:bodyPr/>
                    <a:lstStyle/>
                    <a:p>
                      <a:r>
                        <a:rPr lang="en-US" sz="1200" dirty="0" smtClean="0"/>
                        <a:t>Sun,</a:t>
                      </a:r>
                      <a:r>
                        <a:rPr lang="en-US" sz="1200" baseline="0" dirty="0" smtClean="0"/>
                        <a:t> June 18</a:t>
                      </a:r>
                      <a:endParaRPr lang="en-US" sz="1200" dirty="0"/>
                    </a:p>
                  </a:txBody>
                  <a:tcPr marT="34290" marB="34290"/>
                </a:tc>
                <a:extLst>
                  <a:ext uri="{0D108BD9-81ED-4DB2-BD59-A6C34878D82A}">
                    <a16:rowId xmlns="" xmlns:a16="http://schemas.microsoft.com/office/drawing/2014/main" val="10004"/>
                  </a:ext>
                </a:extLst>
              </a:tr>
              <a:tr h="261257">
                <a:tc>
                  <a:txBody>
                    <a:bodyPr/>
                    <a:lstStyle/>
                    <a:p>
                      <a:r>
                        <a:rPr lang="en-US" sz="1200" dirty="0"/>
                        <a:t>Lesson </a:t>
                      </a:r>
                      <a:r>
                        <a:rPr lang="en-US" sz="1200" dirty="0" smtClean="0"/>
                        <a:t>18 – Grant</a:t>
                      </a:r>
                      <a:endParaRPr lang="en-US" sz="1200" dirty="0"/>
                    </a:p>
                  </a:txBody>
                  <a:tcPr marT="34290" marB="34290"/>
                </a:tc>
                <a:tc>
                  <a:txBody>
                    <a:bodyPr/>
                    <a:lstStyle/>
                    <a:p>
                      <a:r>
                        <a:rPr lang="en-US" sz="1200" dirty="0" smtClean="0"/>
                        <a:t>Jacob</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Gen 25:12-36:43</a:t>
                      </a:r>
                      <a:endParaRPr lang="en-US" sz="1200" dirty="0"/>
                    </a:p>
                  </a:txBody>
                  <a:tcPr marT="34290" marB="34290"/>
                </a:tc>
                <a:tc>
                  <a:txBody>
                    <a:bodyPr/>
                    <a:lstStyle/>
                    <a:p>
                      <a:r>
                        <a:rPr lang="en-US" sz="1200" dirty="0" smtClean="0"/>
                        <a:t>Wed, June 21</a:t>
                      </a:r>
                      <a:endParaRPr lang="en-US" sz="1200" dirty="0"/>
                    </a:p>
                  </a:txBody>
                  <a:tcPr marT="34290" marB="34290"/>
                </a:tc>
                <a:extLst>
                  <a:ext uri="{0D108BD9-81ED-4DB2-BD59-A6C34878D82A}">
                    <a16:rowId xmlns="" xmlns:a16="http://schemas.microsoft.com/office/drawing/2014/main" val="10005"/>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a:t>
                      </a:r>
                      <a:r>
                        <a:rPr lang="en-US" sz="1200" dirty="0" smtClean="0"/>
                        <a:t>19 </a:t>
                      </a:r>
                      <a:r>
                        <a:rPr lang="en-US" sz="1200" dirty="0"/>
                        <a:t>– Grant</a:t>
                      </a:r>
                    </a:p>
                  </a:txBody>
                  <a:tcPr marT="34290" marB="34290"/>
                </a:tc>
                <a:tc>
                  <a:txBody>
                    <a:bodyPr/>
                    <a:lstStyle/>
                    <a:p>
                      <a:r>
                        <a:rPr lang="en-US" sz="1200" dirty="0" smtClean="0"/>
                        <a:t>Jacob</a:t>
                      </a:r>
                      <a:endParaRPr lang="en-US" sz="1200" dirty="0"/>
                    </a:p>
                  </a:txBody>
                  <a:tcPr marT="34290" marB="34290"/>
                </a:tc>
                <a:tc>
                  <a:txBody>
                    <a:bodyPr/>
                    <a:lstStyle/>
                    <a:p>
                      <a:r>
                        <a:rPr lang="en-US" sz="1200" dirty="0" smtClean="0"/>
                        <a:t>Gen 25:12-36:43</a:t>
                      </a:r>
                      <a:endParaRPr lang="en-US" sz="1200" dirty="0"/>
                    </a:p>
                  </a:txBody>
                  <a:tcPr marT="34290" marB="34290"/>
                </a:tc>
                <a:tc>
                  <a:txBody>
                    <a:bodyPr/>
                    <a:lstStyle/>
                    <a:p>
                      <a:r>
                        <a:rPr lang="en-US" sz="1200" dirty="0" smtClean="0"/>
                        <a:t>Sun,</a:t>
                      </a:r>
                      <a:r>
                        <a:rPr lang="en-US" sz="1200" baseline="0" dirty="0" smtClean="0"/>
                        <a:t> June 25</a:t>
                      </a:r>
                      <a:endParaRPr lang="en-US" sz="1200" dirty="0"/>
                    </a:p>
                  </a:txBody>
                  <a:tcPr marT="34290" marB="34290"/>
                </a:tc>
                <a:extLst>
                  <a:ext uri="{0D108BD9-81ED-4DB2-BD59-A6C34878D82A}">
                    <a16:rowId xmlns="" xmlns:a16="http://schemas.microsoft.com/office/drawing/2014/main" val="10006"/>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a:t>
                      </a:r>
                      <a:r>
                        <a:rPr lang="en-US" sz="1200" dirty="0" smtClean="0"/>
                        <a:t>20 </a:t>
                      </a:r>
                      <a:r>
                        <a:rPr lang="en-US" sz="1200" dirty="0"/>
                        <a:t>– Grant</a:t>
                      </a:r>
                    </a:p>
                  </a:txBody>
                  <a:tcPr marT="34290" marB="34290"/>
                </a:tc>
                <a:tc>
                  <a:txBody>
                    <a:bodyPr/>
                    <a:lstStyle/>
                    <a:p>
                      <a:r>
                        <a:rPr lang="en-US" sz="1200" dirty="0" smtClean="0"/>
                        <a:t>Jacob</a:t>
                      </a:r>
                      <a:endParaRPr lang="en-US" sz="1200" dirty="0"/>
                    </a:p>
                  </a:txBody>
                  <a:tcPr marT="34290" marB="34290"/>
                </a:tc>
                <a:tc>
                  <a:txBody>
                    <a:bodyPr/>
                    <a:lstStyle/>
                    <a:p>
                      <a:r>
                        <a:rPr lang="en-US" sz="1200" dirty="0" smtClean="0"/>
                        <a:t>Gen 25:12-36:43</a:t>
                      </a:r>
                      <a:endParaRPr lang="en-US" sz="1200" dirty="0"/>
                    </a:p>
                  </a:txBody>
                  <a:tcPr marT="34290" marB="34290"/>
                </a:tc>
                <a:tc>
                  <a:txBody>
                    <a:bodyPr/>
                    <a:lstStyle/>
                    <a:p>
                      <a:r>
                        <a:rPr lang="en-US" sz="1200" dirty="0" smtClean="0"/>
                        <a:t>Wed, June 28</a:t>
                      </a:r>
                      <a:endParaRPr lang="en-US" sz="1200" dirty="0"/>
                    </a:p>
                  </a:txBody>
                  <a:tcPr marT="34290" marB="34290"/>
                </a:tc>
                <a:extLst>
                  <a:ext uri="{0D108BD9-81ED-4DB2-BD59-A6C34878D82A}">
                    <a16:rowId xmlns="" xmlns:a16="http://schemas.microsoft.com/office/drawing/2014/main" val="10007"/>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a:t>
                      </a:r>
                      <a:r>
                        <a:rPr lang="en-US" sz="1200" dirty="0" smtClean="0"/>
                        <a:t>21 </a:t>
                      </a:r>
                      <a:r>
                        <a:rPr lang="en-US" sz="1200" dirty="0"/>
                        <a:t>– Grant</a:t>
                      </a:r>
                    </a:p>
                  </a:txBody>
                  <a:tcPr marT="34290" marB="34290"/>
                </a:tc>
                <a:tc>
                  <a:txBody>
                    <a:bodyPr/>
                    <a:lstStyle/>
                    <a:p>
                      <a:r>
                        <a:rPr lang="en-US" sz="1200" dirty="0" smtClean="0"/>
                        <a:t>Jacob</a:t>
                      </a:r>
                      <a:endParaRPr lang="en-US" sz="1200" dirty="0"/>
                    </a:p>
                  </a:txBody>
                  <a:tcPr marT="34290" marB="34290"/>
                </a:tc>
                <a:tc>
                  <a:txBody>
                    <a:bodyPr/>
                    <a:lstStyle/>
                    <a:p>
                      <a:r>
                        <a:rPr lang="en-US" sz="1200" dirty="0" smtClean="0"/>
                        <a:t>Gen 25:12-36:43</a:t>
                      </a:r>
                      <a:endParaRPr lang="en-US" sz="1200" dirty="0"/>
                    </a:p>
                  </a:txBody>
                  <a:tcPr marT="34290" marB="34290"/>
                </a:tc>
                <a:tc>
                  <a:txBody>
                    <a:bodyPr/>
                    <a:lstStyle/>
                    <a:p>
                      <a:r>
                        <a:rPr lang="en-US" sz="1200" dirty="0" smtClean="0"/>
                        <a:t>Sun,</a:t>
                      </a:r>
                      <a:r>
                        <a:rPr lang="en-US" sz="1200" baseline="0" dirty="0" smtClean="0"/>
                        <a:t> July 2</a:t>
                      </a:r>
                      <a:endParaRPr lang="en-US" sz="1200" dirty="0"/>
                    </a:p>
                  </a:txBody>
                  <a:tcPr marT="34290" marB="34290"/>
                </a:tc>
                <a:extLst>
                  <a:ext uri="{0D108BD9-81ED-4DB2-BD59-A6C34878D82A}">
                    <a16:rowId xmlns="" xmlns:a16="http://schemas.microsoft.com/office/drawing/2014/main" val="10008"/>
                  </a:ext>
                </a:extLst>
              </a:tr>
              <a:tr h="261257">
                <a:tc>
                  <a:txBody>
                    <a:bodyPr/>
                    <a:lstStyle/>
                    <a:p>
                      <a:r>
                        <a:rPr lang="en-US" sz="1200" dirty="0"/>
                        <a:t>Lesson </a:t>
                      </a:r>
                      <a:r>
                        <a:rPr lang="en-US" sz="1200" dirty="0" smtClean="0"/>
                        <a:t>22 – </a:t>
                      </a:r>
                      <a:r>
                        <a:rPr lang="en-US" sz="1200" dirty="0"/>
                        <a:t>Sam</a:t>
                      </a:r>
                    </a:p>
                  </a:txBody>
                  <a:tcPr marT="34290" marB="34290"/>
                </a:tc>
                <a:tc>
                  <a:txBody>
                    <a:bodyPr/>
                    <a:lstStyle/>
                    <a:p>
                      <a:r>
                        <a:rPr lang="en-US" sz="1200" dirty="0" smtClean="0"/>
                        <a:t>Joseph – The Dreamer</a:t>
                      </a:r>
                      <a:endParaRPr lang="en-US" sz="1200" dirty="0"/>
                    </a:p>
                  </a:txBody>
                  <a:tcPr marT="34290" marB="34290"/>
                </a:tc>
                <a:tc>
                  <a:txBody>
                    <a:bodyPr/>
                    <a:lstStyle/>
                    <a:p>
                      <a:r>
                        <a:rPr lang="en-US" sz="1200" dirty="0"/>
                        <a:t>Gen </a:t>
                      </a:r>
                      <a:r>
                        <a:rPr lang="en-US" sz="1200" dirty="0" smtClean="0"/>
                        <a:t>37,</a:t>
                      </a:r>
                      <a:r>
                        <a:rPr lang="en-US" sz="1200" baseline="0" dirty="0" smtClean="0"/>
                        <a:t> 39-41</a:t>
                      </a:r>
                      <a:endParaRPr lang="en-US" sz="1200" dirty="0"/>
                    </a:p>
                  </a:txBody>
                  <a:tcPr marT="34290" marB="34290"/>
                </a:tc>
                <a:tc>
                  <a:txBody>
                    <a:bodyPr/>
                    <a:lstStyle/>
                    <a:p>
                      <a:r>
                        <a:rPr lang="en-US" sz="1200" dirty="0" smtClean="0"/>
                        <a:t>Wed, July 5</a:t>
                      </a:r>
                      <a:endParaRPr lang="en-US" sz="1200" dirty="0"/>
                    </a:p>
                  </a:txBody>
                  <a:tcPr marT="34290" marB="34290"/>
                </a:tc>
                <a:extLst>
                  <a:ext uri="{0D108BD9-81ED-4DB2-BD59-A6C34878D82A}">
                    <a16:rowId xmlns="" xmlns:a16="http://schemas.microsoft.com/office/drawing/2014/main" val="10009"/>
                  </a:ext>
                </a:extLst>
              </a:tr>
              <a:tr h="263980">
                <a:tc>
                  <a:txBody>
                    <a:bodyPr/>
                    <a:lstStyle/>
                    <a:p>
                      <a:r>
                        <a:rPr lang="en-US" sz="1200" dirty="0"/>
                        <a:t>Lesson </a:t>
                      </a:r>
                      <a:r>
                        <a:rPr lang="en-US" sz="1200" dirty="0" smtClean="0"/>
                        <a:t>23 – </a:t>
                      </a:r>
                      <a:r>
                        <a:rPr lang="en-US" sz="1200" dirty="0"/>
                        <a:t>Sam</a:t>
                      </a:r>
                    </a:p>
                  </a:txBody>
                  <a:tcPr marT="34290" marB="34290"/>
                </a:tc>
                <a:tc>
                  <a:txBody>
                    <a:bodyPr/>
                    <a:lstStyle/>
                    <a:p>
                      <a:r>
                        <a:rPr lang="en-US" sz="1200" dirty="0" smtClean="0"/>
                        <a:t>Joseph – The Ruler</a:t>
                      </a:r>
                      <a:endParaRPr lang="en-US" sz="1200" dirty="0"/>
                    </a:p>
                  </a:txBody>
                  <a:tcPr marT="34290" marB="34290"/>
                </a:tc>
                <a:tc>
                  <a:txBody>
                    <a:bodyPr/>
                    <a:lstStyle/>
                    <a:p>
                      <a:r>
                        <a:rPr lang="en-US" sz="1200" dirty="0" smtClean="0"/>
                        <a:t>Gen 42-45</a:t>
                      </a:r>
                      <a:endParaRPr lang="en-US" sz="1200" dirty="0"/>
                    </a:p>
                  </a:txBody>
                  <a:tcPr marT="34290" marB="34290"/>
                </a:tc>
                <a:tc>
                  <a:txBody>
                    <a:bodyPr/>
                    <a:lstStyle/>
                    <a:p>
                      <a:r>
                        <a:rPr lang="en-US" sz="1200" dirty="0" smtClean="0"/>
                        <a:t>Sun,</a:t>
                      </a:r>
                      <a:r>
                        <a:rPr lang="en-US" sz="1200" baseline="0" dirty="0" smtClean="0"/>
                        <a:t> July 9</a:t>
                      </a:r>
                      <a:endParaRPr lang="en-US" sz="1200" dirty="0"/>
                    </a:p>
                  </a:txBody>
                  <a:tcPr marT="34290" marB="34290"/>
                </a:tc>
                <a:extLst>
                  <a:ext uri="{0D108BD9-81ED-4DB2-BD59-A6C34878D82A}">
                    <a16:rowId xmlns="" xmlns:a16="http://schemas.microsoft.com/office/drawing/2014/main" val="10010"/>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a:t>
                      </a:r>
                      <a:r>
                        <a:rPr lang="en-US" sz="1200" dirty="0" smtClean="0"/>
                        <a:t>24 </a:t>
                      </a:r>
                      <a:r>
                        <a:rPr lang="en-US" sz="1200" dirty="0"/>
                        <a:t>– </a:t>
                      </a:r>
                      <a:r>
                        <a:rPr lang="en-US" sz="1200" dirty="0" smtClean="0"/>
                        <a:t>Sam</a:t>
                      </a:r>
                      <a:endParaRPr lang="en-US" sz="1200" dirty="0"/>
                    </a:p>
                  </a:txBody>
                  <a:tcPr marT="34290" marB="34290"/>
                </a:tc>
                <a:tc>
                  <a:txBody>
                    <a:bodyPr/>
                    <a:lstStyle/>
                    <a:p>
                      <a:r>
                        <a:rPr lang="en-US" sz="1200" dirty="0" smtClean="0"/>
                        <a:t>Joseph and</a:t>
                      </a:r>
                      <a:r>
                        <a:rPr lang="en-US" sz="1200" baseline="0" dirty="0" smtClean="0"/>
                        <a:t> his Brothers</a:t>
                      </a:r>
                      <a:endParaRPr lang="en-US" sz="1200" dirty="0"/>
                    </a:p>
                  </a:txBody>
                  <a:tcPr marT="34290" marB="34290"/>
                </a:tc>
                <a:tc>
                  <a:txBody>
                    <a:bodyPr/>
                    <a:lstStyle/>
                    <a:p>
                      <a:r>
                        <a:rPr lang="en-US" sz="1200" dirty="0" smtClean="0"/>
                        <a:t>Gen 38,</a:t>
                      </a:r>
                      <a:r>
                        <a:rPr lang="en-US" sz="1200" baseline="0" dirty="0" smtClean="0"/>
                        <a:t> 46-48</a:t>
                      </a:r>
                      <a:endParaRPr lang="en-US" sz="1200" dirty="0"/>
                    </a:p>
                  </a:txBody>
                  <a:tcPr marT="34290" marB="34290"/>
                </a:tc>
                <a:tc>
                  <a:txBody>
                    <a:bodyPr/>
                    <a:lstStyle/>
                    <a:p>
                      <a:r>
                        <a:rPr lang="en-US" sz="1200" dirty="0" smtClean="0"/>
                        <a:t>Wed, July 12</a:t>
                      </a:r>
                      <a:endParaRPr lang="en-US" sz="1200" dirty="0"/>
                    </a:p>
                  </a:txBody>
                  <a:tcPr marT="34290" marB="34290"/>
                </a:tc>
                <a:extLst>
                  <a:ext uri="{0D108BD9-81ED-4DB2-BD59-A6C34878D82A}">
                    <a16:rowId xmlns="" xmlns:a16="http://schemas.microsoft.com/office/drawing/2014/main" val="10011"/>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a:t>
                      </a:r>
                      <a:r>
                        <a:rPr lang="en-US" sz="1200" dirty="0" smtClean="0"/>
                        <a:t>25 </a:t>
                      </a:r>
                      <a:r>
                        <a:rPr lang="en-US" sz="1200" dirty="0"/>
                        <a:t>– Sam</a:t>
                      </a:r>
                    </a:p>
                  </a:txBody>
                  <a:tcPr marT="34290" marB="34290"/>
                </a:tc>
                <a:tc>
                  <a:txBody>
                    <a:bodyPr/>
                    <a:lstStyle/>
                    <a:p>
                      <a:r>
                        <a:rPr lang="en-US" sz="1200" dirty="0" smtClean="0"/>
                        <a:t>The</a:t>
                      </a:r>
                      <a:r>
                        <a:rPr lang="en-US" sz="1200" baseline="0" dirty="0" smtClean="0"/>
                        <a:t> Twelve Sons of Israel</a:t>
                      </a:r>
                      <a:endParaRPr lang="en-US" sz="1200" dirty="0"/>
                    </a:p>
                  </a:txBody>
                  <a:tcPr marT="34290" marB="34290"/>
                </a:tc>
                <a:tc>
                  <a:txBody>
                    <a:bodyPr/>
                    <a:lstStyle/>
                    <a:p>
                      <a:r>
                        <a:rPr lang="en-US" sz="1200" dirty="0" smtClean="0"/>
                        <a:t>Gen 49-50</a:t>
                      </a:r>
                      <a:endParaRPr lang="en-US" sz="1200" dirty="0"/>
                    </a:p>
                  </a:txBody>
                  <a:tcPr marT="34290" marB="34290"/>
                </a:tc>
                <a:tc>
                  <a:txBody>
                    <a:bodyPr/>
                    <a:lstStyle/>
                    <a:p>
                      <a:r>
                        <a:rPr lang="en-US" sz="1200" dirty="0" smtClean="0"/>
                        <a:t>Sun,</a:t>
                      </a:r>
                      <a:r>
                        <a:rPr lang="en-US" sz="1200" baseline="0" dirty="0" smtClean="0"/>
                        <a:t> July 16</a:t>
                      </a:r>
                      <a:endParaRPr lang="en-US" sz="1200" dirty="0"/>
                    </a:p>
                  </a:txBody>
                  <a:tcPr marT="34290" marB="34290"/>
                </a:tc>
                <a:extLst>
                  <a:ext uri="{0D108BD9-81ED-4DB2-BD59-A6C34878D82A}">
                    <a16:rowId xmlns="" xmlns:a16="http://schemas.microsoft.com/office/drawing/2014/main" val="10012"/>
                  </a:ext>
                </a:extLst>
              </a:tr>
              <a:tr h="261257">
                <a:tc>
                  <a:txBody>
                    <a:bodyPr/>
                    <a:lstStyle/>
                    <a:p>
                      <a:r>
                        <a:rPr lang="en-US" sz="1200" dirty="0"/>
                        <a:t>Lesson </a:t>
                      </a:r>
                      <a:r>
                        <a:rPr lang="en-US" sz="1200" dirty="0" smtClean="0"/>
                        <a:t>26 </a:t>
                      </a:r>
                      <a:r>
                        <a:rPr lang="en-US" sz="1200" dirty="0"/>
                        <a:t>- </a:t>
                      </a:r>
                      <a:r>
                        <a:rPr lang="en-US" sz="1200" dirty="0" smtClean="0"/>
                        <a:t>Grant</a:t>
                      </a:r>
                      <a:endParaRPr lang="en-US" sz="1200" dirty="0"/>
                    </a:p>
                  </a:txBody>
                  <a:tcPr marT="34290" marB="34290"/>
                </a:tc>
                <a:tc>
                  <a:txBody>
                    <a:bodyPr/>
                    <a:lstStyle/>
                    <a:p>
                      <a:r>
                        <a:rPr lang="en-US" sz="1200" dirty="0" smtClean="0"/>
                        <a:t>Review</a:t>
                      </a:r>
                      <a:endParaRPr lang="en-US" sz="1200" dirty="0"/>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marT="34290" marB="34290"/>
                </a:tc>
                <a:tc>
                  <a:txBody>
                    <a:bodyPr/>
                    <a:lstStyle/>
                    <a:p>
                      <a:r>
                        <a:rPr lang="en-US" sz="1200" dirty="0" smtClean="0"/>
                        <a:t>Wed, July 19</a:t>
                      </a:r>
                      <a:endParaRPr lang="en-US" sz="1200" dirty="0"/>
                    </a:p>
                  </a:txBody>
                  <a:tcPr marT="34290" marB="34290"/>
                </a:tc>
                <a:extLst>
                  <a:ext uri="{0D108BD9-81ED-4DB2-BD59-A6C34878D82A}">
                    <a16:rowId xmlns="" xmlns:a16="http://schemas.microsoft.com/office/drawing/2014/main" val="10013"/>
                  </a:ext>
                </a:extLst>
              </a:tr>
            </a:tbl>
          </a:graphicData>
        </a:graphic>
      </p:graphicFrame>
      <p:sp>
        <p:nvSpPr>
          <p:cNvPr id="3" name="Title 2"/>
          <p:cNvSpPr>
            <a:spLocks noGrp="1"/>
          </p:cNvSpPr>
          <p:nvPr>
            <p:ph type="title"/>
          </p:nvPr>
        </p:nvSpPr>
        <p:spPr/>
        <p:txBody>
          <a:bodyPr/>
          <a:lstStyle/>
          <a:p>
            <a:r>
              <a:rPr lang="en-US" dirty="0"/>
              <a:t>Class Schedule,</a:t>
            </a:r>
            <a:r>
              <a:rPr lang="en-US" sz="2800" dirty="0"/>
              <a:t>  (Segment 1)</a:t>
            </a:r>
            <a:endParaRPr lang="en-US" dirty="0"/>
          </a:p>
        </p:txBody>
      </p:sp>
    </p:spTree>
    <p:extLst>
      <p:ext uri="{BB962C8B-B14F-4D97-AF65-F5344CB8AC3E}">
        <p14:creationId xmlns:p14="http://schemas.microsoft.com/office/powerpoint/2010/main" val="190148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43000"/>
            <a:ext cx="5715000" cy="3714750"/>
          </a:xfrm>
        </p:spPr>
        <p:txBody>
          <a:bodyPr>
            <a:normAutofit/>
          </a:bodyPr>
          <a:lstStyle/>
          <a:p>
            <a:r>
              <a:rPr lang="en-US" sz="1600" dirty="0" smtClean="0"/>
              <a:t>Jacob Favored Joseph</a:t>
            </a:r>
          </a:p>
          <a:p>
            <a:pPr lvl="1"/>
            <a:r>
              <a:rPr lang="en-US" sz="1400" dirty="0" smtClean="0"/>
              <a:t>He was “the son of his old age”</a:t>
            </a:r>
          </a:p>
          <a:p>
            <a:pPr lvl="1"/>
            <a:r>
              <a:rPr lang="en-US" sz="1400" dirty="0" smtClean="0"/>
              <a:t>The first son of Rachel, Jacob’s </a:t>
            </a:r>
            <a:r>
              <a:rPr lang="en-US" sz="1400" dirty="0"/>
              <a:t>f</a:t>
            </a:r>
            <a:r>
              <a:rPr lang="en-US" sz="1400" dirty="0" smtClean="0"/>
              <a:t>avorite wife (now deceased)</a:t>
            </a:r>
          </a:p>
          <a:p>
            <a:pPr lvl="1"/>
            <a:r>
              <a:rPr lang="en-US" sz="1400" dirty="0" smtClean="0"/>
              <a:t>Born after a long period of barrenness</a:t>
            </a:r>
          </a:p>
          <a:p>
            <a:pPr lvl="1"/>
            <a:r>
              <a:rPr lang="en-US" sz="1400" dirty="0" smtClean="0"/>
              <a:t>Born in Paden Aram, before the final period of service to Laban</a:t>
            </a:r>
          </a:p>
          <a:p>
            <a:pPr lvl="1"/>
            <a:r>
              <a:rPr lang="en-US" sz="1400" dirty="0" smtClean="0"/>
              <a:t>Gave him a special coat of many colors</a:t>
            </a:r>
          </a:p>
          <a:p>
            <a:r>
              <a:rPr lang="en-US" sz="1600" dirty="0" smtClean="0"/>
              <a:t>Joseph was learning to be a shepherd (age 17)</a:t>
            </a:r>
          </a:p>
          <a:p>
            <a:pPr lvl="1"/>
            <a:r>
              <a:rPr lang="en-US" sz="1400" dirty="0" smtClean="0"/>
              <a:t>Working with the sons of </a:t>
            </a:r>
            <a:r>
              <a:rPr lang="en-US" sz="1400" dirty="0" err="1" smtClean="0"/>
              <a:t>Bilhah</a:t>
            </a:r>
            <a:r>
              <a:rPr lang="en-US" sz="1400" dirty="0" smtClean="0"/>
              <a:t> and </a:t>
            </a:r>
            <a:r>
              <a:rPr lang="en-US" sz="1400" dirty="0" err="1" smtClean="0"/>
              <a:t>Zilpah</a:t>
            </a:r>
            <a:endParaRPr lang="en-US" sz="1400" dirty="0" smtClean="0"/>
          </a:p>
          <a:p>
            <a:pPr lvl="1"/>
            <a:r>
              <a:rPr lang="en-US" sz="1400" dirty="0" smtClean="0"/>
              <a:t>Brought Jacob a bad report of them</a:t>
            </a:r>
          </a:p>
          <a:p>
            <a:r>
              <a:rPr lang="en-US" sz="1600" dirty="0" smtClean="0"/>
              <a:t>Joseph had dreams</a:t>
            </a:r>
          </a:p>
          <a:p>
            <a:pPr lvl="1"/>
            <a:r>
              <a:rPr lang="en-US" sz="1400" dirty="0" smtClean="0"/>
              <a:t>Eleven sheaves bowed to his sheaf</a:t>
            </a:r>
          </a:p>
          <a:p>
            <a:pPr lvl="1"/>
            <a:r>
              <a:rPr lang="en-US" sz="1400" dirty="0" smtClean="0"/>
              <a:t>Eleven stars, the sun, and the moon bowed to his star</a:t>
            </a:r>
          </a:p>
          <a:p>
            <a:pPr lvl="1"/>
            <a:r>
              <a:rPr lang="en-US" sz="1400" dirty="0" smtClean="0"/>
              <a:t>Jacob rebuked him, His brothers hated and envied him</a:t>
            </a:r>
            <a:endParaRPr lang="en-US" sz="1400" dirty="0"/>
          </a:p>
        </p:txBody>
      </p:sp>
      <p:sp>
        <p:nvSpPr>
          <p:cNvPr id="7" name="Title 6"/>
          <p:cNvSpPr>
            <a:spLocks noGrp="1"/>
          </p:cNvSpPr>
          <p:nvPr>
            <p:ph type="title"/>
          </p:nvPr>
        </p:nvSpPr>
        <p:spPr/>
        <p:txBody>
          <a:bodyPr/>
          <a:lstStyle/>
          <a:p>
            <a:r>
              <a:rPr lang="en-US" dirty="0" smtClean="0"/>
              <a:t>Joseph the Dreamer</a:t>
            </a:r>
            <a:endParaRPr lang="en-US"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48400" y="2952750"/>
            <a:ext cx="2540000" cy="1905000"/>
          </a:xfrm>
          <a:prstGeom prst="rect">
            <a:avLst/>
          </a:prstGeom>
          <a:effectLst>
            <a:softEdge rad="114300"/>
          </a:effectLst>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8400" y="1047750"/>
            <a:ext cx="2540000" cy="1905000"/>
          </a:xfrm>
          <a:prstGeom prst="rect">
            <a:avLst/>
          </a:prstGeom>
          <a:effectLst>
            <a:softEdge rad="114300"/>
          </a:effectLst>
        </p:spPr>
      </p:pic>
    </p:spTree>
    <p:extLst>
      <p:ext uri="{BB962C8B-B14F-4D97-AF65-F5344CB8AC3E}">
        <p14:creationId xmlns:p14="http://schemas.microsoft.com/office/powerpoint/2010/main" val="144484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fade">
                                      <p:cBhvr>
                                        <p:cTn id="33" dur="500"/>
                                        <p:tgtEl>
                                          <p:spTgt spid="6">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animEffect transition="in" filter="fade">
                                      <p:cBhvr>
                                        <p:cTn id="38" dur="500"/>
                                        <p:tgtEl>
                                          <p:spTgt spid="6">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animEffect transition="in" filter="fade">
                                      <p:cBhvr>
                                        <p:cTn id="41" dur="500"/>
                                        <p:tgtEl>
                                          <p:spTgt spid="6">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xEl>
                                              <p:pRg st="11" end="11"/>
                                            </p:txEl>
                                          </p:spTgt>
                                        </p:tgtEl>
                                        <p:attrNameLst>
                                          <p:attrName>style.visibility</p:attrName>
                                        </p:attrNameLst>
                                      </p:cBhvr>
                                      <p:to>
                                        <p:strVal val="visible"/>
                                      </p:to>
                                    </p:set>
                                    <p:animEffect transition="in" filter="fade">
                                      <p:cBhvr>
                                        <p:cTn id="44" dur="500"/>
                                        <p:tgtEl>
                                          <p:spTgt spid="6">
                                            <p:txEl>
                                              <p:pRg st="11" end="1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animEffect transition="in" filter="fade">
                                      <p:cBhvr>
                                        <p:cTn id="47"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43000"/>
            <a:ext cx="5715000" cy="3790950"/>
          </a:xfrm>
        </p:spPr>
        <p:txBody>
          <a:bodyPr>
            <a:normAutofit/>
          </a:bodyPr>
          <a:lstStyle/>
          <a:p>
            <a:r>
              <a:rPr lang="en-US" sz="1600" dirty="0" smtClean="0"/>
              <a:t>Jacob sent him to check on his brothers</a:t>
            </a:r>
          </a:p>
          <a:p>
            <a:pPr lvl="1"/>
            <a:r>
              <a:rPr lang="en-US" sz="1400" dirty="0" smtClean="0"/>
              <a:t>Tending the flocks in </a:t>
            </a:r>
            <a:r>
              <a:rPr lang="en-US" sz="1400" dirty="0" err="1" smtClean="0"/>
              <a:t>Shechem</a:t>
            </a:r>
            <a:endParaRPr lang="en-US" sz="1400" dirty="0" smtClean="0"/>
          </a:p>
          <a:p>
            <a:pPr lvl="1"/>
            <a:r>
              <a:rPr lang="en-US" sz="1400" dirty="0" smtClean="0"/>
              <a:t>Moved to Dothan, and Joseph followed</a:t>
            </a:r>
          </a:p>
          <a:p>
            <a:r>
              <a:rPr lang="en-US" sz="1600" dirty="0" smtClean="0"/>
              <a:t>The Plot</a:t>
            </a:r>
          </a:p>
          <a:p>
            <a:pPr lvl="1"/>
            <a:r>
              <a:rPr lang="en-US" sz="1400" dirty="0" smtClean="0"/>
              <a:t>The brothers saw him coming from afar</a:t>
            </a:r>
          </a:p>
          <a:p>
            <a:pPr lvl="1"/>
            <a:r>
              <a:rPr lang="en-US" sz="1400" dirty="0" smtClean="0"/>
              <a:t>“Look, this dreamer is coming!”</a:t>
            </a:r>
          </a:p>
          <a:p>
            <a:pPr lvl="1"/>
            <a:r>
              <a:rPr lang="en-US" sz="1400" dirty="0" smtClean="0"/>
              <a:t>Plotted to kill him</a:t>
            </a:r>
          </a:p>
          <a:p>
            <a:pPr lvl="1"/>
            <a:r>
              <a:rPr lang="en-US" sz="1400" dirty="0" smtClean="0"/>
              <a:t>Rueben tried to stop them from murder by suggesting they throw him in a pit</a:t>
            </a:r>
          </a:p>
          <a:p>
            <a:pPr lvl="1"/>
            <a:r>
              <a:rPr lang="en-US" sz="1400" dirty="0" smtClean="0"/>
              <a:t>Judah suggested selling him to traders as a slave</a:t>
            </a:r>
          </a:p>
          <a:p>
            <a:r>
              <a:rPr lang="en-US" sz="1600" dirty="0" smtClean="0"/>
              <a:t>The Cover-up</a:t>
            </a:r>
          </a:p>
          <a:p>
            <a:pPr lvl="1"/>
            <a:r>
              <a:rPr lang="en-US" sz="1400" dirty="0" smtClean="0"/>
              <a:t>The coat was dipped in blood and sent to Jacob to identify</a:t>
            </a:r>
          </a:p>
          <a:p>
            <a:pPr lvl="1"/>
            <a:r>
              <a:rPr lang="en-US" sz="1400" dirty="0" smtClean="0"/>
              <a:t>Jacob recognized the coat, and knew Joseph was dead</a:t>
            </a:r>
          </a:p>
          <a:p>
            <a:pPr lvl="1"/>
            <a:r>
              <a:rPr lang="en-US" sz="1400" dirty="0" smtClean="0"/>
              <a:t>Jacob mourned him excessively, and would not be comforted</a:t>
            </a:r>
            <a:endParaRPr lang="en-US" sz="1400" dirty="0"/>
          </a:p>
        </p:txBody>
      </p:sp>
      <p:sp>
        <p:nvSpPr>
          <p:cNvPr id="7" name="Title 6"/>
          <p:cNvSpPr>
            <a:spLocks noGrp="1"/>
          </p:cNvSpPr>
          <p:nvPr>
            <p:ph type="title"/>
          </p:nvPr>
        </p:nvSpPr>
        <p:spPr/>
        <p:txBody>
          <a:bodyPr/>
          <a:lstStyle/>
          <a:p>
            <a:r>
              <a:rPr lang="en-US" dirty="0" smtClean="0"/>
              <a:t>Joseph Betrayed by his Brothers</a:t>
            </a:r>
            <a:endParaRPr lang="en-US"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00800" y="1290638"/>
            <a:ext cx="2339652" cy="3281362"/>
          </a:xfrm>
          <a:prstGeom prst="rect">
            <a:avLst/>
          </a:prstGeom>
        </p:spPr>
      </p:pic>
    </p:spTree>
    <p:extLst>
      <p:ext uri="{BB962C8B-B14F-4D97-AF65-F5344CB8AC3E}">
        <p14:creationId xmlns:p14="http://schemas.microsoft.com/office/powerpoint/2010/main" val="405815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fade">
                                      <p:cBhvr>
                                        <p:cTn id="33" dur="500"/>
                                        <p:tgtEl>
                                          <p:spTgt spid="6">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animEffect transition="in" filter="fade">
                                      <p:cBhvr>
                                        <p:cTn id="38" dur="500"/>
                                        <p:tgtEl>
                                          <p:spTgt spid="6">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animEffect transition="in" filter="fade">
                                      <p:cBhvr>
                                        <p:cTn id="41" dur="500"/>
                                        <p:tgtEl>
                                          <p:spTgt spid="6">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xEl>
                                              <p:pRg st="11" end="11"/>
                                            </p:txEl>
                                          </p:spTgt>
                                        </p:tgtEl>
                                        <p:attrNameLst>
                                          <p:attrName>style.visibility</p:attrName>
                                        </p:attrNameLst>
                                      </p:cBhvr>
                                      <p:to>
                                        <p:strVal val="visible"/>
                                      </p:to>
                                    </p:set>
                                    <p:animEffect transition="in" filter="fade">
                                      <p:cBhvr>
                                        <p:cTn id="44" dur="500"/>
                                        <p:tgtEl>
                                          <p:spTgt spid="6">
                                            <p:txEl>
                                              <p:pRg st="11" end="1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animEffect transition="in" filter="fade">
                                      <p:cBhvr>
                                        <p:cTn id="47"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2" name="Content Placeholder 1"/>
          <p:cNvSpPr>
            <a:spLocks noGrp="1"/>
          </p:cNvSpPr>
          <p:nvPr>
            <p:ph sz="quarter" idx="1"/>
          </p:nvPr>
        </p:nvSpPr>
        <p:spPr>
          <a:xfrm>
            <a:off x="457200" y="342900"/>
            <a:ext cx="6934200" cy="4286250"/>
          </a:xfrm>
        </p:spPr>
        <p:txBody>
          <a:bodyPr>
            <a:normAutofit/>
          </a:bodyPr>
          <a:lstStyle/>
          <a:p>
            <a:r>
              <a:rPr lang="en-US" sz="1600" dirty="0" smtClean="0"/>
              <a:t>Were Joseph’s dreams from God?</a:t>
            </a:r>
          </a:p>
          <a:p>
            <a:endParaRPr lang="en-US" sz="1600" dirty="0" smtClean="0"/>
          </a:p>
          <a:p>
            <a:endParaRPr lang="en-US" sz="1600" dirty="0"/>
          </a:p>
          <a:p>
            <a:r>
              <a:rPr lang="en-US" sz="1600" dirty="0" smtClean="0"/>
              <a:t>Were all Eleven brothers intent on killing him?</a:t>
            </a:r>
          </a:p>
          <a:p>
            <a:endParaRPr lang="en-US" sz="1600" dirty="0"/>
          </a:p>
          <a:p>
            <a:endParaRPr lang="en-US" sz="1600" dirty="0" smtClean="0"/>
          </a:p>
          <a:p>
            <a:r>
              <a:rPr lang="en-US" sz="1600" dirty="0" smtClean="0"/>
              <a:t>Where did Joseph end up?</a:t>
            </a:r>
          </a:p>
          <a:p>
            <a:endParaRPr lang="en-US" sz="1600" dirty="0"/>
          </a:p>
          <a:p>
            <a:endParaRPr lang="en-US" sz="1600" dirty="0" smtClean="0"/>
          </a:p>
          <a:p>
            <a:r>
              <a:rPr lang="en-US" sz="1600" dirty="0" smtClean="0"/>
              <a:t>What similarities might we find in the life of Joseph </a:t>
            </a:r>
            <a:r>
              <a:rPr lang="en-US" sz="1600" dirty="0" err="1" smtClean="0"/>
              <a:t>vs</a:t>
            </a:r>
            <a:r>
              <a:rPr lang="en-US" sz="1600" dirty="0" smtClean="0"/>
              <a:t> the life of Jesus?</a:t>
            </a:r>
            <a:endParaRPr lang="en-US" sz="1600" dirty="0"/>
          </a:p>
        </p:txBody>
      </p:sp>
    </p:spTree>
    <p:extLst>
      <p:ext uri="{BB962C8B-B14F-4D97-AF65-F5344CB8AC3E}">
        <p14:creationId xmlns:p14="http://schemas.microsoft.com/office/powerpoint/2010/main" val="428260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43000"/>
            <a:ext cx="5638800" cy="3714750"/>
          </a:xfrm>
        </p:spPr>
        <p:txBody>
          <a:bodyPr>
            <a:normAutofit/>
          </a:bodyPr>
          <a:lstStyle/>
          <a:p>
            <a:r>
              <a:rPr lang="en-US" sz="1600" dirty="0" smtClean="0"/>
              <a:t>A servant in Potiphar’s Household</a:t>
            </a:r>
          </a:p>
          <a:p>
            <a:pPr lvl="1"/>
            <a:r>
              <a:rPr lang="en-US" sz="1400" dirty="0" smtClean="0"/>
              <a:t>Potiphar, captain of the guard of </a:t>
            </a:r>
            <a:r>
              <a:rPr lang="en-US" sz="1400" dirty="0" err="1" smtClean="0"/>
              <a:t>Pharoah</a:t>
            </a:r>
            <a:r>
              <a:rPr lang="en-US" sz="1400" dirty="0" smtClean="0"/>
              <a:t> bought him</a:t>
            </a:r>
          </a:p>
          <a:p>
            <a:pPr lvl="1"/>
            <a:r>
              <a:rPr lang="en-US" sz="1400" dirty="0" smtClean="0"/>
              <a:t>God’s blessing on all that he did was obvious</a:t>
            </a:r>
          </a:p>
          <a:p>
            <a:pPr lvl="1"/>
            <a:r>
              <a:rPr lang="en-US" sz="1400" dirty="0" smtClean="0"/>
              <a:t>Soon rose to overseer of the household</a:t>
            </a:r>
          </a:p>
          <a:p>
            <a:r>
              <a:rPr lang="en-US" sz="1600" dirty="0" smtClean="0"/>
              <a:t>Potiphar’s wife desired him</a:t>
            </a:r>
          </a:p>
          <a:p>
            <a:pPr lvl="1"/>
            <a:r>
              <a:rPr lang="en-US" sz="1400" dirty="0" smtClean="0"/>
              <a:t>He was handsome in form and appearance</a:t>
            </a:r>
          </a:p>
          <a:p>
            <a:pPr lvl="1"/>
            <a:r>
              <a:rPr lang="en-US" sz="1400" dirty="0" smtClean="0"/>
              <a:t>She tried repeatedly to seduce him, but he refused.  He would not sin against his Master and against God</a:t>
            </a:r>
          </a:p>
          <a:p>
            <a:pPr lvl="1"/>
            <a:r>
              <a:rPr lang="en-US" sz="1400" dirty="0" smtClean="0"/>
              <a:t>When her trap failed, she accused him of attempting rape</a:t>
            </a:r>
          </a:p>
          <a:p>
            <a:r>
              <a:rPr lang="en-US" sz="1600" dirty="0" smtClean="0"/>
              <a:t>Back to the bottom</a:t>
            </a:r>
          </a:p>
          <a:p>
            <a:pPr lvl="1"/>
            <a:r>
              <a:rPr lang="en-US" sz="1400" dirty="0" smtClean="0"/>
              <a:t>Potiphar’s anger was aroused</a:t>
            </a:r>
          </a:p>
          <a:p>
            <a:pPr lvl="1"/>
            <a:r>
              <a:rPr lang="en-US" sz="1400" dirty="0" smtClean="0"/>
              <a:t>Joseph was imprisoned</a:t>
            </a:r>
          </a:p>
          <a:p>
            <a:pPr marL="365760" lvl="1" indent="0">
              <a:buNone/>
            </a:pPr>
            <a:endParaRPr lang="en-US" sz="1400" dirty="0"/>
          </a:p>
        </p:txBody>
      </p:sp>
      <p:sp>
        <p:nvSpPr>
          <p:cNvPr id="7" name="Title 6"/>
          <p:cNvSpPr>
            <a:spLocks noGrp="1"/>
          </p:cNvSpPr>
          <p:nvPr>
            <p:ph type="title"/>
          </p:nvPr>
        </p:nvSpPr>
        <p:spPr/>
        <p:txBody>
          <a:bodyPr/>
          <a:lstStyle/>
          <a:p>
            <a:r>
              <a:rPr lang="en-US" dirty="0" smtClean="0"/>
              <a:t>Joseph In Slavery</a:t>
            </a:r>
            <a:endParaRPr lang="en-US"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90099" y="1200151"/>
            <a:ext cx="2496702" cy="3371850"/>
          </a:xfrm>
          <a:prstGeom prst="rect">
            <a:avLst/>
          </a:prstGeom>
        </p:spPr>
      </p:pic>
    </p:spTree>
    <p:extLst>
      <p:ext uri="{BB962C8B-B14F-4D97-AF65-F5344CB8AC3E}">
        <p14:creationId xmlns:p14="http://schemas.microsoft.com/office/powerpoint/2010/main" val="272626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500"/>
                                        <p:tgtEl>
                                          <p:spTgt spid="6">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animEffect transition="in" filter="fade">
                                      <p:cBhvr>
                                        <p:cTn id="38" dur="500"/>
                                        <p:tgtEl>
                                          <p:spTgt spid="6">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animEffect transition="in" filter="fade">
                                      <p:cBhvr>
                                        <p:cTn id="41"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43000"/>
            <a:ext cx="5410200" cy="3429000"/>
          </a:xfrm>
        </p:spPr>
        <p:txBody>
          <a:bodyPr>
            <a:normAutofit/>
          </a:bodyPr>
          <a:lstStyle/>
          <a:p>
            <a:r>
              <a:rPr lang="en-US" sz="1600" dirty="0" smtClean="0"/>
              <a:t>Joseph rose to service in Prison</a:t>
            </a:r>
          </a:p>
          <a:p>
            <a:pPr lvl="1"/>
            <a:r>
              <a:rPr lang="en-US" sz="1400" dirty="0" smtClean="0"/>
              <a:t>Found favor in the sight of the Keeper of the Prison</a:t>
            </a:r>
          </a:p>
          <a:p>
            <a:pPr lvl="1"/>
            <a:r>
              <a:rPr lang="en-US" sz="1400" dirty="0" smtClean="0"/>
              <a:t>He committed all the prisoners to Joseph’s care</a:t>
            </a:r>
          </a:p>
          <a:p>
            <a:pPr lvl="1"/>
            <a:endParaRPr lang="en-US" sz="1400" dirty="0" smtClean="0"/>
          </a:p>
          <a:p>
            <a:r>
              <a:rPr lang="en-US" sz="1600" dirty="0" smtClean="0"/>
              <a:t>Chief Butler and Chief Baker were imprisoned with him</a:t>
            </a:r>
          </a:p>
          <a:p>
            <a:pPr lvl="1"/>
            <a:r>
              <a:rPr lang="en-US" sz="1400" dirty="0" smtClean="0"/>
              <a:t>They had offended </a:t>
            </a:r>
            <a:r>
              <a:rPr lang="en-US" sz="1400" dirty="0" err="1" smtClean="0"/>
              <a:t>Pharoah</a:t>
            </a:r>
            <a:endParaRPr lang="en-US" sz="1400" dirty="0" smtClean="0"/>
          </a:p>
          <a:p>
            <a:pPr lvl="1"/>
            <a:r>
              <a:rPr lang="en-US" sz="1400" dirty="0" smtClean="0"/>
              <a:t>They both had dreams</a:t>
            </a:r>
          </a:p>
          <a:p>
            <a:pPr lvl="1"/>
            <a:r>
              <a:rPr lang="en-US" sz="1400" dirty="0" smtClean="0"/>
              <a:t>“Do not interpretations belong to God?”</a:t>
            </a:r>
          </a:p>
          <a:p>
            <a:pPr lvl="1"/>
            <a:r>
              <a:rPr lang="en-US" sz="1400" dirty="0" smtClean="0"/>
              <a:t>Joseph interpreted both dreams correctly</a:t>
            </a:r>
          </a:p>
          <a:p>
            <a:pPr lvl="1"/>
            <a:r>
              <a:rPr lang="en-US" sz="1400" dirty="0" smtClean="0"/>
              <a:t>Joseph asked the Butler to remember him</a:t>
            </a:r>
          </a:p>
          <a:p>
            <a:pPr lvl="1"/>
            <a:r>
              <a:rPr lang="en-US" sz="1400" dirty="0" smtClean="0"/>
              <a:t>It was two more years before he was finally remembered</a:t>
            </a:r>
          </a:p>
          <a:p>
            <a:endParaRPr lang="en-US" sz="1600" dirty="0" smtClean="0"/>
          </a:p>
          <a:p>
            <a:pPr lvl="1"/>
            <a:endParaRPr lang="en-US" sz="1400" dirty="0"/>
          </a:p>
        </p:txBody>
      </p:sp>
      <p:sp>
        <p:nvSpPr>
          <p:cNvPr id="7" name="Title 6"/>
          <p:cNvSpPr>
            <a:spLocks noGrp="1"/>
          </p:cNvSpPr>
          <p:nvPr>
            <p:ph type="title"/>
          </p:nvPr>
        </p:nvSpPr>
        <p:spPr/>
        <p:txBody>
          <a:bodyPr/>
          <a:lstStyle/>
          <a:p>
            <a:r>
              <a:rPr lang="en-US" dirty="0" smtClean="0"/>
              <a:t>Joseph Interprets Dreams</a:t>
            </a:r>
            <a:endParaRPr lang="en-US"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81653" y="1352550"/>
            <a:ext cx="2705147" cy="3392035"/>
          </a:xfrm>
          <a:prstGeom prst="rect">
            <a:avLst/>
          </a:prstGeom>
        </p:spPr>
      </p:pic>
    </p:spTree>
    <p:extLst>
      <p:ext uri="{BB962C8B-B14F-4D97-AF65-F5344CB8AC3E}">
        <p14:creationId xmlns:p14="http://schemas.microsoft.com/office/powerpoint/2010/main" val="344280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8" end="8"/>
                                            </p:txEl>
                                          </p:spTgt>
                                        </p:tgtEl>
                                        <p:attrNameLst>
                                          <p:attrName>style.visibility</p:attrName>
                                        </p:attrNameLst>
                                      </p:cBhvr>
                                      <p:to>
                                        <p:strVal val="visible"/>
                                      </p:to>
                                    </p:set>
                                    <p:animEffect transition="in" filter="fade">
                                      <p:cBhvr>
                                        <p:cTn id="30" dur="500"/>
                                        <p:tgtEl>
                                          <p:spTgt spid="6">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animEffect transition="in" filter="fade">
                                      <p:cBhvr>
                                        <p:cTn id="33" dur="500"/>
                                        <p:tgtEl>
                                          <p:spTgt spid="6">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10" end="10"/>
                                            </p:txEl>
                                          </p:spTgt>
                                        </p:tgtEl>
                                        <p:attrNameLst>
                                          <p:attrName>style.visibility</p:attrName>
                                        </p:attrNameLst>
                                      </p:cBhvr>
                                      <p:to>
                                        <p:strVal val="visible"/>
                                      </p:to>
                                    </p:set>
                                    <p:animEffect transition="in" filter="fade">
                                      <p:cBhvr>
                                        <p:cTn id="36"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2" name="Content Placeholder 1"/>
          <p:cNvSpPr>
            <a:spLocks noGrp="1"/>
          </p:cNvSpPr>
          <p:nvPr>
            <p:ph sz="quarter" idx="1"/>
          </p:nvPr>
        </p:nvSpPr>
        <p:spPr>
          <a:xfrm>
            <a:off x="457200" y="342900"/>
            <a:ext cx="6324600" cy="4286250"/>
          </a:xfrm>
        </p:spPr>
        <p:txBody>
          <a:bodyPr>
            <a:normAutofit/>
          </a:bodyPr>
          <a:lstStyle/>
          <a:p>
            <a:r>
              <a:rPr lang="en-US" sz="1600" dirty="0" smtClean="0"/>
              <a:t>What lessons was Joseph learning that would serve him well later as a leader?</a:t>
            </a:r>
          </a:p>
          <a:p>
            <a:endParaRPr lang="en-US" sz="1600" dirty="0" smtClean="0"/>
          </a:p>
          <a:p>
            <a:endParaRPr lang="en-US" sz="1600" dirty="0"/>
          </a:p>
          <a:p>
            <a:r>
              <a:rPr lang="en-US" sz="1600" dirty="0" smtClean="0"/>
              <a:t>Did Joseph seek after righteousness?</a:t>
            </a:r>
          </a:p>
          <a:p>
            <a:endParaRPr lang="en-US" sz="1600" dirty="0" smtClean="0"/>
          </a:p>
          <a:p>
            <a:endParaRPr lang="en-US" sz="1600" dirty="0"/>
          </a:p>
          <a:p>
            <a:r>
              <a:rPr lang="en-US" sz="1600" dirty="0" smtClean="0"/>
              <a:t>Was Joseph a responsible administrator?</a:t>
            </a:r>
          </a:p>
          <a:p>
            <a:endParaRPr lang="en-US" sz="1600" dirty="0"/>
          </a:p>
          <a:p>
            <a:endParaRPr lang="en-US" sz="1600" dirty="0" smtClean="0"/>
          </a:p>
          <a:p>
            <a:r>
              <a:rPr lang="en-US" sz="1600" dirty="0" smtClean="0"/>
              <a:t>How can we see God’s providence in the life of Joseph thus far?</a:t>
            </a:r>
            <a:endParaRPr lang="en-US" sz="1600" dirty="0"/>
          </a:p>
        </p:txBody>
      </p:sp>
    </p:spTree>
    <p:extLst>
      <p:ext uri="{BB962C8B-B14F-4D97-AF65-F5344CB8AC3E}">
        <p14:creationId xmlns:p14="http://schemas.microsoft.com/office/powerpoint/2010/main" val="339133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42999"/>
            <a:ext cx="5181600" cy="3707817"/>
          </a:xfrm>
        </p:spPr>
        <p:txBody>
          <a:bodyPr>
            <a:normAutofit/>
          </a:bodyPr>
          <a:lstStyle/>
          <a:p>
            <a:r>
              <a:rPr lang="en-US" sz="1600" dirty="0" err="1" smtClean="0"/>
              <a:t>Pharoah</a:t>
            </a:r>
            <a:r>
              <a:rPr lang="en-US" sz="1600" dirty="0" smtClean="0"/>
              <a:t> had a dream</a:t>
            </a:r>
          </a:p>
          <a:p>
            <a:pPr lvl="1"/>
            <a:r>
              <a:rPr lang="en-US" sz="1400" dirty="0" smtClean="0"/>
              <a:t>Seven fat cows and seven lean cows</a:t>
            </a:r>
          </a:p>
          <a:p>
            <a:pPr lvl="1"/>
            <a:r>
              <a:rPr lang="en-US" sz="1400" dirty="0" smtClean="0"/>
              <a:t>Seven fat heads of grain and seven lean heads</a:t>
            </a:r>
          </a:p>
          <a:p>
            <a:pPr lvl="1"/>
            <a:r>
              <a:rPr lang="en-US" sz="1400" dirty="0" smtClean="0"/>
              <a:t>The Magicians and Wise Men of Egypt could not interpret the dream</a:t>
            </a:r>
          </a:p>
          <a:p>
            <a:pPr lvl="1"/>
            <a:r>
              <a:rPr lang="en-US" sz="1400" dirty="0" smtClean="0"/>
              <a:t>The Chief Butler remembered “the young Hebrew man”</a:t>
            </a:r>
          </a:p>
          <a:p>
            <a:r>
              <a:rPr lang="en-US" sz="1600" dirty="0" smtClean="0"/>
              <a:t>Joseph is summoned</a:t>
            </a:r>
          </a:p>
          <a:p>
            <a:pPr lvl="1"/>
            <a:r>
              <a:rPr lang="en-US" sz="1400" dirty="0" smtClean="0"/>
              <a:t>He is cleaned up and presented</a:t>
            </a:r>
          </a:p>
          <a:p>
            <a:pPr lvl="1"/>
            <a:r>
              <a:rPr lang="en-US" sz="1400" dirty="0" smtClean="0"/>
              <a:t>Correctly interprets the dreams as one sure message</a:t>
            </a:r>
          </a:p>
          <a:p>
            <a:pPr lvl="1"/>
            <a:r>
              <a:rPr lang="en-US" sz="1400" dirty="0" smtClean="0"/>
              <a:t>Years of famine are coming.  God has determined it</a:t>
            </a:r>
          </a:p>
          <a:p>
            <a:pPr lvl="1"/>
            <a:r>
              <a:rPr lang="en-US" sz="1400" dirty="0" smtClean="0"/>
              <a:t>Provides a plan for preserving the nation</a:t>
            </a:r>
          </a:p>
          <a:p>
            <a:r>
              <a:rPr lang="en-US" sz="1600" dirty="0" err="1" smtClean="0"/>
              <a:t>Pharoah</a:t>
            </a:r>
            <a:r>
              <a:rPr lang="en-US" sz="1600" dirty="0" smtClean="0"/>
              <a:t> recognizes the value of Joseph</a:t>
            </a:r>
          </a:p>
          <a:p>
            <a:pPr lvl="1"/>
            <a:r>
              <a:rPr lang="en-US" sz="1400" dirty="0" smtClean="0"/>
              <a:t>“a man in whom is the Spirit of God”</a:t>
            </a:r>
          </a:p>
          <a:p>
            <a:pPr lvl="1"/>
            <a:r>
              <a:rPr lang="en-US" sz="1400" dirty="0" smtClean="0"/>
              <a:t>Wise and discerning</a:t>
            </a:r>
          </a:p>
        </p:txBody>
      </p:sp>
      <p:sp>
        <p:nvSpPr>
          <p:cNvPr id="7" name="Title 6"/>
          <p:cNvSpPr>
            <a:spLocks noGrp="1"/>
          </p:cNvSpPr>
          <p:nvPr>
            <p:ph type="title"/>
          </p:nvPr>
        </p:nvSpPr>
        <p:spPr/>
        <p:txBody>
          <a:bodyPr/>
          <a:lstStyle/>
          <a:p>
            <a:r>
              <a:rPr lang="en-US" dirty="0" smtClean="0"/>
              <a:t>Joseph Interprets </a:t>
            </a:r>
            <a:r>
              <a:rPr lang="en-US" dirty="0" err="1" smtClean="0"/>
              <a:t>Pharoah’s</a:t>
            </a:r>
            <a:r>
              <a:rPr lang="en-US" dirty="0" smtClean="0"/>
              <a:t> Dream</a:t>
            </a:r>
            <a:endParaRPr lang="en-US"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15000" y="871538"/>
            <a:ext cx="3176587" cy="2005012"/>
          </a:xfrm>
          <a:prstGeom prst="rect">
            <a:avLst/>
          </a:prstGeom>
          <a:effectLst>
            <a:softEdge rad="101600"/>
          </a:effectLst>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05061" y="2888146"/>
            <a:ext cx="3186526" cy="1962671"/>
          </a:xfrm>
          <a:prstGeom prst="roundRect">
            <a:avLst>
              <a:gd name="adj" fmla="val 12278"/>
            </a:avLst>
          </a:prstGeom>
        </p:spPr>
      </p:pic>
    </p:spTree>
    <p:extLst>
      <p:ext uri="{BB962C8B-B14F-4D97-AF65-F5344CB8AC3E}">
        <p14:creationId xmlns:p14="http://schemas.microsoft.com/office/powerpoint/2010/main" val="381562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fade">
                                      <p:cBhvr>
                                        <p:cTn id="33" dur="500"/>
                                        <p:tgtEl>
                                          <p:spTgt spid="6">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9" end="9"/>
                                            </p:txEl>
                                          </p:spTgt>
                                        </p:tgtEl>
                                        <p:attrNameLst>
                                          <p:attrName>style.visibility</p:attrName>
                                        </p:attrNameLst>
                                      </p:cBhvr>
                                      <p:to>
                                        <p:strVal val="visible"/>
                                      </p:to>
                                    </p:set>
                                    <p:animEffect transition="in" filter="fade">
                                      <p:cBhvr>
                                        <p:cTn id="36" dur="500"/>
                                        <p:tgtEl>
                                          <p:spTgt spid="6">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animEffect transition="in" filter="fade">
                                      <p:cBhvr>
                                        <p:cTn id="41" dur="500"/>
                                        <p:tgtEl>
                                          <p:spTgt spid="6">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xEl>
                                              <p:pRg st="11" end="11"/>
                                            </p:txEl>
                                          </p:spTgt>
                                        </p:tgtEl>
                                        <p:attrNameLst>
                                          <p:attrName>style.visibility</p:attrName>
                                        </p:attrNameLst>
                                      </p:cBhvr>
                                      <p:to>
                                        <p:strVal val="visible"/>
                                      </p:to>
                                    </p:set>
                                    <p:animEffect transition="in" filter="fade">
                                      <p:cBhvr>
                                        <p:cTn id="44" dur="500"/>
                                        <p:tgtEl>
                                          <p:spTgt spid="6">
                                            <p:txEl>
                                              <p:pRg st="11" end="1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animEffect transition="in" filter="fade">
                                      <p:cBhvr>
                                        <p:cTn id="47"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Templat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Genesis Template</Template>
  <TotalTime>4010</TotalTime>
  <Words>1266</Words>
  <Application>Microsoft Office PowerPoint</Application>
  <PresentationFormat>On-screen Show (16:9)</PresentationFormat>
  <Paragraphs>174</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Constantia</vt:lpstr>
      <vt:lpstr>Euphemia</vt:lpstr>
      <vt:lpstr>Wingdings 2</vt:lpstr>
      <vt:lpstr>Genesis Template</vt:lpstr>
      <vt:lpstr>The book of  Genesis</vt:lpstr>
      <vt:lpstr>Class Schedule,  (Segment 1)</vt:lpstr>
      <vt:lpstr>Joseph the Dreamer</vt:lpstr>
      <vt:lpstr>Joseph Betrayed by his Brothers</vt:lpstr>
      <vt:lpstr>Questions</vt:lpstr>
      <vt:lpstr>Joseph In Slavery</vt:lpstr>
      <vt:lpstr>Joseph Interprets Dreams</vt:lpstr>
      <vt:lpstr>Questions</vt:lpstr>
      <vt:lpstr>Joseph Interprets Pharoah’s Dream</vt:lpstr>
      <vt:lpstr>Joseph Begins to Rule</vt:lpstr>
      <vt:lpstr>Questions</vt:lpstr>
    </vt:vector>
  </TitlesOfParts>
  <Company>AGCO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dc:title>
  <dc:creator>Sam Freesmeyer</dc:creator>
  <cp:lastModifiedBy>Freesmeyer, Sam</cp:lastModifiedBy>
  <cp:revision>155</cp:revision>
  <cp:lastPrinted>2017-06-18T03:52:35Z</cp:lastPrinted>
  <dcterms:created xsi:type="dcterms:W3CDTF">2017-04-10T02:21:21Z</dcterms:created>
  <dcterms:modified xsi:type="dcterms:W3CDTF">2017-07-05T04:39:05Z</dcterms:modified>
</cp:coreProperties>
</file>